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handoutMasterIdLst>
    <p:handoutMasterId r:id="rId31"/>
  </p:handoutMasterIdLst>
  <p:sldIdLst>
    <p:sldId id="1089" r:id="rId4"/>
    <p:sldId id="1616" r:id="rId5"/>
    <p:sldId id="1622" r:id="rId6"/>
    <p:sldId id="1625" r:id="rId7"/>
    <p:sldId id="1630" r:id="rId8"/>
    <p:sldId id="1626" r:id="rId9"/>
    <p:sldId id="1627" r:id="rId10"/>
    <p:sldId id="1628" r:id="rId11"/>
    <p:sldId id="1629" r:id="rId12"/>
    <p:sldId id="1631" r:id="rId13"/>
    <p:sldId id="1633" r:id="rId14"/>
    <p:sldId id="1632" r:id="rId15"/>
    <p:sldId id="1636" r:id="rId16"/>
    <p:sldId id="1637" r:id="rId17"/>
    <p:sldId id="1634" r:id="rId18"/>
    <p:sldId id="1635" r:id="rId19"/>
    <p:sldId id="1638" r:id="rId20"/>
    <p:sldId id="1639" r:id="rId21"/>
    <p:sldId id="1640" r:id="rId22"/>
    <p:sldId id="1641" r:id="rId23"/>
    <p:sldId id="1642" r:id="rId24"/>
    <p:sldId id="1643" r:id="rId25"/>
    <p:sldId id="1644" r:id="rId26"/>
    <p:sldId id="797" r:id="rId27"/>
    <p:sldId id="1623" r:id="rId28"/>
    <p:sldId id="1624" r:id="rId29"/>
  </p:sldIdLst>
  <p:sldSz cx="10801350" cy="684053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仲安" initials="张仲安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C00"/>
    <a:srgbClr val="595757"/>
    <a:srgbClr val="00A6E9"/>
    <a:srgbClr val="DA5120"/>
    <a:srgbClr val="D55029"/>
    <a:srgbClr val="3C3C3B"/>
    <a:srgbClr val="D94C30"/>
    <a:srgbClr val="0092D2"/>
    <a:srgbClr val="FF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3890" autoAdjust="0"/>
  </p:normalViewPr>
  <p:slideViewPr>
    <p:cSldViewPr>
      <p:cViewPr varScale="1">
        <p:scale>
          <a:sx n="107" d="100"/>
          <a:sy n="107" d="100"/>
        </p:scale>
        <p:origin x="-1470" y="-96"/>
      </p:cViewPr>
      <p:guideLst>
        <p:guide orient="horz" pos="2154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AFB5C-4BB2-EB45-B97D-4D9136184B38}" type="datetime1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743EA-3042-4653-9E44-C327AC216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79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67B57A-6FB8-F546-B697-D9F4F7FAA86C}" type="datetime1">
              <a:rPr lang="zh-CN" altLang="en-US" smtClean="0"/>
              <a:t>2016/9/23</a:t>
            </a:fld>
            <a:endParaRPr lang="en-US"/>
          </a:p>
        </p:txBody>
      </p:sp>
      <p:sp>
        <p:nvSpPr>
          <p:cNvPr id="358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722313" y="685800"/>
            <a:ext cx="5413375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88E1209-891D-4799-844B-A0504B4325F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2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E1209-891D-4799-844B-A0504B4325F8}" type="slidenum">
              <a:rPr lang="zh-CN" alt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25663"/>
            <a:ext cx="9182100" cy="14652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38" y="3876675"/>
            <a:ext cx="7559675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38"/>
            <a:ext cx="2430462" cy="5835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7138988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25663"/>
            <a:ext cx="9182100" cy="14652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38" y="3876675"/>
            <a:ext cx="7559675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395788"/>
            <a:ext cx="9182100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898775"/>
            <a:ext cx="9182100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75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1938"/>
            <a:ext cx="4772025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0113"/>
            <a:ext cx="4772025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0" y="1531938"/>
            <a:ext cx="4775200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0" y="2170113"/>
            <a:ext cx="4775200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3050"/>
            <a:ext cx="3554413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0"/>
            <a:ext cx="6038850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1431925"/>
            <a:ext cx="3554413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5" y="4787900"/>
            <a:ext cx="6480175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5" y="611188"/>
            <a:ext cx="6480175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5" y="5353050"/>
            <a:ext cx="6480175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595438"/>
            <a:ext cx="9721850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38"/>
            <a:ext cx="2430462" cy="5835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7138988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625" y="2125663"/>
            <a:ext cx="9182100" cy="14652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847" y="3876675"/>
            <a:ext cx="7559675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3" y="1595446"/>
            <a:ext cx="9721851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395788"/>
            <a:ext cx="9182100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898783"/>
            <a:ext cx="9182100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60" y="1595446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84" y="1595446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1938"/>
            <a:ext cx="4772026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0121"/>
            <a:ext cx="4772026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1" y="1531938"/>
            <a:ext cx="4775200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1" y="2170121"/>
            <a:ext cx="4775200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488" y="4395788"/>
            <a:ext cx="9182100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2488" y="2898775"/>
            <a:ext cx="9182100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60" y="273058"/>
            <a:ext cx="3554413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8"/>
            <a:ext cx="6038850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60" y="1431933"/>
            <a:ext cx="3554413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6" y="4787900"/>
            <a:ext cx="6480174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6" y="611196"/>
            <a:ext cx="6480174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6" y="5353050"/>
            <a:ext cx="6480174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3" y="274646"/>
            <a:ext cx="9721851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3" y="1595446"/>
            <a:ext cx="9721851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1138" y="274646"/>
            <a:ext cx="2430462" cy="58356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274646"/>
            <a:ext cx="7138988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340475"/>
            <a:ext cx="2520950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938" y="6340475"/>
            <a:ext cx="3419475" cy="363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6875" y="1595438"/>
            <a:ext cx="4784725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1531938"/>
            <a:ext cx="4772025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2170113"/>
            <a:ext cx="4772025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400" y="1531938"/>
            <a:ext cx="4775200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400" y="2170113"/>
            <a:ext cx="4775200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972185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73050"/>
            <a:ext cx="3554413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273050"/>
            <a:ext cx="6038850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1431925"/>
            <a:ext cx="3554413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725" y="4787900"/>
            <a:ext cx="6480175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725" y="611188"/>
            <a:ext cx="6480175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725" y="5353050"/>
            <a:ext cx="6480175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9750" y="6229350"/>
            <a:ext cx="2520950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90938" y="6229350"/>
            <a:ext cx="341947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" y="413"/>
            <a:ext cx="10792486" cy="6839708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10224541" y="6401990"/>
            <a:ext cx="2520950" cy="474663"/>
          </a:xfrm>
          <a:prstGeom prst="rect">
            <a:avLst/>
          </a:prstGeom>
          <a:ln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4F6803A0-F4B8-4153-A6D3-D432810FC537}" type="slidenum">
              <a:rPr lang="en-US" sz="1600" b="0" i="0" smtClean="0">
                <a:latin typeface="Microsoft YaHei"/>
                <a:cs typeface="Microsoft YaHei"/>
              </a:rPr>
              <a:pPr>
                <a:defRPr/>
              </a:pPr>
              <a:t>‹#›</a:t>
            </a:fld>
            <a:endParaRPr lang="en-US" sz="1600" b="0" i="0" dirty="0">
              <a:latin typeface="Microsoft YaHei"/>
              <a:cs typeface="Microsoft YaHe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" y="413"/>
            <a:ext cx="10792491" cy="6839711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2160315" y="2412157"/>
            <a:ext cx="6984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IM </a:t>
            </a:r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即时通讯总结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137054" y="3766697"/>
            <a:ext cx="1008112" cy="1169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2800" dirty="0" smtClean="0">
              <a:solidFill>
                <a:srgbClr val="ED6C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关岐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2523" y="2266255"/>
            <a:ext cx="373852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即时</a:t>
            </a:r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 模式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 flipH="1">
            <a:off x="2214414" y="1186136"/>
            <a:ext cx="1285875" cy="31700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0" dirty="0">
                <a:solidFill>
                  <a:srgbClr val="0092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6668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83" y="2651363"/>
            <a:ext cx="6192688" cy="3483387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85560" y="683965"/>
            <a:ext cx="8496944" cy="246221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点对点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客户端之间直接发送消息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P2P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peer to peer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       	 person to person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0016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59" y="1980108"/>
            <a:ext cx="7440827" cy="4185465"/>
          </a:xfrm>
          <a:prstGeom prst="rect">
            <a:avLst/>
          </a:prstGeom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3007" y="683965"/>
            <a:ext cx="8496944" cy="1169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在线代理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通过服务器发送消息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6135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19" y="1879555"/>
            <a:ext cx="7560915" cy="4253014"/>
          </a:xfrm>
          <a:prstGeom prst="rect">
            <a:avLst/>
          </a:prstGeom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52203" y="683965"/>
            <a:ext cx="8496944" cy="11695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离线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通过服务端储存消息，客户端上线后发送消息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5605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96219" y="2052117"/>
            <a:ext cx="8496944" cy="246221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好友不在线，通过其他形式通知好友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邮件  短信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QQ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会员特权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7419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483" y="2266255"/>
            <a:ext cx="506658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服务端原理 </a:t>
            </a:r>
            <a:r>
              <a:rPr lang="en-US" altLang="zh-CN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 flipH="1">
            <a:off x="1944291" y="1186136"/>
            <a:ext cx="1285875" cy="31700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0" dirty="0" smtClean="0">
                <a:solidFill>
                  <a:srgbClr val="0092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4</a:t>
            </a:r>
            <a:endParaRPr lang="en-US" altLang="zh-CN" sz="20000" dirty="0">
              <a:solidFill>
                <a:srgbClr val="0092D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1553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556023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TCP/IP 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协议的 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API   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2206" y="2340149"/>
            <a:ext cx="8496944" cy="18158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Socket  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套</a:t>
            </a:r>
            <a:r>
              <a:rPr lang="zh-CN" altLang="en-US" sz="2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字  插座</a:t>
            </a:r>
            <a:endParaRPr lang="en-US" altLang="zh-CN" sz="2800" dirty="0" smtClean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ServerSocket</a:t>
            </a: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服务端插座</a:t>
            </a:r>
            <a:endParaRPr lang="en-US" altLang="zh-CN" sz="2800" dirty="0" smtClean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Socket   </a:t>
            </a:r>
            <a:r>
              <a:rPr lang="zh-CN" altLang="en-US" sz="2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端插座</a:t>
            </a:r>
            <a:endParaRPr lang="en-US" altLang="zh-CN" sz="2800" dirty="0" smtClean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36579" y="4932437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37705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56259" y="755973"/>
            <a:ext cx="8496944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在服务器的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方法中开辟一个子线程，在子线程用一个死循环不断获取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等待客户端连接进来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12" y="1836093"/>
            <a:ext cx="7267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23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56259" y="755973"/>
            <a:ext cx="8496944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 err="1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MessageThread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线程中，用一个死循环不断的去获取消息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7" y="1764085"/>
            <a:ext cx="6886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333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20555" y="899989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客户端界面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27" y="1548061"/>
            <a:ext cx="411098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7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20555" y="1556023"/>
            <a:ext cx="2592288" cy="280035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17" y="1404045"/>
            <a:ext cx="5809279" cy="4032448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120605" y="686621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连接到服务器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7916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48547" y="1195126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发送消息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09" y="2210594"/>
            <a:ext cx="76676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077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84451" y="1195126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类型的数据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27" y="2196132"/>
            <a:ext cx="4248472" cy="23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986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84451" y="1195126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转换成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类型的数据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55" y="2628181"/>
            <a:ext cx="5591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986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" y="413"/>
            <a:ext cx="10792489" cy="683971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" y="413"/>
            <a:ext cx="10792491" cy="6839711"/>
          </a:xfrm>
          <a:prstGeom prst="rect">
            <a:avLst/>
          </a:prstGeom>
        </p:spPr>
      </p:pic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36179" y="4572769"/>
            <a:ext cx="4392613" cy="64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2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联系我们</a:t>
            </a:r>
          </a:p>
        </p:txBody>
      </p:sp>
      <p:sp>
        <p:nvSpPr>
          <p:cNvPr id="5" name="Rectangle 13"/>
          <p:cNvSpPr txBox="1">
            <a:spLocks noChangeArrowheads="1"/>
          </p:cNvSpPr>
          <p:nvPr/>
        </p:nvSpPr>
        <p:spPr bwMode="auto">
          <a:xfrm>
            <a:off x="3889226" y="3564335"/>
            <a:ext cx="30956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50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</a:t>
            </a:r>
            <a:r>
              <a:rPr lang="zh-CN" altLang="en-US" sz="50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！</a:t>
            </a:r>
          </a:p>
        </p:txBody>
      </p:sp>
      <p:sp>
        <p:nvSpPr>
          <p:cNvPr id="34821" name="Rectangle 15"/>
          <p:cNvSpPr>
            <a:spLocks noChangeArrowheads="1"/>
          </p:cNvSpPr>
          <p:nvPr/>
        </p:nvSpPr>
        <p:spPr bwMode="auto">
          <a:xfrm>
            <a:off x="936179" y="5103279"/>
            <a:ext cx="9290050" cy="15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如果您有任何问题需要咨询和</a:t>
            </a:r>
            <a:r>
              <a:rPr lang="zh-CN" altLang="en-US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了解，请联系我们</a:t>
            </a:r>
          </a:p>
          <a:p>
            <a:pPr>
              <a:lnSpc>
                <a:spcPct val="110000"/>
              </a:lnSpc>
            </a:pP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 +86 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 80132000   F </a:t>
            </a: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+86 21 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80132001</a:t>
            </a:r>
            <a:endParaRPr lang="en-US" altLang="zh-CN" sz="14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50000"/>
              </a:lnSpc>
            </a:pPr>
            <a:endParaRPr lang="en-US" altLang="zh-CN" sz="1400" b="0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青橙 </a:t>
            </a: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上海</a:t>
            </a:r>
          </a:p>
          <a:p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上海浦东新区张江路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368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上海开文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)29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号楼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楼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201203</a:t>
            </a:r>
            <a:endParaRPr lang="zh-CN" altLang="en-US" sz="14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Floor 3rd, Building 29, No.368 </a:t>
            </a:r>
            <a:r>
              <a:rPr lang="en-US" altLang="zh-CN" sz="1400" b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Zhangjiang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Road, </a:t>
            </a:r>
            <a:r>
              <a:rPr lang="en-US" altLang="zh-CN" sz="1400" b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Pudong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District, Shanghai</a:t>
            </a:r>
            <a:r>
              <a:rPr lang="en-US" altLang="zh-CN"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PRC   201203</a:t>
            </a:r>
            <a:endParaRPr lang="en-US" altLang="zh-CN" sz="14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464263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556023"/>
            <a:ext cx="8496944" cy="18158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冰蓝 </a:t>
            </a:r>
            <a:r>
              <a:rPr lang="en-US" altLang="zh-TW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C:100  M:0  Y:0  K:0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R:0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G:166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B:233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橙色 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C:0  M:70  Y:100  K:0</a:t>
            </a:r>
            <a:r>
              <a:rPr lang="zh-CN" altLang="en-US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R:237</a:t>
            </a:r>
            <a:r>
              <a:rPr lang="zh-CN" altLang="en-US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G:108</a:t>
            </a:r>
            <a:r>
              <a:rPr lang="zh-CN" altLang="en-US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ED6C00"/>
                </a:solidFill>
                <a:latin typeface="微软雅黑" pitchFamily="34" charset="-122"/>
                <a:ea typeface="微软雅黑" pitchFamily="34" charset="-122"/>
              </a:rPr>
              <a:t>B:0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灰 </a:t>
            </a: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C:0  M:0  Y:0  K:80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R:89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G:87</a:t>
            </a:r>
            <a:r>
              <a:rPr lang="zh-CN" altLang="en-US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B:87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1531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6582" y="2266256"/>
            <a:ext cx="357020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即时通讯概念</a:t>
            </a:r>
            <a:endParaRPr lang="en-US" altLang="zh-CN" sz="4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 flipH="1">
            <a:off x="2214414" y="1186136"/>
            <a:ext cx="1285875" cy="31702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0" dirty="0">
                <a:solidFill>
                  <a:srgbClr val="0092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72397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556023"/>
            <a:ext cx="8496944" cy="375487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IM: Instance Message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特点：即时，消息发出的同时对方也能马上收到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类似短信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常用的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客户端： 微信、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、陌陌</a:t>
            </a:r>
            <a:endParaRPr lang="en-US" altLang="zh-CN" sz="2800" dirty="0" smtClean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族：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endParaRPr lang="en-US" altLang="zh-CN" sz="2800" dirty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网络协议：</a:t>
            </a: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XMPP</a:t>
            </a:r>
          </a:p>
        </p:txBody>
      </p:sp>
    </p:spTree>
    <p:extLst>
      <p:ext uri="{BB962C8B-B14F-4D97-AF65-F5344CB8AC3E}">
        <p14:creationId xmlns:p14="http://schemas.microsoft.com/office/powerpoint/2010/main" val="20627711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531" y="2266256"/>
            <a:ext cx="209102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 flipH="1">
            <a:off x="2214414" y="1186136"/>
            <a:ext cx="1285875" cy="31700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0" dirty="0" smtClean="0">
                <a:solidFill>
                  <a:srgbClr val="0092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rPr>
              <a:t>2</a:t>
            </a:r>
            <a:endParaRPr lang="en-US" altLang="zh-CN" sz="20000" dirty="0">
              <a:solidFill>
                <a:srgbClr val="0092D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773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556023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TCP/IP   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四层模型图</a:t>
            </a:r>
            <a:endParaRPr lang="en-US" altLang="zh-CN" sz="2800" dirty="0">
              <a:solidFill>
                <a:srgbClr val="00A6E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7" y="2103315"/>
            <a:ext cx="712671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738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556023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TCP/IP  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四层七层模型对比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7" y="2484164"/>
            <a:ext cx="4777441" cy="28719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67" y="2700189"/>
            <a:ext cx="5201486" cy="24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829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96219" y="1294413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建立连接 三次握手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2079243"/>
            <a:ext cx="5972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516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20355" y="88737"/>
            <a:ext cx="8496944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800" dirty="0" smtClean="0">
                <a:solidFill>
                  <a:srgbClr val="00A6E9"/>
                </a:solidFill>
                <a:latin typeface="微软雅黑" pitchFamily="34" charset="-122"/>
                <a:ea typeface="微软雅黑" pitchFamily="34" charset="-122"/>
              </a:rPr>
              <a:t>断开连接 的 四次挥手</a:t>
            </a:r>
            <a:endParaRPr lang="en-US" altLang="zh-CN" sz="2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8" y="703129"/>
            <a:ext cx="84105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950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oval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36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C01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3172334</TotalTime>
  <Pages>0</Pages>
  <Words>276</Words>
  <Characters>0</Characters>
  <Application>Microsoft Office PowerPoint</Application>
  <DocSecurity>0</DocSecurity>
  <PresentationFormat>自定义</PresentationFormat>
  <Lines>0</Lines>
  <Paragraphs>61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默认设计模板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联系我们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yp</dc:creator>
  <cp:lastModifiedBy>qi guan(关岐)</cp:lastModifiedBy>
  <cp:revision>4121</cp:revision>
  <cp:lastPrinted>1899-12-30T00:00:00Z</cp:lastPrinted>
  <dcterms:created xsi:type="dcterms:W3CDTF">2010-12-28T05:24:20Z</dcterms:created>
  <dcterms:modified xsi:type="dcterms:W3CDTF">2016-09-23T09:45:38Z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