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328" r:id="rId3"/>
    <p:sldId id="351" r:id="rId4"/>
    <p:sldId id="300" r:id="rId5"/>
    <p:sldId id="334" r:id="rId6"/>
    <p:sldId id="335" r:id="rId7"/>
    <p:sldId id="336" r:id="rId8"/>
    <p:sldId id="338" r:id="rId9"/>
    <p:sldId id="337" r:id="rId10"/>
    <p:sldId id="339" r:id="rId11"/>
    <p:sldId id="340" r:id="rId12"/>
    <p:sldId id="341" r:id="rId13"/>
    <p:sldId id="342" r:id="rId14"/>
    <p:sldId id="347" r:id="rId15"/>
    <p:sldId id="345" r:id="rId16"/>
    <p:sldId id="343" r:id="rId17"/>
    <p:sldId id="348" r:id="rId18"/>
    <p:sldId id="346" r:id="rId19"/>
    <p:sldId id="349" r:id="rId20"/>
    <p:sldId id="344" r:id="rId21"/>
    <p:sldId id="350" r:id="rId22"/>
    <p:sldId id="352" r:id="rId23"/>
    <p:sldId id="353" r:id="rId2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EC"/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9" autoAdjust="0"/>
    <p:restoredTop sz="99658" autoAdjust="0"/>
  </p:normalViewPr>
  <p:slideViewPr>
    <p:cSldViewPr snapToGrid="0" snapToObjects="1">
      <p:cViewPr varScale="1">
        <p:scale>
          <a:sx n="96" d="100"/>
          <a:sy n="96" d="100"/>
        </p:scale>
        <p:origin x="118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21/06/2019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21/06/2019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Inventario%20De%20Activos.xlsx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5" Type="http://schemas.openxmlformats.org/officeDocument/2006/relationships/hyperlink" Target="REQUERIMIENTOS%20NO%20FUNCIONALES%20.docx" TargetMode="External"/><Relationship Id="rId4" Type="http://schemas.openxmlformats.org/officeDocument/2006/relationships/hyperlink" Target="REQUERIMIENTOS%20%20FUNCIONALES.doc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0.png"/><Relationship Id="rId4" Type="http://schemas.openxmlformats.org/officeDocument/2006/relationships/hyperlink" Target="CASO%20DE%20USO%20EXTENDIDO.doc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Inventario%20De%20Activos.xls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DICCIONARIO%20DE%20DATOS.doc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mockups%20easy%20work.bmp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Easywork1803170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recoleccion%20de%20informacion.docx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3290" y="678426"/>
            <a:ext cx="67154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5400" b="1" dirty="0" smtClean="0">
                <a:latin typeface="Castellar" panose="020A0402060406010301" pitchFamily="18" charset="0"/>
              </a:rPr>
              <a:t>EASY </a:t>
            </a:r>
            <a:r>
              <a:rPr lang="es-MX" sz="5400" b="1" dirty="0">
                <a:latin typeface="Castellar" panose="020A0402060406010301" pitchFamily="18" charset="0"/>
              </a:rPr>
              <a:t>WORK</a:t>
            </a:r>
          </a:p>
          <a:p>
            <a:pPr algn="just"/>
            <a:endParaRPr lang="es-MX" sz="2800" dirty="0" smtClean="0">
              <a:latin typeface="Century" panose="02040604050505020304" pitchFamily="18" charset="0"/>
            </a:endParaRPr>
          </a:p>
          <a:p>
            <a:pPr algn="just"/>
            <a:endParaRPr lang="es-MX" sz="28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 smtClean="0">
                <a:latin typeface="Century" panose="02040604050505020304" pitchFamily="18" charset="0"/>
              </a:rPr>
              <a:t>Karen </a:t>
            </a:r>
            <a:r>
              <a:rPr lang="es-MX" sz="2400" dirty="0">
                <a:latin typeface="Century" panose="02040604050505020304" pitchFamily="18" charset="0"/>
              </a:rPr>
              <a:t>Natalia Navarrete Montenegro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Diego Andrés Hernández Suarez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Julián David Oñate </a:t>
            </a:r>
            <a:r>
              <a:rPr lang="es-MX" sz="2400" dirty="0" smtClean="0">
                <a:latin typeface="Century" panose="02040604050505020304" pitchFamily="18" charset="0"/>
              </a:rPr>
              <a:t>Bolívar</a:t>
            </a:r>
            <a:endParaRPr lang="es-419" sz="24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6" y="678426"/>
            <a:ext cx="1025214" cy="102521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880" y="2071616"/>
            <a:ext cx="2774781" cy="9195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Diagramas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14380" y="506921"/>
            <a:ext cx="425157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-</a:t>
            </a:r>
            <a:r>
              <a:rPr lang="es-ES" sz="2000" dirty="0" smtClean="0">
                <a:latin typeface="Century" panose="02040604050505020304" pitchFamily="18" charset="0"/>
                <a:cs typeface="Calibri"/>
              </a:rPr>
              <a:t>Funcionamiento actual </a:t>
            </a: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-Funcionamiento nuevo proceso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-Relación aspirante – administrador 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-Caso </a:t>
            </a:r>
            <a:r>
              <a:rPr lang="en-US" sz="2000" dirty="0">
                <a:latin typeface="Century" panose="02040604050505020304" pitchFamily="18" charset="0"/>
              </a:rPr>
              <a:t>de </a:t>
            </a:r>
            <a:r>
              <a:rPr lang="en-US" sz="2000" dirty="0" smtClean="0">
                <a:latin typeface="Century" panose="02040604050505020304" pitchFamily="18" charset="0"/>
              </a:rPr>
              <a:t>uso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-Clases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</a:t>
            </a:r>
            <a:r>
              <a:rPr lang="es-MX" sz="3200" dirty="0" smtClean="0">
                <a:latin typeface="Century" panose="02040604050505020304" pitchFamily="18" charset="0"/>
              </a:rPr>
              <a:t>.1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200" dirty="0" smtClean="0">
                <a:latin typeface="Century" panose="02040604050505020304" pitchFamily="18" charset="0"/>
                <a:cs typeface="Calibri"/>
              </a:rPr>
              <a:t>Funcionamiento actual </a:t>
            </a:r>
            <a:endParaRPr lang="es-ES" sz="3200" dirty="0">
              <a:latin typeface="Century" panose="02040604050505020304" pitchFamily="18" charset="0"/>
              <a:cs typeface="Calibri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6581" t="28646" r="9690" b="21907"/>
          <a:stretch/>
        </p:blipFill>
        <p:spPr bwMode="auto">
          <a:xfrm>
            <a:off x="119269" y="1182756"/>
            <a:ext cx="8806069" cy="3727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7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</a:t>
            </a:r>
            <a:r>
              <a:rPr lang="es-MX" sz="3200" dirty="0" smtClean="0">
                <a:latin typeface="Century" panose="02040604050505020304" pitchFamily="18" charset="0"/>
              </a:rPr>
              <a:t>.2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Funcionamiento nuevo proceso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2"/>
          <a:srcRect l="12566" t="28429" r="6879" b="14087"/>
          <a:stretch/>
        </p:blipFill>
        <p:spPr bwMode="auto">
          <a:xfrm>
            <a:off x="-106386" y="1105958"/>
            <a:ext cx="8756374" cy="3856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9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</a:t>
            </a:r>
            <a:r>
              <a:rPr lang="es-MX" sz="3200" dirty="0" smtClean="0">
                <a:latin typeface="Century" panose="02040604050505020304" pitchFamily="18" charset="0"/>
              </a:rPr>
              <a:t>.3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63295" y="1839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Relación aspirante-administrador </a:t>
            </a: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4504" t="26306" r="2268" b="9362"/>
          <a:stretch/>
        </p:blipFill>
        <p:spPr bwMode="auto">
          <a:xfrm>
            <a:off x="0" y="1138237"/>
            <a:ext cx="8934450" cy="4005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83" y="1313326"/>
            <a:ext cx="3237257" cy="324335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07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63295" y="1839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Inventario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37788" y="2246072"/>
            <a:ext cx="6044745" cy="13778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6000" b="1" dirty="0" smtClean="0">
                <a:solidFill>
                  <a:srgbClr val="92D050"/>
                </a:solidFill>
                <a:hlinkClick r:id="rId3" action="ppaction://hlinkfile"/>
              </a:rPr>
              <a:t>Inventario De Activos.xlsx</a:t>
            </a:r>
            <a:endParaRPr lang="es-ES" sz="6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21" y="1325546"/>
            <a:ext cx="3237400" cy="32374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46220" y="187408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 smtClean="0">
                <a:latin typeface="Century" panose="02040604050505020304" pitchFamily="18" charset="0"/>
              </a:rPr>
              <a:t>08</a:t>
            </a:r>
            <a:endParaRPr lang="es-419" sz="3600" b="1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b="1" dirty="0" smtClean="0">
                <a:latin typeface="Century" panose="02040604050505020304" pitchFamily="18" charset="0"/>
                <a:cs typeface="Calibri"/>
              </a:rPr>
              <a:t>Requerimientos funcionales y no funcionales. </a:t>
            </a:r>
            <a:endParaRPr lang="es-ES" sz="3600" b="1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7651" y="1638677"/>
            <a:ext cx="6636191" cy="7967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 smtClean="0">
                <a:solidFill>
                  <a:srgbClr val="92D050"/>
                </a:solidFill>
                <a:hlinkClick r:id="rId4" action="ppaction://hlinkfile"/>
              </a:rPr>
              <a:t>REQUERIMIENTOS  FUNCIONALES.docx</a:t>
            </a:r>
            <a:endParaRPr lang="es-419" sz="3200" b="1" dirty="0" smtClean="0">
              <a:solidFill>
                <a:srgbClr val="92D050"/>
              </a:solidFill>
            </a:endParaRPr>
          </a:p>
        </p:txBody>
      </p:sp>
      <p:sp>
        <p:nvSpPr>
          <p:cNvPr id="6" name="CuadroTexto 5">
            <a:hlinkClick r:id="rId5" action="ppaction://hlinkfile"/>
          </p:cNvPr>
          <p:cNvSpPr txBox="1"/>
          <p:nvPr/>
        </p:nvSpPr>
        <p:spPr>
          <a:xfrm>
            <a:off x="4680642" y="34041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7651" y="3159659"/>
            <a:ext cx="4449101" cy="14032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 smtClean="0">
                <a:solidFill>
                  <a:srgbClr val="92D050"/>
                </a:solidFill>
                <a:hlinkClick r:id="rId5" action="ppaction://hlinkfile"/>
              </a:rPr>
              <a:t>REQUERIMIENTOS NO FUNCIONALES .</a:t>
            </a:r>
            <a:r>
              <a:rPr lang="es-419" sz="3200" b="1" dirty="0" err="1" smtClean="0">
                <a:solidFill>
                  <a:srgbClr val="92D050"/>
                </a:solidFill>
                <a:hlinkClick r:id="rId5" action="ppaction://hlinkfile"/>
              </a:rPr>
              <a:t>docx</a:t>
            </a:r>
            <a:endParaRPr lang="es-419" sz="32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09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4" y="4437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 smtClean="0">
                <a:latin typeface="Century" panose="02040604050505020304" pitchFamily="18" charset="0"/>
              </a:rPr>
              <a:t>Diagrama caso de usos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0" y="1770199"/>
            <a:ext cx="1027522" cy="1027522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92" y="2154125"/>
            <a:ext cx="844161" cy="844161"/>
          </a:xfrm>
          <a:prstGeom prst="rect">
            <a:avLst/>
          </a:prstGeom>
        </p:spPr>
      </p:pic>
      <p:sp>
        <p:nvSpPr>
          <p:cNvPr id="3" name="CuadroTexto 2">
            <a:hlinkClick r:id="rId4" action="ppaction://hlinkfile"/>
          </p:cNvPr>
          <p:cNvSpPr txBox="1"/>
          <p:nvPr/>
        </p:nvSpPr>
        <p:spPr>
          <a:xfrm>
            <a:off x="524341" y="3421007"/>
            <a:ext cx="2871089" cy="12533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3900587"/>
            <a:ext cx="3043737" cy="9399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6993" y="3785488"/>
            <a:ext cx="2765783" cy="8056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 smtClean="0">
                <a:solidFill>
                  <a:srgbClr val="92D050"/>
                </a:solidFill>
                <a:hlinkClick r:id="rId4" action="ppaction://hlinkfile"/>
              </a:rPr>
              <a:t>CASO DE USO EXTENDIDO.docx</a:t>
            </a:r>
            <a:endParaRPr lang="es-419" sz="3200" b="1" dirty="0" smtClean="0">
              <a:solidFill>
                <a:srgbClr val="92D050"/>
              </a:solidFill>
            </a:endParaRPr>
          </a:p>
        </p:txBody>
      </p:sp>
      <p:pic>
        <p:nvPicPr>
          <p:cNvPr id="11" name="Imagen 1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5" t="21754" r="21101" b="11362"/>
          <a:stretch/>
        </p:blipFill>
        <p:spPr bwMode="auto">
          <a:xfrm>
            <a:off x="3448082" y="1075155"/>
            <a:ext cx="5258965" cy="3980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03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10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4" y="4437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 smtClean="0">
                <a:latin typeface="Century" panose="02040604050505020304" pitchFamily="18" charset="0"/>
              </a:rPr>
              <a:t>Diagrama </a:t>
            </a:r>
            <a:r>
              <a:rPr lang="es-ES" sz="3200" b="1" dirty="0" smtClean="0">
                <a:latin typeface="Century" panose="02040604050505020304" pitchFamily="18" charset="0"/>
              </a:rPr>
              <a:t>de gantt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81" y="1484296"/>
            <a:ext cx="3051993" cy="305199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95300" y="1943100"/>
            <a:ext cx="4765817" cy="1473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000" b="1" dirty="0" smtClean="0">
                <a:solidFill>
                  <a:srgbClr val="92D050"/>
                </a:solidFill>
                <a:latin typeface="+mj-lt"/>
                <a:hlinkClick r:id="rId4" action="ppaction://hlinkfile"/>
              </a:rPr>
              <a:t>Inventario De Activos.xlsx</a:t>
            </a:r>
            <a:endParaRPr lang="es-ES" sz="4000" b="1" dirty="0" smtClean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0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11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000" b="1" dirty="0" smtClean="0">
                <a:latin typeface="Century" panose="02040604050505020304" pitchFamily="18" charset="0"/>
              </a:rPr>
              <a:t>MER </a:t>
            </a:r>
            <a:endParaRPr lang="en-US" sz="40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96" y="1135300"/>
            <a:ext cx="6899563" cy="36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41" y="1484296"/>
            <a:ext cx="3051993" cy="3051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12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90590" y="135761"/>
            <a:ext cx="4496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 smtClean="0">
                <a:latin typeface="Century" panose="02040604050505020304" pitchFamily="18" charset="0"/>
              </a:rPr>
              <a:t>Diccionario de datos</a:t>
            </a:r>
            <a:endParaRPr lang="en-US" sz="3600" b="1" dirty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49885" y="1988522"/>
            <a:ext cx="3357063" cy="15538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600" b="1" dirty="0" smtClean="0">
                <a:solidFill>
                  <a:srgbClr val="92D050"/>
                </a:solidFill>
                <a:hlinkClick r:id="rId4" action="ppaction://hlinkfile"/>
              </a:rPr>
              <a:t>DICCIONARIO DE DATOS.docx</a:t>
            </a:r>
            <a:endParaRPr lang="es-419" sz="36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114380" y="375660"/>
            <a:ext cx="44888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01.Objetivo general y objetivo especifico.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02.</a:t>
            </a:r>
            <a:r>
              <a:rPr lang="es-ES" sz="1600" dirty="0">
                <a:latin typeface="Century" panose="02040604050505020304" pitchFamily="18" charset="0"/>
                <a:cs typeface="Calibri"/>
              </a:rPr>
              <a:t>P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lanteamiento del problema.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03.Alcance del proyecto.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04.Justificación.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05.Tecnica levantamiento de información.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06.Diagramas.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.1.Funcionamiento actual 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empresa aecsa.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.2.</a:t>
            </a:r>
            <a:r>
              <a:rPr lang="es-MX" sz="1600" dirty="0" smtClean="0">
                <a:latin typeface="Century" panose="02040604050505020304" pitchFamily="18" charset="0"/>
                <a:cs typeface="Calibri"/>
              </a:rPr>
              <a:t>funcionamiento nuevo proceso</a:t>
            </a:r>
            <a:r>
              <a:rPr lang="es-MX" sz="1600" dirty="0" smtClean="0">
                <a:latin typeface="Century" panose="02040604050505020304" pitchFamily="18" charset="0"/>
              </a:rPr>
              <a:t>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.3.</a:t>
            </a:r>
            <a:r>
              <a:rPr lang="es-MX" sz="1600" dirty="0" smtClean="0">
                <a:latin typeface="Century" panose="02040604050505020304" pitchFamily="18" charset="0"/>
              </a:rPr>
              <a:t>Implementación </a:t>
            </a:r>
            <a:r>
              <a:rPr lang="es-MX" sz="1600" dirty="0">
                <a:latin typeface="Century" panose="02040604050505020304" pitchFamily="18" charset="0"/>
              </a:rPr>
              <a:t>software en el proceso </a:t>
            </a:r>
            <a:r>
              <a:rPr lang="es-MX" sz="1600" dirty="0" smtClean="0">
                <a:latin typeface="Century" panose="02040604050505020304" pitchFamily="18" charset="0"/>
              </a:rPr>
              <a:t>actual usuario.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6.4.</a:t>
            </a:r>
            <a:r>
              <a:rPr lang="en-US" sz="1600" dirty="0" smtClean="0">
                <a:latin typeface="Century" panose="02040604050505020304" pitchFamily="18" charset="0"/>
              </a:rPr>
              <a:t>Diagrama </a:t>
            </a:r>
            <a:r>
              <a:rPr lang="en-US" sz="1600" dirty="0">
                <a:latin typeface="Century" panose="02040604050505020304" pitchFamily="18" charset="0"/>
              </a:rPr>
              <a:t>de </a:t>
            </a:r>
            <a:r>
              <a:rPr lang="en-US" sz="1600" dirty="0" smtClean="0">
                <a:latin typeface="Century" panose="02040604050505020304" pitchFamily="18" charset="0"/>
              </a:rPr>
              <a:t>clases.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n-US" sz="1600" dirty="0" smtClean="0">
                <a:latin typeface="Century" panose="02040604050505020304" pitchFamily="18" charset="0"/>
              </a:rPr>
              <a:t>07.Inventario de activos.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08.Requerimienos funcionales y no funcionales 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09.Diagrama Caso de Usos 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10.Diagrama de Gantt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11.MER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13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 smtClean="0">
                <a:latin typeface="Century" panose="02040604050505020304" pitchFamily="18" charset="0"/>
              </a:rPr>
              <a:t>Diagrama de clases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1040" r="3730"/>
          <a:stretch/>
        </p:blipFill>
        <p:spPr>
          <a:xfrm>
            <a:off x="1012991" y="1207982"/>
            <a:ext cx="6650077" cy="39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45" y="1484296"/>
            <a:ext cx="3237400" cy="32374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400" b="1" dirty="0" smtClean="0">
                <a:latin typeface="Century" panose="02040604050505020304" pitchFamily="18" charset="0"/>
              </a:rPr>
              <a:t>13</a:t>
            </a:r>
            <a:endParaRPr lang="es-419" sz="44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270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4400" b="1" dirty="0" smtClean="0">
                <a:latin typeface="Century" panose="02040604050505020304" pitchFamily="18" charset="0"/>
              </a:rPr>
              <a:t>Mockups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39981" y="1923690"/>
            <a:ext cx="6937528" cy="1899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6600" b="1" dirty="0" err="1" smtClean="0">
                <a:solidFill>
                  <a:srgbClr val="92D050"/>
                </a:solidFill>
                <a:hlinkClick r:id="rId4" action="ppaction://hlinkfile"/>
              </a:rPr>
              <a:t>mockups</a:t>
            </a:r>
            <a:r>
              <a:rPr lang="es-ES" sz="8800" b="1" dirty="0" smtClean="0">
                <a:solidFill>
                  <a:srgbClr val="92D050"/>
                </a:solidFill>
                <a:hlinkClick r:id="rId4" action="ppaction://hlinkfile"/>
              </a:rPr>
              <a:t> </a:t>
            </a:r>
            <a:r>
              <a:rPr lang="es-ES" sz="7200" b="1" dirty="0" err="1" smtClean="0">
                <a:solidFill>
                  <a:srgbClr val="92D050"/>
                </a:solidFill>
                <a:hlinkClick r:id="rId4" action="ppaction://hlinkfile"/>
              </a:rPr>
              <a:t>easy</a:t>
            </a:r>
            <a:r>
              <a:rPr lang="es-ES" sz="7200" b="1" dirty="0" smtClean="0">
                <a:solidFill>
                  <a:srgbClr val="92D050"/>
                </a:solidFill>
                <a:hlinkClick r:id="rId4" action="ppaction://hlinkfile"/>
              </a:rPr>
              <a:t> </a:t>
            </a:r>
            <a:r>
              <a:rPr lang="es-ES" sz="7200" b="1" dirty="0" err="1" smtClean="0">
                <a:solidFill>
                  <a:srgbClr val="92D050"/>
                </a:solidFill>
                <a:hlinkClick r:id="rId4" action="ppaction://hlinkfile"/>
              </a:rPr>
              <a:t>work.bmpr</a:t>
            </a:r>
            <a:endParaRPr lang="es-ES" sz="8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14</a:t>
            </a:r>
            <a:endParaRPr lang="es-419" sz="40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988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400" b="1" dirty="0" smtClean="0">
                <a:latin typeface="Century" panose="02040604050505020304" pitchFamily="18" charset="0"/>
              </a:rPr>
              <a:t>Diagrama de distribucion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3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15</a:t>
            </a:r>
            <a:endParaRPr lang="es-419" sz="40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988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400" b="1" dirty="0" smtClean="0">
                <a:latin typeface="Century" panose="02040604050505020304" pitchFamily="18" charset="0"/>
              </a:rPr>
              <a:t>Repositorio </a:t>
            </a:r>
            <a:r>
              <a:rPr lang="es-MX" sz="4400" b="1" dirty="0" err="1" smtClean="0">
                <a:latin typeface="Century" panose="02040604050505020304" pitchFamily="18" charset="0"/>
              </a:rPr>
              <a:t>Git</a:t>
            </a:r>
            <a:r>
              <a:rPr lang="es-MX" sz="4400" b="1" dirty="0" smtClean="0">
                <a:latin typeface="Century" panose="02040604050505020304" pitchFamily="18" charset="0"/>
              </a:rPr>
              <a:t> </a:t>
            </a:r>
            <a:r>
              <a:rPr lang="es-MX" sz="4400" b="1" dirty="0" err="1" smtClean="0">
                <a:latin typeface="Century" panose="02040604050505020304" pitchFamily="18" charset="0"/>
              </a:rPr>
              <a:t>Hub</a:t>
            </a:r>
            <a:r>
              <a:rPr lang="es-MX" sz="4400" b="1" dirty="0" smtClean="0">
                <a:latin typeface="Century" panose="02040604050505020304" pitchFamily="18" charset="0"/>
              </a:rPr>
              <a:t>.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0078" y="1429365"/>
            <a:ext cx="820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latin typeface="Century" panose="02040604050505020304" pitchFamily="18" charset="0"/>
              </a:rPr>
              <a:t>GitHub es una plataforma de desarrollo colaborativo de software para alojar </a:t>
            </a:r>
            <a:r>
              <a:rPr lang="es-419" dirty="0" smtClean="0">
                <a:latin typeface="Century" panose="02040604050505020304" pitchFamily="18" charset="0"/>
              </a:rPr>
              <a:t>proyectos, se puede </a:t>
            </a:r>
            <a:r>
              <a:rPr lang="es-419" dirty="0">
                <a:latin typeface="Century" panose="02040604050505020304" pitchFamily="18" charset="0"/>
              </a:rPr>
              <a:t>hacer varias versiones </a:t>
            </a:r>
            <a:r>
              <a:rPr lang="es-419" dirty="0" smtClean="0">
                <a:latin typeface="Century" panose="02040604050505020304" pitchFamily="18" charset="0"/>
              </a:rPr>
              <a:t>del proyecto sin alterar el original</a:t>
            </a:r>
            <a:endParaRPr lang="es-419" dirty="0">
              <a:latin typeface="Century" panose="02040604050505020304" pitchFamily="18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4230" y="2950603"/>
            <a:ext cx="8946541" cy="1390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000" dirty="0">
                <a:hlinkClick r:id="rId2"/>
              </a:rPr>
              <a:t>https://github.com/Easywork1803170</a:t>
            </a:r>
            <a:endParaRPr lang="es-419" sz="2000" dirty="0"/>
          </a:p>
        </p:txBody>
      </p:sp>
      <p:pic>
        <p:nvPicPr>
          <p:cNvPr id="7" name="Picture 2" descr="Resultado de imagen para imagen git 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51" y="2652724"/>
            <a:ext cx="1388745" cy="13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3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14380" y="375660"/>
            <a:ext cx="4488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" panose="02040604050505020304" pitchFamily="18" charset="0"/>
              </a:rPr>
              <a:t>12.Diccionario de datos.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13.Mockups.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14.Diagrama de distribución.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15.Repositorio Git Hub.</a:t>
            </a:r>
            <a:endParaRPr lang="es-ES" sz="1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58" y="142422"/>
            <a:ext cx="70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01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01720" y="142422"/>
            <a:ext cx="601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Objetivo general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  <a:p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6458" y="1571572"/>
            <a:ext cx="851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entury" panose="02040604050505020304" pitchFamily="18" charset="0"/>
              </a:rPr>
              <a:t>Desarrollar un </a:t>
            </a:r>
            <a:r>
              <a:rPr lang="es-419" sz="2000" dirty="0" smtClean="0">
                <a:latin typeface="Century" panose="02040604050505020304" pitchFamily="18" charset="0"/>
              </a:rPr>
              <a:t>sistema de información web que permita gestionar en el </a:t>
            </a:r>
            <a:r>
              <a:rPr lang="es-419" sz="2000" dirty="0">
                <a:latin typeface="Century" panose="02040604050505020304" pitchFamily="18" charset="0"/>
              </a:rPr>
              <a:t>proceso de selección de </a:t>
            </a:r>
            <a:r>
              <a:rPr lang="es-419" sz="2000" dirty="0" smtClean="0">
                <a:latin typeface="Century" panose="02040604050505020304" pitchFamily="18" charset="0"/>
              </a:rPr>
              <a:t>personal que va a ser vinculado en la empresa</a:t>
            </a:r>
            <a:endParaRPr lang="es-ES" sz="1400" dirty="0">
              <a:solidFill>
                <a:srgbClr val="5E5C5D"/>
              </a:solidFill>
              <a:latin typeface="Century" panose="02040604050505020304" pitchFamily="18" charset="0"/>
              <a:cs typeface="Calibri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" y="2825176"/>
            <a:ext cx="1089755" cy="108975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3685752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00" y="286664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64" y="3552063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3680" y="233680"/>
            <a:ext cx="812800" cy="477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8960" y="193040"/>
            <a:ext cx="542544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Objetivo especifico</a:t>
            </a:r>
            <a:endParaRPr lang="es-419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5440" y="1778000"/>
            <a:ext cx="8107680" cy="2499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  <a:latin typeface="Century" panose="02040604050505020304" pitchFamily="18" charset="0"/>
              </a:rPr>
              <a:t>-Permitir el registro de la informacion de los aspirantes </a:t>
            </a:r>
          </a:p>
          <a:p>
            <a:endParaRPr lang="en-US" noProof="1" smtClean="0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-Permitir que el sistema deje al usuario realizar las pruebas correspondientes 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noProof="1" smtClean="0">
                <a:latin typeface="Century" panose="02040604050505020304" pitchFamily="18" charset="0"/>
              </a:rPr>
              <a:t>-Permitir que el sistema evalue las pruebas para selccionar la persona indicada</a:t>
            </a:r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es-419" sz="2000" dirty="0" smtClean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13" y="4005554"/>
            <a:ext cx="746656" cy="746656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8" y="3919360"/>
            <a:ext cx="810024" cy="81002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870019"/>
            <a:ext cx="908707" cy="908707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9820" y="213360"/>
            <a:ext cx="769112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b="1" dirty="0" smtClean="0">
                <a:latin typeface="Century" panose="02040604050505020304" pitchFamily="18" charset="0"/>
              </a:rPr>
              <a:t>Planteamiento del problema</a:t>
            </a:r>
            <a:endParaRPr lang="es-419" sz="3600" b="1" dirty="0" smtClean="0">
              <a:solidFill>
                <a:srgbClr val="92D05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5485" y="285853"/>
            <a:ext cx="1087395" cy="3731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02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485" y="142102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La empresa AECSA da a conocer que no posee un sistema de información, eficaz y ordenado, causando así problemas en los procesos de selección ya que lo vuelven lento y demorado.</a:t>
            </a:r>
            <a:endParaRPr lang="es-419" sz="20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9" y="3274541"/>
            <a:ext cx="1113068" cy="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1471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03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0" y="1366345"/>
            <a:ext cx="2484876" cy="1328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1600" dirty="0">
                <a:latin typeface="Century" panose="02040604050505020304" pitchFamily="18" charset="0"/>
              </a:rPr>
              <a:t>-</a:t>
            </a:r>
            <a:r>
              <a:rPr lang="es-419" sz="1600" dirty="0" smtClean="0">
                <a:latin typeface="Century" panose="02040604050505020304" pitchFamily="18" charset="0"/>
              </a:rPr>
              <a:t> El desarrollo del software se ejecutará en un promedio de la etapa lectiva.</a:t>
            </a:r>
          </a:p>
          <a:p>
            <a:endParaRPr lang="es-419" sz="2200" dirty="0" smtClean="0"/>
          </a:p>
          <a:p>
            <a:endParaRPr lang="es-419" sz="2200" dirty="0" smtClean="0"/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5743440" y="1326994"/>
            <a:ext cx="290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Se basara en pequeñas, medianas y grandes empresas, especialmente en empresas con necesidad de una automatización de selección de personal.</a:t>
            </a:r>
            <a:endParaRPr lang="es-419" sz="1600" dirty="0">
              <a:latin typeface="Century" panose="020406040505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09668" y="3053009"/>
            <a:ext cx="3211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El </a:t>
            </a:r>
            <a:r>
              <a:rPr lang="es-419" sz="1600" dirty="0">
                <a:latin typeface="Century" panose="02040604050505020304" pitchFamily="18" charset="0"/>
              </a:rPr>
              <a:t>Software se ejecutará en </a:t>
            </a:r>
            <a:r>
              <a:rPr lang="es-MX" sz="1600" dirty="0" smtClean="0">
                <a:latin typeface="Century" panose="02040604050505020304" pitchFamily="18" charset="0"/>
              </a:rPr>
              <a:t>sistemas operativos, dependiendo </a:t>
            </a:r>
            <a:r>
              <a:rPr lang="es-MX" sz="1600" dirty="0">
                <a:latin typeface="Century" panose="02040604050505020304" pitchFamily="18" charset="0"/>
              </a:rPr>
              <a:t>de los requisitos y la infraestructura de la empresa.</a:t>
            </a:r>
            <a:endParaRPr lang="es-419" sz="1600" dirty="0">
              <a:latin typeface="Century" panose="020406040505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2" y="1356344"/>
            <a:ext cx="426048" cy="4260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88" y="1739125"/>
            <a:ext cx="453614" cy="4536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209127"/>
            <a:ext cx="453614" cy="4536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35" y="1328778"/>
            <a:ext cx="453614" cy="453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98" y="2139735"/>
            <a:ext cx="453614" cy="4536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7" y="3505626"/>
            <a:ext cx="1068767" cy="10687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3006303"/>
            <a:ext cx="765735" cy="7657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2" y="3373179"/>
            <a:ext cx="994389" cy="99438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76" y="3696168"/>
            <a:ext cx="687685" cy="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04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Justificación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9709" y="1562345"/>
            <a:ext cx="8314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entury" panose="02040604050505020304" pitchFamily="18" charset="0"/>
              </a:rPr>
              <a:t>La herramienta Easy Work permitirá a la empresa efectuar con seguridad, rapidez </a:t>
            </a:r>
            <a:r>
              <a:rPr lang="es-MX" sz="2000" dirty="0" smtClean="0">
                <a:latin typeface="Century" panose="02040604050505020304" pitchFamily="18" charset="0"/>
              </a:rPr>
              <a:t>y </a:t>
            </a:r>
            <a:r>
              <a:rPr lang="es-MX" sz="2000" dirty="0">
                <a:latin typeface="Century" panose="02040604050505020304" pitchFamily="18" charset="0"/>
              </a:rPr>
              <a:t>orden los procesos de contratación, </a:t>
            </a:r>
            <a:r>
              <a:rPr lang="es-MX" sz="2000" dirty="0" smtClean="0">
                <a:latin typeface="Century" panose="02040604050505020304" pitchFamily="18" charset="0"/>
              </a:rPr>
              <a:t>haciendo la selección </a:t>
            </a:r>
            <a:r>
              <a:rPr lang="es-MX" sz="2000" dirty="0">
                <a:latin typeface="Century" panose="02040604050505020304" pitchFamily="18" charset="0"/>
              </a:rPr>
              <a:t>mas </a:t>
            </a:r>
            <a:r>
              <a:rPr lang="es-MX" sz="2000" dirty="0" smtClean="0">
                <a:latin typeface="Century" panose="02040604050505020304" pitchFamily="18" charset="0"/>
              </a:rPr>
              <a:t>automatizada </a:t>
            </a:r>
            <a:r>
              <a:rPr lang="es-MX" sz="2000" dirty="0">
                <a:latin typeface="Century" panose="02040604050505020304" pitchFamily="18" charset="0"/>
              </a:rPr>
              <a:t>y </a:t>
            </a:r>
            <a:r>
              <a:rPr lang="es-MX" sz="2000" dirty="0" smtClean="0">
                <a:latin typeface="Century" panose="02040604050505020304" pitchFamily="18" charset="0"/>
              </a:rPr>
              <a:t>directa </a:t>
            </a:r>
            <a:r>
              <a:rPr lang="es-MX" sz="2000" dirty="0">
                <a:latin typeface="Century" panose="02040604050505020304" pitchFamily="18" charset="0"/>
              </a:rPr>
              <a:t>con la empresa, ya que podría ser el </a:t>
            </a:r>
            <a:r>
              <a:rPr lang="es-MX" sz="2000" dirty="0" smtClean="0">
                <a:latin typeface="Century" panose="02040604050505020304" pitchFamily="18" charset="0"/>
              </a:rPr>
              <a:t>primer </a:t>
            </a:r>
            <a:r>
              <a:rPr lang="es-MX" sz="2000" dirty="0">
                <a:latin typeface="Century" panose="02040604050505020304" pitchFamily="18" charset="0"/>
              </a:rPr>
              <a:t>software que se pueda </a:t>
            </a:r>
            <a:r>
              <a:rPr lang="es-MX" sz="2000" dirty="0" smtClean="0">
                <a:latin typeface="Century" panose="02040604050505020304" pitchFamily="18" charset="0"/>
              </a:rPr>
              <a:t>implementar en dicha empresa.</a:t>
            </a:r>
            <a:endParaRPr lang="es-MX" sz="2000" dirty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38" y="3595435"/>
            <a:ext cx="931972" cy="931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7" y="3518487"/>
            <a:ext cx="1085869" cy="10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9" y="231227"/>
            <a:ext cx="956442" cy="441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05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b="1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b="1" dirty="0">
                <a:latin typeface="Century" panose="02040604050505020304" pitchFamily="18" charset="0"/>
                <a:cs typeface="Calibri"/>
              </a:rPr>
              <a:t>levantamiento de información </a:t>
            </a: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973829" y="1622978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dirty="0" smtClean="0">
                <a:latin typeface="Century" panose="02040604050505020304" pitchFamily="18" charset="0"/>
              </a:rPr>
              <a:t>Los datos requeridos se obtuvieron a base de entrevistas con talento humano encargadas del procesos de selección</a:t>
            </a:r>
            <a:endParaRPr lang="es-419" sz="1800" dirty="0">
              <a:latin typeface="Century" panose="02040604050505020304" pitchFamily="18" charset="0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61" y="1870157"/>
            <a:ext cx="3097964" cy="240124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82566" y="3677478"/>
            <a:ext cx="2247043" cy="5939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16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82566" y="3240156"/>
            <a:ext cx="2991679" cy="8746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000" b="1" dirty="0" err="1" smtClean="0">
                <a:solidFill>
                  <a:srgbClr val="92D050"/>
                </a:solidFill>
                <a:hlinkClick r:id="rId3" action="ppaction://hlinkfile"/>
              </a:rPr>
              <a:t>recoleccion</a:t>
            </a:r>
            <a:r>
              <a:rPr lang="es-ES" sz="2000" b="1" dirty="0" smtClean="0">
                <a:solidFill>
                  <a:srgbClr val="92D050"/>
                </a:solidFill>
                <a:hlinkClick r:id="rId3" action="ppaction://hlinkfile"/>
              </a:rPr>
              <a:t> de informacion.docx</a:t>
            </a:r>
            <a:endParaRPr lang="es-ES" sz="2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2132</TotalTime>
  <Words>427</Words>
  <Application>Microsoft Office PowerPoint</Application>
  <PresentationFormat>Presentación en pantalla (16:9)</PresentationFormat>
  <Paragraphs>99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Castellar</vt:lpstr>
      <vt:lpstr>Century</vt:lpstr>
      <vt:lpstr>Century Gothic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APRENDIZ</cp:lastModifiedBy>
  <cp:revision>110</cp:revision>
  <dcterms:created xsi:type="dcterms:W3CDTF">2015-08-06T22:24:59Z</dcterms:created>
  <dcterms:modified xsi:type="dcterms:W3CDTF">2019-06-21T14:09:15Z</dcterms:modified>
</cp:coreProperties>
</file>