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7" r:id="rId2"/>
    <p:sldId id="328" r:id="rId3"/>
    <p:sldId id="300" r:id="rId4"/>
    <p:sldId id="334" r:id="rId5"/>
    <p:sldId id="335" r:id="rId6"/>
    <p:sldId id="336" r:id="rId7"/>
    <p:sldId id="338" r:id="rId8"/>
    <p:sldId id="337" r:id="rId9"/>
    <p:sldId id="349" r:id="rId10"/>
    <p:sldId id="339" r:id="rId11"/>
    <p:sldId id="340" r:id="rId12"/>
    <p:sldId id="341" r:id="rId13"/>
    <p:sldId id="342" r:id="rId14"/>
    <p:sldId id="343" r:id="rId15"/>
    <p:sldId id="344" r:id="rId16"/>
    <p:sldId id="350" r:id="rId17"/>
    <p:sldId id="352" r:id="rId18"/>
    <p:sldId id="353" r:id="rId19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E1A"/>
    <a:srgbClr val="9DBB23"/>
    <a:srgbClr val="EAEAEA"/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9658" autoAdjust="0"/>
  </p:normalViewPr>
  <p:slideViewPr>
    <p:cSldViewPr snapToGrid="0" snapToObjects="1">
      <p:cViewPr varScale="1">
        <p:scale>
          <a:sx n="94" d="100"/>
          <a:sy n="94" d="100"/>
        </p:scale>
        <p:origin x="132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8/04/2019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483C-9275-974F-8650-05EC61CC7E50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C6DA7-DA40-DC4C-AC5F-D47F3BE5E5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97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4" y="0"/>
            <a:ext cx="9269582" cy="51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8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  <p:sp>
        <p:nvSpPr>
          <p:cNvPr id="3" name="CuadroTexto 2"/>
          <p:cNvSpPr txBox="1"/>
          <p:nvPr userDrawn="1"/>
        </p:nvSpPr>
        <p:spPr>
          <a:xfrm>
            <a:off x="-3091833" y="-93634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3" y="0"/>
            <a:ext cx="92695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69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5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6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695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4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2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797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7" r:id="rId7"/>
    <p:sldLayoutId id="214748366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Relationship Id="rId5" Type="http://schemas.openxmlformats.org/officeDocument/2006/relationships/hyperlink" Target="Casos%20de%20Uso%20Extendido.docx" TargetMode="Externa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Inventario%20De%20Activos%20.xlsx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Gestion%20de%20proyecto.mpp" TargetMode="Externa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github.com/Easywork1803170/Archivos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recoleccion%20de%20informacion%20.docx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hyperlink" Target="informe%20de%20requerimientos.docx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393290" y="678426"/>
            <a:ext cx="6715432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5400" b="1" dirty="0" smtClean="0">
                <a:latin typeface="Castellar" panose="020A0402060406010301" pitchFamily="18" charset="0"/>
              </a:rPr>
              <a:t>EASY </a:t>
            </a:r>
            <a:r>
              <a:rPr lang="es-MX" sz="5400" b="1" dirty="0">
                <a:latin typeface="Castellar" panose="020A0402060406010301" pitchFamily="18" charset="0"/>
              </a:rPr>
              <a:t>WORK</a:t>
            </a:r>
          </a:p>
          <a:p>
            <a:pPr algn="just"/>
            <a:endParaRPr lang="es-MX" sz="2800" dirty="0" smtClean="0">
              <a:latin typeface="Century" panose="02040604050505020304" pitchFamily="18" charset="0"/>
            </a:endParaRPr>
          </a:p>
          <a:p>
            <a:pPr algn="just"/>
            <a:endParaRPr lang="es-MX" sz="2800" dirty="0">
              <a:latin typeface="Century" panose="02040604050505020304" pitchFamily="18" charset="0"/>
            </a:endParaRPr>
          </a:p>
          <a:p>
            <a:pPr algn="just"/>
            <a:r>
              <a:rPr lang="es-MX" sz="2400" dirty="0" smtClean="0">
                <a:latin typeface="Century" panose="02040604050505020304" pitchFamily="18" charset="0"/>
              </a:rPr>
              <a:t>Karen </a:t>
            </a:r>
            <a:r>
              <a:rPr lang="es-MX" sz="2400" dirty="0">
                <a:latin typeface="Century" panose="02040604050505020304" pitchFamily="18" charset="0"/>
              </a:rPr>
              <a:t>Natalia Navarrete Montenegro</a:t>
            </a:r>
            <a:endParaRPr lang="es-419" sz="2400" dirty="0">
              <a:latin typeface="Century" panose="02040604050505020304" pitchFamily="18" charset="0"/>
            </a:endParaRPr>
          </a:p>
          <a:p>
            <a:pPr algn="just"/>
            <a:r>
              <a:rPr lang="es-MX" sz="2400" dirty="0">
                <a:latin typeface="Century" panose="02040604050505020304" pitchFamily="18" charset="0"/>
              </a:rPr>
              <a:t>Diego Andrés Hernández Suarez</a:t>
            </a:r>
            <a:endParaRPr lang="es-419" sz="2400" dirty="0">
              <a:latin typeface="Century" panose="02040604050505020304" pitchFamily="18" charset="0"/>
            </a:endParaRPr>
          </a:p>
          <a:p>
            <a:pPr algn="just"/>
            <a:r>
              <a:rPr lang="es-MX" sz="2400" dirty="0">
                <a:latin typeface="Century" panose="02040604050505020304" pitchFamily="18" charset="0"/>
              </a:rPr>
              <a:t>Julián David Oñate Bolívar</a:t>
            </a:r>
            <a:endParaRPr lang="es-419" sz="2400" dirty="0">
              <a:latin typeface="Century" panose="02040604050505020304" pitchFamily="18" charset="0"/>
            </a:endParaRPr>
          </a:p>
          <a:p>
            <a:pPr algn="just"/>
            <a:r>
              <a:rPr lang="es-MX" sz="2400" dirty="0">
                <a:latin typeface="Century" panose="02040604050505020304" pitchFamily="18" charset="0"/>
              </a:rPr>
              <a:t>Johan Manuel Daza Fonseca</a:t>
            </a:r>
            <a:endParaRPr lang="es-419" sz="2400" dirty="0">
              <a:latin typeface="Century" panose="020406040505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16" y="678426"/>
            <a:ext cx="1025214" cy="1025214"/>
          </a:xfrm>
          <a:prstGeom prst="rect">
            <a:avLst/>
          </a:prstGeom>
          <a:noFill/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0699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24880" y="2071616"/>
            <a:ext cx="2774781" cy="91955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4000" b="1" dirty="0" smtClean="0">
                <a:latin typeface="Century" panose="02040604050505020304" pitchFamily="18" charset="0"/>
              </a:rPr>
              <a:t>Diagramas</a:t>
            </a:r>
            <a:endParaRPr lang="es-419" sz="8000" b="1" dirty="0" smtClean="0">
              <a:solidFill>
                <a:srgbClr val="92D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114380" y="506921"/>
            <a:ext cx="425157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</a:rPr>
              <a:t>-</a:t>
            </a:r>
            <a:r>
              <a:rPr lang="es-ES" sz="2000" dirty="0" smtClean="0">
                <a:latin typeface="Century" panose="02040604050505020304" pitchFamily="18" charset="0"/>
                <a:cs typeface="Calibri"/>
              </a:rPr>
              <a:t>Funcionamiento actual empresa aecsa</a:t>
            </a:r>
          </a:p>
          <a:p>
            <a:endParaRPr lang="es-MX" sz="2000" dirty="0" smtClean="0">
              <a:latin typeface="Century" panose="02040604050505020304" pitchFamily="18" charset="0"/>
            </a:endParaRPr>
          </a:p>
          <a:p>
            <a:r>
              <a:rPr lang="es-MX" sz="2000" dirty="0" smtClean="0">
                <a:latin typeface="Century" panose="02040604050505020304" pitchFamily="18" charset="0"/>
              </a:rPr>
              <a:t>-Mapa de procesos Implementación </a:t>
            </a:r>
            <a:r>
              <a:rPr lang="es-MX" sz="2000" dirty="0">
                <a:latin typeface="Century" panose="02040604050505020304" pitchFamily="18" charset="0"/>
              </a:rPr>
              <a:t>software en el proceso actual administrador</a:t>
            </a:r>
            <a:endParaRPr lang="en-US" sz="2000" dirty="0">
              <a:latin typeface="Century" panose="02040604050505020304" pitchFamily="18" charset="0"/>
            </a:endParaRPr>
          </a:p>
          <a:p>
            <a:endParaRPr lang="es-MX" sz="2000" dirty="0" smtClean="0">
              <a:latin typeface="Century" panose="02040604050505020304" pitchFamily="18" charset="0"/>
            </a:endParaRPr>
          </a:p>
          <a:p>
            <a:r>
              <a:rPr lang="es-MX" sz="2000" dirty="0" smtClean="0">
                <a:latin typeface="Century" panose="02040604050505020304" pitchFamily="18" charset="0"/>
              </a:rPr>
              <a:t>-Mapa de procesos Implementación </a:t>
            </a:r>
            <a:r>
              <a:rPr lang="es-MX" sz="2000" dirty="0">
                <a:latin typeface="Century" panose="02040604050505020304" pitchFamily="18" charset="0"/>
              </a:rPr>
              <a:t>software en el proceso actual </a:t>
            </a:r>
            <a:r>
              <a:rPr lang="es-MX" sz="2000" dirty="0" smtClean="0">
                <a:latin typeface="Century" panose="02040604050505020304" pitchFamily="18" charset="0"/>
              </a:rPr>
              <a:t>Usuario</a:t>
            </a:r>
            <a:endParaRPr lang="en-US" sz="2000" dirty="0" smtClean="0">
              <a:latin typeface="Century" panose="02040604050505020304" pitchFamily="18" charset="0"/>
            </a:endParaRPr>
          </a:p>
          <a:p>
            <a:endParaRPr lang="en-US" sz="2000" dirty="0" smtClean="0">
              <a:latin typeface="Century" panose="02040604050505020304" pitchFamily="18" charset="0"/>
            </a:endParaRPr>
          </a:p>
          <a:p>
            <a:r>
              <a:rPr lang="en-US" sz="2000" dirty="0" smtClean="0">
                <a:latin typeface="Century" panose="02040604050505020304" pitchFamily="18" charset="0"/>
              </a:rPr>
              <a:t>-Caso </a:t>
            </a:r>
            <a:r>
              <a:rPr lang="en-US" sz="2000" dirty="0">
                <a:latin typeface="Century" panose="02040604050505020304" pitchFamily="18" charset="0"/>
              </a:rPr>
              <a:t>de </a:t>
            </a:r>
            <a:r>
              <a:rPr lang="en-US" sz="2000" dirty="0" smtClean="0">
                <a:latin typeface="Century" panose="02040604050505020304" pitchFamily="18" charset="0"/>
              </a:rPr>
              <a:t>usos</a:t>
            </a:r>
          </a:p>
          <a:p>
            <a:endParaRPr lang="en-US" sz="2000" dirty="0" smtClean="0">
              <a:latin typeface="Century" panose="02040604050505020304" pitchFamily="18" charset="0"/>
            </a:endParaRPr>
          </a:p>
          <a:p>
            <a:r>
              <a:rPr lang="en-US" sz="2000" dirty="0" smtClean="0">
                <a:latin typeface="Century" panose="02040604050505020304" pitchFamily="18" charset="0"/>
              </a:rPr>
              <a:t>-Clases</a:t>
            </a:r>
            <a:endParaRPr lang="en-US" sz="2000" dirty="0">
              <a:latin typeface="Century" panose="02040604050505020304" pitchFamily="18" charset="0"/>
            </a:endParaRPr>
          </a:p>
          <a:p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48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>
                <a:latin typeface="Century" panose="02040604050505020304" pitchFamily="18" charset="0"/>
              </a:rPr>
              <a:t>7</a:t>
            </a:r>
            <a:r>
              <a:rPr lang="es-MX" sz="3200" dirty="0" smtClean="0">
                <a:latin typeface="Century" panose="02040604050505020304" pitchFamily="18" charset="0"/>
              </a:rPr>
              <a:t>.1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3200" dirty="0">
                <a:latin typeface="Century" panose="02040604050505020304" pitchFamily="18" charset="0"/>
                <a:cs typeface="Calibri"/>
              </a:rPr>
              <a:t>Funcionamiento actual empresa aecsa</a:t>
            </a: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pic>
        <p:nvPicPr>
          <p:cNvPr id="4" name="Marcador de contenido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0" t="1090" b="11237"/>
          <a:stretch/>
        </p:blipFill>
        <p:spPr>
          <a:xfrm>
            <a:off x="262758" y="1292773"/>
            <a:ext cx="8539566" cy="347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 smtClean="0">
                <a:latin typeface="Century" panose="02040604050505020304" pitchFamily="18" charset="0"/>
              </a:rPr>
              <a:t>7.2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8256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2400" dirty="0" smtClean="0">
                <a:latin typeface="Century Gothic" panose="020B0502020202020204" pitchFamily="34" charset="0"/>
              </a:rPr>
              <a:t>Mapa de procesos Implementación </a:t>
            </a:r>
            <a:r>
              <a:rPr lang="es-MX" sz="2400" dirty="0">
                <a:latin typeface="Century Gothic" panose="020B0502020202020204" pitchFamily="34" charset="0"/>
              </a:rPr>
              <a:t>software en el proceso actual administrador</a:t>
            </a:r>
            <a:endParaRPr lang="en-US" sz="2400" dirty="0">
              <a:latin typeface="Century Gothic" panose="020B0502020202020204" pitchFamily="34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pic>
        <p:nvPicPr>
          <p:cNvPr id="5" name="Marcador de contenido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9" b="8418"/>
          <a:stretch/>
        </p:blipFill>
        <p:spPr>
          <a:xfrm>
            <a:off x="372927" y="1470906"/>
            <a:ext cx="8255507" cy="314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9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"/>
          <a:stretch/>
        </p:blipFill>
        <p:spPr>
          <a:xfrm>
            <a:off x="262758" y="1149178"/>
            <a:ext cx="8572323" cy="378833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>
                <a:latin typeface="Century" panose="02040604050505020304" pitchFamily="18" charset="0"/>
              </a:rPr>
              <a:t>7</a:t>
            </a:r>
            <a:r>
              <a:rPr lang="es-MX" sz="3200" dirty="0" smtClean="0">
                <a:latin typeface="Century" panose="02040604050505020304" pitchFamily="18" charset="0"/>
              </a:rPr>
              <a:t>.3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8256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2800" dirty="0" smtClean="0">
                <a:latin typeface="Century Gothic" panose="020B0502020202020204" pitchFamily="34" charset="0"/>
              </a:rPr>
              <a:t>Mapa de procesos implementación </a:t>
            </a:r>
            <a:r>
              <a:rPr lang="es-MX" sz="2800" dirty="0">
                <a:latin typeface="Century Gothic" panose="020B0502020202020204" pitchFamily="34" charset="0"/>
              </a:rPr>
              <a:t>software en el proceso actual </a:t>
            </a:r>
            <a:r>
              <a:rPr lang="es-MX" sz="2800" dirty="0" smtClean="0">
                <a:latin typeface="Century Gothic" panose="020B0502020202020204" pitchFamily="34" charset="0"/>
              </a:rPr>
              <a:t>usuario</a:t>
            </a:r>
            <a:endParaRPr lang="en-US" sz="2800" dirty="0">
              <a:latin typeface="Century Gothic" panose="020B0502020202020204" pitchFamily="34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6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>
                <a:latin typeface="Century" panose="02040604050505020304" pitchFamily="18" charset="0"/>
              </a:rPr>
              <a:t>7</a:t>
            </a:r>
            <a:r>
              <a:rPr lang="es-MX" sz="3200" dirty="0" smtClean="0">
                <a:latin typeface="Century" panose="02040604050505020304" pitchFamily="18" charset="0"/>
              </a:rPr>
              <a:t>.4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8256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dirty="0" smtClean="0">
                <a:latin typeface="Century Gothic" panose="020B0502020202020204" pitchFamily="34" charset="0"/>
              </a:rPr>
              <a:t>Diagrama caso de usos</a:t>
            </a:r>
            <a:endParaRPr lang="en-US" sz="3200" dirty="0">
              <a:latin typeface="Century Gothic" panose="020B0502020202020204" pitchFamily="34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pic>
        <p:nvPicPr>
          <p:cNvPr id="5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7"/>
          <a:stretch/>
        </p:blipFill>
        <p:spPr>
          <a:xfrm>
            <a:off x="4649470" y="985343"/>
            <a:ext cx="4215234" cy="415815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49" y="3705090"/>
            <a:ext cx="1287191" cy="1287191"/>
          </a:xfrm>
          <a:prstGeom prst="rect">
            <a:avLst/>
          </a:prstGeom>
          <a:effectLst>
            <a:outerShdw blurRad="177800" dist="88900" dir="5400000" sx="79000" sy="79000" algn="ctr" rotWithShape="0">
              <a:srgbClr val="000000">
                <a:alpha val="83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202" y="2882988"/>
            <a:ext cx="1293147" cy="129314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672661" y="1352332"/>
            <a:ext cx="3791082" cy="10923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2400" b="1" dirty="0" smtClean="0">
                <a:solidFill>
                  <a:srgbClr val="92D050"/>
                </a:solidFill>
                <a:hlinkClick r:id="rId5" action="ppaction://hlinkfile"/>
              </a:rPr>
              <a:t>Casos de Uso Extendido.docx</a:t>
            </a:r>
            <a:endParaRPr lang="es-419" sz="24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30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30078" y="190913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>
                <a:latin typeface="Century" panose="02040604050505020304" pitchFamily="18" charset="0"/>
              </a:rPr>
              <a:t>7</a:t>
            </a:r>
            <a:r>
              <a:rPr lang="es-MX" sz="3200" dirty="0" smtClean="0">
                <a:latin typeface="Century" panose="02040604050505020304" pitchFamily="18" charset="0"/>
              </a:rPr>
              <a:t>.5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8256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dirty="0" smtClean="0">
                <a:latin typeface="Century Gothic" panose="020B0502020202020204" pitchFamily="34" charset="0"/>
              </a:rPr>
              <a:t>Diagrama de clases</a:t>
            </a:r>
            <a:endParaRPr lang="en-US" sz="3200" dirty="0">
              <a:latin typeface="Century Gothic" panose="020B0502020202020204" pitchFamily="34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9240" t="18683" r="32665" b="7241"/>
          <a:stretch/>
        </p:blipFill>
        <p:spPr>
          <a:xfrm>
            <a:off x="553333" y="1061545"/>
            <a:ext cx="7981067" cy="377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30078" y="190913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 smtClean="0">
                <a:latin typeface="Century" panose="02040604050505020304" pitchFamily="18" charset="0"/>
              </a:rPr>
              <a:t>08.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82565" y="422141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dirty="0" smtClean="0">
                <a:latin typeface="Century Gothic" panose="020B0502020202020204" pitchFamily="34" charset="0"/>
              </a:rPr>
              <a:t>Inventario de activos</a:t>
            </a:r>
            <a:endParaRPr lang="en-US" sz="3200" dirty="0">
              <a:latin typeface="Century Gothic" panose="020B0502020202020204" pitchFamily="34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-88490" y="1626624"/>
            <a:ext cx="8946541" cy="139089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dirty="0" smtClean="0">
                <a:hlinkClick r:id="rId2" action="ppaction://hlinkfile"/>
              </a:rPr>
              <a:t>Inventario De Activos .</a:t>
            </a:r>
            <a:r>
              <a:rPr lang="es-419" dirty="0" err="1" smtClean="0">
                <a:hlinkClick r:id="rId2" action="ppaction://hlinkfile"/>
              </a:rPr>
              <a:t>xlsx</a:t>
            </a:r>
            <a:endParaRPr lang="es-419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17" y="2761482"/>
            <a:ext cx="2968164" cy="150650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162" y="2733298"/>
            <a:ext cx="2730238" cy="153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2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82565" y="422141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dirty="0" smtClean="0">
                <a:latin typeface="Century Gothic" panose="020B0502020202020204" pitchFamily="34" charset="0"/>
              </a:rPr>
              <a:t>Gestión del proyecto.</a:t>
            </a:r>
            <a:endParaRPr lang="en-US" sz="3200" dirty="0">
              <a:latin typeface="Century Gothic" panose="020B0502020202020204" pitchFamily="34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30078" y="190913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 smtClean="0">
                <a:latin typeface="Century" panose="02040604050505020304" pitchFamily="18" charset="0"/>
              </a:rPr>
              <a:t>09.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-88490" y="1626624"/>
            <a:ext cx="8946541" cy="139089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dirty="0" smtClean="0">
                <a:hlinkClick r:id="rId2" action="ppaction://hlinkfile"/>
              </a:rPr>
              <a:t>Gestión de proyecto.mpp</a:t>
            </a:r>
            <a:endParaRPr lang="es-419" dirty="0"/>
          </a:p>
        </p:txBody>
      </p:sp>
      <p:pic>
        <p:nvPicPr>
          <p:cNvPr id="3074" name="Picture 2" descr="Resultado de imagen para gestion de proyect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130" y="2692399"/>
            <a:ext cx="3151299" cy="185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98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82565" y="422141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dirty="0" smtClean="0">
                <a:latin typeface="Century Gothic" panose="020B0502020202020204" pitchFamily="34" charset="0"/>
              </a:rPr>
              <a:t>Repositorio GitHub</a:t>
            </a:r>
            <a:endParaRPr lang="en-US" sz="3200" dirty="0">
              <a:latin typeface="Century Gothic" panose="020B0502020202020204" pitchFamily="34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30078" y="190913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 smtClean="0">
                <a:latin typeface="Century" panose="02040604050505020304" pitchFamily="18" charset="0"/>
              </a:rPr>
              <a:t>10.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84230" y="2750319"/>
            <a:ext cx="8946541" cy="139089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2000" dirty="0" smtClean="0">
                <a:hlinkClick r:id="rId2"/>
              </a:rPr>
              <a:t>https://github.com/Easywork1803170/Archivos</a:t>
            </a:r>
            <a:endParaRPr lang="es-419" sz="2000" dirty="0"/>
          </a:p>
        </p:txBody>
      </p:sp>
      <p:sp>
        <p:nvSpPr>
          <p:cNvPr id="5" name="Rectángulo 4"/>
          <p:cNvSpPr/>
          <p:nvPr/>
        </p:nvSpPr>
        <p:spPr>
          <a:xfrm>
            <a:off x="330078" y="1429365"/>
            <a:ext cx="82043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dirty="0">
                <a:latin typeface="Century" panose="02040604050505020304" pitchFamily="18" charset="0"/>
              </a:rPr>
              <a:t>GitHub es una plataforma de desarrollo colaborativo de software para alojar </a:t>
            </a:r>
            <a:r>
              <a:rPr lang="es-419" dirty="0" smtClean="0">
                <a:latin typeface="Century" panose="02040604050505020304" pitchFamily="18" charset="0"/>
              </a:rPr>
              <a:t>proyectos, se puede </a:t>
            </a:r>
            <a:r>
              <a:rPr lang="es-419" dirty="0">
                <a:latin typeface="Century" panose="02040604050505020304" pitchFamily="18" charset="0"/>
              </a:rPr>
              <a:t>hacer varias versiones </a:t>
            </a:r>
            <a:r>
              <a:rPr lang="es-419" dirty="0" smtClean="0">
                <a:latin typeface="Century" panose="02040604050505020304" pitchFamily="18" charset="0"/>
              </a:rPr>
              <a:t>del proyecto sin alterar el original</a:t>
            </a:r>
            <a:endParaRPr lang="es-419" dirty="0">
              <a:latin typeface="Century" panose="02040604050505020304" pitchFamily="18" charset="0"/>
            </a:endParaRPr>
          </a:p>
        </p:txBody>
      </p:sp>
      <p:pic>
        <p:nvPicPr>
          <p:cNvPr id="4098" name="Picture 2" descr="Resultado de imagen para imagen git 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855" y="2397516"/>
            <a:ext cx="1388745" cy="138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58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898071" y="-116783"/>
            <a:ext cx="448884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050" b="1" dirty="0" smtClean="0">
              <a:latin typeface="Century Gothic" panose="020B0502020202020204" pitchFamily="34" charset="0"/>
              <a:cs typeface="Calibri"/>
            </a:endParaRPr>
          </a:p>
          <a:p>
            <a:r>
              <a:rPr lang="es-ES" sz="1050" b="1" dirty="0" smtClean="0">
                <a:latin typeface="Century Gothic" panose="020B0502020202020204" pitchFamily="34" charset="0"/>
                <a:cs typeface="Calibri"/>
              </a:rPr>
              <a:t>01</a:t>
            </a:r>
            <a:r>
              <a:rPr lang="es-ES" sz="1050" dirty="0" smtClean="0">
                <a:latin typeface="Century Gothic" panose="020B0502020202020204" pitchFamily="34" charset="0"/>
                <a:cs typeface="Calibri"/>
              </a:rPr>
              <a:t>.Objetivo general y objetivo especifico.</a:t>
            </a:r>
          </a:p>
          <a:p>
            <a:endParaRPr lang="es-ES" sz="1050" dirty="0" smtClean="0">
              <a:latin typeface="Century Gothic" panose="020B0502020202020204" pitchFamily="34" charset="0"/>
              <a:cs typeface="Calibri"/>
            </a:endParaRPr>
          </a:p>
          <a:p>
            <a:r>
              <a:rPr lang="es-ES" sz="1050" b="1" dirty="0" smtClean="0">
                <a:latin typeface="Century Gothic" panose="020B0502020202020204" pitchFamily="34" charset="0"/>
                <a:cs typeface="Calibri"/>
              </a:rPr>
              <a:t>02</a:t>
            </a:r>
            <a:r>
              <a:rPr lang="es-ES" sz="1050" dirty="0" smtClean="0">
                <a:latin typeface="Century Gothic" panose="020B0502020202020204" pitchFamily="34" charset="0"/>
                <a:cs typeface="Calibri"/>
              </a:rPr>
              <a:t>.Planteamiento del problema.</a:t>
            </a:r>
          </a:p>
          <a:p>
            <a:endParaRPr lang="es-ES" sz="1050" dirty="0" smtClean="0">
              <a:latin typeface="Century Gothic" panose="020B0502020202020204" pitchFamily="34" charset="0"/>
              <a:cs typeface="Calibri"/>
            </a:endParaRPr>
          </a:p>
          <a:p>
            <a:r>
              <a:rPr lang="es-ES" sz="1050" b="1" dirty="0" smtClean="0">
                <a:latin typeface="Century Gothic" panose="020B0502020202020204" pitchFamily="34" charset="0"/>
                <a:cs typeface="Calibri"/>
              </a:rPr>
              <a:t>03</a:t>
            </a:r>
            <a:r>
              <a:rPr lang="es-ES" sz="1050" dirty="0" smtClean="0">
                <a:latin typeface="Century Gothic" panose="020B0502020202020204" pitchFamily="34" charset="0"/>
                <a:cs typeface="Calibri"/>
              </a:rPr>
              <a:t>.Alcance del proyecto.</a:t>
            </a:r>
          </a:p>
          <a:p>
            <a:endParaRPr lang="es-ES" sz="1050" dirty="0" smtClean="0">
              <a:latin typeface="Century Gothic" panose="020B0502020202020204" pitchFamily="34" charset="0"/>
              <a:cs typeface="Calibri"/>
            </a:endParaRPr>
          </a:p>
          <a:p>
            <a:r>
              <a:rPr lang="es-ES" sz="1050" b="1" dirty="0" smtClean="0">
                <a:latin typeface="Century Gothic" panose="020B0502020202020204" pitchFamily="34" charset="0"/>
                <a:cs typeface="Calibri"/>
              </a:rPr>
              <a:t>04</a:t>
            </a:r>
            <a:r>
              <a:rPr lang="es-ES" sz="1050" dirty="0" smtClean="0">
                <a:latin typeface="Century Gothic" panose="020B0502020202020204" pitchFamily="34" charset="0"/>
                <a:cs typeface="Calibri"/>
              </a:rPr>
              <a:t>.Justificación.</a:t>
            </a:r>
          </a:p>
          <a:p>
            <a:endParaRPr lang="es-ES" sz="1050" dirty="0" smtClean="0">
              <a:latin typeface="Century Gothic" panose="020B0502020202020204" pitchFamily="34" charset="0"/>
              <a:cs typeface="Calibri"/>
            </a:endParaRPr>
          </a:p>
          <a:p>
            <a:r>
              <a:rPr lang="es-ES" sz="1050" b="1" dirty="0" smtClean="0">
                <a:latin typeface="Century Gothic" panose="020B0502020202020204" pitchFamily="34" charset="0"/>
                <a:cs typeface="Calibri"/>
              </a:rPr>
              <a:t>05</a:t>
            </a:r>
            <a:r>
              <a:rPr lang="es-ES" sz="1050" dirty="0" smtClean="0">
                <a:latin typeface="Century Gothic" panose="020B0502020202020204" pitchFamily="34" charset="0"/>
                <a:cs typeface="Calibri"/>
              </a:rPr>
              <a:t>.Tecnica levantamiento de información. </a:t>
            </a:r>
          </a:p>
          <a:p>
            <a:endParaRPr lang="es-ES" sz="1050" dirty="0">
              <a:latin typeface="Century Gothic" panose="020B0502020202020204" pitchFamily="34" charset="0"/>
              <a:cs typeface="Calibri"/>
            </a:endParaRPr>
          </a:p>
          <a:p>
            <a:r>
              <a:rPr lang="es-ES" sz="1050" b="1" dirty="0" smtClean="0">
                <a:latin typeface="Century Gothic" panose="020B0502020202020204" pitchFamily="34" charset="0"/>
                <a:cs typeface="Calibri"/>
              </a:rPr>
              <a:t>06. </a:t>
            </a:r>
            <a:r>
              <a:rPr lang="es-ES" sz="1050" dirty="0" smtClean="0">
                <a:latin typeface="Century Gothic" panose="020B0502020202020204" pitchFamily="34" charset="0"/>
                <a:cs typeface="Calibri"/>
              </a:rPr>
              <a:t>Informe de requerimientos.</a:t>
            </a:r>
            <a:endParaRPr lang="es-ES" sz="1050" b="1" dirty="0" smtClean="0">
              <a:latin typeface="Century Gothic" panose="020B0502020202020204" pitchFamily="34" charset="0"/>
              <a:cs typeface="Calibri"/>
            </a:endParaRPr>
          </a:p>
          <a:p>
            <a:endParaRPr lang="es-ES" sz="1050" dirty="0" smtClean="0">
              <a:latin typeface="Century Gothic" panose="020B0502020202020204" pitchFamily="34" charset="0"/>
              <a:cs typeface="Calibri"/>
            </a:endParaRPr>
          </a:p>
          <a:p>
            <a:r>
              <a:rPr lang="es-ES" sz="1050" b="1" dirty="0" smtClean="0">
                <a:latin typeface="Century Gothic" panose="020B0502020202020204" pitchFamily="34" charset="0"/>
                <a:cs typeface="Calibri"/>
              </a:rPr>
              <a:t>07</a:t>
            </a:r>
            <a:r>
              <a:rPr lang="es-ES" sz="1050" dirty="0" smtClean="0">
                <a:latin typeface="Century Gothic" panose="020B0502020202020204" pitchFamily="34" charset="0"/>
                <a:cs typeface="Calibri"/>
              </a:rPr>
              <a:t>.Diagramas.</a:t>
            </a:r>
          </a:p>
          <a:p>
            <a:endParaRPr lang="es-ES" sz="1050" dirty="0" smtClean="0">
              <a:latin typeface="Century Gothic" panose="020B0502020202020204" pitchFamily="34" charset="0"/>
              <a:cs typeface="Calibri"/>
            </a:endParaRPr>
          </a:p>
          <a:p>
            <a:r>
              <a:rPr lang="es-ES" sz="1050" b="1" dirty="0">
                <a:latin typeface="Century Gothic" panose="020B0502020202020204" pitchFamily="34" charset="0"/>
                <a:cs typeface="Calibri"/>
              </a:rPr>
              <a:t>7</a:t>
            </a:r>
            <a:r>
              <a:rPr lang="es-ES" sz="1050" b="1" dirty="0" smtClean="0">
                <a:latin typeface="Century Gothic" panose="020B0502020202020204" pitchFamily="34" charset="0"/>
                <a:cs typeface="Calibri"/>
              </a:rPr>
              <a:t>.1</a:t>
            </a:r>
            <a:r>
              <a:rPr lang="es-ES" sz="1050" dirty="0" smtClean="0">
                <a:latin typeface="Century Gothic" panose="020B0502020202020204" pitchFamily="34" charset="0"/>
                <a:cs typeface="Calibri"/>
              </a:rPr>
              <a:t>.Mapa de procesos funcionamiento actual empresa aecsa.</a:t>
            </a:r>
          </a:p>
          <a:p>
            <a:endParaRPr lang="es-ES" sz="1050" dirty="0" smtClean="0">
              <a:latin typeface="Century Gothic" panose="020B0502020202020204" pitchFamily="34" charset="0"/>
              <a:cs typeface="Calibri"/>
            </a:endParaRPr>
          </a:p>
          <a:p>
            <a:r>
              <a:rPr lang="es-ES" sz="1050" b="1" dirty="0">
                <a:latin typeface="Century Gothic" panose="020B0502020202020204" pitchFamily="34" charset="0"/>
                <a:cs typeface="Calibri"/>
              </a:rPr>
              <a:t>7</a:t>
            </a:r>
            <a:r>
              <a:rPr lang="es-ES" sz="1050" b="1" dirty="0" smtClean="0">
                <a:latin typeface="Century Gothic" panose="020B0502020202020204" pitchFamily="34" charset="0"/>
                <a:cs typeface="Calibri"/>
              </a:rPr>
              <a:t>.2</a:t>
            </a:r>
            <a:r>
              <a:rPr lang="es-ES" sz="1050" dirty="0" smtClean="0">
                <a:latin typeface="Century Gothic" panose="020B0502020202020204" pitchFamily="34" charset="0"/>
                <a:cs typeface="Calibri"/>
              </a:rPr>
              <a:t>.mapa de procesos </a:t>
            </a:r>
            <a:r>
              <a:rPr lang="es-MX" sz="1050" dirty="0">
                <a:latin typeface="Century Gothic" panose="020B0502020202020204" pitchFamily="34" charset="0"/>
              </a:rPr>
              <a:t>i</a:t>
            </a:r>
            <a:r>
              <a:rPr lang="es-MX" sz="1050" dirty="0" smtClean="0">
                <a:latin typeface="Century Gothic" panose="020B0502020202020204" pitchFamily="34" charset="0"/>
              </a:rPr>
              <a:t>mplementación </a:t>
            </a:r>
            <a:r>
              <a:rPr lang="es-MX" sz="1050" dirty="0">
                <a:latin typeface="Century Gothic" panose="020B0502020202020204" pitchFamily="34" charset="0"/>
              </a:rPr>
              <a:t>software en el proceso actual </a:t>
            </a:r>
            <a:r>
              <a:rPr lang="es-MX" sz="1050" dirty="0" smtClean="0">
                <a:latin typeface="Century Gothic" panose="020B0502020202020204" pitchFamily="34" charset="0"/>
              </a:rPr>
              <a:t>administrador.</a:t>
            </a:r>
          </a:p>
          <a:p>
            <a:endParaRPr lang="en-US" sz="1050" dirty="0">
              <a:latin typeface="Century Gothic" panose="020B0502020202020204" pitchFamily="34" charset="0"/>
            </a:endParaRPr>
          </a:p>
          <a:p>
            <a:r>
              <a:rPr lang="es-ES" sz="1050" b="1" dirty="0">
                <a:latin typeface="Century Gothic" panose="020B0502020202020204" pitchFamily="34" charset="0"/>
                <a:cs typeface="Calibri"/>
              </a:rPr>
              <a:t>7</a:t>
            </a:r>
            <a:r>
              <a:rPr lang="es-ES" sz="1050" b="1" dirty="0" smtClean="0">
                <a:latin typeface="Century Gothic" panose="020B0502020202020204" pitchFamily="34" charset="0"/>
                <a:cs typeface="Calibri"/>
              </a:rPr>
              <a:t>.3</a:t>
            </a:r>
            <a:r>
              <a:rPr lang="es-ES" sz="1050" dirty="0" smtClean="0">
                <a:latin typeface="Century Gothic" panose="020B0502020202020204" pitchFamily="34" charset="0"/>
                <a:cs typeface="Calibri"/>
              </a:rPr>
              <a:t>.mapa de procesos </a:t>
            </a:r>
            <a:r>
              <a:rPr lang="es-MX" sz="1050" dirty="0" smtClean="0">
                <a:latin typeface="Century Gothic" panose="020B0502020202020204" pitchFamily="34" charset="0"/>
              </a:rPr>
              <a:t>Implementación </a:t>
            </a:r>
            <a:r>
              <a:rPr lang="es-MX" sz="1050" dirty="0">
                <a:latin typeface="Century Gothic" panose="020B0502020202020204" pitchFamily="34" charset="0"/>
              </a:rPr>
              <a:t>software en el proceso actual </a:t>
            </a:r>
            <a:r>
              <a:rPr lang="es-MX" sz="1050" dirty="0" smtClean="0">
                <a:latin typeface="Century Gothic" panose="020B0502020202020204" pitchFamily="34" charset="0"/>
              </a:rPr>
              <a:t>usuario.</a:t>
            </a:r>
          </a:p>
          <a:p>
            <a:endParaRPr lang="en-US" sz="1050" dirty="0">
              <a:latin typeface="Century Gothic" panose="020B0502020202020204" pitchFamily="34" charset="0"/>
            </a:endParaRPr>
          </a:p>
          <a:p>
            <a:r>
              <a:rPr lang="es-ES" sz="1050" b="1" dirty="0">
                <a:latin typeface="Century Gothic" panose="020B0502020202020204" pitchFamily="34" charset="0"/>
                <a:cs typeface="Calibri"/>
              </a:rPr>
              <a:t>7</a:t>
            </a:r>
            <a:r>
              <a:rPr lang="es-ES" sz="1050" b="1" dirty="0" smtClean="0">
                <a:latin typeface="Century Gothic" panose="020B0502020202020204" pitchFamily="34" charset="0"/>
                <a:cs typeface="Calibri"/>
              </a:rPr>
              <a:t>.4</a:t>
            </a:r>
            <a:r>
              <a:rPr lang="es-ES" sz="1050" dirty="0" smtClean="0">
                <a:latin typeface="Century Gothic" panose="020B0502020202020204" pitchFamily="34" charset="0"/>
                <a:cs typeface="Calibri"/>
              </a:rPr>
              <a:t>.</a:t>
            </a:r>
            <a:r>
              <a:rPr lang="en-US" sz="1050" dirty="0" smtClean="0">
                <a:latin typeface="Century Gothic" panose="020B0502020202020204" pitchFamily="34" charset="0"/>
              </a:rPr>
              <a:t>Diagrama </a:t>
            </a:r>
            <a:r>
              <a:rPr lang="en-US" sz="1050" dirty="0">
                <a:latin typeface="Century Gothic" panose="020B0502020202020204" pitchFamily="34" charset="0"/>
              </a:rPr>
              <a:t>caso de </a:t>
            </a:r>
            <a:r>
              <a:rPr lang="en-US" sz="1050" dirty="0" smtClean="0">
                <a:latin typeface="Century Gothic" panose="020B0502020202020204" pitchFamily="34" charset="0"/>
              </a:rPr>
              <a:t>usos.</a:t>
            </a:r>
          </a:p>
          <a:p>
            <a:endParaRPr lang="en-US" sz="1050" dirty="0">
              <a:latin typeface="Century Gothic" panose="020B0502020202020204" pitchFamily="34" charset="0"/>
            </a:endParaRPr>
          </a:p>
          <a:p>
            <a:r>
              <a:rPr lang="es-ES" sz="1050" b="1" dirty="0">
                <a:latin typeface="Century Gothic" panose="020B0502020202020204" pitchFamily="34" charset="0"/>
                <a:cs typeface="Calibri"/>
              </a:rPr>
              <a:t>7</a:t>
            </a:r>
            <a:r>
              <a:rPr lang="es-ES" sz="1050" b="1" dirty="0" smtClean="0">
                <a:latin typeface="Century Gothic" panose="020B0502020202020204" pitchFamily="34" charset="0"/>
                <a:cs typeface="Calibri"/>
              </a:rPr>
              <a:t>.5</a:t>
            </a:r>
            <a:r>
              <a:rPr lang="es-ES" sz="1050" dirty="0" smtClean="0">
                <a:latin typeface="Century Gothic" panose="020B0502020202020204" pitchFamily="34" charset="0"/>
                <a:cs typeface="Calibri"/>
              </a:rPr>
              <a:t>.</a:t>
            </a:r>
            <a:r>
              <a:rPr lang="en-US" sz="1050" dirty="0" smtClean="0">
                <a:latin typeface="Century Gothic" panose="020B0502020202020204" pitchFamily="34" charset="0"/>
              </a:rPr>
              <a:t>Diagrama </a:t>
            </a:r>
            <a:r>
              <a:rPr lang="en-US" sz="1050" dirty="0">
                <a:latin typeface="Century Gothic" panose="020B0502020202020204" pitchFamily="34" charset="0"/>
              </a:rPr>
              <a:t>de </a:t>
            </a:r>
            <a:r>
              <a:rPr lang="en-US" sz="1050" dirty="0" smtClean="0">
                <a:latin typeface="Century Gothic" panose="020B0502020202020204" pitchFamily="34" charset="0"/>
              </a:rPr>
              <a:t>clases.</a:t>
            </a:r>
          </a:p>
          <a:p>
            <a:endParaRPr lang="en-US" sz="1050" dirty="0" smtClean="0">
              <a:latin typeface="Century Gothic" panose="020B0502020202020204" pitchFamily="34" charset="0"/>
            </a:endParaRPr>
          </a:p>
          <a:p>
            <a:r>
              <a:rPr lang="es-ES" sz="1050" b="1" dirty="0" smtClean="0">
                <a:latin typeface="Century Gothic" panose="020B0502020202020204" pitchFamily="34" charset="0"/>
                <a:cs typeface="Calibri"/>
              </a:rPr>
              <a:t>08</a:t>
            </a:r>
            <a:r>
              <a:rPr lang="es-ES" sz="1050" dirty="0" smtClean="0">
                <a:latin typeface="Century Gothic" panose="020B0502020202020204" pitchFamily="34" charset="0"/>
                <a:cs typeface="Calibri"/>
              </a:rPr>
              <a:t>.</a:t>
            </a:r>
            <a:r>
              <a:rPr lang="es-MX" sz="1050" dirty="0">
                <a:latin typeface="Century Gothic" panose="020B0502020202020204" pitchFamily="34" charset="0"/>
              </a:rPr>
              <a:t> Inventario de activos</a:t>
            </a:r>
            <a:endParaRPr lang="en-US" sz="1050" dirty="0">
              <a:latin typeface="Century Gothic" panose="020B0502020202020204" pitchFamily="34" charset="0"/>
            </a:endParaRPr>
          </a:p>
          <a:p>
            <a:endParaRPr lang="es-ES" sz="1050" dirty="0" smtClean="0">
              <a:latin typeface="Century Gothic" panose="020B0502020202020204" pitchFamily="34" charset="0"/>
              <a:cs typeface="Calibri"/>
            </a:endParaRPr>
          </a:p>
          <a:p>
            <a:r>
              <a:rPr lang="es-ES" sz="1050" b="1" dirty="0" smtClean="0">
                <a:latin typeface="Century Gothic" panose="020B0502020202020204" pitchFamily="34" charset="0"/>
                <a:cs typeface="Calibri"/>
              </a:rPr>
              <a:t>09</a:t>
            </a:r>
            <a:r>
              <a:rPr lang="es-ES" sz="1050" dirty="0" smtClean="0">
                <a:latin typeface="Century Gothic" panose="020B0502020202020204" pitchFamily="34" charset="0"/>
                <a:cs typeface="Calibri"/>
              </a:rPr>
              <a:t>.Gestion del proyecto.</a:t>
            </a:r>
          </a:p>
          <a:p>
            <a:endParaRPr lang="en-US" sz="1050" dirty="0">
              <a:latin typeface="Century Gothic" panose="020B0502020202020204" pitchFamily="34" charset="0"/>
            </a:endParaRPr>
          </a:p>
          <a:p>
            <a:r>
              <a:rPr lang="es-ES" sz="1050" b="1" dirty="0" smtClean="0">
                <a:latin typeface="Century Gothic" panose="020B0502020202020204" pitchFamily="34" charset="0"/>
                <a:cs typeface="Calibri"/>
              </a:rPr>
              <a:t>10</a:t>
            </a:r>
            <a:r>
              <a:rPr lang="es-ES" sz="1050" dirty="0" smtClean="0">
                <a:latin typeface="Century Gothic" panose="020B0502020202020204" pitchFamily="34" charset="0"/>
                <a:cs typeface="Calibri"/>
              </a:rPr>
              <a:t>.Repositorio </a:t>
            </a:r>
            <a:r>
              <a:rPr lang="es-ES" sz="1050" dirty="0" err="1" smtClean="0">
                <a:latin typeface="Century Gothic" panose="020B0502020202020204" pitchFamily="34" charset="0"/>
                <a:cs typeface="Calibri"/>
              </a:rPr>
              <a:t>Github</a:t>
            </a:r>
            <a:endParaRPr lang="en-US" sz="1050" dirty="0">
              <a:latin typeface="Century Gothic" panose="020B0502020202020204" pitchFamily="34" charset="0"/>
            </a:endParaRPr>
          </a:p>
          <a:p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03850" y="1901134"/>
            <a:ext cx="2242868" cy="72129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4000" b="1" dirty="0" smtClean="0">
                <a:latin typeface="Century" panose="02040604050505020304" pitchFamily="18" charset="0"/>
              </a:rPr>
              <a:t>INDICE</a:t>
            </a:r>
            <a:r>
              <a:rPr lang="es-MX" sz="8000" b="1" dirty="0" smtClean="0">
                <a:solidFill>
                  <a:srgbClr val="92D050"/>
                </a:solidFill>
              </a:rPr>
              <a:t> </a:t>
            </a:r>
            <a:endParaRPr lang="es-419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11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16458" y="142422"/>
            <a:ext cx="706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cs typeface="Calibri"/>
              </a:rPr>
              <a:t>01</a:t>
            </a:r>
            <a:endParaRPr lang="es-ES" sz="3600" b="1" dirty="0">
              <a:solidFill>
                <a:schemeClr val="tx1">
                  <a:lumMod val="95000"/>
                  <a:lumOff val="5000"/>
                </a:schemeClr>
              </a:solidFill>
              <a:latin typeface="Century" panose="02040604050505020304" pitchFamily="18" charset="0"/>
              <a:cs typeface="Calibri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101720" y="142422"/>
            <a:ext cx="6010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cs typeface="Calibri"/>
              </a:rPr>
              <a:t>Objetivo general</a:t>
            </a:r>
            <a:endParaRPr lang="es-ES" sz="3600" dirty="0">
              <a:solidFill>
                <a:schemeClr val="tx1">
                  <a:lumMod val="95000"/>
                  <a:lumOff val="5000"/>
                </a:schemeClr>
              </a:solidFill>
              <a:latin typeface="Century" panose="02040604050505020304" pitchFamily="18" charset="0"/>
              <a:cs typeface="Calibri"/>
            </a:endParaRPr>
          </a:p>
          <a:p>
            <a:endParaRPr lang="es-ES" sz="2000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16458" y="1571572"/>
            <a:ext cx="8514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dirty="0">
                <a:latin typeface="Century Gothic" panose="020B0502020202020204" pitchFamily="34" charset="0"/>
              </a:rPr>
              <a:t>Desarrollar un software para sistematizar el proceso de selección de </a:t>
            </a:r>
            <a:r>
              <a:rPr lang="es-419" sz="2000" dirty="0" smtClean="0">
                <a:latin typeface="Century Gothic" panose="020B0502020202020204" pitchFamily="34" charset="0"/>
              </a:rPr>
              <a:t>personal para el seguimiento, orden y registro de las gestiones a desarrollar enfocadas a contratación de personal.</a:t>
            </a:r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2" y="2825176"/>
            <a:ext cx="1089755" cy="1089755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642" y="3685752"/>
            <a:ext cx="1055160" cy="1055160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100" y="2866640"/>
            <a:ext cx="1080296" cy="1080296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764" y="3552063"/>
            <a:ext cx="1163225" cy="1163225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030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3680" y="233680"/>
            <a:ext cx="812800" cy="4775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419" sz="2000" b="1" dirty="0" smtClean="0">
              <a:solidFill>
                <a:srgbClr val="92D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68960" y="193040"/>
            <a:ext cx="5425440" cy="5181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</a:rPr>
              <a:t>Objetivo especifico</a:t>
            </a:r>
            <a:endParaRPr lang="es-419" sz="3600" dirty="0" smtClean="0">
              <a:solidFill>
                <a:schemeClr val="tx1">
                  <a:lumMod val="95000"/>
                  <a:lumOff val="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345440" y="1778000"/>
            <a:ext cx="8107680" cy="2499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dirty="0" smtClean="0"/>
              <a:t>-Recolectar </a:t>
            </a:r>
            <a:r>
              <a:rPr lang="en-US" noProof="1">
                <a:solidFill>
                  <a:schemeClr val="tx1">
                    <a:lumMod val="75000"/>
                  </a:schemeClr>
                </a:solidFill>
              </a:rPr>
              <a:t>m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ediante </a:t>
            </a:r>
            <a:r>
              <a:rPr lang="en-US" noProof="1">
                <a:solidFill>
                  <a:schemeClr val="tx1">
                    <a:lumMod val="75000"/>
                  </a:schemeClr>
                </a:solidFill>
              </a:rPr>
              <a:t>la informacion suministrada por parte del entrevistado la base de datos requerida para cumplir el objetivo principal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.</a:t>
            </a:r>
          </a:p>
          <a:p>
            <a:endParaRPr lang="en-US" noProof="1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noProof="1">
                <a:solidFill>
                  <a:schemeClr val="tx1">
                    <a:lumMod val="75000"/>
                  </a:schemeClr>
                </a:solidFill>
              </a:rPr>
              <a:t>-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Ordenar los </a:t>
            </a:r>
            <a:r>
              <a:rPr lang="en-US" noProof="1">
                <a:solidFill>
                  <a:schemeClr val="tx1">
                    <a:lumMod val="75000"/>
                  </a:schemeClr>
                </a:solidFill>
              </a:rPr>
              <a:t>datos recolectados para su posterior evaluacion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.</a:t>
            </a:r>
          </a:p>
          <a:p>
            <a:endParaRPr lang="en-US" noProof="1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noProof="1"/>
              <a:t>-</a:t>
            </a:r>
            <a:r>
              <a:rPr lang="en-US" noProof="1" smtClean="0"/>
              <a:t>Seleccionar finalmente </a:t>
            </a:r>
            <a:r>
              <a:rPr lang="en-US" noProof="1"/>
              <a:t>el personal que cumplio con el perfil professional y personal solicitado para el Puerto en la empresa.</a:t>
            </a:r>
          </a:p>
          <a:p>
            <a:endParaRPr lang="en-US" noProof="1">
              <a:solidFill>
                <a:schemeClr val="tx1">
                  <a:lumMod val="75000"/>
                </a:schemeClr>
              </a:solidFill>
            </a:endParaRPr>
          </a:p>
          <a:p>
            <a:endParaRPr lang="en-US" noProof="1">
              <a:solidFill>
                <a:schemeClr val="tx1">
                  <a:lumMod val="75000"/>
                </a:schemeClr>
              </a:solidFill>
            </a:endParaRPr>
          </a:p>
          <a:p>
            <a:pPr algn="l"/>
            <a:endParaRPr lang="es-419" sz="2000" dirty="0" smtClean="0"/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413" y="4005554"/>
            <a:ext cx="746656" cy="746656"/>
          </a:xfrm>
          <a:prstGeom prst="rect">
            <a:avLst/>
          </a:prstGeom>
          <a:effectLst>
            <a:outerShdw blurRad="241300" dist="203200" dir="2160000" sx="85000" sy="85000" algn="ctr" rotWithShape="0">
              <a:srgbClr val="000000">
                <a:alpha val="73000"/>
              </a:srgbClr>
            </a:outerShdw>
          </a:effectLst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68" y="3919360"/>
            <a:ext cx="810024" cy="810024"/>
          </a:xfrm>
          <a:prstGeom prst="rect">
            <a:avLst/>
          </a:prstGeom>
          <a:effectLst>
            <a:outerShdw blurRad="152400" dist="254000" dir="5400000" sx="88000" sy="88000" algn="ctr" rotWithShape="0">
              <a:srgbClr val="000000">
                <a:alpha val="75000"/>
              </a:srgbClr>
            </a:outerShdw>
          </a:effectLst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" y="3870019"/>
            <a:ext cx="908707" cy="908707"/>
          </a:xfrm>
          <a:prstGeom prst="rect">
            <a:avLst/>
          </a:prstGeom>
          <a:effectLst>
            <a:outerShdw blurRad="177800" dist="88900" dir="5400000" sx="79000" sy="79000" algn="ctr" rotWithShape="0">
              <a:srgbClr val="000000">
                <a:alpha val="8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483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69820" y="213360"/>
            <a:ext cx="7691120" cy="5181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600" dirty="0" smtClean="0">
                <a:latin typeface="Century" panose="02040604050505020304" pitchFamily="18" charset="0"/>
              </a:rPr>
              <a:t>Planteamiento del problema</a:t>
            </a:r>
            <a:endParaRPr lang="es-419" sz="3600" dirty="0" smtClean="0">
              <a:solidFill>
                <a:srgbClr val="92D050"/>
              </a:solidFill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65485" y="285853"/>
            <a:ext cx="1087395" cy="37317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dirty="0" smtClean="0">
                <a:latin typeface="Century" panose="02040604050505020304" pitchFamily="18" charset="0"/>
              </a:rPr>
              <a:t>02</a:t>
            </a:r>
            <a:endParaRPr lang="es-419" sz="3600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65485" y="1421027"/>
            <a:ext cx="8439665" cy="185351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2000" dirty="0" smtClean="0">
                <a:latin typeface="Century" panose="02040604050505020304" pitchFamily="18" charset="0"/>
              </a:rPr>
              <a:t>La empresa aecsa da a conocer que no posee un sistema de información, eficaz y ordenado, causando así problemas en los procesos de selección ya que lo vuelven lento y demorado.</a:t>
            </a:r>
            <a:endParaRPr lang="es-419" sz="2000" dirty="0" smtClean="0">
              <a:latin typeface="Century" panose="020406040505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49" y="3274541"/>
            <a:ext cx="1113068" cy="9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82565" y="1471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dirty="0" smtClean="0">
                <a:latin typeface="Century" panose="02040604050505020304" pitchFamily="18" charset="0"/>
              </a:rPr>
              <a:t>Alcance del proyecto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b="1" dirty="0" smtClean="0">
                <a:latin typeface="Century" panose="02040604050505020304" pitchFamily="18" charset="0"/>
              </a:rPr>
              <a:t>03</a:t>
            </a:r>
            <a:endParaRPr lang="es-419" sz="3600" b="1" dirty="0" smtClean="0">
              <a:latin typeface="Century" panose="02040604050505020304" pitchFamily="18" charset="0"/>
            </a:endParaRPr>
          </a:p>
        </p:txBody>
      </p:sp>
      <p:sp>
        <p:nvSpPr>
          <p:cNvPr id="4" name="Marcador de texto 3"/>
          <p:cNvSpPr txBox="1">
            <a:spLocks/>
          </p:cNvSpPr>
          <p:nvPr/>
        </p:nvSpPr>
        <p:spPr>
          <a:xfrm>
            <a:off x="0" y="1366345"/>
            <a:ext cx="2484876" cy="13288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419" sz="1600" dirty="0">
                <a:latin typeface="Century" panose="02040604050505020304" pitchFamily="18" charset="0"/>
              </a:rPr>
              <a:t>-</a:t>
            </a:r>
            <a:r>
              <a:rPr lang="es-419" sz="1600" dirty="0" smtClean="0">
                <a:latin typeface="Century" panose="02040604050505020304" pitchFamily="18" charset="0"/>
              </a:rPr>
              <a:t> El desarrollo del software se ejecutará en un promedio de la etapa lectiva.</a:t>
            </a:r>
          </a:p>
          <a:p>
            <a:endParaRPr lang="es-419" sz="2200" dirty="0" smtClean="0"/>
          </a:p>
          <a:p>
            <a:endParaRPr lang="es-419" sz="2200" dirty="0" smtClean="0"/>
          </a:p>
          <a:p>
            <a:endParaRPr lang="es-419" dirty="0"/>
          </a:p>
        </p:txBody>
      </p:sp>
      <p:sp>
        <p:nvSpPr>
          <p:cNvPr id="5" name="CuadroTexto 4"/>
          <p:cNvSpPr txBox="1"/>
          <p:nvPr/>
        </p:nvSpPr>
        <p:spPr>
          <a:xfrm>
            <a:off x="5743440" y="1326994"/>
            <a:ext cx="29094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 smtClean="0">
                <a:latin typeface="Century" panose="02040604050505020304" pitchFamily="18" charset="0"/>
              </a:rPr>
              <a:t>- Se basara en pequeñas, medianas y grandes empresas, especialmente en empresas con necesidad de una automatización de selección de personal.</a:t>
            </a:r>
            <a:endParaRPr lang="es-419" sz="1600" dirty="0">
              <a:latin typeface="Century" panose="020406040505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609668" y="3053009"/>
            <a:ext cx="321126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 smtClean="0">
                <a:latin typeface="Century" panose="02040604050505020304" pitchFamily="18" charset="0"/>
              </a:rPr>
              <a:t>- El </a:t>
            </a:r>
            <a:r>
              <a:rPr lang="es-419" sz="1600" dirty="0">
                <a:latin typeface="Century" panose="02040604050505020304" pitchFamily="18" charset="0"/>
              </a:rPr>
              <a:t>Software se ejecutará en plataformas Windows y/o Linux </a:t>
            </a:r>
            <a:r>
              <a:rPr lang="es-419" sz="1600" dirty="0" smtClean="0">
                <a:latin typeface="Century" panose="02040604050505020304" pitchFamily="18" charset="0"/>
              </a:rPr>
              <a:t>con el navegador Firefox dependiendo </a:t>
            </a:r>
            <a:r>
              <a:rPr lang="es-419" sz="1600" dirty="0">
                <a:latin typeface="Century" panose="02040604050505020304" pitchFamily="18" charset="0"/>
              </a:rPr>
              <a:t>de los requisitos </a:t>
            </a:r>
            <a:r>
              <a:rPr lang="es-419" sz="1600" dirty="0" smtClean="0">
                <a:latin typeface="Century" panose="02040604050505020304" pitchFamily="18" charset="0"/>
              </a:rPr>
              <a:t>y de la infraestructura de la empresa.</a:t>
            </a:r>
            <a:endParaRPr lang="es-419" sz="1600" dirty="0">
              <a:latin typeface="Century" panose="02040604050505020304" pitchFamily="18" charset="0"/>
            </a:endParaRPr>
          </a:p>
          <a:p>
            <a:endParaRPr lang="es-419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872" y="1356344"/>
            <a:ext cx="426048" cy="42604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688" y="1739125"/>
            <a:ext cx="453614" cy="45361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503" y="2209127"/>
            <a:ext cx="453614" cy="45361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35" y="1328778"/>
            <a:ext cx="453614" cy="45361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298" y="2139735"/>
            <a:ext cx="453614" cy="45361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27" y="3505626"/>
            <a:ext cx="1068767" cy="106876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02" y="3006303"/>
            <a:ext cx="765735" cy="76573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592" y="3373179"/>
            <a:ext cx="994389" cy="994389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76" y="3696168"/>
            <a:ext cx="687685" cy="68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dirty="0" smtClean="0">
                <a:latin typeface="Century" panose="02040604050505020304" pitchFamily="18" charset="0"/>
              </a:rPr>
              <a:t>04</a:t>
            </a:r>
            <a:endParaRPr lang="es-419" sz="3600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5" y="220717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dirty="0" smtClean="0">
                <a:latin typeface="Century" panose="02040604050505020304" pitchFamily="18" charset="0"/>
              </a:rPr>
              <a:t>Justificación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79709" y="1562345"/>
            <a:ext cx="83148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>
                <a:latin typeface="Century" panose="02040604050505020304" pitchFamily="18" charset="0"/>
              </a:rPr>
              <a:t>La herramienta Easy Work permitirá a la empresa efectuar con seguridad, rapidez , y orden los procesos de contratación, haciendo el proceso de selección mas automatizado y directo con la empresa, ya que podría ser el primero software que se pueda implementar en las empresas.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738" y="3595435"/>
            <a:ext cx="931972" cy="93197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37" y="3518487"/>
            <a:ext cx="1085869" cy="108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3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83779" y="231227"/>
            <a:ext cx="956442" cy="4414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dirty="0" smtClean="0">
                <a:latin typeface="Century" panose="02040604050505020304" pitchFamily="18" charset="0"/>
              </a:rPr>
              <a:t>05</a:t>
            </a:r>
            <a:endParaRPr lang="es-419" sz="3600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6" y="139784"/>
            <a:ext cx="7630510" cy="672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3600" dirty="0" smtClean="0">
                <a:latin typeface="Century" panose="02040604050505020304" pitchFamily="18" charset="0"/>
                <a:cs typeface="Calibri"/>
              </a:rPr>
              <a:t>Técnica </a:t>
            </a:r>
            <a:r>
              <a:rPr lang="es-ES" sz="3600" dirty="0">
                <a:latin typeface="Century" panose="02040604050505020304" pitchFamily="18" charset="0"/>
                <a:cs typeface="Calibri"/>
              </a:rPr>
              <a:t>levantamiento de información </a:t>
            </a:r>
          </a:p>
        </p:txBody>
      </p:sp>
      <p:sp>
        <p:nvSpPr>
          <p:cNvPr id="4" name="Marcador de texto 3"/>
          <p:cNvSpPr txBox="1">
            <a:spLocks/>
          </p:cNvSpPr>
          <p:nvPr/>
        </p:nvSpPr>
        <p:spPr>
          <a:xfrm>
            <a:off x="973829" y="1622978"/>
            <a:ext cx="3401063" cy="28955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dirty="0" smtClean="0"/>
              <a:t>Los datos requeridos se obtuvieron a base de entrevistas con talento humano encargadas del procesos de </a:t>
            </a:r>
            <a:r>
              <a:rPr lang="es-MX" sz="1800" dirty="0" smtClean="0"/>
              <a:t>selección</a:t>
            </a:r>
          </a:p>
          <a:p>
            <a:r>
              <a:rPr lang="es-MX" sz="1800" dirty="0" err="1" smtClean="0">
                <a:hlinkClick r:id="rId2" action="ppaction://hlinkfile"/>
              </a:rPr>
              <a:t>recoleccion</a:t>
            </a:r>
            <a:r>
              <a:rPr lang="es-MX" sz="1800" dirty="0" smtClean="0">
                <a:hlinkClick r:id="rId2" action="ppaction://hlinkfile"/>
              </a:rPr>
              <a:t> de </a:t>
            </a:r>
            <a:r>
              <a:rPr lang="es-MX" sz="1800" dirty="0" err="1" smtClean="0">
                <a:hlinkClick r:id="rId2" action="ppaction://hlinkfile"/>
              </a:rPr>
              <a:t>informacion</a:t>
            </a:r>
            <a:r>
              <a:rPr lang="es-MX" sz="1800" dirty="0" smtClean="0">
                <a:hlinkClick r:id="rId2" action="ppaction://hlinkfile"/>
              </a:rPr>
              <a:t> .</a:t>
            </a:r>
            <a:r>
              <a:rPr lang="es-MX" sz="1800" dirty="0" err="1" smtClean="0">
                <a:hlinkClick r:id="rId2" action="ppaction://hlinkfile"/>
              </a:rPr>
              <a:t>docx</a:t>
            </a:r>
            <a:endParaRPr lang="es-MX" sz="1800" dirty="0" smtClean="0"/>
          </a:p>
        </p:txBody>
      </p:sp>
      <p:pic>
        <p:nvPicPr>
          <p:cNvPr id="5" name="Marcador de contenido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861" y="1870157"/>
            <a:ext cx="3097964" cy="240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3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dirty="0" smtClean="0">
                <a:latin typeface="Century" panose="02040604050505020304" pitchFamily="18" charset="0"/>
              </a:rPr>
              <a:t>06</a:t>
            </a:r>
            <a:endParaRPr lang="es-419" sz="3600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5" y="183931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dirty="0" smtClean="0">
                <a:latin typeface="Century" panose="02040604050505020304" pitchFamily="18" charset="0"/>
              </a:rPr>
              <a:t>Informe de requerimientos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62758" y="1055267"/>
            <a:ext cx="8439665" cy="185351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s-419" sz="2400" dirty="0" smtClean="0">
                <a:latin typeface="Century" panose="02040604050505020304" pitchFamily="18" charset="0"/>
                <a:hlinkClick r:id="rId2" action="ppaction://hlinkfile"/>
              </a:rPr>
              <a:t>informe de requerimientos.docx</a:t>
            </a:r>
            <a:endParaRPr lang="es-419" sz="2400" dirty="0" smtClean="0">
              <a:latin typeface="Century" panose="02040604050505020304" pitchFamily="18" charset="0"/>
            </a:endParaRPr>
          </a:p>
        </p:txBody>
      </p:sp>
      <p:pic>
        <p:nvPicPr>
          <p:cNvPr id="1026" name="Picture 2" descr="Resultado de imagen para requerimient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840" y="2773680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91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Presentación SENA-GC-F-004-V1</Template>
  <TotalTime>1192</TotalTime>
  <Words>479</Words>
  <Application>Microsoft Office PowerPoint</Application>
  <PresentationFormat>Presentación en pantalla (16:9)</PresentationFormat>
  <Paragraphs>98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Castellar</vt:lpstr>
      <vt:lpstr>Century</vt:lpstr>
      <vt:lpstr>Century Gothic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juan gonzalo pardo</cp:lastModifiedBy>
  <cp:revision>87</cp:revision>
  <dcterms:created xsi:type="dcterms:W3CDTF">2015-08-06T22:24:59Z</dcterms:created>
  <dcterms:modified xsi:type="dcterms:W3CDTF">2019-04-08T18:22:31Z</dcterms:modified>
</cp:coreProperties>
</file>