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8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67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764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92638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999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391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885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30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5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7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8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3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2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1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2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3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3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94345" y="4174734"/>
            <a:ext cx="5390420" cy="1020028"/>
          </a:xfrm>
        </p:spPr>
        <p:txBody>
          <a:bodyPr/>
          <a:lstStyle/>
          <a:p>
            <a:r>
              <a:rPr lang="es-MX" dirty="0" smtClean="0">
                <a:latin typeface="+mn-lt"/>
              </a:rPr>
              <a:t>EASY WORK</a:t>
            </a:r>
            <a:endParaRPr lang="es-419" dirty="0">
              <a:latin typeface="+mn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850" y="2544292"/>
            <a:ext cx="1405998" cy="1405998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978" y="2544292"/>
            <a:ext cx="1498535" cy="146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3231" y="393262"/>
            <a:ext cx="9404723" cy="695721"/>
          </a:xfrm>
        </p:spPr>
        <p:txBody>
          <a:bodyPr/>
          <a:lstStyle/>
          <a:p>
            <a:r>
              <a:rPr lang="es-MX" dirty="0" smtClean="0">
                <a:latin typeface="+mn-lt"/>
              </a:rPr>
              <a:t>EASY WORK</a:t>
            </a:r>
            <a:endParaRPr lang="es-419" dirty="0">
              <a:latin typeface="+mn-lt"/>
            </a:endParaRPr>
          </a:p>
        </p:txBody>
      </p:sp>
      <p:sp>
        <p:nvSpPr>
          <p:cNvPr id="30" name="Freeform: Shape 72">
            <a:extLst>
              <a:ext uri="{FF2B5EF4-FFF2-40B4-BE49-F238E27FC236}">
                <a16:creationId xmlns:a16="http://schemas.microsoft.com/office/drawing/2014/main" id="{BF2F3E83-4E0F-4F1F-AAEF-12300BB62F87}"/>
              </a:ext>
            </a:extLst>
          </p:cNvPr>
          <p:cNvSpPr/>
          <p:nvPr/>
        </p:nvSpPr>
        <p:spPr>
          <a:xfrm>
            <a:off x="4073067" y="5055699"/>
            <a:ext cx="2987874" cy="573851"/>
          </a:xfrm>
          <a:custGeom>
            <a:avLst/>
            <a:gdLst>
              <a:gd name="connsiteX0" fmla="*/ 37176 w 3981450"/>
              <a:gd name="connsiteY0" fmla="*/ 0 h 765134"/>
              <a:gd name="connsiteX1" fmla="*/ 3628054 w 3981450"/>
              <a:gd name="connsiteY1" fmla="*/ 0 h 765134"/>
              <a:gd name="connsiteX2" fmla="*/ 3981450 w 3981450"/>
              <a:gd name="connsiteY2" fmla="*/ 346034 h 765134"/>
              <a:gd name="connsiteX3" fmla="*/ 1190625 w 3981450"/>
              <a:gd name="connsiteY3" fmla="*/ 765134 h 765134"/>
              <a:gd name="connsiteX4" fmla="*/ 0 w 3981450"/>
              <a:gd name="connsiteY4" fmla="*/ 31709 h 765134"/>
              <a:gd name="connsiteX0" fmla="*/ 39558 w 3983832"/>
              <a:gd name="connsiteY0" fmla="*/ 0 h 765134"/>
              <a:gd name="connsiteX1" fmla="*/ 3630436 w 3983832"/>
              <a:gd name="connsiteY1" fmla="*/ 0 h 765134"/>
              <a:gd name="connsiteX2" fmla="*/ 3983832 w 3983832"/>
              <a:gd name="connsiteY2" fmla="*/ 346034 h 765134"/>
              <a:gd name="connsiteX3" fmla="*/ 1193007 w 3983832"/>
              <a:gd name="connsiteY3" fmla="*/ 765134 h 765134"/>
              <a:gd name="connsiteX4" fmla="*/ 0 w 3983832"/>
              <a:gd name="connsiteY4" fmla="*/ 12659 h 765134"/>
              <a:gd name="connsiteX5" fmla="*/ 39558 w 3983832"/>
              <a:gd name="connsiteY5" fmla="*/ 0 h 76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3832" h="765134">
                <a:moveTo>
                  <a:pt x="39558" y="0"/>
                </a:moveTo>
                <a:lnTo>
                  <a:pt x="3630436" y="0"/>
                </a:lnTo>
                <a:lnTo>
                  <a:pt x="3983832" y="346034"/>
                </a:lnTo>
                <a:lnTo>
                  <a:pt x="1193007" y="765134"/>
                </a:lnTo>
                <a:lnTo>
                  <a:pt x="0" y="12659"/>
                </a:lnTo>
                <a:cubicBezTo>
                  <a:pt x="12392" y="2089"/>
                  <a:pt x="27166" y="10570"/>
                  <a:pt x="395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42900" dist="190500" dir="5400000" algn="t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FCE1F465-B324-4757-BCEA-903D760AC2E1}"/>
              </a:ext>
            </a:extLst>
          </p:cNvPr>
          <p:cNvSpPr/>
          <p:nvPr/>
        </p:nvSpPr>
        <p:spPr>
          <a:xfrm>
            <a:off x="4238959" y="3284100"/>
            <a:ext cx="2727641" cy="272764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3B3AC52B-2B23-41FA-8D4A-20ECC415C6DF}"/>
              </a:ext>
            </a:extLst>
          </p:cNvPr>
          <p:cNvSpPr/>
          <p:nvPr/>
        </p:nvSpPr>
        <p:spPr>
          <a:xfrm>
            <a:off x="4238959" y="2696916"/>
            <a:ext cx="2727641" cy="2727641"/>
          </a:xfrm>
          <a:prstGeom prst="rect">
            <a:avLst/>
          </a:prstGeom>
          <a:solidFill>
            <a:schemeClr val="accent1">
              <a:lumMod val="75000"/>
              <a:alpha val="95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68555C46-CA16-4581-A3A3-DA996CA8B724}"/>
              </a:ext>
            </a:extLst>
          </p:cNvPr>
          <p:cNvSpPr/>
          <p:nvPr/>
        </p:nvSpPr>
        <p:spPr>
          <a:xfrm>
            <a:off x="4238959" y="2109732"/>
            <a:ext cx="2727641" cy="2727641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DE5850C9-D388-4244-AC56-F9DB968FBF72}"/>
              </a:ext>
            </a:extLst>
          </p:cNvPr>
          <p:cNvSpPr/>
          <p:nvPr/>
        </p:nvSpPr>
        <p:spPr>
          <a:xfrm>
            <a:off x="4238959" y="1522548"/>
            <a:ext cx="2727641" cy="2727641"/>
          </a:xfrm>
          <a:prstGeom prst="rect">
            <a:avLst/>
          </a:prstGeom>
          <a:solidFill>
            <a:schemeClr val="accent1">
              <a:lumMod val="60000"/>
              <a:lumOff val="40000"/>
              <a:alpha val="85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1D198B66-10A9-4FE8-B885-81FD310985A3}"/>
              </a:ext>
            </a:extLst>
          </p:cNvPr>
          <p:cNvSpPr/>
          <p:nvPr/>
        </p:nvSpPr>
        <p:spPr>
          <a:xfrm>
            <a:off x="4238959" y="935364"/>
            <a:ext cx="2727641" cy="2727641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36" name="TextBox 63">
            <a:extLst>
              <a:ext uri="{FF2B5EF4-FFF2-40B4-BE49-F238E27FC236}">
                <a16:creationId xmlns:a16="http://schemas.microsoft.com/office/drawing/2014/main" id="{3758FE3E-3F1F-44A4-925B-4809AD3052CE}"/>
              </a:ext>
            </a:extLst>
          </p:cNvPr>
          <p:cNvSpPr txBox="1"/>
          <p:nvPr/>
        </p:nvSpPr>
        <p:spPr>
          <a:xfrm>
            <a:off x="4796046" y="2692811"/>
            <a:ext cx="2538282" cy="438582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/>
              <a:t>	</a:t>
            </a:r>
            <a:r>
              <a:rPr lang="en-US" dirty="0" smtClean="0"/>
              <a:t>Objetivo General</a:t>
            </a:r>
            <a:endParaRPr lang="en-US" dirty="0"/>
          </a:p>
        </p:txBody>
      </p:sp>
      <p:sp>
        <p:nvSpPr>
          <p:cNvPr id="37" name="TextBox 64">
            <a:extLst>
              <a:ext uri="{FF2B5EF4-FFF2-40B4-BE49-F238E27FC236}">
                <a16:creationId xmlns:a16="http://schemas.microsoft.com/office/drawing/2014/main" id="{9321578E-478B-4A5E-AFCB-1F190CFEF93A}"/>
              </a:ext>
            </a:extLst>
          </p:cNvPr>
          <p:cNvSpPr txBox="1"/>
          <p:nvPr/>
        </p:nvSpPr>
        <p:spPr>
          <a:xfrm>
            <a:off x="4945119" y="3285967"/>
            <a:ext cx="2538282" cy="346249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Objetivo Especifico</a:t>
            </a:r>
          </a:p>
        </p:txBody>
      </p:sp>
      <p:sp>
        <p:nvSpPr>
          <p:cNvPr id="38" name="TextBox 65">
            <a:extLst>
              <a:ext uri="{FF2B5EF4-FFF2-40B4-BE49-F238E27FC236}">
                <a16:creationId xmlns:a16="http://schemas.microsoft.com/office/drawing/2014/main" id="{10D9F1C4-3316-4081-B824-EA503120E6DD}"/>
              </a:ext>
            </a:extLst>
          </p:cNvPr>
          <p:cNvSpPr txBox="1"/>
          <p:nvPr/>
        </p:nvSpPr>
        <p:spPr>
          <a:xfrm>
            <a:off x="4945119" y="3703295"/>
            <a:ext cx="2538282" cy="623248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Planteamiento Del Problema</a:t>
            </a:r>
            <a:endParaRPr lang="en-US" dirty="0"/>
          </a:p>
        </p:txBody>
      </p:sp>
      <p:sp>
        <p:nvSpPr>
          <p:cNvPr id="39" name="TextBox 66">
            <a:extLst>
              <a:ext uri="{FF2B5EF4-FFF2-40B4-BE49-F238E27FC236}">
                <a16:creationId xmlns:a16="http://schemas.microsoft.com/office/drawing/2014/main" id="{541FC52D-2678-42F1-A313-99E6C8E6F9B4}"/>
              </a:ext>
            </a:extLst>
          </p:cNvPr>
          <p:cNvSpPr txBox="1"/>
          <p:nvPr/>
        </p:nvSpPr>
        <p:spPr>
          <a:xfrm>
            <a:off x="4945119" y="4300656"/>
            <a:ext cx="2538282" cy="623248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Alcance Del Proyecto</a:t>
            </a:r>
            <a:endParaRPr lang="en-US" dirty="0"/>
          </a:p>
        </p:txBody>
      </p:sp>
      <p:sp>
        <p:nvSpPr>
          <p:cNvPr id="40" name="TextBox 67">
            <a:extLst>
              <a:ext uri="{FF2B5EF4-FFF2-40B4-BE49-F238E27FC236}">
                <a16:creationId xmlns:a16="http://schemas.microsoft.com/office/drawing/2014/main" id="{E4117307-0CBF-40CE-88C1-5EA557DABBFB}"/>
              </a:ext>
            </a:extLst>
          </p:cNvPr>
          <p:cNvSpPr txBox="1"/>
          <p:nvPr/>
        </p:nvSpPr>
        <p:spPr>
          <a:xfrm>
            <a:off x="5011621" y="5013388"/>
            <a:ext cx="2538282" cy="346249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Justificacion</a:t>
            </a:r>
          </a:p>
        </p:txBody>
      </p:sp>
      <p:sp>
        <p:nvSpPr>
          <p:cNvPr id="41" name="TextBox 68">
            <a:extLst>
              <a:ext uri="{FF2B5EF4-FFF2-40B4-BE49-F238E27FC236}">
                <a16:creationId xmlns:a16="http://schemas.microsoft.com/office/drawing/2014/main" id="{BC814B7F-1870-46ED-BF3C-56C6BB7009C4}"/>
              </a:ext>
            </a:extLst>
          </p:cNvPr>
          <p:cNvSpPr txBox="1"/>
          <p:nvPr/>
        </p:nvSpPr>
        <p:spPr>
          <a:xfrm>
            <a:off x="3908350" y="2434307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01</a:t>
            </a:r>
            <a:endParaRPr lang="en-US" sz="2400" dirty="0"/>
          </a:p>
        </p:txBody>
      </p:sp>
      <p:sp>
        <p:nvSpPr>
          <p:cNvPr id="42" name="TextBox 69">
            <a:extLst>
              <a:ext uri="{FF2B5EF4-FFF2-40B4-BE49-F238E27FC236}">
                <a16:creationId xmlns:a16="http://schemas.microsoft.com/office/drawing/2014/main" id="{32A156BF-3D18-4D2E-86B7-E1210177D044}"/>
              </a:ext>
            </a:extLst>
          </p:cNvPr>
          <p:cNvSpPr txBox="1"/>
          <p:nvPr/>
        </p:nvSpPr>
        <p:spPr>
          <a:xfrm>
            <a:off x="3908350" y="3020510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02</a:t>
            </a:r>
            <a:endParaRPr lang="en-US" sz="2400" dirty="0"/>
          </a:p>
        </p:txBody>
      </p:sp>
      <p:sp>
        <p:nvSpPr>
          <p:cNvPr id="43" name="TextBox 70">
            <a:extLst>
              <a:ext uri="{FF2B5EF4-FFF2-40B4-BE49-F238E27FC236}">
                <a16:creationId xmlns:a16="http://schemas.microsoft.com/office/drawing/2014/main" id="{3CF3D88C-4C89-433C-939B-ED4E9931F016}"/>
              </a:ext>
            </a:extLst>
          </p:cNvPr>
          <p:cNvSpPr txBox="1"/>
          <p:nvPr/>
        </p:nvSpPr>
        <p:spPr>
          <a:xfrm>
            <a:off x="3908350" y="3606713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/>
              <a:t>03</a:t>
            </a:r>
          </a:p>
        </p:txBody>
      </p:sp>
      <p:sp>
        <p:nvSpPr>
          <p:cNvPr id="44" name="TextBox 71">
            <a:extLst>
              <a:ext uri="{FF2B5EF4-FFF2-40B4-BE49-F238E27FC236}">
                <a16:creationId xmlns:a16="http://schemas.microsoft.com/office/drawing/2014/main" id="{D080A4E6-4B9E-4F7F-B5F0-F4A5F77DB149}"/>
              </a:ext>
            </a:extLst>
          </p:cNvPr>
          <p:cNvSpPr txBox="1"/>
          <p:nvPr/>
        </p:nvSpPr>
        <p:spPr>
          <a:xfrm>
            <a:off x="3908350" y="4192916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04</a:t>
            </a:r>
            <a:endParaRPr lang="en-US" sz="2400" dirty="0"/>
          </a:p>
        </p:txBody>
      </p:sp>
      <p:sp>
        <p:nvSpPr>
          <p:cNvPr id="45" name="TextBox 73">
            <a:extLst>
              <a:ext uri="{FF2B5EF4-FFF2-40B4-BE49-F238E27FC236}">
                <a16:creationId xmlns:a16="http://schemas.microsoft.com/office/drawing/2014/main" id="{B26D0AD8-3F49-422A-B4A3-C75718028C55}"/>
              </a:ext>
            </a:extLst>
          </p:cNvPr>
          <p:cNvSpPr txBox="1"/>
          <p:nvPr/>
        </p:nvSpPr>
        <p:spPr>
          <a:xfrm>
            <a:off x="3908350" y="4779118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05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831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7494" y="590204"/>
            <a:ext cx="4023016" cy="493508"/>
          </a:xfrm>
        </p:spPr>
        <p:txBody>
          <a:bodyPr/>
          <a:lstStyle/>
          <a:p>
            <a:r>
              <a:rPr lang="es-MX" b="1" dirty="0" smtClean="0">
                <a:latin typeface="+mn-lt"/>
              </a:rPr>
              <a:t>01. OBJETIVO GENERAL </a:t>
            </a:r>
            <a:endParaRPr lang="es-419" b="1" dirty="0">
              <a:latin typeface="+mn-lt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7495" y="1418611"/>
            <a:ext cx="10797568" cy="867389"/>
          </a:xfrm>
        </p:spPr>
        <p:txBody>
          <a:bodyPr>
            <a:noAutofit/>
          </a:bodyPr>
          <a:lstStyle/>
          <a:p>
            <a:pPr algn="just"/>
            <a:r>
              <a:rPr lang="es-419" sz="2000" dirty="0">
                <a:latin typeface="+mn-lt"/>
              </a:rPr>
              <a:t>D</a:t>
            </a:r>
            <a:r>
              <a:rPr lang="es-419" sz="2000" dirty="0" smtClean="0">
                <a:latin typeface="+mn-lt"/>
              </a:rPr>
              <a:t>esarrollar </a:t>
            </a:r>
            <a:r>
              <a:rPr lang="es-419" sz="2000" dirty="0">
                <a:latin typeface="+mn-lt"/>
              </a:rPr>
              <a:t>un software para sistematizar el proceso de selección de </a:t>
            </a:r>
            <a:r>
              <a:rPr lang="es-419" sz="2000" dirty="0" smtClean="0">
                <a:latin typeface="+mn-lt"/>
              </a:rPr>
              <a:t>personal, para facilitar el trabajo y demás gestiones </a:t>
            </a:r>
            <a:r>
              <a:rPr lang="es-419" sz="2000" dirty="0">
                <a:latin typeface="+mn-lt"/>
              </a:rPr>
              <a:t>en la </a:t>
            </a:r>
            <a:r>
              <a:rPr lang="es-419" sz="2000" dirty="0" smtClean="0">
                <a:latin typeface="+mn-lt"/>
              </a:rPr>
              <a:t>empresa. </a:t>
            </a:r>
          </a:p>
          <a:p>
            <a:pPr algn="just"/>
            <a:endParaRPr lang="es-MX" sz="2000" dirty="0">
              <a:latin typeface="+mn-lt"/>
            </a:endParaRPr>
          </a:p>
          <a:p>
            <a:pPr algn="just"/>
            <a:endParaRPr lang="es-419" sz="2000" dirty="0">
              <a:latin typeface="+mn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06" y="2787845"/>
            <a:ext cx="1135761" cy="1135761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78" y="4373051"/>
            <a:ext cx="1055160" cy="1055160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99" y="2843310"/>
            <a:ext cx="1080296" cy="1080296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919" y="4198484"/>
            <a:ext cx="1163225" cy="1163225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1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6489" y="347419"/>
            <a:ext cx="4648842" cy="979715"/>
          </a:xfrm>
        </p:spPr>
        <p:txBody>
          <a:bodyPr/>
          <a:lstStyle/>
          <a:p>
            <a:pPr lvl="0"/>
            <a:r>
              <a:rPr lang="es-MX" b="1" dirty="0" smtClean="0"/>
              <a:t>02. OBJETIVOS ESPECIFICOS</a:t>
            </a:r>
            <a:r>
              <a:rPr lang="es-419" dirty="0">
                <a:latin typeface="Algerian" panose="04020705040A02060702" pitchFamily="82" charset="0"/>
              </a:rPr>
              <a:t/>
            </a:r>
            <a:br>
              <a:rPr lang="es-419" dirty="0">
                <a:latin typeface="Algerian" panose="04020705040A02060702" pitchFamily="82" charset="0"/>
              </a:rPr>
            </a:br>
            <a:endParaRPr lang="es-419" dirty="0">
              <a:latin typeface="Algerian" panose="04020705040A02060702" pitchFamily="82" charset="0"/>
            </a:endParaRPr>
          </a:p>
        </p:txBody>
      </p:sp>
      <p:sp>
        <p:nvSpPr>
          <p:cNvPr id="37" name="Freeform: Shape 78">
            <a:extLst>
              <a:ext uri="{FF2B5EF4-FFF2-40B4-BE49-F238E27FC236}">
                <a16:creationId xmlns:a16="http://schemas.microsoft.com/office/drawing/2014/main" id="{36DAB5C2-4C5B-45D4-9E4D-BA37940193E2}"/>
              </a:ext>
            </a:extLst>
          </p:cNvPr>
          <p:cNvSpPr/>
          <p:nvPr/>
        </p:nvSpPr>
        <p:spPr>
          <a:xfrm>
            <a:off x="2197665" y="4889276"/>
            <a:ext cx="2987874" cy="573851"/>
          </a:xfrm>
          <a:custGeom>
            <a:avLst/>
            <a:gdLst>
              <a:gd name="connsiteX0" fmla="*/ 37176 w 3981450"/>
              <a:gd name="connsiteY0" fmla="*/ 0 h 765134"/>
              <a:gd name="connsiteX1" fmla="*/ 3628054 w 3981450"/>
              <a:gd name="connsiteY1" fmla="*/ 0 h 765134"/>
              <a:gd name="connsiteX2" fmla="*/ 3981450 w 3981450"/>
              <a:gd name="connsiteY2" fmla="*/ 346034 h 765134"/>
              <a:gd name="connsiteX3" fmla="*/ 1190625 w 3981450"/>
              <a:gd name="connsiteY3" fmla="*/ 765134 h 765134"/>
              <a:gd name="connsiteX4" fmla="*/ 0 w 3981450"/>
              <a:gd name="connsiteY4" fmla="*/ 31709 h 765134"/>
              <a:gd name="connsiteX0" fmla="*/ 39558 w 3983832"/>
              <a:gd name="connsiteY0" fmla="*/ 0 h 765134"/>
              <a:gd name="connsiteX1" fmla="*/ 3630436 w 3983832"/>
              <a:gd name="connsiteY1" fmla="*/ 0 h 765134"/>
              <a:gd name="connsiteX2" fmla="*/ 3983832 w 3983832"/>
              <a:gd name="connsiteY2" fmla="*/ 346034 h 765134"/>
              <a:gd name="connsiteX3" fmla="*/ 1193007 w 3983832"/>
              <a:gd name="connsiteY3" fmla="*/ 765134 h 765134"/>
              <a:gd name="connsiteX4" fmla="*/ 0 w 3983832"/>
              <a:gd name="connsiteY4" fmla="*/ 12659 h 765134"/>
              <a:gd name="connsiteX5" fmla="*/ 39558 w 3983832"/>
              <a:gd name="connsiteY5" fmla="*/ 0 h 76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3832" h="765134">
                <a:moveTo>
                  <a:pt x="39558" y="0"/>
                </a:moveTo>
                <a:lnTo>
                  <a:pt x="3630436" y="0"/>
                </a:lnTo>
                <a:lnTo>
                  <a:pt x="3983832" y="346034"/>
                </a:lnTo>
                <a:lnTo>
                  <a:pt x="1193007" y="765134"/>
                </a:lnTo>
                <a:lnTo>
                  <a:pt x="0" y="12659"/>
                </a:lnTo>
                <a:cubicBezTo>
                  <a:pt x="12392" y="2089"/>
                  <a:pt x="27166" y="10570"/>
                  <a:pt x="395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42900" dist="190500" dir="5400000" algn="t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8" name="Rectangle 45">
            <a:extLst>
              <a:ext uri="{FF2B5EF4-FFF2-40B4-BE49-F238E27FC236}">
                <a16:creationId xmlns:a16="http://schemas.microsoft.com/office/drawing/2014/main" id="{33E8C31B-973B-45A4-9FEA-A7337B70D5F4}"/>
              </a:ext>
            </a:extLst>
          </p:cNvPr>
          <p:cNvSpPr/>
          <p:nvPr/>
        </p:nvSpPr>
        <p:spPr>
          <a:xfrm>
            <a:off x="2368492" y="2804223"/>
            <a:ext cx="2727641" cy="2727641"/>
          </a:xfrm>
          <a:prstGeom prst="rect">
            <a:avLst/>
          </a:prstGeom>
          <a:ln>
            <a:noFill/>
          </a:ln>
          <a:scene3d>
            <a:camera prst="isometricOffAxis1Top"/>
            <a:lightRig rig="threePt" dir="t"/>
          </a:scene3d>
          <a:sp3d extrusionH="889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39" name="TextBox 67">
            <a:extLst>
              <a:ext uri="{FF2B5EF4-FFF2-40B4-BE49-F238E27FC236}">
                <a16:creationId xmlns:a16="http://schemas.microsoft.com/office/drawing/2014/main" id="{E4117307-0CBF-40CE-88C1-5EA557DABBFB}"/>
              </a:ext>
            </a:extLst>
          </p:cNvPr>
          <p:cNvSpPr txBox="1"/>
          <p:nvPr/>
        </p:nvSpPr>
        <p:spPr>
          <a:xfrm>
            <a:off x="3093013" y="4726949"/>
            <a:ext cx="2538282" cy="438582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Seleccionar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73">
            <a:extLst>
              <a:ext uri="{FF2B5EF4-FFF2-40B4-BE49-F238E27FC236}">
                <a16:creationId xmlns:a16="http://schemas.microsoft.com/office/drawing/2014/main" id="{B26D0AD8-3F49-422A-B4A3-C75718028C55}"/>
              </a:ext>
            </a:extLst>
          </p:cNvPr>
          <p:cNvSpPr txBox="1"/>
          <p:nvPr/>
        </p:nvSpPr>
        <p:spPr>
          <a:xfrm>
            <a:off x="2041624" y="4521572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03</a:t>
            </a:r>
            <a:endParaRPr lang="en-US" sz="2400" dirty="0"/>
          </a:p>
        </p:txBody>
      </p:sp>
      <p:sp>
        <p:nvSpPr>
          <p:cNvPr id="41" name="Freeform: Shape 76">
            <a:extLst>
              <a:ext uri="{FF2B5EF4-FFF2-40B4-BE49-F238E27FC236}">
                <a16:creationId xmlns:a16="http://schemas.microsoft.com/office/drawing/2014/main" id="{2674844C-1FEC-4856-8F41-082BDB6D6B47}"/>
              </a:ext>
            </a:extLst>
          </p:cNvPr>
          <p:cNvSpPr/>
          <p:nvPr/>
        </p:nvSpPr>
        <p:spPr>
          <a:xfrm>
            <a:off x="2199451" y="3906022"/>
            <a:ext cx="2986088" cy="573851"/>
          </a:xfrm>
          <a:custGeom>
            <a:avLst/>
            <a:gdLst>
              <a:gd name="connsiteX0" fmla="*/ 37176 w 3981450"/>
              <a:gd name="connsiteY0" fmla="*/ 0 h 765134"/>
              <a:gd name="connsiteX1" fmla="*/ 3628054 w 3981450"/>
              <a:gd name="connsiteY1" fmla="*/ 0 h 765134"/>
              <a:gd name="connsiteX2" fmla="*/ 3981450 w 3981450"/>
              <a:gd name="connsiteY2" fmla="*/ 346034 h 765134"/>
              <a:gd name="connsiteX3" fmla="*/ 1190625 w 3981450"/>
              <a:gd name="connsiteY3" fmla="*/ 765134 h 765134"/>
              <a:gd name="connsiteX4" fmla="*/ 0 w 3981450"/>
              <a:gd name="connsiteY4" fmla="*/ 31709 h 76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765134">
                <a:moveTo>
                  <a:pt x="37176" y="0"/>
                </a:moveTo>
                <a:lnTo>
                  <a:pt x="3628054" y="0"/>
                </a:lnTo>
                <a:lnTo>
                  <a:pt x="3981450" y="346034"/>
                </a:lnTo>
                <a:lnTo>
                  <a:pt x="1190625" y="765134"/>
                </a:lnTo>
                <a:lnTo>
                  <a:pt x="0" y="3170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413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2" name="Rectangle 20">
            <a:extLst>
              <a:ext uri="{FF2B5EF4-FFF2-40B4-BE49-F238E27FC236}">
                <a16:creationId xmlns:a16="http://schemas.microsoft.com/office/drawing/2014/main" id="{68555C46-CA16-4581-A3A3-DA996CA8B724}"/>
              </a:ext>
            </a:extLst>
          </p:cNvPr>
          <p:cNvSpPr/>
          <p:nvPr/>
        </p:nvSpPr>
        <p:spPr>
          <a:xfrm>
            <a:off x="2374328" y="1783260"/>
            <a:ext cx="2727641" cy="2727641"/>
          </a:xfrm>
          <a:prstGeom prst="rect">
            <a:avLst/>
          </a:prstGeom>
          <a:ln>
            <a:noFill/>
          </a:ln>
          <a:scene3d>
            <a:camera prst="isometricOffAxis1Top"/>
            <a:lightRig rig="threePt" dir="t"/>
          </a:scene3d>
          <a:sp3d extrusionH="889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43" name="TextBox 65">
            <a:extLst>
              <a:ext uri="{FF2B5EF4-FFF2-40B4-BE49-F238E27FC236}">
                <a16:creationId xmlns:a16="http://schemas.microsoft.com/office/drawing/2014/main" id="{10D9F1C4-3316-4081-B824-EA503120E6DD}"/>
              </a:ext>
            </a:extLst>
          </p:cNvPr>
          <p:cNvSpPr txBox="1"/>
          <p:nvPr/>
        </p:nvSpPr>
        <p:spPr>
          <a:xfrm>
            <a:off x="3066361" y="3691003"/>
            <a:ext cx="2538282" cy="438582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Ordenar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71">
            <a:extLst>
              <a:ext uri="{FF2B5EF4-FFF2-40B4-BE49-F238E27FC236}">
                <a16:creationId xmlns:a16="http://schemas.microsoft.com/office/drawing/2014/main" id="{D080A4E6-4B9E-4F7F-B5F0-F4A5F77DB149}"/>
              </a:ext>
            </a:extLst>
          </p:cNvPr>
          <p:cNvSpPr txBox="1"/>
          <p:nvPr/>
        </p:nvSpPr>
        <p:spPr>
          <a:xfrm>
            <a:off x="2041624" y="3502348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/>
              <a:t>02</a:t>
            </a:r>
          </a:p>
        </p:txBody>
      </p:sp>
      <p:sp>
        <p:nvSpPr>
          <p:cNvPr id="45" name="Freeform: Shape 77">
            <a:extLst>
              <a:ext uri="{FF2B5EF4-FFF2-40B4-BE49-F238E27FC236}">
                <a16:creationId xmlns:a16="http://schemas.microsoft.com/office/drawing/2014/main" id="{E262F00A-DBFD-4B38-8811-9EF56B465C9C}"/>
              </a:ext>
            </a:extLst>
          </p:cNvPr>
          <p:cNvSpPr/>
          <p:nvPr/>
        </p:nvSpPr>
        <p:spPr>
          <a:xfrm>
            <a:off x="2165585" y="2891876"/>
            <a:ext cx="2986088" cy="573851"/>
          </a:xfrm>
          <a:custGeom>
            <a:avLst/>
            <a:gdLst>
              <a:gd name="connsiteX0" fmla="*/ 37176 w 3981450"/>
              <a:gd name="connsiteY0" fmla="*/ 0 h 765134"/>
              <a:gd name="connsiteX1" fmla="*/ 3628054 w 3981450"/>
              <a:gd name="connsiteY1" fmla="*/ 0 h 765134"/>
              <a:gd name="connsiteX2" fmla="*/ 3981450 w 3981450"/>
              <a:gd name="connsiteY2" fmla="*/ 346034 h 765134"/>
              <a:gd name="connsiteX3" fmla="*/ 1190625 w 3981450"/>
              <a:gd name="connsiteY3" fmla="*/ 765134 h 765134"/>
              <a:gd name="connsiteX4" fmla="*/ 0 w 3981450"/>
              <a:gd name="connsiteY4" fmla="*/ 31709 h 76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765134">
                <a:moveTo>
                  <a:pt x="37176" y="0"/>
                </a:moveTo>
                <a:lnTo>
                  <a:pt x="3628054" y="0"/>
                </a:lnTo>
                <a:lnTo>
                  <a:pt x="3981450" y="346034"/>
                </a:lnTo>
                <a:lnTo>
                  <a:pt x="1190625" y="765134"/>
                </a:lnTo>
                <a:lnTo>
                  <a:pt x="0" y="3170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413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1D198B66-10A9-4FE8-B885-81FD310985A3}"/>
              </a:ext>
            </a:extLst>
          </p:cNvPr>
          <p:cNvSpPr/>
          <p:nvPr/>
        </p:nvSpPr>
        <p:spPr>
          <a:xfrm>
            <a:off x="2374328" y="762900"/>
            <a:ext cx="2727641" cy="2727641"/>
          </a:xfrm>
          <a:prstGeom prst="rect">
            <a:avLst/>
          </a:prstGeom>
          <a:ln>
            <a:noFill/>
          </a:ln>
          <a:scene3d>
            <a:camera prst="isometricOffAxis1Top"/>
            <a:lightRig rig="threePt" dir="t"/>
          </a:scene3d>
          <a:sp3d extrusionH="889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8DEE45F-A98A-4DE9-AB78-964F63E0FB17}"/>
              </a:ext>
            </a:extLst>
          </p:cNvPr>
          <p:cNvGrpSpPr/>
          <p:nvPr/>
        </p:nvGrpSpPr>
        <p:grpSpPr>
          <a:xfrm>
            <a:off x="5618771" y="2034971"/>
            <a:ext cx="2948846" cy="1200329"/>
            <a:chOff x="8256240" y="2225949"/>
            <a:chExt cx="3772118" cy="870453"/>
          </a:xfrm>
        </p:grpSpPr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1EE09DB1-DCA7-4642-B1CB-20CAB579308A}"/>
                </a:ext>
              </a:extLst>
            </p:cNvPr>
            <p:cNvSpPr/>
            <p:nvPr/>
          </p:nvSpPr>
          <p:spPr>
            <a:xfrm>
              <a:off x="9372188" y="2225949"/>
              <a:ext cx="2656170" cy="870453"/>
            </a:xfrm>
            <a:prstGeom prst="rect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just"/>
              <a:r>
                <a:rPr lang="en-US" sz="1200" b="1" noProof="1" smtClean="0">
                  <a:solidFill>
                    <a:schemeClr val="tx1">
                      <a:lumMod val="75000"/>
                    </a:schemeClr>
                  </a:solidFill>
                </a:rPr>
                <a:t>Mediante la informacion suministrada por parte del entrevistado la base de datos requerida para cumplir el objetivo principal.</a:t>
              </a:r>
              <a:endParaRPr lang="en-US" sz="1200" b="1" noProof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49" name="Straight Connector 29">
              <a:extLst>
                <a:ext uri="{FF2B5EF4-FFF2-40B4-BE49-F238E27FC236}">
                  <a16:creationId xmlns:a16="http://schemas.microsoft.com/office/drawing/2014/main" id="{EA386B95-2E16-401A-8586-9A7C64F59BF7}"/>
                </a:ext>
              </a:extLst>
            </p:cNvPr>
            <p:cNvCxnSpPr/>
            <p:nvPr/>
          </p:nvCxnSpPr>
          <p:spPr>
            <a:xfrm>
              <a:off x="8256240" y="2653790"/>
              <a:ext cx="987397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63">
            <a:extLst>
              <a:ext uri="{FF2B5EF4-FFF2-40B4-BE49-F238E27FC236}">
                <a16:creationId xmlns:a16="http://schemas.microsoft.com/office/drawing/2014/main" id="{3758FE3E-3F1F-44A4-925B-4809AD3052CE}"/>
              </a:ext>
            </a:extLst>
          </p:cNvPr>
          <p:cNvSpPr txBox="1"/>
          <p:nvPr/>
        </p:nvSpPr>
        <p:spPr>
          <a:xfrm>
            <a:off x="3080488" y="2712101"/>
            <a:ext cx="2538282" cy="438582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Recolectar</a:t>
            </a:r>
          </a:p>
        </p:txBody>
      </p:sp>
      <p:sp>
        <p:nvSpPr>
          <p:cNvPr id="58" name="TextBox 68">
            <a:extLst>
              <a:ext uri="{FF2B5EF4-FFF2-40B4-BE49-F238E27FC236}">
                <a16:creationId xmlns:a16="http://schemas.microsoft.com/office/drawing/2014/main" id="{BC814B7F-1870-46ED-BF3C-56C6BB7009C4}"/>
              </a:ext>
            </a:extLst>
          </p:cNvPr>
          <p:cNvSpPr txBox="1"/>
          <p:nvPr/>
        </p:nvSpPr>
        <p:spPr>
          <a:xfrm>
            <a:off x="2041624" y="2500478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01</a:t>
            </a:r>
          </a:p>
        </p:txBody>
      </p:sp>
      <p:grpSp>
        <p:nvGrpSpPr>
          <p:cNvPr id="59" name="Group 46">
            <a:extLst>
              <a:ext uri="{FF2B5EF4-FFF2-40B4-BE49-F238E27FC236}">
                <a16:creationId xmlns:a16="http://schemas.microsoft.com/office/drawing/2014/main" id="{38DEE45F-A98A-4DE9-AB78-964F63E0FB17}"/>
              </a:ext>
            </a:extLst>
          </p:cNvPr>
          <p:cNvGrpSpPr/>
          <p:nvPr/>
        </p:nvGrpSpPr>
        <p:grpSpPr>
          <a:xfrm>
            <a:off x="5618770" y="3465254"/>
            <a:ext cx="2948847" cy="646331"/>
            <a:chOff x="8256239" y="2426823"/>
            <a:chExt cx="3772119" cy="468706"/>
          </a:xfrm>
        </p:grpSpPr>
        <p:sp>
          <p:nvSpPr>
            <p:cNvPr id="60" name="Rectangle 24">
              <a:extLst>
                <a:ext uri="{FF2B5EF4-FFF2-40B4-BE49-F238E27FC236}">
                  <a16:creationId xmlns:a16="http://schemas.microsoft.com/office/drawing/2014/main" id="{1EE09DB1-DCA7-4642-B1CB-20CAB579308A}"/>
                </a:ext>
              </a:extLst>
            </p:cNvPr>
            <p:cNvSpPr/>
            <p:nvPr/>
          </p:nvSpPr>
          <p:spPr>
            <a:xfrm>
              <a:off x="9372188" y="2426823"/>
              <a:ext cx="2656170" cy="468706"/>
            </a:xfrm>
            <a:prstGeom prst="rect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just"/>
              <a:r>
                <a:rPr lang="en-US" sz="1200" b="1" noProof="1" smtClean="0">
                  <a:solidFill>
                    <a:schemeClr val="tx1">
                      <a:lumMod val="75000"/>
                    </a:schemeClr>
                  </a:solidFill>
                </a:rPr>
                <a:t>Los datos recolectados para su posterior evaluacion.</a:t>
              </a:r>
              <a:endParaRPr lang="en-US" sz="1200" b="1" noProof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61" name="Straight Connector 29">
              <a:extLst>
                <a:ext uri="{FF2B5EF4-FFF2-40B4-BE49-F238E27FC236}">
                  <a16:creationId xmlns:a16="http://schemas.microsoft.com/office/drawing/2014/main" id="{EA386B95-2E16-401A-8586-9A7C64F59BF7}"/>
                </a:ext>
              </a:extLst>
            </p:cNvPr>
            <p:cNvCxnSpPr/>
            <p:nvPr/>
          </p:nvCxnSpPr>
          <p:spPr>
            <a:xfrm>
              <a:off x="8256239" y="2653790"/>
              <a:ext cx="987397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46">
            <a:extLst>
              <a:ext uri="{FF2B5EF4-FFF2-40B4-BE49-F238E27FC236}">
                <a16:creationId xmlns:a16="http://schemas.microsoft.com/office/drawing/2014/main" id="{38DEE45F-A98A-4DE9-AB78-964F63E0FB17}"/>
              </a:ext>
            </a:extLst>
          </p:cNvPr>
          <p:cNvGrpSpPr/>
          <p:nvPr/>
        </p:nvGrpSpPr>
        <p:grpSpPr>
          <a:xfrm>
            <a:off x="5618771" y="4292421"/>
            <a:ext cx="2948846" cy="1015663"/>
            <a:chOff x="8256240" y="2292907"/>
            <a:chExt cx="3772118" cy="736538"/>
          </a:xfrm>
        </p:grpSpPr>
        <p:sp>
          <p:nvSpPr>
            <p:cNvPr id="63" name="Rectangle 24">
              <a:extLst>
                <a:ext uri="{FF2B5EF4-FFF2-40B4-BE49-F238E27FC236}">
                  <a16:creationId xmlns:a16="http://schemas.microsoft.com/office/drawing/2014/main" id="{1EE09DB1-DCA7-4642-B1CB-20CAB579308A}"/>
                </a:ext>
              </a:extLst>
            </p:cNvPr>
            <p:cNvSpPr/>
            <p:nvPr/>
          </p:nvSpPr>
          <p:spPr>
            <a:xfrm>
              <a:off x="9372188" y="2292907"/>
              <a:ext cx="2656170" cy="736538"/>
            </a:xfrm>
            <a:prstGeom prst="rect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just"/>
              <a:r>
                <a:rPr lang="en-US" sz="1200" b="1" noProof="1" smtClean="0">
                  <a:solidFill>
                    <a:schemeClr val="tx1">
                      <a:lumMod val="75000"/>
                    </a:schemeClr>
                  </a:solidFill>
                </a:rPr>
                <a:t>Finalmente el personal que cumplio con el perfil professional y personal solicitado para el Puerto en la empresa.</a:t>
              </a:r>
              <a:endParaRPr lang="en-US" sz="1200" b="1" noProof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64" name="Straight Connector 29">
              <a:extLst>
                <a:ext uri="{FF2B5EF4-FFF2-40B4-BE49-F238E27FC236}">
                  <a16:creationId xmlns:a16="http://schemas.microsoft.com/office/drawing/2014/main" id="{EA386B95-2E16-401A-8586-9A7C64F59BF7}"/>
                </a:ext>
              </a:extLst>
            </p:cNvPr>
            <p:cNvCxnSpPr/>
            <p:nvPr/>
          </p:nvCxnSpPr>
          <p:spPr>
            <a:xfrm>
              <a:off x="8256240" y="2653790"/>
              <a:ext cx="987397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Imagen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984" y="1494828"/>
            <a:ext cx="1005650" cy="1005650"/>
          </a:xfrm>
          <a:prstGeom prst="rect">
            <a:avLst/>
          </a:prstGeom>
          <a:effectLst>
            <a:outerShdw blurRad="241300" dist="203200" dir="2160000" sx="85000" sy="85000" algn="ctr" rotWithShape="0">
              <a:srgbClr val="000000">
                <a:alpha val="73000"/>
              </a:srgbClr>
            </a:outerShdw>
          </a:effectLst>
        </p:spPr>
      </p:pic>
      <p:pic>
        <p:nvPicPr>
          <p:cNvPr id="71" name="Imagen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634" y="2835263"/>
            <a:ext cx="1070759" cy="1070759"/>
          </a:xfrm>
          <a:prstGeom prst="rect">
            <a:avLst/>
          </a:prstGeom>
          <a:effectLst>
            <a:outerShdw blurRad="177800" dist="88900" dir="5400000" sx="79000" sy="79000" algn="ctr" rotWithShape="0">
              <a:srgbClr val="000000">
                <a:alpha val="83000"/>
              </a:srgbClr>
            </a:outerShdw>
          </a:effectLst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067" y="4178426"/>
            <a:ext cx="972584" cy="972584"/>
          </a:xfrm>
          <a:prstGeom prst="rect">
            <a:avLst/>
          </a:prstGeom>
          <a:effectLst>
            <a:outerShdw blurRad="152400" dist="254000" dir="5400000" sx="88000" sy="88000" algn="ctr" rotWithShape="0">
              <a:srgbClr val="000000">
                <a:alpha val="7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6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3773" y="448051"/>
            <a:ext cx="5505834" cy="468284"/>
          </a:xfrm>
        </p:spPr>
        <p:txBody>
          <a:bodyPr/>
          <a:lstStyle/>
          <a:p>
            <a:r>
              <a:rPr lang="es-MX" b="1" dirty="0" smtClean="0"/>
              <a:t>03. PLANTEAMIENTO DEL PROBLEMA</a:t>
            </a:r>
            <a:endParaRPr lang="es-419" b="1" dirty="0"/>
          </a:p>
        </p:txBody>
      </p:sp>
      <p:sp>
        <p:nvSpPr>
          <p:cNvPr id="5" name="Freeform: Shape 72">
            <a:extLst>
              <a:ext uri="{FF2B5EF4-FFF2-40B4-BE49-F238E27FC236}">
                <a16:creationId xmlns:a16="http://schemas.microsoft.com/office/drawing/2014/main" id="{BF2F3E83-4E0F-4F1F-AAEF-12300BB62F87}"/>
              </a:ext>
            </a:extLst>
          </p:cNvPr>
          <p:cNvSpPr/>
          <p:nvPr/>
        </p:nvSpPr>
        <p:spPr>
          <a:xfrm>
            <a:off x="4322448" y="4774517"/>
            <a:ext cx="2987874" cy="573851"/>
          </a:xfrm>
          <a:custGeom>
            <a:avLst/>
            <a:gdLst>
              <a:gd name="connsiteX0" fmla="*/ 37176 w 3981450"/>
              <a:gd name="connsiteY0" fmla="*/ 0 h 765134"/>
              <a:gd name="connsiteX1" fmla="*/ 3628054 w 3981450"/>
              <a:gd name="connsiteY1" fmla="*/ 0 h 765134"/>
              <a:gd name="connsiteX2" fmla="*/ 3981450 w 3981450"/>
              <a:gd name="connsiteY2" fmla="*/ 346034 h 765134"/>
              <a:gd name="connsiteX3" fmla="*/ 1190625 w 3981450"/>
              <a:gd name="connsiteY3" fmla="*/ 765134 h 765134"/>
              <a:gd name="connsiteX4" fmla="*/ 0 w 3981450"/>
              <a:gd name="connsiteY4" fmla="*/ 31709 h 765134"/>
              <a:gd name="connsiteX0" fmla="*/ 39558 w 3983832"/>
              <a:gd name="connsiteY0" fmla="*/ 0 h 765134"/>
              <a:gd name="connsiteX1" fmla="*/ 3630436 w 3983832"/>
              <a:gd name="connsiteY1" fmla="*/ 0 h 765134"/>
              <a:gd name="connsiteX2" fmla="*/ 3983832 w 3983832"/>
              <a:gd name="connsiteY2" fmla="*/ 346034 h 765134"/>
              <a:gd name="connsiteX3" fmla="*/ 1193007 w 3983832"/>
              <a:gd name="connsiteY3" fmla="*/ 765134 h 765134"/>
              <a:gd name="connsiteX4" fmla="*/ 0 w 3983832"/>
              <a:gd name="connsiteY4" fmla="*/ 12659 h 765134"/>
              <a:gd name="connsiteX5" fmla="*/ 39558 w 3983832"/>
              <a:gd name="connsiteY5" fmla="*/ 0 h 76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3832" h="765134">
                <a:moveTo>
                  <a:pt x="39558" y="0"/>
                </a:moveTo>
                <a:lnTo>
                  <a:pt x="3630436" y="0"/>
                </a:lnTo>
                <a:lnTo>
                  <a:pt x="3983832" y="346034"/>
                </a:lnTo>
                <a:lnTo>
                  <a:pt x="1193007" y="765134"/>
                </a:lnTo>
                <a:lnTo>
                  <a:pt x="0" y="12659"/>
                </a:lnTo>
                <a:cubicBezTo>
                  <a:pt x="12392" y="2089"/>
                  <a:pt x="27166" y="10570"/>
                  <a:pt x="395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42900" dist="190500" dir="5400000" algn="t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CE1F465-B324-4757-BCEA-903D760AC2E1}"/>
              </a:ext>
            </a:extLst>
          </p:cNvPr>
          <p:cNvSpPr/>
          <p:nvPr/>
        </p:nvSpPr>
        <p:spPr>
          <a:xfrm>
            <a:off x="4488340" y="3002918"/>
            <a:ext cx="2727641" cy="272764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3B3AC52B-2B23-41FA-8D4A-20ECC415C6DF}"/>
              </a:ext>
            </a:extLst>
          </p:cNvPr>
          <p:cNvSpPr/>
          <p:nvPr/>
        </p:nvSpPr>
        <p:spPr>
          <a:xfrm>
            <a:off x="4488340" y="2415734"/>
            <a:ext cx="2727641" cy="2727641"/>
          </a:xfrm>
          <a:prstGeom prst="rect">
            <a:avLst/>
          </a:prstGeom>
          <a:solidFill>
            <a:schemeClr val="accent1">
              <a:lumMod val="75000"/>
              <a:alpha val="95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68555C46-CA16-4581-A3A3-DA996CA8B724}"/>
              </a:ext>
            </a:extLst>
          </p:cNvPr>
          <p:cNvSpPr/>
          <p:nvPr/>
        </p:nvSpPr>
        <p:spPr>
          <a:xfrm>
            <a:off x="4488340" y="1828550"/>
            <a:ext cx="2727641" cy="2727641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DE5850C9-D388-4244-AC56-F9DB968FBF72}"/>
              </a:ext>
            </a:extLst>
          </p:cNvPr>
          <p:cNvSpPr/>
          <p:nvPr/>
        </p:nvSpPr>
        <p:spPr>
          <a:xfrm>
            <a:off x="4488340" y="1241366"/>
            <a:ext cx="2727641" cy="2727641"/>
          </a:xfrm>
          <a:prstGeom prst="rect">
            <a:avLst/>
          </a:prstGeom>
          <a:solidFill>
            <a:schemeClr val="accent1">
              <a:lumMod val="60000"/>
              <a:lumOff val="40000"/>
              <a:alpha val="85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11" name="TextBox 64">
            <a:extLst>
              <a:ext uri="{FF2B5EF4-FFF2-40B4-BE49-F238E27FC236}">
                <a16:creationId xmlns:a16="http://schemas.microsoft.com/office/drawing/2014/main" id="{9321578E-478B-4A5E-AFCB-1F190CFEF93A}"/>
              </a:ext>
            </a:extLst>
          </p:cNvPr>
          <p:cNvSpPr txBox="1"/>
          <p:nvPr/>
        </p:nvSpPr>
        <p:spPr>
          <a:xfrm>
            <a:off x="5194500" y="3004785"/>
            <a:ext cx="2538282" cy="346249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Analizar</a:t>
            </a:r>
          </a:p>
        </p:txBody>
      </p:sp>
      <p:sp>
        <p:nvSpPr>
          <p:cNvPr id="12" name="TextBox 65">
            <a:extLst>
              <a:ext uri="{FF2B5EF4-FFF2-40B4-BE49-F238E27FC236}">
                <a16:creationId xmlns:a16="http://schemas.microsoft.com/office/drawing/2014/main" id="{10D9F1C4-3316-4081-B824-EA503120E6DD}"/>
              </a:ext>
            </a:extLst>
          </p:cNvPr>
          <p:cNvSpPr txBox="1"/>
          <p:nvPr/>
        </p:nvSpPr>
        <p:spPr>
          <a:xfrm>
            <a:off x="5194500" y="3560612"/>
            <a:ext cx="2538282" cy="346249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Seleccionar</a:t>
            </a:r>
            <a:endParaRPr lang="en-US" dirty="0"/>
          </a:p>
        </p:txBody>
      </p:sp>
      <p:sp>
        <p:nvSpPr>
          <p:cNvPr id="13" name="TextBox 66">
            <a:extLst>
              <a:ext uri="{FF2B5EF4-FFF2-40B4-BE49-F238E27FC236}">
                <a16:creationId xmlns:a16="http://schemas.microsoft.com/office/drawing/2014/main" id="{541FC52D-2678-42F1-A313-99E6C8E6F9B4}"/>
              </a:ext>
            </a:extLst>
          </p:cNvPr>
          <p:cNvSpPr txBox="1"/>
          <p:nvPr/>
        </p:nvSpPr>
        <p:spPr>
          <a:xfrm>
            <a:off x="5194500" y="4157973"/>
            <a:ext cx="2538282" cy="346249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Implementar</a:t>
            </a:r>
            <a:endParaRPr lang="en-US" dirty="0"/>
          </a:p>
        </p:txBody>
      </p:sp>
      <p:sp>
        <p:nvSpPr>
          <p:cNvPr id="14" name="TextBox 67">
            <a:extLst>
              <a:ext uri="{FF2B5EF4-FFF2-40B4-BE49-F238E27FC236}">
                <a16:creationId xmlns:a16="http://schemas.microsoft.com/office/drawing/2014/main" id="{E4117307-0CBF-40CE-88C1-5EA557DABBFB}"/>
              </a:ext>
            </a:extLst>
          </p:cNvPr>
          <p:cNvSpPr txBox="1"/>
          <p:nvPr/>
        </p:nvSpPr>
        <p:spPr>
          <a:xfrm>
            <a:off x="5261002" y="4732206"/>
            <a:ext cx="2538282" cy="346249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No suministran</a:t>
            </a:r>
          </a:p>
        </p:txBody>
      </p:sp>
      <p:sp>
        <p:nvSpPr>
          <p:cNvPr id="16" name="TextBox 69">
            <a:extLst>
              <a:ext uri="{FF2B5EF4-FFF2-40B4-BE49-F238E27FC236}">
                <a16:creationId xmlns:a16="http://schemas.microsoft.com/office/drawing/2014/main" id="{32A156BF-3D18-4D2E-86B7-E1210177D044}"/>
              </a:ext>
            </a:extLst>
          </p:cNvPr>
          <p:cNvSpPr txBox="1"/>
          <p:nvPr/>
        </p:nvSpPr>
        <p:spPr>
          <a:xfrm>
            <a:off x="4157731" y="2739328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01</a:t>
            </a:r>
          </a:p>
        </p:txBody>
      </p:sp>
      <p:sp>
        <p:nvSpPr>
          <p:cNvPr id="17" name="TextBox 70">
            <a:extLst>
              <a:ext uri="{FF2B5EF4-FFF2-40B4-BE49-F238E27FC236}">
                <a16:creationId xmlns:a16="http://schemas.microsoft.com/office/drawing/2014/main" id="{3CF3D88C-4C89-433C-939B-ED4E9931F016}"/>
              </a:ext>
            </a:extLst>
          </p:cNvPr>
          <p:cNvSpPr txBox="1"/>
          <p:nvPr/>
        </p:nvSpPr>
        <p:spPr>
          <a:xfrm>
            <a:off x="4157731" y="3325531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02</a:t>
            </a:r>
            <a:endParaRPr lang="en-US" sz="2400" dirty="0"/>
          </a:p>
        </p:txBody>
      </p:sp>
      <p:sp>
        <p:nvSpPr>
          <p:cNvPr id="18" name="TextBox 71">
            <a:extLst>
              <a:ext uri="{FF2B5EF4-FFF2-40B4-BE49-F238E27FC236}">
                <a16:creationId xmlns:a16="http://schemas.microsoft.com/office/drawing/2014/main" id="{D080A4E6-4B9E-4F7F-B5F0-F4A5F77DB149}"/>
              </a:ext>
            </a:extLst>
          </p:cNvPr>
          <p:cNvSpPr txBox="1"/>
          <p:nvPr/>
        </p:nvSpPr>
        <p:spPr>
          <a:xfrm>
            <a:off x="4157731" y="3911734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03</a:t>
            </a:r>
            <a:endParaRPr lang="en-US" sz="2400" dirty="0"/>
          </a:p>
        </p:txBody>
      </p:sp>
      <p:sp>
        <p:nvSpPr>
          <p:cNvPr id="19" name="TextBox 73">
            <a:extLst>
              <a:ext uri="{FF2B5EF4-FFF2-40B4-BE49-F238E27FC236}">
                <a16:creationId xmlns:a16="http://schemas.microsoft.com/office/drawing/2014/main" id="{B26D0AD8-3F49-422A-B4A3-C75718028C55}"/>
              </a:ext>
            </a:extLst>
          </p:cNvPr>
          <p:cNvSpPr txBox="1"/>
          <p:nvPr/>
        </p:nvSpPr>
        <p:spPr>
          <a:xfrm>
            <a:off x="4157731" y="4497936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04</a:t>
            </a:r>
            <a:endParaRPr lang="en-US" sz="2400" dirty="0"/>
          </a:p>
        </p:txBody>
      </p:sp>
      <p:grpSp>
        <p:nvGrpSpPr>
          <p:cNvPr id="20" name="Group 46">
            <a:extLst>
              <a:ext uri="{FF2B5EF4-FFF2-40B4-BE49-F238E27FC236}">
                <a16:creationId xmlns:a16="http://schemas.microsoft.com/office/drawing/2014/main" id="{38DEE45F-A98A-4DE9-AB78-964F63E0FB17}"/>
              </a:ext>
            </a:extLst>
          </p:cNvPr>
          <p:cNvGrpSpPr/>
          <p:nvPr/>
        </p:nvGrpSpPr>
        <p:grpSpPr>
          <a:xfrm rot="10800000">
            <a:off x="926753" y="2369078"/>
            <a:ext cx="2948846" cy="646331"/>
            <a:chOff x="8256240" y="2426823"/>
            <a:chExt cx="3772118" cy="468706"/>
          </a:xfrm>
        </p:grpSpPr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1EE09DB1-DCA7-4642-B1CB-20CAB579308A}"/>
                </a:ext>
              </a:extLst>
            </p:cNvPr>
            <p:cNvSpPr/>
            <p:nvPr/>
          </p:nvSpPr>
          <p:spPr>
            <a:xfrm rot="10800000">
              <a:off x="9372188" y="2426823"/>
              <a:ext cx="2656170" cy="468706"/>
            </a:xfrm>
            <a:prstGeom prst="rect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just"/>
              <a:r>
                <a:rPr lang="en-US" sz="1200" b="1" noProof="1" smtClean="0">
                  <a:solidFill>
                    <a:schemeClr val="tx1">
                      <a:lumMod val="75000"/>
                    </a:schemeClr>
                  </a:solidFill>
                </a:rPr>
                <a:t>Los datos de manera desordenada y poco eficaz.</a:t>
              </a:r>
              <a:endParaRPr lang="en-US" sz="1200" b="1" noProof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22" name="Straight Connector 29">
              <a:extLst>
                <a:ext uri="{FF2B5EF4-FFF2-40B4-BE49-F238E27FC236}">
                  <a16:creationId xmlns:a16="http://schemas.microsoft.com/office/drawing/2014/main" id="{EA386B95-2E16-401A-8586-9A7C64F59BF7}"/>
                </a:ext>
              </a:extLst>
            </p:cNvPr>
            <p:cNvCxnSpPr/>
            <p:nvPr/>
          </p:nvCxnSpPr>
          <p:spPr>
            <a:xfrm>
              <a:off x="8256240" y="2653790"/>
              <a:ext cx="987397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46">
            <a:extLst>
              <a:ext uri="{FF2B5EF4-FFF2-40B4-BE49-F238E27FC236}">
                <a16:creationId xmlns:a16="http://schemas.microsoft.com/office/drawing/2014/main" id="{38DEE45F-A98A-4DE9-AB78-964F63E0FB17}"/>
              </a:ext>
            </a:extLst>
          </p:cNvPr>
          <p:cNvGrpSpPr/>
          <p:nvPr/>
        </p:nvGrpSpPr>
        <p:grpSpPr>
          <a:xfrm>
            <a:off x="7922141" y="3354635"/>
            <a:ext cx="2948845" cy="461665"/>
            <a:chOff x="8256240" y="2493781"/>
            <a:chExt cx="3772117" cy="334790"/>
          </a:xfrm>
        </p:grpSpPr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1EE09DB1-DCA7-4642-B1CB-20CAB579308A}"/>
                </a:ext>
              </a:extLst>
            </p:cNvPr>
            <p:cNvSpPr/>
            <p:nvPr/>
          </p:nvSpPr>
          <p:spPr>
            <a:xfrm>
              <a:off x="9372187" y="2493781"/>
              <a:ext cx="2656170" cy="334790"/>
            </a:xfrm>
            <a:prstGeom prst="rect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just"/>
              <a:r>
                <a:rPr lang="en-US" sz="1200" b="1" noProof="1" smtClean="0">
                  <a:solidFill>
                    <a:schemeClr val="tx1">
                      <a:lumMod val="75000"/>
                    </a:schemeClr>
                  </a:solidFill>
                </a:rPr>
                <a:t>el personal cuentan con un proceso demorado.</a:t>
              </a:r>
              <a:endParaRPr lang="en-US" sz="1200" b="1" noProof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25" name="Straight Connector 29">
              <a:extLst>
                <a:ext uri="{FF2B5EF4-FFF2-40B4-BE49-F238E27FC236}">
                  <a16:creationId xmlns:a16="http://schemas.microsoft.com/office/drawing/2014/main" id="{EA386B95-2E16-401A-8586-9A7C64F59BF7}"/>
                </a:ext>
              </a:extLst>
            </p:cNvPr>
            <p:cNvCxnSpPr/>
            <p:nvPr/>
          </p:nvCxnSpPr>
          <p:spPr>
            <a:xfrm>
              <a:off x="8256240" y="2653790"/>
              <a:ext cx="987397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46">
            <a:extLst>
              <a:ext uri="{FF2B5EF4-FFF2-40B4-BE49-F238E27FC236}">
                <a16:creationId xmlns:a16="http://schemas.microsoft.com/office/drawing/2014/main" id="{38DEE45F-A98A-4DE9-AB78-964F63E0FB17}"/>
              </a:ext>
            </a:extLst>
          </p:cNvPr>
          <p:cNvGrpSpPr/>
          <p:nvPr/>
        </p:nvGrpSpPr>
        <p:grpSpPr>
          <a:xfrm rot="10800000">
            <a:off x="926753" y="3544822"/>
            <a:ext cx="2948846" cy="646331"/>
            <a:chOff x="8256240" y="2426823"/>
            <a:chExt cx="3772118" cy="468706"/>
          </a:xfrm>
        </p:grpSpPr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1EE09DB1-DCA7-4642-B1CB-20CAB579308A}"/>
                </a:ext>
              </a:extLst>
            </p:cNvPr>
            <p:cNvSpPr/>
            <p:nvPr/>
          </p:nvSpPr>
          <p:spPr>
            <a:xfrm rot="10800000">
              <a:off x="9372188" y="2426823"/>
              <a:ext cx="2656170" cy="468706"/>
            </a:xfrm>
            <a:prstGeom prst="rect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just"/>
              <a:r>
                <a:rPr lang="en-US" sz="1200" b="1" noProof="1" smtClean="0">
                  <a:solidFill>
                    <a:schemeClr val="tx1">
                      <a:lumMod val="75000"/>
                    </a:schemeClr>
                  </a:solidFill>
                </a:rPr>
                <a:t>Diferentes filtros de pruebas dentro de la plataforma.</a:t>
              </a:r>
              <a:endParaRPr lang="en-US" sz="1200" b="1" noProof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28" name="Straight Connector 29">
              <a:extLst>
                <a:ext uri="{FF2B5EF4-FFF2-40B4-BE49-F238E27FC236}">
                  <a16:creationId xmlns:a16="http://schemas.microsoft.com/office/drawing/2014/main" id="{EA386B95-2E16-401A-8586-9A7C64F59BF7}"/>
                </a:ext>
              </a:extLst>
            </p:cNvPr>
            <p:cNvCxnSpPr/>
            <p:nvPr/>
          </p:nvCxnSpPr>
          <p:spPr>
            <a:xfrm>
              <a:off x="8256240" y="2653790"/>
              <a:ext cx="987397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46">
            <a:extLst>
              <a:ext uri="{FF2B5EF4-FFF2-40B4-BE49-F238E27FC236}">
                <a16:creationId xmlns:a16="http://schemas.microsoft.com/office/drawing/2014/main" id="{38DEE45F-A98A-4DE9-AB78-964F63E0FB17}"/>
              </a:ext>
            </a:extLst>
          </p:cNvPr>
          <p:cNvGrpSpPr/>
          <p:nvPr/>
        </p:nvGrpSpPr>
        <p:grpSpPr>
          <a:xfrm>
            <a:off x="7799284" y="4616790"/>
            <a:ext cx="2948846" cy="461665"/>
            <a:chOff x="8256240" y="2493781"/>
            <a:chExt cx="3772118" cy="334790"/>
          </a:xfrm>
        </p:grpSpPr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1EE09DB1-DCA7-4642-B1CB-20CAB579308A}"/>
                </a:ext>
              </a:extLst>
            </p:cNvPr>
            <p:cNvSpPr/>
            <p:nvPr/>
          </p:nvSpPr>
          <p:spPr>
            <a:xfrm>
              <a:off x="9372188" y="2493781"/>
              <a:ext cx="2656170" cy="334790"/>
            </a:xfrm>
            <a:prstGeom prst="rect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just"/>
              <a:r>
                <a:rPr lang="en-US" sz="1200" b="1" noProof="1" smtClean="0">
                  <a:solidFill>
                    <a:schemeClr val="tx1">
                      <a:lumMod val="75000"/>
                    </a:schemeClr>
                  </a:solidFill>
                </a:rPr>
                <a:t>Un Sistema de informacion.</a:t>
              </a:r>
              <a:endParaRPr lang="en-US" sz="1200" b="1" noProof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31" name="Straight Connector 29">
              <a:extLst>
                <a:ext uri="{FF2B5EF4-FFF2-40B4-BE49-F238E27FC236}">
                  <a16:creationId xmlns:a16="http://schemas.microsoft.com/office/drawing/2014/main" id="{EA386B95-2E16-401A-8586-9A7C64F59BF7}"/>
                </a:ext>
              </a:extLst>
            </p:cNvPr>
            <p:cNvCxnSpPr/>
            <p:nvPr/>
          </p:nvCxnSpPr>
          <p:spPr>
            <a:xfrm>
              <a:off x="8256240" y="2653790"/>
              <a:ext cx="987397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88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567" y="473824"/>
            <a:ext cx="4695200" cy="447071"/>
          </a:xfrm>
        </p:spPr>
        <p:txBody>
          <a:bodyPr/>
          <a:lstStyle/>
          <a:p>
            <a:r>
              <a:rPr lang="es-MX" b="1" dirty="0" smtClean="0"/>
              <a:t>04. ALCANCE DEL PROYECTO</a:t>
            </a:r>
            <a:endParaRPr lang="es-419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74822" y="1821888"/>
            <a:ext cx="2716770" cy="1446414"/>
          </a:xfrm>
        </p:spPr>
        <p:txBody>
          <a:bodyPr>
            <a:normAutofit/>
          </a:bodyPr>
          <a:lstStyle/>
          <a:p>
            <a:r>
              <a:rPr lang="es-419" sz="1800" dirty="0" smtClean="0">
                <a:latin typeface="+mn-lt"/>
              </a:rPr>
              <a:t>- El </a:t>
            </a:r>
            <a:r>
              <a:rPr lang="es-419" sz="1800" dirty="0">
                <a:latin typeface="+mn-lt"/>
              </a:rPr>
              <a:t>desarrollo del software se ejecutará en un promedio </a:t>
            </a:r>
            <a:r>
              <a:rPr lang="es-419" sz="1800" dirty="0" smtClean="0">
                <a:latin typeface="+mn-lt"/>
              </a:rPr>
              <a:t>de la etapa lectiva.</a:t>
            </a:r>
          </a:p>
          <a:p>
            <a:endParaRPr lang="es-419" sz="2200" dirty="0">
              <a:latin typeface="+mn-lt"/>
            </a:endParaRPr>
          </a:p>
          <a:p>
            <a:endParaRPr lang="es-419" sz="2200" dirty="0" smtClean="0">
              <a:latin typeface="+mn-lt"/>
            </a:endParaRPr>
          </a:p>
          <a:p>
            <a:endParaRPr lang="es-419" dirty="0"/>
          </a:p>
        </p:txBody>
      </p:sp>
      <p:sp>
        <p:nvSpPr>
          <p:cNvPr id="5" name="CuadroTexto 4"/>
          <p:cNvSpPr txBox="1"/>
          <p:nvPr/>
        </p:nvSpPr>
        <p:spPr>
          <a:xfrm>
            <a:off x="7813963" y="1953491"/>
            <a:ext cx="29094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- Se basara en pequeñas, medianas y grandes empresas, especialmente en empresas con necesidad de una automatización de selección de personal.</a:t>
            </a:r>
            <a:endParaRPr lang="es-419" dirty="0"/>
          </a:p>
        </p:txBody>
      </p:sp>
      <p:sp>
        <p:nvSpPr>
          <p:cNvPr id="6" name="CuadroTexto 5"/>
          <p:cNvSpPr txBox="1"/>
          <p:nvPr/>
        </p:nvSpPr>
        <p:spPr>
          <a:xfrm>
            <a:off x="4160427" y="3699165"/>
            <a:ext cx="2809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- El </a:t>
            </a:r>
            <a:r>
              <a:rPr lang="es-419" dirty="0"/>
              <a:t>Software se ejecutará en plataformas Windows y/o Linux dependiendo de los requisitos </a:t>
            </a:r>
            <a:r>
              <a:rPr lang="es-419" dirty="0" smtClean="0"/>
              <a:t>y de la infraestructura de la empresa.</a:t>
            </a:r>
            <a:endParaRPr lang="es-419" dirty="0"/>
          </a:p>
          <a:p>
            <a:endParaRPr lang="es-419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295" y="1687499"/>
            <a:ext cx="568959" cy="56895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19" y="2260616"/>
            <a:ext cx="568959" cy="56895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00" y="2829575"/>
            <a:ext cx="568959" cy="56895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43" y="1687499"/>
            <a:ext cx="568959" cy="56895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295" y="2829574"/>
            <a:ext cx="568959" cy="56895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08" y="3756047"/>
            <a:ext cx="1068767" cy="106876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2" y="3936075"/>
            <a:ext cx="765735" cy="76573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200" y="4578488"/>
            <a:ext cx="994389" cy="99438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905" y="4578488"/>
            <a:ext cx="922713" cy="9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3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7941" y="608214"/>
            <a:ext cx="3401064" cy="445226"/>
          </a:xfrm>
        </p:spPr>
        <p:txBody>
          <a:bodyPr/>
          <a:lstStyle/>
          <a:p>
            <a:r>
              <a:rPr lang="es-MX" b="1" dirty="0" smtClean="0"/>
              <a:t>05. JUSTIFICACIÓN</a:t>
            </a:r>
            <a:endParaRPr lang="es-419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17941" y="1243480"/>
            <a:ext cx="10238234" cy="1483096"/>
          </a:xfrm>
        </p:spPr>
        <p:txBody>
          <a:bodyPr>
            <a:normAutofit/>
          </a:bodyPr>
          <a:lstStyle/>
          <a:p>
            <a:r>
              <a:rPr lang="es-MX" sz="1800" dirty="0" smtClean="0">
                <a:latin typeface="+mn-lt"/>
              </a:rPr>
              <a:t>La herramienta Easy Work</a:t>
            </a:r>
            <a:r>
              <a:rPr lang="es-MX" sz="1800" dirty="0">
                <a:latin typeface="+mn-lt"/>
              </a:rPr>
              <a:t> </a:t>
            </a:r>
            <a:r>
              <a:rPr lang="es-MX" sz="1800" dirty="0" smtClean="0">
                <a:latin typeface="+mn-lt"/>
              </a:rPr>
              <a:t>permitirá a la empresa efectuar con seguridad, rapidez , y orden los procesos de contratación, haciendo el proceso de selección mas automatizado y directo con la empresa, ya que podría ser el primero software que se pueda implementar en las empresas.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38" y="2916616"/>
            <a:ext cx="1293147" cy="12931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472" y="4281518"/>
            <a:ext cx="1213196" cy="121319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555" y="2916616"/>
            <a:ext cx="1293147" cy="129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567</TotalTime>
  <Words>264</Words>
  <Application>Microsoft Office PowerPoint</Application>
  <PresentationFormat>Panorámica</PresentationFormat>
  <Paragraphs>44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Algerian</vt:lpstr>
      <vt:lpstr>Arial</vt:lpstr>
      <vt:lpstr>Century Gothic</vt:lpstr>
      <vt:lpstr>Wingdings 3</vt:lpstr>
      <vt:lpstr>Ion</vt:lpstr>
      <vt:lpstr>EASY WORK</vt:lpstr>
      <vt:lpstr>EASY WORK</vt:lpstr>
      <vt:lpstr>01. OBJETIVO GENERAL </vt:lpstr>
      <vt:lpstr>02. OBJETIVOS ESPECIFICOS </vt:lpstr>
      <vt:lpstr>03. PLANTEAMIENTO DEL PROBLEMA</vt:lpstr>
      <vt:lpstr>04. ALCANCE DEL PROYECTO</vt:lpstr>
      <vt:lpstr>05. JUSTIFICACIÓN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WORK</dc:title>
  <dc:creator>APRENDIZ</dc:creator>
  <cp:lastModifiedBy>APRENDIZ</cp:lastModifiedBy>
  <cp:revision>31</cp:revision>
  <dcterms:created xsi:type="dcterms:W3CDTF">2019-02-21T14:58:21Z</dcterms:created>
  <dcterms:modified xsi:type="dcterms:W3CDTF">2019-02-26T15:03:09Z</dcterms:modified>
</cp:coreProperties>
</file>