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7" r:id="rId2"/>
    <p:sldId id="328" r:id="rId3"/>
    <p:sldId id="300" r:id="rId4"/>
    <p:sldId id="334" r:id="rId5"/>
    <p:sldId id="335" r:id="rId6"/>
    <p:sldId id="336" r:id="rId7"/>
    <p:sldId id="338" r:id="rId8"/>
    <p:sldId id="33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9658" autoAdjust="0"/>
  </p:normalViewPr>
  <p:slideViewPr>
    <p:cSldViewPr snapToGrid="0" snapToObjects="1">
      <p:cViewPr>
        <p:scale>
          <a:sx n="77" d="100"/>
          <a:sy n="77" d="100"/>
        </p:scale>
        <p:origin x="1536" y="5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3/04/2019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03/04/2019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93290" y="678426"/>
            <a:ext cx="671543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5400" b="1" dirty="0" smtClean="0">
                <a:latin typeface="Castellar" panose="020A0402060406010301" pitchFamily="18" charset="0"/>
              </a:rPr>
              <a:t>EASY </a:t>
            </a:r>
            <a:r>
              <a:rPr lang="es-MX" sz="5400" b="1" dirty="0">
                <a:latin typeface="Castellar" panose="020A0402060406010301" pitchFamily="18" charset="0"/>
              </a:rPr>
              <a:t>WORK</a:t>
            </a:r>
          </a:p>
          <a:p>
            <a:pPr algn="just"/>
            <a:endParaRPr lang="es-MX" sz="2800" dirty="0" smtClean="0">
              <a:latin typeface="Century" panose="02040604050505020304" pitchFamily="18" charset="0"/>
            </a:endParaRPr>
          </a:p>
          <a:p>
            <a:pPr algn="just"/>
            <a:endParaRPr lang="es-MX" sz="28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 smtClean="0">
                <a:latin typeface="Century" panose="02040604050505020304" pitchFamily="18" charset="0"/>
              </a:rPr>
              <a:t>Karen </a:t>
            </a:r>
            <a:r>
              <a:rPr lang="es-MX" sz="2400" dirty="0">
                <a:latin typeface="Century" panose="02040604050505020304" pitchFamily="18" charset="0"/>
              </a:rPr>
              <a:t>Natalia Navarrete Montenegro</a:t>
            </a:r>
            <a:endParaRPr lang="es-419" sz="24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>
                <a:latin typeface="Century" panose="02040604050505020304" pitchFamily="18" charset="0"/>
              </a:rPr>
              <a:t>Diego Andrés Hernández Suarez</a:t>
            </a:r>
            <a:endParaRPr lang="es-419" sz="24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>
                <a:latin typeface="Century" panose="02040604050505020304" pitchFamily="18" charset="0"/>
              </a:rPr>
              <a:t>Julián David Oñate Bolívar</a:t>
            </a:r>
            <a:endParaRPr lang="es-419" sz="2400" dirty="0">
              <a:latin typeface="Century" panose="02040604050505020304" pitchFamily="18" charset="0"/>
            </a:endParaRPr>
          </a:p>
          <a:p>
            <a:pPr algn="just"/>
            <a:r>
              <a:rPr lang="es-MX" sz="2400" dirty="0">
                <a:latin typeface="Century" panose="02040604050505020304" pitchFamily="18" charset="0"/>
              </a:rPr>
              <a:t>Johan Manuel Daza Fonseca</a:t>
            </a:r>
            <a:endParaRPr lang="es-419" sz="2400" dirty="0">
              <a:latin typeface="Century" panose="020406040505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16" y="678426"/>
            <a:ext cx="1025214" cy="1025214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2566" y="115612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es-ES" sz="3600" dirty="0"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50877" y="434070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¿Cómo es el proceso de selección de personal?</a:t>
            </a:r>
          </a:p>
          <a:p>
            <a:endParaRPr lang="es-ES" sz="3600" dirty="0"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42264" y="2032698"/>
            <a:ext cx="8647736" cy="290506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 algn="just"/>
            <a:endParaRPr lang="es-MX" sz="1400" dirty="0" smtClean="0"/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 smtClean="0"/>
              <a:t>Se analiza la </a:t>
            </a:r>
            <a:r>
              <a:rPr lang="es-MX" sz="1400" dirty="0"/>
              <a:t>necesidad del </a:t>
            </a:r>
            <a:r>
              <a:rPr lang="es-MX" sz="1400" dirty="0" smtClean="0"/>
              <a:t>puesto, se tiene en cuenta las </a:t>
            </a:r>
            <a:r>
              <a:rPr lang="es-MX" sz="1400" dirty="0"/>
              <a:t>razones por la cual tiene que empezar dicho proceso. </a:t>
            </a:r>
            <a:endParaRPr lang="es-MX" sz="1400" dirty="0" smtClean="0"/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 smtClean="0"/>
              <a:t>Recogen </a:t>
            </a:r>
            <a:r>
              <a:rPr lang="es-MX" sz="1400" dirty="0"/>
              <a:t>las hojas de vida del personal citado a la entrevista como tal, donde </a:t>
            </a:r>
            <a:r>
              <a:rPr lang="es-MX" sz="1400" dirty="0" smtClean="0"/>
              <a:t>ellos analizan </a:t>
            </a:r>
            <a:r>
              <a:rPr lang="es-MX" sz="1400" dirty="0"/>
              <a:t>la información de la hoja de vida para que pasen por diferentes filtros para saber quién se acerca más al perfil solicitado. </a:t>
            </a:r>
            <a:endParaRPr lang="es-MX" sz="1400" dirty="0" smtClean="0"/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 smtClean="0"/>
              <a:t>Realizan </a:t>
            </a:r>
            <a:r>
              <a:rPr lang="es-MX" sz="1400" dirty="0"/>
              <a:t>llamadas telefónicas para saber la disponibilidad del aspirante. </a:t>
            </a:r>
            <a:endParaRPr lang="es-419" sz="1400" dirty="0"/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 smtClean="0"/>
              <a:t>Validan </a:t>
            </a:r>
            <a:r>
              <a:rPr lang="es-MX" sz="1400" dirty="0"/>
              <a:t>y especifican la información de la vacante por teléfono o correo electrónico. </a:t>
            </a:r>
            <a:endParaRPr lang="es-419" sz="1400" dirty="0"/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 smtClean="0"/>
              <a:t>Después </a:t>
            </a:r>
            <a:r>
              <a:rPr lang="es-MX" sz="1400" dirty="0"/>
              <a:t>del proceso </a:t>
            </a:r>
            <a:r>
              <a:rPr lang="es-MX" sz="1400" dirty="0" smtClean="0"/>
              <a:t>anterior </a:t>
            </a:r>
            <a:r>
              <a:rPr lang="es-MX" sz="1400" dirty="0"/>
              <a:t>pasan a la entrevista </a:t>
            </a:r>
            <a:r>
              <a:rPr lang="es-MX" sz="1400" dirty="0" smtClean="0"/>
              <a:t>inicial.</a:t>
            </a:r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 smtClean="0"/>
              <a:t>Después </a:t>
            </a:r>
            <a:r>
              <a:rPr lang="es-MX" sz="1400" dirty="0"/>
              <a:t>de la entrevista siguen las pruebas </a:t>
            </a:r>
            <a:r>
              <a:rPr lang="es-MX" sz="1400" dirty="0" smtClean="0"/>
              <a:t>Psicotécnicas, el cual se aplica para todos los aspirantes.</a:t>
            </a:r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/>
              <a:t>Preparan las preguntas mucho antes para saber qué factores y competencias deben ser requeridas para el campo.</a:t>
            </a:r>
            <a:endParaRPr lang="es-419" sz="1400" dirty="0"/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 smtClean="0"/>
              <a:t>Explican el procedimiento que se lleva acabo .</a:t>
            </a:r>
          </a:p>
          <a:p>
            <a:pPr lvl="0" algn="just"/>
            <a:r>
              <a:rPr lang="es-MX" sz="1400" b="1" dirty="0" smtClean="0"/>
              <a:t>-</a:t>
            </a:r>
            <a:r>
              <a:rPr lang="es-MX" sz="1400" dirty="0" smtClean="0"/>
              <a:t>Dependiendo al cargo se puede realizar una entrevista con los jefes de las diferentes áreas, por ultimo se decide si  aprobó para el siguiente proceso que son los exámenes médicos.</a:t>
            </a:r>
            <a:endParaRPr lang="es-419" sz="1400" dirty="0" smtClean="0"/>
          </a:p>
          <a:p>
            <a:pPr algn="l"/>
            <a:endParaRPr lang="es-419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6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2566" y="119464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600" dirty="0">
                <a:latin typeface="Century" panose="02040604050505020304" pitchFamily="18" charset="0"/>
              </a:rPr>
              <a:t>¿Son las mismas pruebas para todos?</a:t>
            </a:r>
            <a:endParaRPr lang="es-ES" sz="3600" dirty="0"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28320" y="1748988"/>
            <a:ext cx="7904480" cy="1814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Las pruebas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psicotécnicas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 para todos los aspirantes , dependiendo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 cargo y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responsabilidad se asignan más pruebas.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Las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pruebas de conocimiento son diferentes para todos los aspirantes al área.  </a:t>
            </a:r>
            <a:endParaRPr lang="es-419" sz="20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160" y="3563458"/>
            <a:ext cx="1168400" cy="12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808246" y="96688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600" dirty="0">
                <a:latin typeface="Century" panose="02040604050505020304" pitchFamily="18" charset="0"/>
              </a:rPr>
              <a:t>¿Cuánto tiempo tarda el proceso?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9280" y="1636494"/>
            <a:ext cx="7599680" cy="1814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Dependiendo al cargo que se esté solicitando como por ejemplo un coordinador de cartera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puede estar alrededor de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3-4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horas.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 procesos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auxiliares o asesores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puede demorar a cabo de 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1-2 horas.</a:t>
            </a:r>
            <a:endParaRPr lang="es-419" sz="20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esultado de imagen para reloj anim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321" y="3627120"/>
            <a:ext cx="1351280" cy="116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7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56744" y="1683534"/>
            <a:ext cx="565421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MX" sz="2000" dirty="0" smtClean="0">
                <a:latin typeface="Century" panose="02040604050505020304" pitchFamily="18" charset="0"/>
              </a:rPr>
              <a:t>-Pruebas </a:t>
            </a:r>
            <a:r>
              <a:rPr lang="es-MX" sz="2000" dirty="0">
                <a:latin typeface="Century" panose="02040604050505020304" pitchFamily="18" charset="0"/>
              </a:rPr>
              <a:t>psicotécnicas. </a:t>
            </a:r>
            <a:endParaRPr lang="es-419" sz="2000" dirty="0">
              <a:latin typeface="Century" panose="02040604050505020304" pitchFamily="18" charset="0"/>
            </a:endParaRPr>
          </a:p>
          <a:p>
            <a:pPr lvl="0"/>
            <a:r>
              <a:rPr lang="es-MX" sz="2000" dirty="0" smtClean="0">
                <a:latin typeface="Century" panose="02040604050505020304" pitchFamily="18" charset="0"/>
              </a:rPr>
              <a:t>-Pruebas </a:t>
            </a:r>
            <a:r>
              <a:rPr lang="es-MX" sz="2000" dirty="0">
                <a:latin typeface="Century" panose="02040604050505020304" pitchFamily="18" charset="0"/>
              </a:rPr>
              <a:t>de capacidad mental. </a:t>
            </a:r>
            <a:endParaRPr lang="es-419" sz="2000" dirty="0">
              <a:latin typeface="Century" panose="02040604050505020304" pitchFamily="18" charset="0"/>
            </a:endParaRPr>
          </a:p>
          <a:p>
            <a:pPr lvl="0"/>
            <a:r>
              <a:rPr lang="es-MX" sz="2000" dirty="0" smtClean="0">
                <a:latin typeface="Century" panose="02040604050505020304" pitchFamily="18" charset="0"/>
              </a:rPr>
              <a:t>-Test </a:t>
            </a:r>
            <a:r>
              <a:rPr lang="es-MX" sz="2000" dirty="0">
                <a:latin typeface="Century" panose="02040604050505020304" pitchFamily="18" charset="0"/>
              </a:rPr>
              <a:t>psicológico. </a:t>
            </a:r>
            <a:endParaRPr lang="es-419" sz="2000" dirty="0">
              <a:latin typeface="Century" panose="02040604050505020304" pitchFamily="18" charset="0"/>
            </a:endParaRPr>
          </a:p>
          <a:p>
            <a:pPr lvl="0"/>
            <a:r>
              <a:rPr lang="es-MX" sz="2000" dirty="0" smtClean="0">
                <a:latin typeface="Century" panose="02040604050505020304" pitchFamily="18" charset="0"/>
              </a:rPr>
              <a:t>-Pruebas </a:t>
            </a:r>
            <a:r>
              <a:rPr lang="es-MX" sz="2000" dirty="0">
                <a:latin typeface="Century" panose="02040604050505020304" pitchFamily="18" charset="0"/>
              </a:rPr>
              <a:t>de conocimiento. </a:t>
            </a:r>
            <a:endParaRPr lang="es-419" sz="2000" dirty="0">
              <a:latin typeface="Century" panose="02040604050505020304" pitchFamily="18" charset="0"/>
            </a:endParaRPr>
          </a:p>
          <a:p>
            <a:pPr lvl="0"/>
            <a:r>
              <a:rPr lang="es-MX" sz="2000" dirty="0" smtClean="0">
                <a:latin typeface="Century" panose="02040604050505020304" pitchFamily="18" charset="0"/>
              </a:rPr>
              <a:t>-Pruebas </a:t>
            </a:r>
            <a:r>
              <a:rPr lang="es-MX" sz="2000" dirty="0">
                <a:latin typeface="Century" panose="02040604050505020304" pitchFamily="18" charset="0"/>
              </a:rPr>
              <a:t>médicas. </a:t>
            </a:r>
            <a:endParaRPr lang="es-419" sz="2000" dirty="0">
              <a:latin typeface="Century" panose="02040604050505020304" pitchFamily="18" charset="0"/>
            </a:endParaRPr>
          </a:p>
          <a:p>
            <a:pPr lvl="0"/>
            <a:r>
              <a:rPr lang="es-MX" sz="2000" dirty="0" smtClean="0">
                <a:latin typeface="Century" panose="02040604050505020304" pitchFamily="18" charset="0"/>
              </a:rPr>
              <a:t>-Papelería </a:t>
            </a:r>
            <a:r>
              <a:rPr lang="es-MX" sz="2000" dirty="0">
                <a:latin typeface="Century" panose="02040604050505020304" pitchFamily="18" charset="0"/>
              </a:rPr>
              <a:t>para las </a:t>
            </a:r>
            <a:r>
              <a:rPr lang="es-MX" sz="2000" dirty="0" smtClean="0">
                <a:latin typeface="Century" panose="02040604050505020304" pitchFamily="18" charset="0"/>
              </a:rPr>
              <a:t>pruebas y preguntas</a:t>
            </a:r>
            <a:r>
              <a:rPr lang="es-MX" sz="2000" dirty="0">
                <a:latin typeface="Century" panose="02040604050505020304" pitchFamily="18" charset="0"/>
              </a:rPr>
              <a:t>. </a:t>
            </a:r>
            <a:endParaRPr lang="es-419" sz="2000" dirty="0">
              <a:latin typeface="Century" panose="02040604050505020304" pitchFamily="18" charset="0"/>
            </a:endParaRPr>
          </a:p>
          <a:p>
            <a:endParaRPr lang="es-419" dirty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56745" y="376256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>
                <a:latin typeface="Century" panose="02040604050505020304" pitchFamily="18" charset="0"/>
              </a:rPr>
              <a:t>¿Qué herramientas usa para gestionar el proceso?</a:t>
            </a:r>
            <a:endParaRPr lang="es-419" sz="3200" dirty="0">
              <a:latin typeface="Century" panose="02040604050505020304" pitchFamily="18" charset="0"/>
            </a:endParaRPr>
          </a:p>
          <a:p>
            <a:endParaRPr lang="es-MX" sz="3600" dirty="0">
              <a:latin typeface="Century" panose="020406040505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080" y="1866257"/>
            <a:ext cx="2382695" cy="18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0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08246" y="96688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600" dirty="0" smtClean="0">
                <a:latin typeface="Century" panose="02040604050505020304" pitchFamily="18" charset="0"/>
              </a:rPr>
              <a:t>¿Cómo </a:t>
            </a:r>
            <a:r>
              <a:rPr lang="es-MX" sz="3600" dirty="0">
                <a:latin typeface="Century" panose="02040604050505020304" pitchFamily="18" charset="0"/>
              </a:rPr>
              <a:t>deciden quien es apto o no?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79120" y="1719497"/>
            <a:ext cx="7284720" cy="105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da a saber los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de las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pruebas mencionadas anteriormente, se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saca una conclusión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analizar los resultados.</a:t>
            </a:r>
            <a:endParaRPr lang="es-419" sz="20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015" y="3113205"/>
            <a:ext cx="4474567" cy="15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5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111760" y="1654102"/>
            <a:ext cx="8636000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-Gestión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humana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guarda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toda la información recolectada en el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proceso de selección donde se anexa 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una hoja Excel,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envía 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seguridad de la información para que ellos validen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información y la </a:t>
            </a:r>
            <a:r>
              <a:rPr lang="es-MX" sz="2000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almacenen </a:t>
            </a:r>
            <a:r>
              <a:rPr lang="es-MX" sz="2000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las bases de datos de la empresa.</a:t>
            </a:r>
            <a:endParaRPr lang="es-419" sz="2000" dirty="0">
              <a:latin typeface="Century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14960" y="299888"/>
            <a:ext cx="8453120" cy="8685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>
                <a:latin typeface="Century" panose="02040604050505020304" pitchFamily="18" charset="0"/>
              </a:rPr>
              <a:t>¿Cómo manejan la información almacenada finalizando el proceso? </a:t>
            </a:r>
            <a:endParaRPr lang="es-419" sz="3200" dirty="0">
              <a:latin typeface="Century" panose="02040604050505020304" pitchFamily="18" charset="0"/>
            </a:endParaRPr>
          </a:p>
          <a:p>
            <a:endParaRPr lang="es-MX" sz="3600" dirty="0">
              <a:latin typeface="Century" panose="020406040505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622" y="3413761"/>
            <a:ext cx="1283018" cy="10557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577" y="3510484"/>
            <a:ext cx="1539875" cy="8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24880" y="2071616"/>
            <a:ext cx="2774781" cy="91955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Diagramas</a:t>
            </a:r>
            <a:endParaRPr lang="es-419" sz="8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114380" y="506921"/>
            <a:ext cx="425157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alibri"/>
              </a:rPr>
              <a:t>-</a:t>
            </a:r>
            <a:r>
              <a:rPr lang="es-ES" sz="2000" dirty="0" smtClean="0">
                <a:latin typeface="Century" panose="02040604050505020304" pitchFamily="18" charset="0"/>
                <a:cs typeface="Calibri"/>
              </a:rPr>
              <a:t>Funcionamiento actual empresa aecsa</a:t>
            </a:r>
          </a:p>
          <a:p>
            <a:endParaRPr lang="es-MX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-Mapa de procesos Implementación </a:t>
            </a:r>
            <a:r>
              <a:rPr lang="es-MX" sz="2000" dirty="0">
                <a:latin typeface="Century" panose="02040604050505020304" pitchFamily="18" charset="0"/>
              </a:rPr>
              <a:t>software en el proceso actual administrador</a:t>
            </a:r>
            <a:endParaRPr lang="en-US" sz="2000" dirty="0">
              <a:latin typeface="Century" panose="02040604050505020304" pitchFamily="18" charset="0"/>
            </a:endParaRPr>
          </a:p>
          <a:p>
            <a:endParaRPr lang="es-MX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-Mapa de procesos Implementación </a:t>
            </a:r>
            <a:r>
              <a:rPr lang="es-MX" sz="2000" dirty="0">
                <a:latin typeface="Century" panose="02040604050505020304" pitchFamily="18" charset="0"/>
              </a:rPr>
              <a:t>software en el proceso actual </a:t>
            </a:r>
            <a:r>
              <a:rPr lang="es-MX" sz="2000" dirty="0" smtClean="0">
                <a:latin typeface="Century" panose="02040604050505020304" pitchFamily="18" charset="0"/>
              </a:rPr>
              <a:t>Usuario</a:t>
            </a:r>
            <a:endParaRPr lang="en-US" sz="2000" dirty="0" smtClean="0">
              <a:latin typeface="Century" panose="02040604050505020304" pitchFamily="18" charset="0"/>
            </a:endParaRPr>
          </a:p>
          <a:p>
            <a:endParaRPr lang="en-US" sz="2000" dirty="0" smtClean="0">
              <a:latin typeface="Century" panose="02040604050505020304" pitchFamily="18" charset="0"/>
            </a:endParaRPr>
          </a:p>
          <a:p>
            <a:r>
              <a:rPr lang="en-US" sz="2000" dirty="0" smtClean="0">
                <a:latin typeface="Century" panose="02040604050505020304" pitchFamily="18" charset="0"/>
              </a:rPr>
              <a:t>-Caso </a:t>
            </a:r>
            <a:r>
              <a:rPr lang="en-US" sz="2000" dirty="0">
                <a:latin typeface="Century" panose="02040604050505020304" pitchFamily="18" charset="0"/>
              </a:rPr>
              <a:t>de </a:t>
            </a:r>
            <a:r>
              <a:rPr lang="en-US" sz="2000" dirty="0" smtClean="0">
                <a:latin typeface="Century" panose="02040604050505020304" pitchFamily="18" charset="0"/>
              </a:rPr>
              <a:t>usos</a:t>
            </a:r>
          </a:p>
          <a:p>
            <a:endParaRPr lang="en-US" sz="2000" dirty="0" smtClean="0">
              <a:latin typeface="Century" panose="02040604050505020304" pitchFamily="18" charset="0"/>
            </a:endParaRPr>
          </a:p>
          <a:p>
            <a:r>
              <a:rPr lang="en-US" sz="2000" dirty="0" smtClean="0">
                <a:latin typeface="Century" panose="02040604050505020304" pitchFamily="18" charset="0"/>
              </a:rPr>
              <a:t>-Clases</a:t>
            </a:r>
            <a:endParaRPr lang="en-US" sz="2000" dirty="0">
              <a:latin typeface="Century" panose="02040604050505020304" pitchFamily="18" charset="0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8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6.1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200" dirty="0">
                <a:latin typeface="Century" panose="02040604050505020304" pitchFamily="18" charset="0"/>
                <a:cs typeface="Calibri"/>
              </a:rPr>
              <a:t>Funcionamiento actual empresa aecsa</a:t>
            </a: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4" name="Marcador de contenido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0" t="1090" b="11237"/>
          <a:stretch/>
        </p:blipFill>
        <p:spPr>
          <a:xfrm>
            <a:off x="262758" y="1292773"/>
            <a:ext cx="8539566" cy="347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6.2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2400" dirty="0" smtClean="0">
                <a:latin typeface="Century Gothic" panose="020B0502020202020204" pitchFamily="34" charset="0"/>
              </a:rPr>
              <a:t>Mapa de procesos Implementación </a:t>
            </a:r>
            <a:r>
              <a:rPr lang="es-MX" sz="2400" dirty="0">
                <a:latin typeface="Century Gothic" panose="020B0502020202020204" pitchFamily="34" charset="0"/>
              </a:rPr>
              <a:t>software en el proceso actual administrador</a:t>
            </a:r>
            <a:endParaRPr lang="en-US" sz="24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5" name="Marcador de contenido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9" b="8418"/>
          <a:stretch/>
        </p:blipFill>
        <p:spPr>
          <a:xfrm>
            <a:off x="372927" y="1470906"/>
            <a:ext cx="8255507" cy="314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"/>
          <a:stretch/>
        </p:blipFill>
        <p:spPr>
          <a:xfrm>
            <a:off x="262758" y="1149178"/>
            <a:ext cx="8572323" cy="378833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6.3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2800" dirty="0" smtClean="0">
                <a:latin typeface="Century Gothic" panose="020B0502020202020204" pitchFamily="34" charset="0"/>
              </a:rPr>
              <a:t>Mapa de procesos implementación </a:t>
            </a:r>
            <a:r>
              <a:rPr lang="es-MX" sz="2800" dirty="0">
                <a:latin typeface="Century Gothic" panose="020B0502020202020204" pitchFamily="34" charset="0"/>
              </a:rPr>
              <a:t>software en el proceso actual </a:t>
            </a:r>
            <a:r>
              <a:rPr lang="es-MX" sz="2800" dirty="0" smtClean="0">
                <a:latin typeface="Century Gothic" panose="020B0502020202020204" pitchFamily="34" charset="0"/>
              </a:rPr>
              <a:t>usuario</a:t>
            </a:r>
            <a:endParaRPr lang="en-US" sz="28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006226" y="191612"/>
            <a:ext cx="448884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01.Objetivo general y objetivo especifico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</a:t>
            </a:r>
          </a:p>
          <a:p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02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.Planteamiento 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del problema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</a:t>
            </a:r>
          </a:p>
          <a:p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03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.Alcance 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del proyecto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</a:t>
            </a:r>
          </a:p>
          <a:p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04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.Justificación.</a:t>
            </a:r>
          </a:p>
          <a:p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05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.Tecnica 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levantamiento de información. </a:t>
            </a:r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06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.Diagramas.</a:t>
            </a:r>
          </a:p>
          <a:p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6.1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.Mapa 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de procesos funcionamiento actual empresa aecsa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</a:t>
            </a:r>
          </a:p>
          <a:p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6.2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.mapa 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de procesos </a:t>
            </a:r>
            <a:r>
              <a:rPr lang="es-MX" sz="1100" dirty="0">
                <a:latin typeface="Century Gothic" panose="020B0502020202020204" pitchFamily="34" charset="0"/>
              </a:rPr>
              <a:t>i</a:t>
            </a:r>
            <a:r>
              <a:rPr lang="es-MX" sz="1100" dirty="0" smtClean="0">
                <a:latin typeface="Century Gothic" panose="020B0502020202020204" pitchFamily="34" charset="0"/>
              </a:rPr>
              <a:t>mplementación </a:t>
            </a:r>
            <a:r>
              <a:rPr lang="es-MX" sz="1100" dirty="0">
                <a:latin typeface="Century Gothic" panose="020B0502020202020204" pitchFamily="34" charset="0"/>
              </a:rPr>
              <a:t>software en el proceso actual </a:t>
            </a:r>
            <a:r>
              <a:rPr lang="es-MX" sz="1100" dirty="0" smtClean="0">
                <a:latin typeface="Century Gothic" panose="020B0502020202020204" pitchFamily="34" charset="0"/>
              </a:rPr>
              <a:t>administrador</a:t>
            </a:r>
            <a:r>
              <a:rPr lang="es-MX" sz="1100" dirty="0" smtClean="0">
                <a:latin typeface="Century Gothic" panose="020B0502020202020204" pitchFamily="34" charset="0"/>
              </a:rPr>
              <a:t>.</a:t>
            </a: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6.3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</a:t>
            </a:r>
            <a:r>
              <a:rPr lang="es-MX" sz="1100" dirty="0" smtClean="0">
                <a:latin typeface="Century Gothic" panose="020B0502020202020204" pitchFamily="34" charset="0"/>
              </a:rPr>
              <a:t>Implementación </a:t>
            </a:r>
            <a:r>
              <a:rPr lang="es-MX" sz="1100" dirty="0">
                <a:latin typeface="Century Gothic" panose="020B0502020202020204" pitchFamily="34" charset="0"/>
              </a:rPr>
              <a:t>software en el proceso actual </a:t>
            </a:r>
            <a:r>
              <a:rPr lang="es-MX" sz="1100" dirty="0" smtClean="0">
                <a:latin typeface="Century Gothic" panose="020B0502020202020204" pitchFamily="34" charset="0"/>
              </a:rPr>
              <a:t>usuario</a:t>
            </a:r>
            <a:r>
              <a:rPr lang="es-MX" sz="1100" dirty="0" smtClean="0">
                <a:latin typeface="Century Gothic" panose="020B0502020202020204" pitchFamily="34" charset="0"/>
              </a:rPr>
              <a:t>.</a:t>
            </a: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6.4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</a:t>
            </a:r>
            <a:r>
              <a:rPr lang="en-US" sz="1100" dirty="0" smtClean="0">
                <a:latin typeface="Century Gothic" panose="020B0502020202020204" pitchFamily="34" charset="0"/>
              </a:rPr>
              <a:t>Diagrama </a:t>
            </a:r>
            <a:r>
              <a:rPr lang="en-US" sz="1100" dirty="0">
                <a:latin typeface="Century Gothic" panose="020B0502020202020204" pitchFamily="34" charset="0"/>
              </a:rPr>
              <a:t>caso de </a:t>
            </a:r>
            <a:r>
              <a:rPr lang="en-US" sz="1100" dirty="0" smtClean="0">
                <a:latin typeface="Century Gothic" panose="020B0502020202020204" pitchFamily="34" charset="0"/>
              </a:rPr>
              <a:t>usos.</a:t>
            </a: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6.5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</a:t>
            </a:r>
            <a:r>
              <a:rPr lang="en-US" sz="1100" dirty="0" smtClean="0">
                <a:latin typeface="Century Gothic" panose="020B0502020202020204" pitchFamily="34" charset="0"/>
              </a:rPr>
              <a:t>Diagrama </a:t>
            </a:r>
            <a:r>
              <a:rPr lang="en-US" sz="1100" dirty="0">
                <a:latin typeface="Century Gothic" panose="020B0502020202020204" pitchFamily="34" charset="0"/>
              </a:rPr>
              <a:t>de </a:t>
            </a:r>
            <a:r>
              <a:rPr lang="en-US" sz="1100" dirty="0" smtClean="0">
                <a:latin typeface="Century Gothic" panose="020B0502020202020204" pitchFamily="34" charset="0"/>
              </a:rPr>
              <a:t>clases</a:t>
            </a:r>
            <a:r>
              <a:rPr lang="en-US" sz="1100" dirty="0" smtClean="0">
                <a:latin typeface="Century Gothic" panose="020B0502020202020204" pitchFamily="34" charset="0"/>
              </a:rPr>
              <a:t>.</a:t>
            </a: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07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.Interfaz usuario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</a:t>
            </a:r>
          </a:p>
          <a:p>
            <a:endParaRPr lang="es-ES" sz="1100" dirty="0" smtClean="0">
              <a:latin typeface="Century Gothic" panose="020B0502020202020204" pitchFamily="34" charset="0"/>
              <a:cs typeface="Calibri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08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</a:t>
            </a:r>
            <a:r>
              <a:rPr lang="en-US" sz="1100" dirty="0" smtClean="0">
                <a:latin typeface="Century Gothic" panose="020B0502020202020204" pitchFamily="34" charset="0"/>
              </a:rPr>
              <a:t>Interfaz </a:t>
            </a:r>
            <a:r>
              <a:rPr lang="en-US" sz="1100" dirty="0">
                <a:latin typeface="Century Gothic" panose="020B0502020202020204" pitchFamily="34" charset="0"/>
              </a:rPr>
              <a:t>de </a:t>
            </a:r>
            <a:r>
              <a:rPr lang="en-US" sz="1100" dirty="0" smtClean="0">
                <a:latin typeface="Century Gothic" panose="020B0502020202020204" pitchFamily="34" charset="0"/>
              </a:rPr>
              <a:t>hardware</a:t>
            </a:r>
            <a:r>
              <a:rPr lang="en-US" sz="1100" dirty="0" smtClean="0">
                <a:latin typeface="Century Gothic" panose="020B0502020202020204" pitchFamily="34" charset="0"/>
              </a:rPr>
              <a:t>.</a:t>
            </a:r>
          </a:p>
          <a:p>
            <a:endParaRPr lang="en-US" sz="1100" dirty="0">
              <a:latin typeface="Century Gothic" panose="020B0502020202020204" pitchFamily="34" charset="0"/>
            </a:endParaRPr>
          </a:p>
          <a:p>
            <a:r>
              <a:rPr lang="es-ES" sz="1100" b="1" dirty="0" smtClean="0">
                <a:latin typeface="Century Gothic" panose="020B0502020202020204" pitchFamily="34" charset="0"/>
                <a:cs typeface="Calibri"/>
              </a:rPr>
              <a:t>09</a:t>
            </a:r>
            <a:r>
              <a:rPr lang="es-ES" sz="1100" dirty="0" smtClean="0">
                <a:latin typeface="Century Gothic" panose="020B0502020202020204" pitchFamily="34" charset="0"/>
                <a:cs typeface="Calibri"/>
              </a:rPr>
              <a:t>.</a:t>
            </a:r>
            <a:r>
              <a:rPr lang="en-US" sz="1100" dirty="0" smtClean="0">
                <a:latin typeface="Century Gothic" panose="020B0502020202020204" pitchFamily="34" charset="0"/>
              </a:rPr>
              <a:t>Funcionalidades </a:t>
            </a:r>
            <a:r>
              <a:rPr lang="en-US" sz="1100" dirty="0">
                <a:latin typeface="Century Gothic" panose="020B0502020202020204" pitchFamily="34" charset="0"/>
              </a:rPr>
              <a:t>del </a:t>
            </a:r>
            <a:r>
              <a:rPr lang="en-US" sz="1100" dirty="0" smtClean="0">
                <a:latin typeface="Century Gothic" panose="020B0502020202020204" pitchFamily="34" charset="0"/>
              </a:rPr>
              <a:t>software.</a:t>
            </a:r>
            <a:endParaRPr lang="en-US" sz="1100" dirty="0">
              <a:latin typeface="Century Gothic" panose="020B0502020202020204" pitchFamily="34" charset="0"/>
            </a:endParaRPr>
          </a:p>
          <a:p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3850" y="1901134"/>
            <a:ext cx="2242868" cy="7212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4000" b="1" dirty="0" smtClean="0">
                <a:latin typeface="Century" panose="02040604050505020304" pitchFamily="18" charset="0"/>
              </a:rPr>
              <a:t>INDICE</a:t>
            </a:r>
            <a:r>
              <a:rPr lang="es-MX" sz="8000" b="1" dirty="0" smtClean="0">
                <a:solidFill>
                  <a:srgbClr val="92D050"/>
                </a:solidFill>
              </a:rPr>
              <a:t> </a:t>
            </a:r>
            <a:endParaRPr lang="es-419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1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6.4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Diagrama caso de usos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7"/>
          <a:stretch/>
        </p:blipFill>
        <p:spPr>
          <a:xfrm>
            <a:off x="3765550" y="985343"/>
            <a:ext cx="4215234" cy="41581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9" y="1510530"/>
            <a:ext cx="1287191" cy="1287191"/>
          </a:xfrm>
          <a:prstGeom prst="rect">
            <a:avLst/>
          </a:prstGeom>
          <a:effectLst>
            <a:outerShdw blurRad="177800" dist="88900" dir="5400000" sx="79000" sy="79000" algn="ctr" rotWithShape="0">
              <a:srgbClr val="000000">
                <a:alpha val="83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36" y="3102520"/>
            <a:ext cx="1293147" cy="129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3"/>
          <p:cNvPicPr>
            <a:picLocks noChangeAspect="1"/>
          </p:cNvPicPr>
          <p:nvPr/>
        </p:nvPicPr>
        <p:blipFill rotWithShape="1">
          <a:blip r:embed="rId2"/>
          <a:srcRect l="9002" t="18441" r="32936" b="7264"/>
          <a:stretch/>
        </p:blipFill>
        <p:spPr>
          <a:xfrm>
            <a:off x="1082565" y="1025967"/>
            <a:ext cx="7376984" cy="394392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6.5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082565" y="4519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Diagrama de clases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07.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42214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Interfaz de usuario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-88490" y="1392944"/>
            <a:ext cx="8946541" cy="41954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smtClean="0">
                <a:latin typeface="Century" panose="02040604050505020304" pitchFamily="18" charset="0"/>
              </a:rPr>
              <a:t>La interfaz del usuario tendrá como propósito tener un conjunto de ventas, secciones, botones, campos de texto. Deberá ir construida para una buena gestión del sistema, y podrá ser visualizada desde </a:t>
            </a:r>
            <a:r>
              <a:rPr lang="es-MX" sz="2000" dirty="0" smtClean="0">
                <a:latin typeface="Century" panose="02040604050505020304" pitchFamily="18" charset="0"/>
              </a:rPr>
              <a:t>una navegador </a:t>
            </a:r>
            <a:r>
              <a:rPr lang="es-MX" sz="2000" dirty="0" smtClean="0">
                <a:latin typeface="Century" panose="02040604050505020304" pitchFamily="18" charset="0"/>
              </a:rPr>
              <a:t>web.</a:t>
            </a:r>
            <a:endParaRPr lang="es-419" sz="2000" dirty="0" smtClean="0">
              <a:latin typeface="Century" panose="02040604050505020304" pitchFamily="18" charset="0"/>
            </a:endParaRPr>
          </a:p>
          <a:p>
            <a:endParaRPr lang="es-419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515" y="3300545"/>
            <a:ext cx="1275052" cy="1275052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6" name="Picture 2" descr="Resultado de imagen para imagenes de firef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662" y="3144447"/>
            <a:ext cx="1431149" cy="143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08.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42214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Interfaz de hardware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0" y="1262969"/>
            <a:ext cx="8946541" cy="45830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smtClean="0">
                <a:latin typeface="Century" panose="02040604050505020304" pitchFamily="18" charset="0"/>
              </a:rPr>
              <a:t>Sera necesario disponer de un servidor para almacenar el software con su respectiva base de datos, los componentes serán los siguientes.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Servidor DELL PowerEdge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Chasis Hot Plus.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Procesador Xeon Bronze 3106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8GB de memoria RAM 2667 Ghz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Sistema operativo VMware ESXI 6.5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Licencias vShepere Ops Manager + 1 CPU</a:t>
            </a:r>
            <a:endParaRPr lang="es-419" sz="2000" dirty="0" smtClean="0">
              <a:latin typeface="Century" panose="02040604050505020304" pitchFamily="18" charset="0"/>
            </a:endParaRPr>
          </a:p>
          <a:p>
            <a:r>
              <a:rPr lang="es-MX" sz="2000" dirty="0" smtClean="0">
                <a:latin typeface="Century" panose="02040604050505020304" pitchFamily="18" charset="0"/>
              </a:rPr>
              <a:t>1TB SATA 6Gbps 512n.</a:t>
            </a:r>
            <a:endParaRPr lang="es-419" sz="2000" dirty="0" smtClean="0">
              <a:latin typeface="Century" panose="02040604050505020304" pitchFamily="18" charset="0"/>
            </a:endParaRPr>
          </a:p>
          <a:p>
            <a:endParaRPr lang="es-419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36" y="2673364"/>
            <a:ext cx="1080296" cy="1080296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1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078" y="190913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200" dirty="0" smtClean="0">
                <a:latin typeface="Century" panose="02040604050505020304" pitchFamily="18" charset="0"/>
              </a:rPr>
              <a:t>09.</a:t>
            </a:r>
            <a:endParaRPr lang="es-419" sz="32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422141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200" dirty="0" smtClean="0">
                <a:latin typeface="Century Gothic" panose="020B0502020202020204" pitchFamily="34" charset="0"/>
              </a:rPr>
              <a:t>Funcionalidades del software</a:t>
            </a:r>
            <a:endParaRPr lang="en-US" sz="3200" dirty="0">
              <a:latin typeface="Century Gothic" panose="020B0502020202020204" pitchFamily="34" charset="0"/>
            </a:endParaRPr>
          </a:p>
          <a:p>
            <a:pPr algn="l"/>
            <a:endParaRPr lang="es-MX" sz="3600" dirty="0" smtClean="0">
              <a:latin typeface="Century" panose="02040604050505020304" pitchFamily="18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0" y="1065060"/>
            <a:ext cx="8948791" cy="398982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 smtClean="0">
                <a:latin typeface="Century" panose="02040604050505020304" pitchFamily="18" charset="0"/>
              </a:rPr>
              <a:t>El sistema mostrará los datos que se deben ingresar.</a:t>
            </a:r>
          </a:p>
          <a:p>
            <a:r>
              <a:rPr lang="es-ES" sz="1600" dirty="0" smtClean="0">
                <a:latin typeface="Century" panose="02040604050505020304" pitchFamily="18" charset="0"/>
              </a:rPr>
              <a:t>El sistema confirmará y guardará los datos.</a:t>
            </a:r>
            <a:endParaRPr lang="es-419" sz="1600" dirty="0" smtClean="0">
              <a:latin typeface="Century" panose="02040604050505020304" pitchFamily="18" charset="0"/>
            </a:endParaRPr>
          </a:p>
          <a:p>
            <a:r>
              <a:rPr lang="es-ES" sz="1600" dirty="0" smtClean="0">
                <a:latin typeface="Century" panose="02040604050505020304" pitchFamily="18" charset="0"/>
              </a:rPr>
              <a:t>El sistema hará la alerta si hace falta o está equivocado algún dato. </a:t>
            </a:r>
          </a:p>
          <a:p>
            <a:r>
              <a:rPr lang="es-ES" sz="1600" dirty="0" smtClean="0">
                <a:latin typeface="Century" panose="02040604050505020304" pitchFamily="18" charset="0"/>
              </a:rPr>
              <a:t>El sistema no revelará a sus operadores otros datos personales de los clientes distintos a nombres y números de referencia.</a:t>
            </a:r>
          </a:p>
          <a:p>
            <a:r>
              <a:rPr lang="es-ES" sz="1600" dirty="0" smtClean="0">
                <a:latin typeface="Century" panose="02040604050505020304" pitchFamily="18" charset="0"/>
              </a:rPr>
              <a:t>El sistema solo pasará las pruebas correspondientes para el usuario</a:t>
            </a:r>
          </a:p>
          <a:p>
            <a:r>
              <a:rPr lang="es-ES_tradnl" sz="1600" dirty="0" smtClean="0">
                <a:latin typeface="Century" panose="02040604050505020304" pitchFamily="18" charset="0"/>
              </a:rPr>
              <a:t>El sistema enviará resultados solo al área administrativa.</a:t>
            </a:r>
            <a:endParaRPr lang="es-419" sz="1600" dirty="0" smtClean="0">
              <a:latin typeface="Century" panose="02040604050505020304" pitchFamily="18" charset="0"/>
            </a:endParaRPr>
          </a:p>
          <a:p>
            <a:r>
              <a:rPr lang="es-ES" sz="1600" dirty="0" smtClean="0">
                <a:latin typeface="Century" panose="02040604050505020304" pitchFamily="18" charset="0"/>
              </a:rPr>
              <a:t>El sistema graficará los resultados para una mejor evaluación.</a:t>
            </a:r>
          </a:p>
          <a:p>
            <a:r>
              <a:rPr lang="es-419" sz="1600" dirty="0" smtClean="0">
                <a:latin typeface="Century" panose="02040604050505020304" pitchFamily="18" charset="0"/>
              </a:rPr>
              <a:t>El sistema debe ser capaz de operar adecuadamente con hasta 100.000 usuarios con sesiones concurrentes.</a:t>
            </a:r>
          </a:p>
          <a:p>
            <a:r>
              <a:rPr lang="es-ES" sz="1600" dirty="0" smtClean="0">
                <a:latin typeface="Century" panose="02040604050505020304" pitchFamily="18" charset="0"/>
              </a:rPr>
              <a:t> </a:t>
            </a:r>
            <a:r>
              <a:rPr lang="es-419" sz="1600" dirty="0" smtClean="0">
                <a:latin typeface="Century" panose="02040604050505020304" pitchFamily="18" charset="0"/>
              </a:rPr>
              <a:t>El sistema incluirá un procedimiento de autorización de usuarios, en el cual los usuarios deben identificarse usando un nombre de usuario y contraseña</a:t>
            </a:r>
          </a:p>
          <a:p>
            <a:r>
              <a:rPr lang="es-419" sz="1600" dirty="0" smtClean="0">
                <a:latin typeface="Century" panose="02040604050505020304" pitchFamily="18" charset="0"/>
              </a:rPr>
              <a:t>Si se identifican ataques de seguridad o brecha del sistema, el mismo no continuará operando </a:t>
            </a:r>
          </a:p>
          <a:p>
            <a:endParaRPr lang="es-419" sz="1600" dirty="0" smtClean="0">
              <a:latin typeface="Century" panose="02040604050505020304" pitchFamily="18" charset="0"/>
            </a:endParaRPr>
          </a:p>
          <a:p>
            <a:endParaRPr lang="es-419" sz="1600" dirty="0" smtClean="0">
              <a:latin typeface="Century" panose="02040604050505020304" pitchFamily="18" charset="0"/>
            </a:endParaRPr>
          </a:p>
          <a:p>
            <a:endParaRPr lang="es-419" sz="1600" dirty="0" smtClean="0">
              <a:latin typeface="Century" panose="02040604050505020304" pitchFamily="18" charset="0"/>
            </a:endParaRPr>
          </a:p>
          <a:p>
            <a:endParaRPr lang="es-419" sz="1600" dirty="0" smtClean="0">
              <a:latin typeface="Century" panose="02040604050505020304" pitchFamily="18" charset="0"/>
            </a:endParaRPr>
          </a:p>
          <a:p>
            <a:endParaRPr lang="es-419" sz="1600" dirty="0" smtClean="0">
              <a:latin typeface="Century" panose="02040604050505020304" pitchFamily="18" charset="0"/>
            </a:endParaRPr>
          </a:p>
          <a:p>
            <a:endParaRPr lang="es-419" sz="16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6458" y="142422"/>
            <a:ext cx="706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Calibri"/>
              </a:rPr>
              <a:t>01</a:t>
            </a:r>
            <a:endParaRPr lang="es-ES" sz="3600" b="1" dirty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101720" y="142422"/>
            <a:ext cx="6010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Calibri"/>
              </a:rPr>
              <a:t>Objetivo general</a:t>
            </a:r>
            <a:endParaRPr lang="es-ES" sz="3600" dirty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  <a:cs typeface="Calibri"/>
            </a:endParaRPr>
          </a:p>
          <a:p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116458" y="1571572"/>
            <a:ext cx="8514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dirty="0">
                <a:latin typeface="Century Gothic" panose="020B0502020202020204" pitchFamily="34" charset="0"/>
              </a:rPr>
              <a:t>Desarrollar un software para sistematizar el proceso de selección de </a:t>
            </a:r>
            <a:r>
              <a:rPr lang="es-419" sz="2000" dirty="0" smtClean="0">
                <a:latin typeface="Century Gothic" panose="020B0502020202020204" pitchFamily="34" charset="0"/>
              </a:rPr>
              <a:t>personal para el seguimiento, orden y registro de las gestiones a desarrollar enfocadas a contratación de personal.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2" y="2825176"/>
            <a:ext cx="1089755" cy="1089755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42" y="3685752"/>
            <a:ext cx="1055160" cy="1055160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00" y="2866640"/>
            <a:ext cx="1080296" cy="1080296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764" y="3552063"/>
            <a:ext cx="1163225" cy="1163225"/>
          </a:xfrm>
          <a:prstGeom prst="rect">
            <a:avLst/>
          </a:prstGeom>
          <a:effectLst>
            <a:outerShdw blurRad="63500" dist="101600" dir="3960000" sx="85000" sy="85000" algn="ctr" rotWithShape="0">
              <a:srgbClr val="000000">
                <a:alpha val="7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3680" y="233680"/>
            <a:ext cx="812800" cy="4775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419" sz="2000" b="1" dirty="0" smtClean="0">
              <a:solidFill>
                <a:srgbClr val="92D05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68960" y="193040"/>
            <a:ext cx="5425440" cy="518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</a:rPr>
              <a:t>Objetivo especifico</a:t>
            </a:r>
            <a:endParaRPr lang="es-419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Century" panose="02040604050505020304" pitchFamily="18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45440" y="1778000"/>
            <a:ext cx="8107680" cy="2499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dirty="0" smtClean="0"/>
              <a:t>-Recolectar 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m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ediante 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la informacion suministrada por parte del entrevistado la base de datos requerida para cumplir el objetivo principal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-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Ordenar los </a:t>
            </a:r>
            <a:r>
              <a:rPr lang="en-US" noProof="1">
                <a:solidFill>
                  <a:schemeClr val="tx1">
                    <a:lumMod val="75000"/>
                  </a:schemeClr>
                </a:solidFill>
              </a:rPr>
              <a:t>datos recolectados para su posterior evaluacion</a:t>
            </a:r>
            <a:r>
              <a:rPr lang="en-US" noProof="1" smtClean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noProof="1"/>
              <a:t>-</a:t>
            </a:r>
            <a:r>
              <a:rPr lang="en-US" noProof="1" smtClean="0"/>
              <a:t>Seleccionar finalmente </a:t>
            </a:r>
            <a:r>
              <a:rPr lang="en-US" noProof="1"/>
              <a:t>el personal que cumplio con el perfil professional y personal solicitado para el Puerto en la empresa.</a:t>
            </a: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endParaRPr lang="en-US" noProof="1">
              <a:solidFill>
                <a:schemeClr val="tx1">
                  <a:lumMod val="75000"/>
                </a:schemeClr>
              </a:solidFill>
            </a:endParaRPr>
          </a:p>
          <a:p>
            <a:pPr algn="l"/>
            <a:endParaRPr lang="es-419" sz="2000" dirty="0" smtClean="0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413" y="4005554"/>
            <a:ext cx="746656" cy="746656"/>
          </a:xfrm>
          <a:prstGeom prst="rect">
            <a:avLst/>
          </a:prstGeom>
          <a:effectLst>
            <a:outerShdw blurRad="241300" dist="203200" dir="2160000" sx="85000" sy="85000" algn="ctr" rotWithShape="0">
              <a:srgbClr val="000000">
                <a:alpha val="73000"/>
              </a:srgbClr>
            </a:outerShdw>
          </a:effectLst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68" y="3919360"/>
            <a:ext cx="810024" cy="810024"/>
          </a:xfrm>
          <a:prstGeom prst="rect">
            <a:avLst/>
          </a:prstGeom>
          <a:effectLst>
            <a:outerShdw blurRad="152400" dist="254000" dir="5400000" sx="88000" sy="88000" algn="ctr" rotWithShape="0">
              <a:srgbClr val="000000">
                <a:alpha val="75000"/>
              </a:srgbClr>
            </a:outerShdw>
          </a:effectLst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3870019"/>
            <a:ext cx="908707" cy="908707"/>
          </a:xfrm>
          <a:prstGeom prst="rect">
            <a:avLst/>
          </a:prstGeom>
          <a:effectLst>
            <a:outerShdw blurRad="177800" dist="88900" dir="5400000" sx="79000" sy="79000" algn="ctr" rotWithShape="0">
              <a:srgbClr val="000000">
                <a:alpha val="8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483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69820" y="213360"/>
            <a:ext cx="7691120" cy="518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MX" sz="3600" dirty="0" smtClean="0">
                <a:latin typeface="Century" panose="02040604050505020304" pitchFamily="18" charset="0"/>
              </a:rPr>
              <a:t>Planteamiento del problema</a:t>
            </a:r>
            <a:endParaRPr lang="es-419" sz="3600" dirty="0" smtClean="0">
              <a:solidFill>
                <a:srgbClr val="92D050"/>
              </a:solidFill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65485" y="285853"/>
            <a:ext cx="1087395" cy="37317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02</a:t>
            </a:r>
            <a:endParaRPr lang="es-419" sz="3600" dirty="0" smtClean="0">
              <a:latin typeface="Century" panose="020406040505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65485" y="1421027"/>
            <a:ext cx="8439665" cy="185351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2000" dirty="0" smtClean="0">
                <a:latin typeface="Century" panose="02040604050505020304" pitchFamily="18" charset="0"/>
              </a:rPr>
              <a:t>La empresa aecsa da a conocer que no posee un sistema de información, eficaz y ordenado, causando así problemas en los procesos de selección ya que lo vuelven lento y demorado.</a:t>
            </a:r>
            <a:endParaRPr lang="es-419" sz="2000" dirty="0" smtClean="0">
              <a:latin typeface="Century" panose="020406040505050203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49" y="3274541"/>
            <a:ext cx="1113068" cy="9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82565" y="147145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Alcance del proyecto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b="1" dirty="0" smtClean="0">
                <a:latin typeface="Century" panose="02040604050505020304" pitchFamily="18" charset="0"/>
              </a:rPr>
              <a:t>03</a:t>
            </a:r>
            <a:endParaRPr lang="es-419" sz="3600" b="1" dirty="0" smtClean="0">
              <a:latin typeface="Century" panose="02040604050505020304" pitchFamily="18" charset="0"/>
            </a:endParaRPr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0" y="1366345"/>
            <a:ext cx="2484876" cy="13288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419" sz="1600" dirty="0">
                <a:latin typeface="Century" panose="02040604050505020304" pitchFamily="18" charset="0"/>
              </a:rPr>
              <a:t>-</a:t>
            </a:r>
            <a:r>
              <a:rPr lang="es-419" sz="1600" dirty="0" smtClean="0">
                <a:latin typeface="Century" panose="02040604050505020304" pitchFamily="18" charset="0"/>
              </a:rPr>
              <a:t> El desarrollo del software se ejecutará en un promedio de la etapa lectiva.</a:t>
            </a:r>
          </a:p>
          <a:p>
            <a:endParaRPr lang="es-419" sz="2200" dirty="0" smtClean="0"/>
          </a:p>
          <a:p>
            <a:endParaRPr lang="es-419" sz="2200" dirty="0" smtClean="0"/>
          </a:p>
          <a:p>
            <a:endParaRPr lang="es-419" dirty="0"/>
          </a:p>
        </p:txBody>
      </p:sp>
      <p:sp>
        <p:nvSpPr>
          <p:cNvPr id="5" name="CuadroTexto 4"/>
          <p:cNvSpPr txBox="1"/>
          <p:nvPr/>
        </p:nvSpPr>
        <p:spPr>
          <a:xfrm>
            <a:off x="5743440" y="1326994"/>
            <a:ext cx="2909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>
                <a:latin typeface="Century" panose="02040604050505020304" pitchFamily="18" charset="0"/>
              </a:rPr>
              <a:t>- Se basara en pequeñas, medianas y grandes empresas, especialmente en empresas con necesidad de una automatización de selección de personal.</a:t>
            </a:r>
            <a:endParaRPr lang="es-419" sz="1600" dirty="0">
              <a:latin typeface="Century" panose="020406040505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609668" y="3053009"/>
            <a:ext cx="32112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smtClean="0">
                <a:latin typeface="Century" panose="02040604050505020304" pitchFamily="18" charset="0"/>
              </a:rPr>
              <a:t>- El </a:t>
            </a:r>
            <a:r>
              <a:rPr lang="es-419" sz="1600" dirty="0">
                <a:latin typeface="Century" panose="02040604050505020304" pitchFamily="18" charset="0"/>
              </a:rPr>
              <a:t>Software se ejecutará en plataformas Windows y/o Linux </a:t>
            </a:r>
            <a:r>
              <a:rPr lang="es-419" sz="1600" dirty="0" smtClean="0">
                <a:latin typeface="Century" panose="02040604050505020304" pitchFamily="18" charset="0"/>
              </a:rPr>
              <a:t>con el navegador Firefox dependiendo </a:t>
            </a:r>
            <a:r>
              <a:rPr lang="es-419" sz="1600" dirty="0">
                <a:latin typeface="Century" panose="02040604050505020304" pitchFamily="18" charset="0"/>
              </a:rPr>
              <a:t>de los requisitos </a:t>
            </a:r>
            <a:r>
              <a:rPr lang="es-419" sz="1600" dirty="0" smtClean="0">
                <a:latin typeface="Century" panose="02040604050505020304" pitchFamily="18" charset="0"/>
              </a:rPr>
              <a:t>y de la infraestructura de la empresa.</a:t>
            </a:r>
            <a:endParaRPr lang="es-419" sz="1600" dirty="0">
              <a:latin typeface="Century" panose="02040604050505020304" pitchFamily="18" charset="0"/>
            </a:endParaRPr>
          </a:p>
          <a:p>
            <a:endParaRPr lang="es-419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872" y="1356344"/>
            <a:ext cx="426048" cy="4260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88" y="1739125"/>
            <a:ext cx="453614" cy="45361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03" y="2209127"/>
            <a:ext cx="453614" cy="45361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35" y="1328778"/>
            <a:ext cx="453614" cy="4536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98" y="2139735"/>
            <a:ext cx="453614" cy="45361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27" y="3505626"/>
            <a:ext cx="1068767" cy="106876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02" y="3006303"/>
            <a:ext cx="765735" cy="76573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592" y="3373179"/>
            <a:ext cx="994389" cy="99438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76" y="3696168"/>
            <a:ext cx="687685" cy="68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62758" y="220717"/>
            <a:ext cx="819807" cy="5360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04</a:t>
            </a:r>
            <a:endParaRPr lang="es-419" sz="36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5" y="220717"/>
            <a:ext cx="7451835" cy="609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Justificación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79709" y="1562345"/>
            <a:ext cx="83148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latin typeface="Century" panose="02040604050505020304" pitchFamily="18" charset="0"/>
              </a:rPr>
              <a:t>La herramienta Easy Work permitirá a la empresa efectuar con seguridad, rapidez , y orden los procesos de contratación, haciendo el proceso de selección mas automatizado y directo con la empresa, ya que podría ser el primero software que se pueda implementar en las empresas.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38" y="3595435"/>
            <a:ext cx="931972" cy="9319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937" y="3518487"/>
            <a:ext cx="1085869" cy="108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3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83779" y="231227"/>
            <a:ext cx="956442" cy="4414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3600" dirty="0" smtClean="0">
                <a:latin typeface="Century" panose="02040604050505020304" pitchFamily="18" charset="0"/>
              </a:rPr>
              <a:t>05</a:t>
            </a:r>
            <a:endParaRPr lang="es-419" sz="3600" dirty="0" smtClean="0">
              <a:latin typeface="Century" panose="020406040505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82566" y="139784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600" dirty="0" smtClean="0">
                <a:latin typeface="Century" panose="02040604050505020304" pitchFamily="18" charset="0"/>
                <a:cs typeface="Calibri"/>
              </a:rPr>
              <a:t>Técnica </a:t>
            </a:r>
            <a:r>
              <a:rPr lang="es-ES" sz="3600" dirty="0">
                <a:latin typeface="Century" panose="02040604050505020304" pitchFamily="18" charset="0"/>
                <a:cs typeface="Calibri"/>
              </a:rPr>
              <a:t>levantamiento de información </a:t>
            </a:r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973829" y="2246588"/>
            <a:ext cx="3401063" cy="2895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 smtClean="0"/>
              <a:t>Los datos requeridos se obtuvieron a base de entrevistas con talento humano encargadas del procesos de selección</a:t>
            </a:r>
            <a:endParaRPr lang="es-419" sz="1800" dirty="0"/>
          </a:p>
        </p:txBody>
      </p:sp>
      <p:pic>
        <p:nvPicPr>
          <p:cNvPr id="5" name="Marcador de contenido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861" y="1870157"/>
            <a:ext cx="3097964" cy="240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96486" y="139784"/>
            <a:ext cx="7630510" cy="672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3600" dirty="0" smtClean="0">
                <a:latin typeface="Century" panose="02040604050505020304" pitchFamily="18" charset="0"/>
                <a:cs typeface="Calibri"/>
              </a:rPr>
              <a:t>Técnica </a:t>
            </a:r>
            <a:r>
              <a:rPr lang="es-ES" sz="3600" dirty="0">
                <a:latin typeface="Century" panose="02040604050505020304" pitchFamily="18" charset="0"/>
                <a:cs typeface="Calibri"/>
              </a:rPr>
              <a:t>levantamiento de información </a:t>
            </a:r>
            <a:r>
              <a:rPr lang="es-ES" sz="3600" dirty="0" smtClean="0">
                <a:latin typeface="Century" panose="02040604050505020304" pitchFamily="18" charset="0"/>
                <a:cs typeface="Calibri"/>
              </a:rPr>
              <a:t> 	</a:t>
            </a:r>
            <a:endParaRPr lang="es-ES" sz="3600" dirty="0">
              <a:latin typeface="Century" panose="02040604050505020304" pitchFamily="18" charset="0"/>
              <a:cs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96486" y="1737360"/>
            <a:ext cx="8138160" cy="518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MX" sz="2000" dirty="0" smtClean="0">
                <a:latin typeface="Century" panose="02040604050505020304" pitchFamily="18" charset="0"/>
              </a:rPr>
              <a:t>Preguntas realizadas.</a:t>
            </a:r>
          </a:p>
          <a:p>
            <a:pPr algn="l"/>
            <a:endParaRPr lang="es-419" sz="2000" dirty="0" smtClean="0">
              <a:latin typeface="Century" panose="020406040505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96486" y="2344817"/>
            <a:ext cx="85032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¿Cómo es el proceso de selección de personal</a:t>
            </a:r>
            <a:r>
              <a:rPr lang="es-MX" dirty="0" smtClean="0">
                <a:latin typeface="Century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r>
              <a:rPr lang="es-MX" dirty="0" smtClean="0">
                <a:latin typeface="Century" panose="02040604050505020304" pitchFamily="18" charset="0"/>
              </a:rPr>
              <a:t>¿Son </a:t>
            </a:r>
            <a:r>
              <a:rPr lang="es-MX" dirty="0">
                <a:latin typeface="Century" panose="02040604050505020304" pitchFamily="18" charset="0"/>
              </a:rPr>
              <a:t>las mismas pruebas para todos</a:t>
            </a:r>
            <a:r>
              <a:rPr lang="es-MX" dirty="0" smtClean="0">
                <a:latin typeface="Century" panose="02040604050505020304" pitchFamily="18" charset="0"/>
              </a:rPr>
              <a:t>?</a:t>
            </a:r>
          </a:p>
          <a:p>
            <a:r>
              <a:rPr lang="es-MX" dirty="0">
                <a:latin typeface="Century" panose="02040604050505020304" pitchFamily="18" charset="0"/>
              </a:rPr>
              <a:t>¿Cuánto tiempo </a:t>
            </a:r>
            <a:r>
              <a:rPr lang="es-MX" dirty="0" smtClean="0">
                <a:latin typeface="Century" panose="02040604050505020304" pitchFamily="18" charset="0"/>
              </a:rPr>
              <a:t>tarda </a:t>
            </a:r>
            <a:r>
              <a:rPr lang="es-MX" dirty="0">
                <a:latin typeface="Century" panose="02040604050505020304" pitchFamily="18" charset="0"/>
              </a:rPr>
              <a:t>el proceso</a:t>
            </a:r>
            <a:r>
              <a:rPr lang="es-MX" dirty="0" smtClean="0">
                <a:latin typeface="Century" panose="02040604050505020304" pitchFamily="18" charset="0"/>
              </a:rPr>
              <a:t>?</a:t>
            </a:r>
          </a:p>
          <a:p>
            <a:r>
              <a:rPr lang="es-MX" dirty="0">
                <a:latin typeface="Century" panose="02040604050505020304" pitchFamily="18" charset="0"/>
              </a:rPr>
              <a:t>¿Qué herramientas usa para gestionar el proceso?</a:t>
            </a:r>
            <a:endParaRPr lang="es-419" dirty="0">
              <a:latin typeface="Century" panose="02040604050505020304" pitchFamily="18" charset="0"/>
            </a:endParaRPr>
          </a:p>
          <a:p>
            <a:r>
              <a:rPr lang="es-MX" dirty="0" smtClean="0">
                <a:latin typeface="Century" panose="02040604050505020304" pitchFamily="18" charset="0"/>
              </a:rPr>
              <a:t>¿</a:t>
            </a:r>
            <a:r>
              <a:rPr lang="es-MX" dirty="0">
                <a:latin typeface="Century" panose="02040604050505020304" pitchFamily="18" charset="0"/>
              </a:rPr>
              <a:t>cómo deciden quien es apto o no? </a:t>
            </a:r>
            <a:endParaRPr lang="es-419" dirty="0">
              <a:latin typeface="Century" panose="02040604050505020304" pitchFamily="18" charset="0"/>
            </a:endParaRPr>
          </a:p>
          <a:p>
            <a:r>
              <a:rPr lang="es-MX" dirty="0">
                <a:latin typeface="Century" panose="02040604050505020304" pitchFamily="18" charset="0"/>
              </a:rPr>
              <a:t>¿Cómo manejan la información almacenada finalizando el proceso? </a:t>
            </a:r>
            <a:endParaRPr lang="es-419" dirty="0">
              <a:latin typeface="Century" panose="02040604050505020304" pitchFamily="18" charset="0"/>
            </a:endParaRPr>
          </a:p>
          <a:p>
            <a:endParaRPr lang="es-419" dirty="0"/>
          </a:p>
          <a:p>
            <a:endParaRPr lang="es-419" dirty="0">
              <a:latin typeface="Century" panose="02040604050505020304" pitchFamily="18" charset="0"/>
            </a:endParaRPr>
          </a:p>
          <a:p>
            <a:r>
              <a:rPr lang="es-MX" dirty="0" smtClean="0">
                <a:latin typeface="Century" panose="02040604050505020304" pitchFamily="18" charset="0"/>
              </a:rPr>
              <a:t> </a:t>
            </a:r>
            <a:endParaRPr lang="es-419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1010</TotalTime>
  <Words>1144</Words>
  <Application>Microsoft Office PowerPoint</Application>
  <PresentationFormat>Presentación en pantalla (16:9)</PresentationFormat>
  <Paragraphs>148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Calibri</vt:lpstr>
      <vt:lpstr>Castellar</vt:lpstr>
      <vt:lpstr>Century</vt:lpstr>
      <vt:lpstr>Century Gothic</vt:lpstr>
      <vt:lpstr>Times New Roman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cristian david angel oliveros</cp:lastModifiedBy>
  <cp:revision>64</cp:revision>
  <dcterms:created xsi:type="dcterms:W3CDTF">2015-08-06T22:24:59Z</dcterms:created>
  <dcterms:modified xsi:type="dcterms:W3CDTF">2019-04-03T16:22:35Z</dcterms:modified>
</cp:coreProperties>
</file>