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7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764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2638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9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391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8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3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4345" y="4174734"/>
            <a:ext cx="5390420" cy="1020028"/>
          </a:xfrm>
        </p:spPr>
        <p:txBody>
          <a:bodyPr/>
          <a:lstStyle/>
          <a:p>
            <a:r>
              <a:rPr lang="es-MX" dirty="0" smtClean="0">
                <a:latin typeface="+mn-lt"/>
              </a:rPr>
              <a:t>EASY WORK</a:t>
            </a:r>
            <a:endParaRPr lang="es-419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50" y="2544292"/>
            <a:ext cx="1405998" cy="140599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78" y="2544292"/>
            <a:ext cx="1498535" cy="1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897" y="481149"/>
            <a:ext cx="4762522" cy="968829"/>
          </a:xfrm>
        </p:spPr>
        <p:txBody>
          <a:bodyPr/>
          <a:lstStyle/>
          <a:p>
            <a:r>
              <a:rPr lang="es-MX" b="1" dirty="0" smtClean="0"/>
              <a:t>7.1 DIAGRAMA ACTUAL DE LA EMPRESA</a:t>
            </a:r>
            <a:endParaRPr lang="es-419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809897" y="1737361"/>
            <a:ext cx="10215154" cy="4153988"/>
          </a:xfrm>
        </p:spPr>
      </p:pic>
    </p:spTree>
    <p:extLst>
      <p:ext uri="{BB962C8B-B14F-4D97-AF65-F5344CB8AC3E}">
        <p14:creationId xmlns:p14="http://schemas.microsoft.com/office/powerpoint/2010/main" val="11154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777" y="-326572"/>
            <a:ext cx="7557973" cy="1447800"/>
          </a:xfrm>
        </p:spPr>
        <p:txBody>
          <a:bodyPr/>
          <a:lstStyle/>
          <a:p>
            <a:r>
              <a:rPr lang="es-MX" b="1" dirty="0" smtClean="0"/>
              <a:t>7.2 IMPLEMENTACÍON SOFWARE PROCESO ACTUAL ADMINISTRADOR</a:t>
            </a:r>
            <a:endParaRPr lang="es-419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222069" y="1992521"/>
            <a:ext cx="11743509" cy="4147021"/>
          </a:xfrm>
        </p:spPr>
      </p:pic>
    </p:spTree>
    <p:extLst>
      <p:ext uri="{BB962C8B-B14F-4D97-AF65-F5344CB8AC3E}">
        <p14:creationId xmlns:p14="http://schemas.microsoft.com/office/powerpoint/2010/main" val="2290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b="1" dirty="0" smtClean="0"/>
              <a:t>7.3 IMPLEMENTACÍON SOFTWARE </a:t>
            </a:r>
            <a:r>
              <a:rPr lang="es-MX" sz="2400" b="1" dirty="0"/>
              <a:t>PROCESO ACTUAL </a:t>
            </a:r>
            <a:r>
              <a:rPr lang="es-MX" sz="2400" b="1" dirty="0" smtClean="0"/>
              <a:t>USUARIO</a:t>
            </a:r>
            <a:endParaRPr lang="es-419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653143" y="1267097"/>
            <a:ext cx="11103428" cy="5264332"/>
          </a:xfrm>
        </p:spPr>
      </p:pic>
    </p:spTree>
    <p:extLst>
      <p:ext uri="{BB962C8B-B14F-4D97-AF65-F5344CB8AC3E}">
        <p14:creationId xmlns:p14="http://schemas.microsoft.com/office/powerpoint/2010/main" val="325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867798" cy="1400530"/>
          </a:xfrm>
        </p:spPr>
        <p:txBody>
          <a:bodyPr/>
          <a:lstStyle/>
          <a:p>
            <a:r>
              <a:rPr lang="es-MX" sz="2400" b="1" dirty="0" smtClean="0"/>
              <a:t>7.4 DIAGRAMA CASO DE USOS</a:t>
            </a:r>
            <a:endParaRPr lang="es-419" sz="2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3935784" y="109818"/>
            <a:ext cx="6343650" cy="659578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029078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11" y="4157588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65780"/>
            <a:ext cx="2828609" cy="1400530"/>
          </a:xfrm>
        </p:spPr>
        <p:txBody>
          <a:bodyPr/>
          <a:lstStyle/>
          <a:p>
            <a:r>
              <a:rPr lang="es-MX" sz="2400" b="1" dirty="0" smtClean="0"/>
              <a:t>DIAGRAMA DE CLASES</a:t>
            </a:r>
            <a:endParaRPr lang="es-419" sz="2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02" t="18441" r="32936" b="7264"/>
          <a:stretch/>
        </p:blipFill>
        <p:spPr>
          <a:xfrm>
            <a:off x="1438102" y="1403877"/>
            <a:ext cx="9027622" cy="52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1040546"/>
            <a:ext cx="9404723" cy="1400530"/>
          </a:xfrm>
        </p:spPr>
        <p:txBody>
          <a:bodyPr/>
          <a:lstStyle/>
          <a:p>
            <a:r>
              <a:rPr lang="es-MX" sz="2400" b="1" dirty="0" smtClean="0"/>
              <a:t>08.INTERFAZ DE USUARIO</a:t>
            </a:r>
            <a:endParaRPr lang="es-419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102614"/>
            <a:ext cx="8946541" cy="4195481"/>
          </a:xfrm>
        </p:spPr>
        <p:txBody>
          <a:bodyPr/>
          <a:lstStyle/>
          <a:p>
            <a:r>
              <a:rPr lang="es-MX" dirty="0"/>
              <a:t>La interfaz del usuario tendrá como propósito tener un conjunto de ventas, secciones, 	botones, campos de texto. Deberá ir construida para una buena gestión del sistema, y </a:t>
            </a:r>
            <a:r>
              <a:rPr lang="es-MX" dirty="0" smtClean="0"/>
              <a:t>podrá </a:t>
            </a:r>
            <a:r>
              <a:rPr lang="es-MX" dirty="0"/>
              <a:t>ser visualizada desde una navegadora web.</a:t>
            </a:r>
            <a:endParaRPr lang="es-419" dirty="0"/>
          </a:p>
          <a:p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76" y="3732059"/>
            <a:ext cx="1275052" cy="1275052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026" name="Picture 2" descr="Resultado de imagen para imagenes de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98" y="4394931"/>
            <a:ext cx="1431149" cy="143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9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es-MX" sz="2400" b="1" dirty="0" smtClean="0"/>
              <a:t>09.INTERFAZ DE HARDWARE</a:t>
            </a:r>
            <a:endParaRPr lang="es-419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583013"/>
          </a:xfrm>
        </p:spPr>
        <p:txBody>
          <a:bodyPr/>
          <a:lstStyle/>
          <a:p>
            <a:r>
              <a:rPr lang="es-MX" dirty="0"/>
              <a:t>Sera necesario disponer de un servidor para almacenar el software con su respectiva 	base de datos, los componentes serán los siguientes.</a:t>
            </a:r>
            <a:endParaRPr lang="es-419" dirty="0"/>
          </a:p>
          <a:p>
            <a:pPr lvl="0"/>
            <a:r>
              <a:rPr lang="es-MX" dirty="0"/>
              <a:t>Servidor DELL PowerEdge</a:t>
            </a:r>
            <a:endParaRPr lang="es-419" dirty="0"/>
          </a:p>
          <a:p>
            <a:pPr lvl="0"/>
            <a:r>
              <a:rPr lang="es-MX" dirty="0"/>
              <a:t>Chasis Hot Plus.</a:t>
            </a:r>
            <a:endParaRPr lang="es-419" dirty="0"/>
          </a:p>
          <a:p>
            <a:pPr lvl="0"/>
            <a:r>
              <a:rPr lang="es-MX" dirty="0"/>
              <a:t>Procesador Xeon Bronze 3106</a:t>
            </a:r>
            <a:endParaRPr lang="es-419" dirty="0"/>
          </a:p>
          <a:p>
            <a:pPr lvl="0"/>
            <a:r>
              <a:rPr lang="es-MX" dirty="0"/>
              <a:t>8GB de memoria RAM 2667 Ghz</a:t>
            </a:r>
            <a:endParaRPr lang="es-419" dirty="0"/>
          </a:p>
          <a:p>
            <a:pPr lvl="0"/>
            <a:r>
              <a:rPr lang="es-MX" dirty="0"/>
              <a:t>Sistema operativo VMware ESXI 6.5</a:t>
            </a:r>
            <a:endParaRPr lang="es-419" dirty="0"/>
          </a:p>
          <a:p>
            <a:pPr lvl="0"/>
            <a:r>
              <a:rPr lang="es-MX" dirty="0"/>
              <a:t>Licencias vShepere Ops Manager + 1 CPU</a:t>
            </a:r>
            <a:endParaRPr lang="es-419" dirty="0"/>
          </a:p>
          <a:p>
            <a:pPr lvl="0"/>
            <a:r>
              <a:rPr lang="es-MX" dirty="0"/>
              <a:t>1TB SATA 6Gbps 512n.</a:t>
            </a:r>
            <a:endParaRPr lang="es-419" dirty="0"/>
          </a:p>
          <a:p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50" y="2806928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9" y="4185421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8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683" y="439655"/>
            <a:ext cx="9404723" cy="775191"/>
          </a:xfrm>
        </p:spPr>
        <p:txBody>
          <a:bodyPr/>
          <a:lstStyle/>
          <a:p>
            <a:r>
              <a:rPr lang="es-MX" sz="2400" b="1" dirty="0" smtClean="0"/>
              <a:t>10.Funcionalidades del software</a:t>
            </a:r>
            <a:endParaRPr lang="es-419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2683" y="1214847"/>
            <a:ext cx="9804174" cy="526433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sistema mostrará los datos que se deben ingresar</a:t>
            </a:r>
            <a:r>
              <a:rPr lang="es-ES" dirty="0" smtClean="0"/>
              <a:t>.</a:t>
            </a:r>
          </a:p>
          <a:p>
            <a:pPr lvl="0"/>
            <a:r>
              <a:rPr lang="es-ES" dirty="0"/>
              <a:t>El sistema confirmará y guardará los datos</a:t>
            </a:r>
            <a:r>
              <a:rPr lang="es-ES" dirty="0" smtClean="0"/>
              <a:t>.</a:t>
            </a:r>
            <a:endParaRPr lang="es-419" dirty="0"/>
          </a:p>
          <a:p>
            <a:r>
              <a:rPr lang="es-ES" dirty="0"/>
              <a:t>El sistema hará la alerta si hace falta o </a:t>
            </a:r>
            <a:r>
              <a:rPr lang="es-ES" dirty="0" smtClean="0"/>
              <a:t>está </a:t>
            </a:r>
            <a:r>
              <a:rPr lang="es-ES" dirty="0"/>
              <a:t>equivocado algún dato. </a:t>
            </a:r>
            <a:endParaRPr lang="es-ES" dirty="0" smtClean="0"/>
          </a:p>
          <a:p>
            <a:r>
              <a:rPr lang="es-ES" dirty="0"/>
              <a:t>El sistema no revelará a sus operadores otros datos personales de los clientes distintos a nombres y números de referencia</a:t>
            </a:r>
            <a:r>
              <a:rPr lang="es-ES" dirty="0" smtClean="0"/>
              <a:t>.</a:t>
            </a:r>
          </a:p>
          <a:p>
            <a:r>
              <a:rPr lang="es-ES" dirty="0"/>
              <a:t>El sistema solo pasara las pruebas correspondientes para el </a:t>
            </a:r>
            <a:r>
              <a:rPr lang="es-ES" dirty="0" smtClean="0"/>
              <a:t>usuario</a:t>
            </a:r>
          </a:p>
          <a:p>
            <a:r>
              <a:rPr lang="es-ES_tradnl" dirty="0"/>
              <a:t>El sistema enviara resultados solo al área administrativa.</a:t>
            </a:r>
            <a:endParaRPr lang="es-419" dirty="0"/>
          </a:p>
          <a:p>
            <a:r>
              <a:rPr lang="es-ES" dirty="0"/>
              <a:t>El sistema graficará los resultados para una mejor evaluación</a:t>
            </a:r>
            <a:r>
              <a:rPr lang="es-ES" dirty="0" smtClean="0"/>
              <a:t>.</a:t>
            </a:r>
          </a:p>
          <a:p>
            <a:r>
              <a:rPr lang="es-419" dirty="0" smtClean="0"/>
              <a:t>El </a:t>
            </a:r>
            <a:r>
              <a:rPr lang="es-419" dirty="0"/>
              <a:t>sistema debe ser capaz de operar adecuadamente con hasta 100.000 usuarios con sesiones concurrentes.</a:t>
            </a:r>
          </a:p>
          <a:p>
            <a:r>
              <a:rPr lang="es-ES" dirty="0" smtClean="0"/>
              <a:t> </a:t>
            </a:r>
            <a:r>
              <a:rPr lang="es-419" dirty="0"/>
              <a:t>El sistema incluirá un procedimiento de autorización de usuarios, en el cual los usuarios deben identificarse usando un nombre de usuario y </a:t>
            </a:r>
            <a:r>
              <a:rPr lang="es-419" dirty="0" smtClean="0"/>
              <a:t>contraseña</a:t>
            </a:r>
          </a:p>
          <a:p>
            <a:r>
              <a:rPr lang="es-419" dirty="0"/>
              <a:t>Si se identifican ataques de seguridad o brecha del sistema, el mismo no continuará operando </a:t>
            </a:r>
            <a:endParaRPr lang="es-419" dirty="0" smtClean="0"/>
          </a:p>
          <a:p>
            <a:r>
              <a:rPr lang="es-419" dirty="0"/>
              <a:t>El sistema no continuará operando si la temperatura externa es menor a 4 grados Celsius. </a:t>
            </a:r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126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231" y="393262"/>
            <a:ext cx="9404723" cy="695721"/>
          </a:xfrm>
        </p:spPr>
        <p:txBody>
          <a:bodyPr/>
          <a:lstStyle/>
          <a:p>
            <a:r>
              <a:rPr lang="es-MX" dirty="0" smtClean="0">
                <a:latin typeface="+mn-lt"/>
              </a:rPr>
              <a:t>EASY WORK</a:t>
            </a:r>
            <a:endParaRPr lang="es-419" dirty="0">
              <a:latin typeface="+mn-lt"/>
            </a:endParaRPr>
          </a:p>
        </p:txBody>
      </p:sp>
      <p:sp>
        <p:nvSpPr>
          <p:cNvPr id="30" name="Freeform: Shape 72">
            <a:extLst>
              <a:ext uri="{FF2B5EF4-FFF2-40B4-BE49-F238E27FC236}">
                <a16:creationId xmlns:a16="http://schemas.microsoft.com/office/drawing/2014/main" id="{BF2F3E83-4E0F-4F1F-AAEF-12300BB62F87}"/>
              </a:ext>
            </a:extLst>
          </p:cNvPr>
          <p:cNvSpPr/>
          <p:nvPr/>
        </p:nvSpPr>
        <p:spPr>
          <a:xfrm>
            <a:off x="545682" y="5055699"/>
            <a:ext cx="2987874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  <a:gd name="connsiteX0" fmla="*/ 39558 w 3983832"/>
              <a:gd name="connsiteY0" fmla="*/ 0 h 765134"/>
              <a:gd name="connsiteX1" fmla="*/ 3630436 w 3983832"/>
              <a:gd name="connsiteY1" fmla="*/ 0 h 765134"/>
              <a:gd name="connsiteX2" fmla="*/ 3983832 w 3983832"/>
              <a:gd name="connsiteY2" fmla="*/ 346034 h 765134"/>
              <a:gd name="connsiteX3" fmla="*/ 1193007 w 3983832"/>
              <a:gd name="connsiteY3" fmla="*/ 765134 h 765134"/>
              <a:gd name="connsiteX4" fmla="*/ 0 w 3983832"/>
              <a:gd name="connsiteY4" fmla="*/ 12659 h 765134"/>
              <a:gd name="connsiteX5" fmla="*/ 39558 w 3983832"/>
              <a:gd name="connsiteY5" fmla="*/ 0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832" h="765134">
                <a:moveTo>
                  <a:pt x="39558" y="0"/>
                </a:moveTo>
                <a:lnTo>
                  <a:pt x="3630436" y="0"/>
                </a:lnTo>
                <a:lnTo>
                  <a:pt x="3983832" y="346034"/>
                </a:lnTo>
                <a:lnTo>
                  <a:pt x="1193007" y="765134"/>
                </a:lnTo>
                <a:lnTo>
                  <a:pt x="0" y="12659"/>
                </a:lnTo>
                <a:cubicBezTo>
                  <a:pt x="12392" y="2089"/>
                  <a:pt x="27166" y="10570"/>
                  <a:pt x="395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42900" dist="190500" dir="5400000" algn="t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FCE1F465-B324-4757-BCEA-903D760AC2E1}"/>
              </a:ext>
            </a:extLst>
          </p:cNvPr>
          <p:cNvSpPr/>
          <p:nvPr/>
        </p:nvSpPr>
        <p:spPr>
          <a:xfrm>
            <a:off x="711574" y="3284100"/>
            <a:ext cx="2727641" cy="27276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noProof="1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B3AC52B-2B23-41FA-8D4A-20ECC415C6DF}"/>
              </a:ext>
            </a:extLst>
          </p:cNvPr>
          <p:cNvSpPr/>
          <p:nvPr/>
        </p:nvSpPr>
        <p:spPr>
          <a:xfrm>
            <a:off x="711574" y="2696916"/>
            <a:ext cx="2727641" cy="2727641"/>
          </a:xfrm>
          <a:prstGeom prst="rect">
            <a:avLst/>
          </a:prstGeom>
          <a:solidFill>
            <a:schemeClr val="accent1">
              <a:lumMod val="75000"/>
              <a:alpha val="9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noProof="1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711574" y="2109732"/>
            <a:ext cx="2727641" cy="272764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noProof="1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DE5850C9-D388-4244-AC56-F9DB968FBF72}"/>
              </a:ext>
            </a:extLst>
          </p:cNvPr>
          <p:cNvSpPr/>
          <p:nvPr/>
        </p:nvSpPr>
        <p:spPr>
          <a:xfrm>
            <a:off x="711574" y="1522548"/>
            <a:ext cx="2727641" cy="2727641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1D198B66-10A9-4FE8-B885-81FD310985A3}"/>
              </a:ext>
            </a:extLst>
          </p:cNvPr>
          <p:cNvSpPr/>
          <p:nvPr/>
        </p:nvSpPr>
        <p:spPr>
          <a:xfrm>
            <a:off x="736772" y="947771"/>
            <a:ext cx="2727641" cy="2727641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1268661" y="2692811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	</a:t>
            </a:r>
            <a:r>
              <a:rPr lang="en-US" dirty="0" smtClean="0"/>
              <a:t>Objetivo General</a:t>
            </a:r>
            <a:endParaRPr lang="en-US" dirty="0"/>
          </a:p>
        </p:txBody>
      </p:sp>
      <p:sp>
        <p:nvSpPr>
          <p:cNvPr id="37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1417734" y="3285967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Objetivo Especifico</a:t>
            </a: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1417734" y="3703295"/>
            <a:ext cx="2538282" cy="623248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Planteamiento Del Problema</a:t>
            </a:r>
            <a:endParaRPr lang="en-US" dirty="0"/>
          </a:p>
        </p:txBody>
      </p:sp>
      <p:sp>
        <p:nvSpPr>
          <p:cNvPr id="39" name="TextBox 66">
            <a:extLst>
              <a:ext uri="{FF2B5EF4-FFF2-40B4-BE49-F238E27FC236}">
                <a16:creationId xmlns:a16="http://schemas.microsoft.com/office/drawing/2014/main" id="{541FC52D-2678-42F1-A313-99E6C8E6F9B4}"/>
              </a:ext>
            </a:extLst>
          </p:cNvPr>
          <p:cNvSpPr txBox="1"/>
          <p:nvPr/>
        </p:nvSpPr>
        <p:spPr>
          <a:xfrm>
            <a:off x="1417734" y="4300656"/>
            <a:ext cx="2538282" cy="623248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Alcance Del Proyecto</a:t>
            </a:r>
            <a:endParaRPr lang="en-US" dirty="0"/>
          </a:p>
        </p:txBody>
      </p:sp>
      <p:sp>
        <p:nvSpPr>
          <p:cNvPr id="40" name="TextBox 67">
            <a:extLst>
              <a:ext uri="{FF2B5EF4-FFF2-40B4-BE49-F238E27FC236}">
                <a16:creationId xmlns:a16="http://schemas.microsoft.com/office/drawing/2014/main" id="{E4117307-0CBF-40CE-88C1-5EA557DABBFB}"/>
              </a:ext>
            </a:extLst>
          </p:cNvPr>
          <p:cNvSpPr txBox="1"/>
          <p:nvPr/>
        </p:nvSpPr>
        <p:spPr>
          <a:xfrm>
            <a:off x="1484236" y="5013388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Justificacion</a:t>
            </a:r>
          </a:p>
        </p:txBody>
      </p:sp>
      <p:sp>
        <p:nvSpPr>
          <p:cNvPr id="41" name="TextBox 68">
            <a:extLst>
              <a:ext uri="{FF2B5EF4-FFF2-40B4-BE49-F238E27FC236}">
                <a16:creationId xmlns:a16="http://schemas.microsoft.com/office/drawing/2014/main" id="{BC814B7F-1870-46ED-BF3C-56C6BB7009C4}"/>
              </a:ext>
            </a:extLst>
          </p:cNvPr>
          <p:cNvSpPr txBox="1"/>
          <p:nvPr/>
        </p:nvSpPr>
        <p:spPr>
          <a:xfrm>
            <a:off x="380965" y="2434307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42" name="TextBox 69">
            <a:extLst>
              <a:ext uri="{FF2B5EF4-FFF2-40B4-BE49-F238E27FC236}">
                <a16:creationId xmlns:a16="http://schemas.microsoft.com/office/drawing/2014/main" id="{32A156BF-3D18-4D2E-86B7-E1210177D044}"/>
              </a:ext>
            </a:extLst>
          </p:cNvPr>
          <p:cNvSpPr txBox="1"/>
          <p:nvPr/>
        </p:nvSpPr>
        <p:spPr>
          <a:xfrm>
            <a:off x="380965" y="3020510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02</a:t>
            </a:r>
            <a:endParaRPr lang="en-US" sz="2400" dirty="0"/>
          </a:p>
        </p:txBody>
      </p:sp>
      <p:sp>
        <p:nvSpPr>
          <p:cNvPr id="43" name="TextBox 70">
            <a:extLst>
              <a:ext uri="{FF2B5EF4-FFF2-40B4-BE49-F238E27FC236}">
                <a16:creationId xmlns:a16="http://schemas.microsoft.com/office/drawing/2014/main" id="{3CF3D88C-4C89-433C-939B-ED4E9931F016}"/>
              </a:ext>
            </a:extLst>
          </p:cNvPr>
          <p:cNvSpPr txBox="1"/>
          <p:nvPr/>
        </p:nvSpPr>
        <p:spPr>
          <a:xfrm>
            <a:off x="380965" y="3606713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03</a:t>
            </a:r>
          </a:p>
        </p:txBody>
      </p:sp>
      <p:sp>
        <p:nvSpPr>
          <p:cNvPr id="44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380965" y="4192916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04</a:t>
            </a:r>
            <a:endParaRPr lang="en-US" sz="2400" dirty="0"/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380965" y="477911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05</a:t>
            </a:r>
            <a:endParaRPr lang="en-US" sz="2400" dirty="0"/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FCE1F465-B324-4757-BCEA-903D760AC2E1}"/>
              </a:ext>
            </a:extLst>
          </p:cNvPr>
          <p:cNvSpPr/>
          <p:nvPr/>
        </p:nvSpPr>
        <p:spPr>
          <a:xfrm>
            <a:off x="4708934" y="3460154"/>
            <a:ext cx="2727641" cy="27276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3B3AC52B-2B23-41FA-8D4A-20ECC415C6DF}"/>
              </a:ext>
            </a:extLst>
          </p:cNvPr>
          <p:cNvSpPr/>
          <p:nvPr/>
        </p:nvSpPr>
        <p:spPr>
          <a:xfrm>
            <a:off x="4683736" y="2849316"/>
            <a:ext cx="2727641" cy="2727641"/>
          </a:xfrm>
          <a:prstGeom prst="rect">
            <a:avLst/>
          </a:prstGeom>
          <a:solidFill>
            <a:schemeClr val="accent1">
              <a:lumMod val="75000"/>
              <a:alpha val="9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4675013" y="2233110"/>
            <a:ext cx="2727641" cy="272764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DE5850C9-D388-4244-AC56-F9DB968FBF72}"/>
              </a:ext>
            </a:extLst>
          </p:cNvPr>
          <p:cNvSpPr/>
          <p:nvPr/>
        </p:nvSpPr>
        <p:spPr>
          <a:xfrm>
            <a:off x="4683735" y="1648453"/>
            <a:ext cx="2727641" cy="2727641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1D198B66-10A9-4FE8-B885-81FD310985A3}"/>
              </a:ext>
            </a:extLst>
          </p:cNvPr>
          <p:cNvSpPr/>
          <p:nvPr/>
        </p:nvSpPr>
        <p:spPr>
          <a:xfrm>
            <a:off x="4693682" y="1062251"/>
            <a:ext cx="2727641" cy="2727641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53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5389896" y="2922602"/>
            <a:ext cx="2538282" cy="592470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/>
              <a:t>Recolección de datos</a:t>
            </a:r>
          </a:p>
          <a:p>
            <a:endParaRPr lang="en-US" dirty="0"/>
          </a:p>
        </p:txBody>
      </p:sp>
      <p:sp>
        <p:nvSpPr>
          <p:cNvPr id="54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5389896" y="3398399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Diagramas</a:t>
            </a:r>
          </a:p>
        </p:txBody>
      </p:sp>
      <p:sp>
        <p:nvSpPr>
          <p:cNvPr id="55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5389896" y="4039663"/>
            <a:ext cx="2604784" cy="31547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/>
              <a:t>Diagrama actual</a:t>
            </a:r>
            <a:endParaRPr lang="en-US" sz="1600" dirty="0"/>
          </a:p>
        </p:txBody>
      </p:sp>
      <p:sp>
        <p:nvSpPr>
          <p:cNvPr id="56" name="TextBox 66">
            <a:extLst>
              <a:ext uri="{FF2B5EF4-FFF2-40B4-BE49-F238E27FC236}">
                <a16:creationId xmlns:a16="http://schemas.microsoft.com/office/drawing/2014/main" id="{541FC52D-2678-42F1-A313-99E6C8E6F9B4}"/>
              </a:ext>
            </a:extLst>
          </p:cNvPr>
          <p:cNvSpPr txBox="1"/>
          <p:nvPr/>
        </p:nvSpPr>
        <p:spPr>
          <a:xfrm>
            <a:off x="5172697" y="4383806"/>
            <a:ext cx="2922639" cy="761747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1500" dirty="0"/>
              <a:t>Implementación software en el proceso </a:t>
            </a:r>
            <a:r>
              <a:rPr lang="es-MX" sz="1500" dirty="0" smtClean="0"/>
              <a:t>actual administrador</a:t>
            </a:r>
            <a:endParaRPr lang="en-US" sz="1500" dirty="0"/>
          </a:p>
        </p:txBody>
      </p:sp>
      <p:sp>
        <p:nvSpPr>
          <p:cNvPr id="58" name="TextBox 68">
            <a:extLst>
              <a:ext uri="{FF2B5EF4-FFF2-40B4-BE49-F238E27FC236}">
                <a16:creationId xmlns:a16="http://schemas.microsoft.com/office/drawing/2014/main" id="{BC814B7F-1870-46ED-BF3C-56C6BB7009C4}"/>
              </a:ext>
            </a:extLst>
          </p:cNvPr>
          <p:cNvSpPr txBox="1"/>
          <p:nvPr/>
        </p:nvSpPr>
        <p:spPr>
          <a:xfrm>
            <a:off x="4353127" y="2586707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06</a:t>
            </a:r>
            <a:endParaRPr lang="en-US" sz="2400" dirty="0"/>
          </a:p>
        </p:txBody>
      </p:sp>
      <p:sp>
        <p:nvSpPr>
          <p:cNvPr id="59" name="TextBox 69">
            <a:extLst>
              <a:ext uri="{FF2B5EF4-FFF2-40B4-BE49-F238E27FC236}">
                <a16:creationId xmlns:a16="http://schemas.microsoft.com/office/drawing/2014/main" id="{32A156BF-3D18-4D2E-86B7-E1210177D044}"/>
              </a:ext>
            </a:extLst>
          </p:cNvPr>
          <p:cNvSpPr txBox="1"/>
          <p:nvPr/>
        </p:nvSpPr>
        <p:spPr>
          <a:xfrm>
            <a:off x="4353127" y="3172910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07</a:t>
            </a:r>
            <a:endParaRPr lang="en-US" sz="2400" dirty="0"/>
          </a:p>
        </p:txBody>
      </p:sp>
      <p:sp>
        <p:nvSpPr>
          <p:cNvPr id="60" name="TextBox 70">
            <a:extLst>
              <a:ext uri="{FF2B5EF4-FFF2-40B4-BE49-F238E27FC236}">
                <a16:creationId xmlns:a16="http://schemas.microsoft.com/office/drawing/2014/main" id="{3CF3D88C-4C89-433C-939B-ED4E9931F016}"/>
              </a:ext>
            </a:extLst>
          </p:cNvPr>
          <p:cNvSpPr txBox="1"/>
          <p:nvPr/>
        </p:nvSpPr>
        <p:spPr>
          <a:xfrm>
            <a:off x="4353127" y="3759113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7.1</a:t>
            </a:r>
            <a:endParaRPr lang="en-US" sz="2400" dirty="0"/>
          </a:p>
        </p:txBody>
      </p:sp>
      <p:sp>
        <p:nvSpPr>
          <p:cNvPr id="61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4353127" y="4345316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7.2</a:t>
            </a:r>
            <a:endParaRPr lang="en-US" sz="2400" dirty="0"/>
          </a:p>
        </p:txBody>
      </p:sp>
      <p:sp>
        <p:nvSpPr>
          <p:cNvPr id="62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4353127" y="493151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7.3</a:t>
            </a:r>
            <a:endParaRPr 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5292237" y="5167688"/>
            <a:ext cx="2803099" cy="807913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sz="1500" dirty="0"/>
              <a:t>Implementación software en el proceso actual </a:t>
            </a:r>
            <a:r>
              <a:rPr lang="es-MX" sz="1500" dirty="0" smtClean="0"/>
              <a:t>usuario</a:t>
            </a:r>
            <a:endParaRPr lang="en-US" sz="1500" dirty="0"/>
          </a:p>
          <a:p>
            <a:endParaRPr lang="en-US" dirty="0" smtClean="0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FCE1F465-B324-4757-BCEA-903D760AC2E1}"/>
              </a:ext>
            </a:extLst>
          </p:cNvPr>
          <p:cNvSpPr/>
          <p:nvPr/>
        </p:nvSpPr>
        <p:spPr>
          <a:xfrm>
            <a:off x="8731492" y="3526228"/>
            <a:ext cx="2727641" cy="27276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3B3AC52B-2B23-41FA-8D4A-20ECC415C6DF}"/>
              </a:ext>
            </a:extLst>
          </p:cNvPr>
          <p:cNvSpPr/>
          <p:nvPr/>
        </p:nvSpPr>
        <p:spPr>
          <a:xfrm>
            <a:off x="8706294" y="2915390"/>
            <a:ext cx="2727641" cy="2727641"/>
          </a:xfrm>
          <a:prstGeom prst="rect">
            <a:avLst/>
          </a:prstGeom>
          <a:solidFill>
            <a:schemeClr val="accent1">
              <a:lumMod val="75000"/>
              <a:alpha val="9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80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8697571" y="2299184"/>
            <a:ext cx="2727641" cy="272764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81" name="Rectangle 21">
            <a:extLst>
              <a:ext uri="{FF2B5EF4-FFF2-40B4-BE49-F238E27FC236}">
                <a16:creationId xmlns:a16="http://schemas.microsoft.com/office/drawing/2014/main" id="{DE5850C9-D388-4244-AC56-F9DB968FBF72}"/>
              </a:ext>
            </a:extLst>
          </p:cNvPr>
          <p:cNvSpPr/>
          <p:nvPr/>
        </p:nvSpPr>
        <p:spPr>
          <a:xfrm>
            <a:off x="8706293" y="1714527"/>
            <a:ext cx="2727641" cy="2727641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82" name="Rectangle 37">
            <a:extLst>
              <a:ext uri="{FF2B5EF4-FFF2-40B4-BE49-F238E27FC236}">
                <a16:creationId xmlns:a16="http://schemas.microsoft.com/office/drawing/2014/main" id="{1D198B66-10A9-4FE8-B885-81FD310985A3}"/>
              </a:ext>
            </a:extLst>
          </p:cNvPr>
          <p:cNvSpPr/>
          <p:nvPr/>
        </p:nvSpPr>
        <p:spPr>
          <a:xfrm>
            <a:off x="8706294" y="1153838"/>
            <a:ext cx="2727641" cy="2727641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83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9317802" y="2849366"/>
            <a:ext cx="2538282" cy="900246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Diagrama caso de usos</a:t>
            </a:r>
          </a:p>
          <a:p>
            <a:endParaRPr lang="en-US" dirty="0"/>
          </a:p>
        </p:txBody>
      </p:sp>
      <p:sp>
        <p:nvSpPr>
          <p:cNvPr id="84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9412454" y="3464473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Diagrama de clases</a:t>
            </a:r>
          </a:p>
        </p:txBody>
      </p:sp>
      <p:sp>
        <p:nvSpPr>
          <p:cNvPr id="87" name="TextBox 68">
            <a:extLst>
              <a:ext uri="{FF2B5EF4-FFF2-40B4-BE49-F238E27FC236}">
                <a16:creationId xmlns:a16="http://schemas.microsoft.com/office/drawing/2014/main" id="{BC814B7F-1870-46ED-BF3C-56C6BB7009C4}"/>
              </a:ext>
            </a:extLst>
          </p:cNvPr>
          <p:cNvSpPr txBox="1"/>
          <p:nvPr/>
        </p:nvSpPr>
        <p:spPr>
          <a:xfrm>
            <a:off x="8375685" y="2652781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7.4</a:t>
            </a:r>
            <a:endParaRPr lang="en-US" sz="2400" dirty="0"/>
          </a:p>
        </p:txBody>
      </p:sp>
      <p:sp>
        <p:nvSpPr>
          <p:cNvPr id="88" name="TextBox 69">
            <a:extLst>
              <a:ext uri="{FF2B5EF4-FFF2-40B4-BE49-F238E27FC236}">
                <a16:creationId xmlns:a16="http://schemas.microsoft.com/office/drawing/2014/main" id="{32A156BF-3D18-4D2E-86B7-E1210177D044}"/>
              </a:ext>
            </a:extLst>
          </p:cNvPr>
          <p:cNvSpPr txBox="1"/>
          <p:nvPr/>
        </p:nvSpPr>
        <p:spPr>
          <a:xfrm>
            <a:off x="8375685" y="3238984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7.5</a:t>
            </a:r>
            <a:endParaRPr lang="en-US" sz="2400" dirty="0"/>
          </a:p>
        </p:txBody>
      </p:sp>
      <p:sp>
        <p:nvSpPr>
          <p:cNvPr id="89" name="TextBox 70">
            <a:extLst>
              <a:ext uri="{FF2B5EF4-FFF2-40B4-BE49-F238E27FC236}">
                <a16:creationId xmlns:a16="http://schemas.microsoft.com/office/drawing/2014/main" id="{3CF3D88C-4C89-433C-939B-ED4E9931F016}"/>
              </a:ext>
            </a:extLst>
          </p:cNvPr>
          <p:cNvSpPr txBox="1"/>
          <p:nvPr/>
        </p:nvSpPr>
        <p:spPr>
          <a:xfrm>
            <a:off x="8375685" y="3825187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08</a:t>
            </a:r>
            <a:endParaRPr lang="en-US" sz="2400" dirty="0"/>
          </a:p>
        </p:txBody>
      </p:sp>
      <p:sp>
        <p:nvSpPr>
          <p:cNvPr id="90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8375685" y="4411390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09</a:t>
            </a:r>
            <a:endParaRPr lang="en-US" sz="2400" dirty="0"/>
          </a:p>
        </p:txBody>
      </p:sp>
      <p:sp>
        <p:nvSpPr>
          <p:cNvPr id="91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8375685" y="4997592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93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9418686" y="4676847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Interfaz de hardware</a:t>
            </a:r>
          </a:p>
        </p:txBody>
      </p:sp>
      <p:sp>
        <p:nvSpPr>
          <p:cNvPr id="95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9506611" y="5155483"/>
            <a:ext cx="2538282" cy="900246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Funcionalidades del software</a:t>
            </a:r>
          </a:p>
          <a:p>
            <a:endParaRPr lang="en-US" dirty="0"/>
          </a:p>
        </p:txBody>
      </p:sp>
      <p:sp>
        <p:nvSpPr>
          <p:cNvPr id="96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9327018" y="4097783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6383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494" y="590204"/>
            <a:ext cx="4023016" cy="493508"/>
          </a:xfrm>
        </p:spPr>
        <p:txBody>
          <a:bodyPr/>
          <a:lstStyle/>
          <a:p>
            <a:r>
              <a:rPr lang="es-MX" b="1" dirty="0" smtClean="0">
                <a:latin typeface="+mn-lt"/>
              </a:rPr>
              <a:t>01. OBJETIVO GENERAL </a:t>
            </a:r>
            <a:endParaRPr lang="es-419" b="1" dirty="0">
              <a:latin typeface="+mn-l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7495" y="1418611"/>
            <a:ext cx="10797568" cy="867389"/>
          </a:xfrm>
        </p:spPr>
        <p:txBody>
          <a:bodyPr>
            <a:noAutofit/>
          </a:bodyPr>
          <a:lstStyle/>
          <a:p>
            <a:pPr algn="just"/>
            <a:r>
              <a:rPr lang="es-419" sz="2000" dirty="0">
                <a:latin typeface="+mn-lt"/>
              </a:rPr>
              <a:t>D</a:t>
            </a:r>
            <a:r>
              <a:rPr lang="es-419" sz="2000" dirty="0" smtClean="0">
                <a:latin typeface="+mn-lt"/>
              </a:rPr>
              <a:t>esarrollar </a:t>
            </a:r>
            <a:r>
              <a:rPr lang="es-419" sz="2000" dirty="0">
                <a:latin typeface="+mn-lt"/>
              </a:rPr>
              <a:t>un software para sistematizar el proceso de selección de </a:t>
            </a:r>
            <a:r>
              <a:rPr lang="es-419" sz="2000" dirty="0" smtClean="0">
                <a:latin typeface="+mn-lt"/>
              </a:rPr>
              <a:t>personal, para facilitar el trabajo y demás gestiones </a:t>
            </a:r>
            <a:r>
              <a:rPr lang="es-419" sz="2000" dirty="0">
                <a:latin typeface="+mn-lt"/>
              </a:rPr>
              <a:t>en la </a:t>
            </a:r>
            <a:r>
              <a:rPr lang="es-419" sz="2000" dirty="0" smtClean="0">
                <a:latin typeface="+mn-lt"/>
              </a:rPr>
              <a:t>empresa. </a:t>
            </a:r>
          </a:p>
          <a:p>
            <a:pPr algn="just"/>
            <a:endParaRPr lang="es-MX" sz="2000" dirty="0">
              <a:latin typeface="+mn-lt"/>
            </a:endParaRPr>
          </a:p>
          <a:p>
            <a:pPr algn="just"/>
            <a:endParaRPr lang="es-419" sz="2000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6" y="2787845"/>
            <a:ext cx="1135761" cy="1135761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78" y="4373051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9" y="284331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19" y="4198484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489" y="347419"/>
            <a:ext cx="4648842" cy="979715"/>
          </a:xfrm>
        </p:spPr>
        <p:txBody>
          <a:bodyPr/>
          <a:lstStyle/>
          <a:p>
            <a:pPr lvl="0"/>
            <a:r>
              <a:rPr lang="es-MX" b="1" dirty="0" smtClean="0"/>
              <a:t>02. OBJETIVOS ESPECIFICOS</a:t>
            </a:r>
            <a:r>
              <a:rPr lang="es-419" dirty="0">
                <a:latin typeface="Algerian" panose="04020705040A02060702" pitchFamily="82" charset="0"/>
              </a:rPr>
              <a:t/>
            </a:r>
            <a:br>
              <a:rPr lang="es-419" dirty="0">
                <a:latin typeface="Algerian" panose="04020705040A02060702" pitchFamily="82" charset="0"/>
              </a:rPr>
            </a:br>
            <a:endParaRPr lang="es-419" dirty="0">
              <a:latin typeface="Algerian" panose="04020705040A02060702" pitchFamily="82" charset="0"/>
            </a:endParaRPr>
          </a:p>
        </p:txBody>
      </p:sp>
      <p:sp>
        <p:nvSpPr>
          <p:cNvPr id="37" name="Freeform: Shape 78">
            <a:extLst>
              <a:ext uri="{FF2B5EF4-FFF2-40B4-BE49-F238E27FC236}">
                <a16:creationId xmlns:a16="http://schemas.microsoft.com/office/drawing/2014/main" id="{36DAB5C2-4C5B-45D4-9E4D-BA37940193E2}"/>
              </a:ext>
            </a:extLst>
          </p:cNvPr>
          <p:cNvSpPr/>
          <p:nvPr/>
        </p:nvSpPr>
        <p:spPr>
          <a:xfrm>
            <a:off x="2197665" y="4889276"/>
            <a:ext cx="2987874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  <a:gd name="connsiteX0" fmla="*/ 39558 w 3983832"/>
              <a:gd name="connsiteY0" fmla="*/ 0 h 765134"/>
              <a:gd name="connsiteX1" fmla="*/ 3630436 w 3983832"/>
              <a:gd name="connsiteY1" fmla="*/ 0 h 765134"/>
              <a:gd name="connsiteX2" fmla="*/ 3983832 w 3983832"/>
              <a:gd name="connsiteY2" fmla="*/ 346034 h 765134"/>
              <a:gd name="connsiteX3" fmla="*/ 1193007 w 3983832"/>
              <a:gd name="connsiteY3" fmla="*/ 765134 h 765134"/>
              <a:gd name="connsiteX4" fmla="*/ 0 w 3983832"/>
              <a:gd name="connsiteY4" fmla="*/ 12659 h 765134"/>
              <a:gd name="connsiteX5" fmla="*/ 39558 w 3983832"/>
              <a:gd name="connsiteY5" fmla="*/ 0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832" h="765134">
                <a:moveTo>
                  <a:pt x="39558" y="0"/>
                </a:moveTo>
                <a:lnTo>
                  <a:pt x="3630436" y="0"/>
                </a:lnTo>
                <a:lnTo>
                  <a:pt x="3983832" y="346034"/>
                </a:lnTo>
                <a:lnTo>
                  <a:pt x="1193007" y="765134"/>
                </a:lnTo>
                <a:lnTo>
                  <a:pt x="0" y="12659"/>
                </a:lnTo>
                <a:cubicBezTo>
                  <a:pt x="12392" y="2089"/>
                  <a:pt x="27166" y="10570"/>
                  <a:pt x="395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42900" dist="190500" dir="5400000" algn="t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33E8C31B-973B-45A4-9FEA-A7337B70D5F4}"/>
              </a:ext>
            </a:extLst>
          </p:cNvPr>
          <p:cNvSpPr/>
          <p:nvPr/>
        </p:nvSpPr>
        <p:spPr>
          <a:xfrm>
            <a:off x="2368492" y="2804223"/>
            <a:ext cx="2727641" cy="2727641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39" name="TextBox 67">
            <a:extLst>
              <a:ext uri="{FF2B5EF4-FFF2-40B4-BE49-F238E27FC236}">
                <a16:creationId xmlns:a16="http://schemas.microsoft.com/office/drawing/2014/main" id="{E4117307-0CBF-40CE-88C1-5EA557DABBFB}"/>
              </a:ext>
            </a:extLst>
          </p:cNvPr>
          <p:cNvSpPr txBox="1"/>
          <p:nvPr/>
        </p:nvSpPr>
        <p:spPr>
          <a:xfrm>
            <a:off x="3093013" y="4726949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2041624" y="4521572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03</a:t>
            </a:r>
            <a:endParaRPr lang="en-US" sz="2400" dirty="0"/>
          </a:p>
        </p:txBody>
      </p:sp>
      <p:sp>
        <p:nvSpPr>
          <p:cNvPr id="41" name="Freeform: Shape 76">
            <a:extLst>
              <a:ext uri="{FF2B5EF4-FFF2-40B4-BE49-F238E27FC236}">
                <a16:creationId xmlns:a16="http://schemas.microsoft.com/office/drawing/2014/main" id="{2674844C-1FEC-4856-8F41-082BDB6D6B47}"/>
              </a:ext>
            </a:extLst>
          </p:cNvPr>
          <p:cNvSpPr/>
          <p:nvPr/>
        </p:nvSpPr>
        <p:spPr>
          <a:xfrm>
            <a:off x="2199451" y="3906022"/>
            <a:ext cx="2986088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765134">
                <a:moveTo>
                  <a:pt x="37176" y="0"/>
                </a:moveTo>
                <a:lnTo>
                  <a:pt x="3628054" y="0"/>
                </a:lnTo>
                <a:lnTo>
                  <a:pt x="3981450" y="346034"/>
                </a:lnTo>
                <a:lnTo>
                  <a:pt x="1190625" y="765134"/>
                </a:lnTo>
                <a:lnTo>
                  <a:pt x="0" y="317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413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2374328" y="1783260"/>
            <a:ext cx="2727641" cy="2727641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3066361" y="3691003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2041624" y="350234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02</a:t>
            </a:r>
          </a:p>
        </p:txBody>
      </p:sp>
      <p:sp>
        <p:nvSpPr>
          <p:cNvPr id="45" name="Freeform: Shape 77">
            <a:extLst>
              <a:ext uri="{FF2B5EF4-FFF2-40B4-BE49-F238E27FC236}">
                <a16:creationId xmlns:a16="http://schemas.microsoft.com/office/drawing/2014/main" id="{E262F00A-DBFD-4B38-8811-9EF56B465C9C}"/>
              </a:ext>
            </a:extLst>
          </p:cNvPr>
          <p:cNvSpPr/>
          <p:nvPr/>
        </p:nvSpPr>
        <p:spPr>
          <a:xfrm>
            <a:off x="2165585" y="2891876"/>
            <a:ext cx="2986088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765134">
                <a:moveTo>
                  <a:pt x="37176" y="0"/>
                </a:moveTo>
                <a:lnTo>
                  <a:pt x="3628054" y="0"/>
                </a:lnTo>
                <a:lnTo>
                  <a:pt x="3981450" y="346034"/>
                </a:lnTo>
                <a:lnTo>
                  <a:pt x="1190625" y="765134"/>
                </a:lnTo>
                <a:lnTo>
                  <a:pt x="0" y="317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413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1D198B66-10A9-4FE8-B885-81FD310985A3}"/>
              </a:ext>
            </a:extLst>
          </p:cNvPr>
          <p:cNvSpPr/>
          <p:nvPr/>
        </p:nvSpPr>
        <p:spPr>
          <a:xfrm>
            <a:off x="2374328" y="762900"/>
            <a:ext cx="2727641" cy="2727641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5618771" y="2034971"/>
            <a:ext cx="2948846" cy="1200329"/>
            <a:chOff x="8256240" y="2225949"/>
            <a:chExt cx="3772118" cy="870453"/>
          </a:xfrm>
        </p:grpSpPr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225949"/>
              <a:ext cx="2656170" cy="870453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Mediante la informacion suministrada por parte del entrevistado la base de datos requerida para cumplir el objetivo principal.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49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63">
            <a:extLst>
              <a:ext uri="{FF2B5EF4-FFF2-40B4-BE49-F238E27FC236}">
                <a16:creationId xmlns:a16="http://schemas.microsoft.com/office/drawing/2014/main" id="{3758FE3E-3F1F-44A4-925B-4809AD3052CE}"/>
              </a:ext>
            </a:extLst>
          </p:cNvPr>
          <p:cNvSpPr txBox="1"/>
          <p:nvPr/>
        </p:nvSpPr>
        <p:spPr>
          <a:xfrm>
            <a:off x="3080488" y="2712101"/>
            <a:ext cx="2538282" cy="438582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Recolectar</a:t>
            </a:r>
          </a:p>
        </p:txBody>
      </p:sp>
      <p:sp>
        <p:nvSpPr>
          <p:cNvPr id="58" name="TextBox 68">
            <a:extLst>
              <a:ext uri="{FF2B5EF4-FFF2-40B4-BE49-F238E27FC236}">
                <a16:creationId xmlns:a16="http://schemas.microsoft.com/office/drawing/2014/main" id="{BC814B7F-1870-46ED-BF3C-56C6BB7009C4}"/>
              </a:ext>
            </a:extLst>
          </p:cNvPr>
          <p:cNvSpPr txBox="1"/>
          <p:nvPr/>
        </p:nvSpPr>
        <p:spPr>
          <a:xfrm>
            <a:off x="2041624" y="250047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01</a:t>
            </a:r>
          </a:p>
        </p:txBody>
      </p: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5618770" y="3465254"/>
            <a:ext cx="2948847" cy="646331"/>
            <a:chOff x="8256239" y="2426823"/>
            <a:chExt cx="3772119" cy="468706"/>
          </a:xfrm>
        </p:grpSpPr>
        <p:sp>
          <p:nvSpPr>
            <p:cNvPr id="60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426823"/>
              <a:ext cx="2656170" cy="468706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Los datos recolectados para su posterior evaluacion.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61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39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5618771" y="4292421"/>
            <a:ext cx="2948846" cy="1015663"/>
            <a:chOff x="8256240" y="2292907"/>
            <a:chExt cx="3772118" cy="736538"/>
          </a:xfrm>
        </p:grpSpPr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292907"/>
              <a:ext cx="2656170" cy="736538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Finalmente el personal que cumplio con el perfil professional y personal solicitado para el Puerto en la empresa.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64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84" y="1494828"/>
            <a:ext cx="1005650" cy="1005650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634" y="2835263"/>
            <a:ext cx="1070759" cy="1070759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067" y="4178426"/>
            <a:ext cx="972584" cy="97258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6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773" y="448051"/>
            <a:ext cx="5505834" cy="468284"/>
          </a:xfrm>
        </p:spPr>
        <p:txBody>
          <a:bodyPr/>
          <a:lstStyle/>
          <a:p>
            <a:r>
              <a:rPr lang="es-MX" b="1" dirty="0" smtClean="0"/>
              <a:t>03. PLANTEAMIENTO DEL PROBLEMA</a:t>
            </a:r>
            <a:endParaRPr lang="es-419" b="1" dirty="0"/>
          </a:p>
        </p:txBody>
      </p:sp>
      <p:sp>
        <p:nvSpPr>
          <p:cNvPr id="5" name="Freeform: Shape 72">
            <a:extLst>
              <a:ext uri="{FF2B5EF4-FFF2-40B4-BE49-F238E27FC236}">
                <a16:creationId xmlns:a16="http://schemas.microsoft.com/office/drawing/2014/main" id="{BF2F3E83-4E0F-4F1F-AAEF-12300BB62F87}"/>
              </a:ext>
            </a:extLst>
          </p:cNvPr>
          <p:cNvSpPr/>
          <p:nvPr/>
        </p:nvSpPr>
        <p:spPr>
          <a:xfrm>
            <a:off x="4322448" y="4774517"/>
            <a:ext cx="2987874" cy="573851"/>
          </a:xfrm>
          <a:custGeom>
            <a:avLst/>
            <a:gdLst>
              <a:gd name="connsiteX0" fmla="*/ 37176 w 3981450"/>
              <a:gd name="connsiteY0" fmla="*/ 0 h 765134"/>
              <a:gd name="connsiteX1" fmla="*/ 3628054 w 3981450"/>
              <a:gd name="connsiteY1" fmla="*/ 0 h 765134"/>
              <a:gd name="connsiteX2" fmla="*/ 3981450 w 3981450"/>
              <a:gd name="connsiteY2" fmla="*/ 346034 h 765134"/>
              <a:gd name="connsiteX3" fmla="*/ 1190625 w 3981450"/>
              <a:gd name="connsiteY3" fmla="*/ 765134 h 765134"/>
              <a:gd name="connsiteX4" fmla="*/ 0 w 3981450"/>
              <a:gd name="connsiteY4" fmla="*/ 31709 h 765134"/>
              <a:gd name="connsiteX0" fmla="*/ 39558 w 3983832"/>
              <a:gd name="connsiteY0" fmla="*/ 0 h 765134"/>
              <a:gd name="connsiteX1" fmla="*/ 3630436 w 3983832"/>
              <a:gd name="connsiteY1" fmla="*/ 0 h 765134"/>
              <a:gd name="connsiteX2" fmla="*/ 3983832 w 3983832"/>
              <a:gd name="connsiteY2" fmla="*/ 346034 h 765134"/>
              <a:gd name="connsiteX3" fmla="*/ 1193007 w 3983832"/>
              <a:gd name="connsiteY3" fmla="*/ 765134 h 765134"/>
              <a:gd name="connsiteX4" fmla="*/ 0 w 3983832"/>
              <a:gd name="connsiteY4" fmla="*/ 12659 h 765134"/>
              <a:gd name="connsiteX5" fmla="*/ 39558 w 3983832"/>
              <a:gd name="connsiteY5" fmla="*/ 0 h 76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832" h="765134">
                <a:moveTo>
                  <a:pt x="39558" y="0"/>
                </a:moveTo>
                <a:lnTo>
                  <a:pt x="3630436" y="0"/>
                </a:lnTo>
                <a:lnTo>
                  <a:pt x="3983832" y="346034"/>
                </a:lnTo>
                <a:lnTo>
                  <a:pt x="1193007" y="765134"/>
                </a:lnTo>
                <a:lnTo>
                  <a:pt x="0" y="12659"/>
                </a:lnTo>
                <a:cubicBezTo>
                  <a:pt x="12392" y="2089"/>
                  <a:pt x="27166" y="10570"/>
                  <a:pt x="395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42900" dist="190500" dir="5400000" algn="t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CE1F465-B324-4757-BCEA-903D760AC2E1}"/>
              </a:ext>
            </a:extLst>
          </p:cNvPr>
          <p:cNvSpPr/>
          <p:nvPr/>
        </p:nvSpPr>
        <p:spPr>
          <a:xfrm>
            <a:off x="4488340" y="3002918"/>
            <a:ext cx="2727641" cy="27276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3B3AC52B-2B23-41FA-8D4A-20ECC415C6DF}"/>
              </a:ext>
            </a:extLst>
          </p:cNvPr>
          <p:cNvSpPr/>
          <p:nvPr/>
        </p:nvSpPr>
        <p:spPr>
          <a:xfrm>
            <a:off x="4488340" y="2415734"/>
            <a:ext cx="2727641" cy="2727641"/>
          </a:xfrm>
          <a:prstGeom prst="rect">
            <a:avLst/>
          </a:prstGeom>
          <a:solidFill>
            <a:schemeClr val="accent1">
              <a:lumMod val="75000"/>
              <a:alpha val="9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68555C46-CA16-4581-A3A3-DA996CA8B724}"/>
              </a:ext>
            </a:extLst>
          </p:cNvPr>
          <p:cNvSpPr/>
          <p:nvPr/>
        </p:nvSpPr>
        <p:spPr>
          <a:xfrm>
            <a:off x="4488340" y="1828550"/>
            <a:ext cx="2727641" cy="272764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DE5850C9-D388-4244-AC56-F9DB968FBF72}"/>
              </a:ext>
            </a:extLst>
          </p:cNvPr>
          <p:cNvSpPr/>
          <p:nvPr/>
        </p:nvSpPr>
        <p:spPr>
          <a:xfrm>
            <a:off x="4488340" y="1241366"/>
            <a:ext cx="2727641" cy="2727641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1"/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9321578E-478B-4A5E-AFCB-1F190CFEF93A}"/>
              </a:ext>
            </a:extLst>
          </p:cNvPr>
          <p:cNvSpPr txBox="1"/>
          <p:nvPr/>
        </p:nvSpPr>
        <p:spPr>
          <a:xfrm>
            <a:off x="5194500" y="3004785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Analizar</a:t>
            </a:r>
          </a:p>
        </p:txBody>
      </p:sp>
      <p:sp>
        <p:nvSpPr>
          <p:cNvPr id="12" name="TextBox 65">
            <a:extLst>
              <a:ext uri="{FF2B5EF4-FFF2-40B4-BE49-F238E27FC236}">
                <a16:creationId xmlns:a16="http://schemas.microsoft.com/office/drawing/2014/main" id="{10D9F1C4-3316-4081-B824-EA503120E6DD}"/>
              </a:ext>
            </a:extLst>
          </p:cNvPr>
          <p:cNvSpPr txBox="1"/>
          <p:nvPr/>
        </p:nvSpPr>
        <p:spPr>
          <a:xfrm>
            <a:off x="5194500" y="3560612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Seleccionar</a:t>
            </a:r>
            <a:endParaRPr lang="en-US" dirty="0"/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541FC52D-2678-42F1-A313-99E6C8E6F9B4}"/>
              </a:ext>
            </a:extLst>
          </p:cNvPr>
          <p:cNvSpPr txBox="1"/>
          <p:nvPr/>
        </p:nvSpPr>
        <p:spPr>
          <a:xfrm>
            <a:off x="5194500" y="4157973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Implementar</a:t>
            </a:r>
            <a:endParaRPr lang="en-US" dirty="0"/>
          </a:p>
        </p:txBody>
      </p:sp>
      <p:sp>
        <p:nvSpPr>
          <p:cNvPr id="14" name="TextBox 67">
            <a:extLst>
              <a:ext uri="{FF2B5EF4-FFF2-40B4-BE49-F238E27FC236}">
                <a16:creationId xmlns:a16="http://schemas.microsoft.com/office/drawing/2014/main" id="{E4117307-0CBF-40CE-88C1-5EA557DABBFB}"/>
              </a:ext>
            </a:extLst>
          </p:cNvPr>
          <p:cNvSpPr txBox="1"/>
          <p:nvPr/>
        </p:nvSpPr>
        <p:spPr>
          <a:xfrm>
            <a:off x="5261002" y="4732206"/>
            <a:ext cx="2538282" cy="346249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No suministran</a:t>
            </a: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32A156BF-3D18-4D2E-86B7-E1210177D044}"/>
              </a:ext>
            </a:extLst>
          </p:cNvPr>
          <p:cNvSpPr txBox="1"/>
          <p:nvPr/>
        </p:nvSpPr>
        <p:spPr>
          <a:xfrm>
            <a:off x="4157731" y="2739328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01</a:t>
            </a:r>
          </a:p>
        </p:txBody>
      </p:sp>
      <p:sp>
        <p:nvSpPr>
          <p:cNvPr id="17" name="TextBox 70">
            <a:extLst>
              <a:ext uri="{FF2B5EF4-FFF2-40B4-BE49-F238E27FC236}">
                <a16:creationId xmlns:a16="http://schemas.microsoft.com/office/drawing/2014/main" id="{3CF3D88C-4C89-433C-939B-ED4E9931F016}"/>
              </a:ext>
            </a:extLst>
          </p:cNvPr>
          <p:cNvSpPr txBox="1"/>
          <p:nvPr/>
        </p:nvSpPr>
        <p:spPr>
          <a:xfrm>
            <a:off x="4157731" y="3325531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02</a:t>
            </a:r>
            <a:endParaRPr lang="en-US" sz="2400" dirty="0"/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D080A4E6-4B9E-4F7F-B5F0-F4A5F77DB149}"/>
              </a:ext>
            </a:extLst>
          </p:cNvPr>
          <p:cNvSpPr txBox="1"/>
          <p:nvPr/>
        </p:nvSpPr>
        <p:spPr>
          <a:xfrm>
            <a:off x="4157731" y="3911734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03</a:t>
            </a:r>
            <a:endParaRPr lang="en-US" sz="2400" dirty="0"/>
          </a:p>
        </p:txBody>
      </p:sp>
      <p:sp>
        <p:nvSpPr>
          <p:cNvPr id="19" name="TextBox 73">
            <a:extLst>
              <a:ext uri="{FF2B5EF4-FFF2-40B4-BE49-F238E27FC236}">
                <a16:creationId xmlns:a16="http://schemas.microsoft.com/office/drawing/2014/main" id="{B26D0AD8-3F49-422A-B4A3-C75718028C55}"/>
              </a:ext>
            </a:extLst>
          </p:cNvPr>
          <p:cNvSpPr txBox="1"/>
          <p:nvPr/>
        </p:nvSpPr>
        <p:spPr>
          <a:xfrm>
            <a:off x="4157731" y="4497936"/>
            <a:ext cx="706160" cy="438582"/>
          </a:xfrm>
          <a:prstGeom prst="rect">
            <a:avLst/>
          </a:prstGeom>
          <a:noFill/>
          <a:ln>
            <a:noFill/>
          </a:ln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 smtClean="0"/>
              <a:t>04</a:t>
            </a:r>
            <a:endParaRPr lang="en-US" sz="2400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 rot="10800000">
            <a:off x="926753" y="2369078"/>
            <a:ext cx="2948846" cy="646331"/>
            <a:chOff x="8256240" y="2426823"/>
            <a:chExt cx="3772118" cy="468706"/>
          </a:xfrm>
        </p:grpSpPr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 rot="10800000">
              <a:off x="9372188" y="2426823"/>
              <a:ext cx="2656170" cy="468706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Los datos de manera desordenada y poco eficaz.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7922141" y="3354635"/>
            <a:ext cx="2948845" cy="461665"/>
            <a:chOff x="8256240" y="2493781"/>
            <a:chExt cx="3772117" cy="334790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7" y="2493781"/>
              <a:ext cx="2656170" cy="334790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el personal cuentan con un proceso demorado.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 rot="10800000">
            <a:off x="926753" y="3544822"/>
            <a:ext cx="2948846" cy="646331"/>
            <a:chOff x="8256240" y="2426823"/>
            <a:chExt cx="3772118" cy="468706"/>
          </a:xfrm>
        </p:grpSpPr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 rot="10800000">
              <a:off x="9372188" y="2426823"/>
              <a:ext cx="2656170" cy="468706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Diferentes filtros de pruebas dentro de la plataforma.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28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6">
            <a:extLst>
              <a:ext uri="{FF2B5EF4-FFF2-40B4-BE49-F238E27FC236}">
                <a16:creationId xmlns:a16="http://schemas.microsoft.com/office/drawing/2014/main" id="{38DEE45F-A98A-4DE9-AB78-964F63E0FB17}"/>
              </a:ext>
            </a:extLst>
          </p:cNvPr>
          <p:cNvGrpSpPr/>
          <p:nvPr/>
        </p:nvGrpSpPr>
        <p:grpSpPr>
          <a:xfrm>
            <a:off x="7799284" y="4616790"/>
            <a:ext cx="2948846" cy="461665"/>
            <a:chOff x="8256240" y="2493781"/>
            <a:chExt cx="3772118" cy="334790"/>
          </a:xfrm>
        </p:grpSpPr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EE09DB1-DCA7-4642-B1CB-20CAB579308A}"/>
                </a:ext>
              </a:extLst>
            </p:cNvPr>
            <p:cNvSpPr/>
            <p:nvPr/>
          </p:nvSpPr>
          <p:spPr>
            <a:xfrm>
              <a:off x="9372188" y="2493781"/>
              <a:ext cx="2656170" cy="334790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US" sz="1200" b="1" noProof="1" smtClean="0">
                  <a:solidFill>
                    <a:schemeClr val="tx1">
                      <a:lumMod val="75000"/>
                    </a:schemeClr>
                  </a:solidFill>
                </a:rPr>
                <a:t>Un Sistema de informacion.</a:t>
              </a:r>
              <a:endParaRPr lang="en-US" sz="1200" b="1" noProof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Connector 29">
              <a:extLst>
                <a:ext uri="{FF2B5EF4-FFF2-40B4-BE49-F238E27FC236}">
                  <a16:creationId xmlns:a16="http://schemas.microsoft.com/office/drawing/2014/main" id="{EA386B95-2E16-401A-8586-9A7C64F59BF7}"/>
                </a:ext>
              </a:extLst>
            </p:cNvPr>
            <p:cNvCxnSpPr/>
            <p:nvPr/>
          </p:nvCxnSpPr>
          <p:spPr>
            <a:xfrm>
              <a:off x="8256240" y="2653790"/>
              <a:ext cx="98739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8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567" y="473824"/>
            <a:ext cx="4695200" cy="447071"/>
          </a:xfrm>
        </p:spPr>
        <p:txBody>
          <a:bodyPr/>
          <a:lstStyle/>
          <a:p>
            <a:r>
              <a:rPr lang="es-MX" b="1" dirty="0" smtClean="0"/>
              <a:t>04. ALCANCE DEL PROYECTO</a:t>
            </a:r>
            <a:endParaRPr lang="es-419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4822" y="1821888"/>
            <a:ext cx="2716770" cy="1446414"/>
          </a:xfrm>
        </p:spPr>
        <p:txBody>
          <a:bodyPr>
            <a:normAutofit/>
          </a:bodyPr>
          <a:lstStyle/>
          <a:p>
            <a:r>
              <a:rPr lang="es-419" sz="1800" dirty="0" smtClean="0">
                <a:latin typeface="+mn-lt"/>
              </a:rPr>
              <a:t>- El </a:t>
            </a:r>
            <a:r>
              <a:rPr lang="es-419" sz="1800" dirty="0">
                <a:latin typeface="+mn-lt"/>
              </a:rPr>
              <a:t>desarrollo del software se ejecutará en un promedio </a:t>
            </a:r>
            <a:r>
              <a:rPr lang="es-419" sz="1800" dirty="0" smtClean="0">
                <a:latin typeface="+mn-lt"/>
              </a:rPr>
              <a:t>de la etapa lectiva.</a:t>
            </a:r>
          </a:p>
          <a:p>
            <a:endParaRPr lang="es-419" sz="2200" dirty="0">
              <a:latin typeface="+mn-lt"/>
            </a:endParaRPr>
          </a:p>
          <a:p>
            <a:endParaRPr lang="es-419" sz="2200" dirty="0" smtClean="0">
              <a:latin typeface="+mn-lt"/>
            </a:endParaRPr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813963" y="1953491"/>
            <a:ext cx="2909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- Se basara en pequeñas, medianas y grandes empresas, especialmente en empresas con necesidad de una automatización de selección de personal.</a:t>
            </a:r>
            <a:endParaRPr lang="es-419" dirty="0"/>
          </a:p>
        </p:txBody>
      </p:sp>
      <p:sp>
        <p:nvSpPr>
          <p:cNvPr id="6" name="CuadroTexto 5"/>
          <p:cNvSpPr txBox="1"/>
          <p:nvPr/>
        </p:nvSpPr>
        <p:spPr>
          <a:xfrm>
            <a:off x="4160427" y="3699165"/>
            <a:ext cx="2809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- El </a:t>
            </a:r>
            <a:r>
              <a:rPr lang="es-419" dirty="0"/>
              <a:t>Software se ejecutará en plataformas Windows y/o Linux </a:t>
            </a:r>
            <a:r>
              <a:rPr lang="es-419" dirty="0" smtClean="0"/>
              <a:t>con el navegador Firefox dependiendo </a:t>
            </a:r>
            <a:r>
              <a:rPr lang="es-419" dirty="0"/>
              <a:t>de los requisitos </a:t>
            </a:r>
            <a:r>
              <a:rPr lang="es-419" dirty="0" smtClean="0"/>
              <a:t>y de la infraestructura de la empresa.</a:t>
            </a:r>
            <a:endParaRPr lang="es-419" dirty="0"/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95" y="1687499"/>
            <a:ext cx="568959" cy="5689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19" y="2260616"/>
            <a:ext cx="568959" cy="5689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00" y="2829575"/>
            <a:ext cx="568959" cy="5689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43" y="1687499"/>
            <a:ext cx="568959" cy="56895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95" y="2829574"/>
            <a:ext cx="568959" cy="56895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08" y="3756047"/>
            <a:ext cx="1068767" cy="106876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2" y="3936075"/>
            <a:ext cx="765735" cy="76573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200" y="4578488"/>
            <a:ext cx="994389" cy="99438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05" y="4578488"/>
            <a:ext cx="922713" cy="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941" y="608214"/>
            <a:ext cx="3401064" cy="445226"/>
          </a:xfrm>
        </p:spPr>
        <p:txBody>
          <a:bodyPr/>
          <a:lstStyle/>
          <a:p>
            <a:r>
              <a:rPr lang="es-MX" b="1" dirty="0" smtClean="0"/>
              <a:t>05. JUSTIFICACIÓN</a:t>
            </a:r>
            <a:endParaRPr lang="es-419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17941" y="1243480"/>
            <a:ext cx="10238234" cy="1483096"/>
          </a:xfrm>
        </p:spPr>
        <p:txBody>
          <a:bodyPr>
            <a:normAutofit/>
          </a:bodyPr>
          <a:lstStyle/>
          <a:p>
            <a:r>
              <a:rPr lang="es-MX" sz="1800" dirty="0" smtClean="0">
                <a:latin typeface="+mn-lt"/>
              </a:rPr>
              <a:t>La herramienta Easy Work</a:t>
            </a:r>
            <a:r>
              <a:rPr lang="es-MX" sz="1800" dirty="0">
                <a:latin typeface="+mn-lt"/>
              </a:rPr>
              <a:t> </a:t>
            </a:r>
            <a:r>
              <a:rPr lang="es-MX" sz="1800" dirty="0" smtClean="0">
                <a:latin typeface="+mn-lt"/>
              </a:rPr>
              <a:t>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8" y="2916616"/>
            <a:ext cx="1293147" cy="12931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72" y="4281518"/>
            <a:ext cx="1213196" cy="12131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55" y="2916616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2" y="1235982"/>
            <a:ext cx="3401064" cy="1447800"/>
          </a:xfrm>
        </p:spPr>
        <p:txBody>
          <a:bodyPr/>
          <a:lstStyle/>
          <a:p>
            <a:r>
              <a:rPr lang="es-MX" b="1" dirty="0" smtClean="0"/>
              <a:t>06.RECOLECCIÓN DE DATOS.</a:t>
            </a:r>
            <a:br>
              <a:rPr lang="es-MX" b="1" dirty="0" smtClean="0"/>
            </a:br>
            <a:endParaRPr lang="es-419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868" y="1473502"/>
            <a:ext cx="4558903" cy="353362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240314"/>
            <a:ext cx="3401063" cy="2895599"/>
          </a:xfrm>
        </p:spPr>
        <p:txBody>
          <a:bodyPr>
            <a:normAutofit/>
          </a:bodyPr>
          <a:lstStyle/>
          <a:p>
            <a:r>
              <a:rPr lang="es-MX" sz="1800" dirty="0" smtClean="0"/>
              <a:t>Los datos requeridos se obtuvieron a base de entrevistas con talento humano encargadas del procesos de selección</a:t>
            </a: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40155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2" y="1447799"/>
            <a:ext cx="9295333" cy="2862943"/>
          </a:xfrm>
        </p:spPr>
        <p:txBody>
          <a:bodyPr/>
          <a:lstStyle/>
          <a:p>
            <a:r>
              <a:rPr lang="es-MX" sz="8800" b="1" dirty="0" smtClean="0"/>
              <a:t>07. DIAGRAMAS </a:t>
            </a:r>
            <a:endParaRPr lang="es-419" sz="8800" b="1" dirty="0"/>
          </a:p>
        </p:txBody>
      </p:sp>
    </p:spTree>
    <p:extLst>
      <p:ext uri="{BB962C8B-B14F-4D97-AF65-F5344CB8AC3E}">
        <p14:creationId xmlns:p14="http://schemas.microsoft.com/office/powerpoint/2010/main" val="30473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821</TotalTime>
  <Words>556</Words>
  <Application>Microsoft Office PowerPoint</Application>
  <PresentationFormat>Panorámica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Algerian</vt:lpstr>
      <vt:lpstr>Arial</vt:lpstr>
      <vt:lpstr>Century Gothic</vt:lpstr>
      <vt:lpstr>Wingdings 3</vt:lpstr>
      <vt:lpstr>Ion</vt:lpstr>
      <vt:lpstr>EASY WORK</vt:lpstr>
      <vt:lpstr>EASY WORK</vt:lpstr>
      <vt:lpstr>01. OBJETIVO GENERAL </vt:lpstr>
      <vt:lpstr>02. OBJETIVOS ESPECIFICOS </vt:lpstr>
      <vt:lpstr>03. PLANTEAMIENTO DEL PROBLEMA</vt:lpstr>
      <vt:lpstr>04. ALCANCE DEL PROYECTO</vt:lpstr>
      <vt:lpstr>05. JUSTIFICACIÓN</vt:lpstr>
      <vt:lpstr>06.RECOLECCIÓN DE DATOS. </vt:lpstr>
      <vt:lpstr>07. DIAGRAMAS </vt:lpstr>
      <vt:lpstr>7.1 DIAGRAMA ACTUAL DE LA EMPRESA</vt:lpstr>
      <vt:lpstr>7.2 IMPLEMENTACÍON SOFWARE PROCESO ACTUAL ADMINISTRADOR</vt:lpstr>
      <vt:lpstr>7.3 IMPLEMENTACÍON SOFTWARE PROCESO ACTUAL USUARIO</vt:lpstr>
      <vt:lpstr>7.4 DIAGRAMA CASO DE USOS</vt:lpstr>
      <vt:lpstr>DIAGRAMA DE CLASES</vt:lpstr>
      <vt:lpstr>08.INTERFAZ DE USUARIO</vt:lpstr>
      <vt:lpstr>09.INTERFAZ DE HARDWARE</vt:lpstr>
      <vt:lpstr>10.Funcionalidades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WORK</dc:title>
  <dc:creator>APRENDIZ</dc:creator>
  <cp:lastModifiedBy>APRENDIZ</cp:lastModifiedBy>
  <cp:revision>53</cp:revision>
  <dcterms:created xsi:type="dcterms:W3CDTF">2019-02-21T14:58:21Z</dcterms:created>
  <dcterms:modified xsi:type="dcterms:W3CDTF">2019-03-28T15:44:57Z</dcterms:modified>
</cp:coreProperties>
</file>