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328" r:id="rId3"/>
    <p:sldId id="300" r:id="rId4"/>
    <p:sldId id="334" r:id="rId5"/>
    <p:sldId id="335" r:id="rId6"/>
    <p:sldId id="336" r:id="rId7"/>
    <p:sldId id="338" r:id="rId8"/>
    <p:sldId id="33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9658" autoAdjust="0"/>
  </p:normalViewPr>
  <p:slideViewPr>
    <p:cSldViewPr snapToGrid="0" snapToObjects="1">
      <p:cViewPr varScale="1">
        <p:scale>
          <a:sx n="60" d="100"/>
          <a:sy n="60" d="100"/>
        </p:scale>
        <p:origin x="1200" y="2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Bolívar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Johan Manuel Daza Fonseca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6" y="115612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0877" y="434070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 el proceso de selección de personal?</a:t>
            </a:r>
          </a:p>
          <a:p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2264" y="2032698"/>
            <a:ext cx="8647736" cy="29050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just"/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Se analiza la </a:t>
            </a:r>
            <a:r>
              <a:rPr lang="es-MX" sz="1400" dirty="0"/>
              <a:t>necesidad del </a:t>
            </a:r>
            <a:r>
              <a:rPr lang="es-MX" sz="1400" dirty="0" smtClean="0"/>
              <a:t>puesto, se tiene en cuenta las </a:t>
            </a:r>
            <a:r>
              <a:rPr lang="es-MX" sz="1400" dirty="0"/>
              <a:t>razones por la cual tiene que empezar dicho proceso. </a:t>
            </a:r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Recogen </a:t>
            </a:r>
            <a:r>
              <a:rPr lang="es-MX" sz="1400" dirty="0"/>
              <a:t>las hojas de vida del personal citado a la entrevista como tal, donde </a:t>
            </a:r>
            <a:r>
              <a:rPr lang="es-MX" sz="1400" dirty="0" smtClean="0"/>
              <a:t>ellos analizan </a:t>
            </a:r>
            <a:r>
              <a:rPr lang="es-MX" sz="1400" dirty="0"/>
              <a:t>la información de la hoja de vida para que pasen por diferentes filtros para saber quién se acerca más al perfil solicitado. </a:t>
            </a:r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Realizan </a:t>
            </a:r>
            <a:r>
              <a:rPr lang="es-MX" sz="1400" dirty="0"/>
              <a:t>llamadas telefónicas para saber la disponibilidad del aspirante. 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Validan </a:t>
            </a:r>
            <a:r>
              <a:rPr lang="es-MX" sz="1400" dirty="0"/>
              <a:t>y especifican la información de la vacante por teléfono o correo electrónico. 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Después </a:t>
            </a:r>
            <a:r>
              <a:rPr lang="es-MX" sz="1400" dirty="0"/>
              <a:t>del proceso </a:t>
            </a:r>
            <a:r>
              <a:rPr lang="es-MX" sz="1400" dirty="0" smtClean="0"/>
              <a:t>anterior </a:t>
            </a:r>
            <a:r>
              <a:rPr lang="es-MX" sz="1400" dirty="0"/>
              <a:t>pasan a la entrevista </a:t>
            </a:r>
            <a:r>
              <a:rPr lang="es-MX" sz="1400" dirty="0" smtClean="0"/>
              <a:t>inicial.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Después </a:t>
            </a:r>
            <a:r>
              <a:rPr lang="es-MX" sz="1400" dirty="0"/>
              <a:t>de la entrevista siguen las pruebas </a:t>
            </a:r>
            <a:r>
              <a:rPr lang="es-MX" sz="1400" dirty="0" smtClean="0"/>
              <a:t>Psicotécnicas, el cual se aplica para todos los aspirantes.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/>
              <a:t>Preparan las preguntas mucho antes para saber qué factores y competencias deben ser requeridas para el campo.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Explican el procedimiento que se lleva acabo 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Dependiendo al cargo se puede realizar una entrevista con los jefes de las diferentes áreas, por ultimo se decide si  aprobó para el siguiente proceso que son los exámenes médicos.</a:t>
            </a:r>
            <a:endParaRPr lang="es-419" sz="1400" dirty="0" smtClean="0"/>
          </a:p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6" y="11946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>
                <a:latin typeface="Century" panose="02040604050505020304" pitchFamily="18" charset="0"/>
              </a:rPr>
              <a:t>¿Son las mismas pruebas para todos?</a:t>
            </a:r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28320" y="1748988"/>
            <a:ext cx="7904480" cy="181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 pruebas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psicotécnicas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 para todos los aspirantes , dependiendo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cargo y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responsabilidad se asignan más pruebas.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conocimiento son diferentes para todos los aspirantes al área.  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60" y="3563458"/>
            <a:ext cx="1168400" cy="12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08246" y="96688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>
                <a:latin typeface="Century" panose="02040604050505020304" pitchFamily="18" charset="0"/>
              </a:rPr>
              <a:t>¿Cuánto tiempo tarda el proceso?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280" y="1636494"/>
            <a:ext cx="7599680" cy="181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Dependiendo al cargo que se esté solicitando como por ejemplo un coordinador de cartera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puede estar alrededor de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3-4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procesos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auxiliares o asesores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puede demorar a cabo de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 horas.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reloj anim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21" y="3627120"/>
            <a:ext cx="135128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6744" y="1683534"/>
            <a:ext cx="565421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psicotécnicas.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de capacidad mental.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-Test </a:t>
            </a:r>
            <a:r>
              <a:rPr lang="es-MX" sz="2000" dirty="0">
                <a:latin typeface="Century" panose="02040604050505020304" pitchFamily="18" charset="0"/>
              </a:rPr>
              <a:t>psicológico.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de conocimiento.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médicas.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-Papelería </a:t>
            </a:r>
            <a:r>
              <a:rPr lang="es-MX" sz="2000" dirty="0">
                <a:latin typeface="Century" panose="02040604050505020304" pitchFamily="18" charset="0"/>
              </a:rPr>
              <a:t>para las </a:t>
            </a:r>
            <a:r>
              <a:rPr lang="es-MX" sz="2000" dirty="0" smtClean="0">
                <a:latin typeface="Century" panose="02040604050505020304" pitchFamily="18" charset="0"/>
              </a:rPr>
              <a:t>pruebas y preguntas</a:t>
            </a:r>
            <a:r>
              <a:rPr lang="es-MX" sz="2000" dirty="0">
                <a:latin typeface="Century" panose="02040604050505020304" pitchFamily="18" charset="0"/>
              </a:rPr>
              <a:t>. </a:t>
            </a:r>
            <a:endParaRPr lang="es-419" sz="2000" dirty="0">
              <a:latin typeface="Century" panose="02040604050505020304" pitchFamily="18" charset="0"/>
            </a:endParaRPr>
          </a:p>
          <a:p>
            <a:endParaRPr lang="es-419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6745" y="376256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</a:rPr>
              <a:t>¿Qué herramientas usa para gestionar el proceso?</a:t>
            </a:r>
            <a:endParaRPr lang="es-419" sz="3200" dirty="0">
              <a:latin typeface="Century" panose="02040604050505020304" pitchFamily="18" charset="0"/>
            </a:endParaRPr>
          </a:p>
          <a:p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1866257"/>
            <a:ext cx="2382695" cy="18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8246" y="96688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¿Cómo </a:t>
            </a:r>
            <a:r>
              <a:rPr lang="es-MX" sz="3600" dirty="0">
                <a:latin typeface="Century" panose="02040604050505020304" pitchFamily="18" charset="0"/>
              </a:rPr>
              <a:t>deciden quien es apto o no?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79120" y="1719497"/>
            <a:ext cx="7284720" cy="105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da a saber los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 las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pruebas mencionadas anteriormente, se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saca una conclusión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analizar los resultados.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15" y="3113205"/>
            <a:ext cx="4474567" cy="15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1760" y="1654102"/>
            <a:ext cx="863600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-Gestión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guarda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 la información recolectada en el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proceso de selección donde se anexa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una hoja Excel,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envía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seguridad de la información para que ellos validen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y la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almacenen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las bases de datos de la empresa.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4960" y="299888"/>
            <a:ext cx="8453120" cy="8685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</a:rPr>
              <a:t>¿Cómo manejan la información almacenada finalizando el proceso? </a:t>
            </a:r>
            <a:endParaRPr lang="es-419" sz="3200" dirty="0">
              <a:latin typeface="Century" panose="02040604050505020304" pitchFamily="18" charset="0"/>
            </a:endParaRPr>
          </a:p>
          <a:p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22" y="3413761"/>
            <a:ext cx="1283018" cy="10557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77" y="3510484"/>
            <a:ext cx="1539875" cy="8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administrador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</a:t>
            </a:r>
            <a:r>
              <a:rPr lang="es-MX" sz="2000" dirty="0" smtClean="0">
                <a:latin typeface="Century" panose="02040604050505020304" pitchFamily="18" charset="0"/>
              </a:rPr>
              <a:t>Usuario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usos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090" b="11237"/>
          <a:stretch/>
        </p:blipFill>
        <p:spPr>
          <a:xfrm>
            <a:off x="262758" y="1292773"/>
            <a:ext cx="8539566" cy="34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400" dirty="0">
                <a:latin typeface="Century Gothic" panose="020B0502020202020204" pitchFamily="34" charset="0"/>
              </a:rPr>
              <a:t>software en el proceso actual administrador</a:t>
            </a:r>
            <a:endParaRPr lang="en-US" sz="24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b="8418"/>
          <a:stretch/>
        </p:blipFill>
        <p:spPr>
          <a:xfrm>
            <a:off x="372927" y="1470906"/>
            <a:ext cx="8255507" cy="31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/>
          <a:stretch/>
        </p:blipFill>
        <p:spPr>
          <a:xfrm>
            <a:off x="262758" y="1149178"/>
            <a:ext cx="8572323" cy="37883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8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8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2800" dirty="0" smtClean="0">
                <a:latin typeface="Century Gothic" panose="020B0502020202020204" pitchFamily="34" charset="0"/>
              </a:rPr>
              <a:t>usuario</a:t>
            </a:r>
            <a:endParaRPr lang="en-US" sz="28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006226" y="191612"/>
            <a:ext cx="448884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01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.Objetivo general y objetivo especifico.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02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.Planteamiento del problema.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03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.Alcance del proyecto.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04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.Justificación.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05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.Tecnica levantamiento de información. 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06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.Diagramas.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6.1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de procesos funcionamiento actual empresa aecsa.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6.2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de procesos </a:t>
            </a:r>
            <a:r>
              <a:rPr lang="es-MX" sz="1100" dirty="0">
                <a:latin typeface="Century Gothic" panose="020B0502020202020204" pitchFamily="34" charset="0"/>
              </a:rPr>
              <a:t>i</a:t>
            </a:r>
            <a:r>
              <a:rPr lang="es-MX" sz="1100" dirty="0" smtClean="0">
                <a:latin typeface="Century Gothic" panose="020B0502020202020204" pitchFamily="34" charset="0"/>
              </a:rPr>
              <a:t>mplementación </a:t>
            </a:r>
            <a:r>
              <a:rPr lang="es-MX" sz="11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100" dirty="0" smtClean="0">
                <a:latin typeface="Century Gothic" panose="020B0502020202020204" pitchFamily="34" charset="0"/>
              </a:rPr>
              <a:t>administrador.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6.3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de procesos </a:t>
            </a:r>
            <a:r>
              <a:rPr lang="es-MX" sz="1100" dirty="0" smtClean="0">
                <a:latin typeface="Century Gothic" panose="020B0502020202020204" pitchFamily="34" charset="0"/>
              </a:rPr>
              <a:t>Implementación </a:t>
            </a:r>
            <a:r>
              <a:rPr lang="es-MX" sz="11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100" dirty="0" smtClean="0">
                <a:latin typeface="Century Gothic" panose="020B0502020202020204" pitchFamily="34" charset="0"/>
              </a:rPr>
              <a:t>usuario.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6.4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Diagrama </a:t>
            </a:r>
            <a:r>
              <a:rPr lang="en-US" sz="1100" dirty="0">
                <a:latin typeface="Century Gothic" panose="020B0502020202020204" pitchFamily="34" charset="0"/>
              </a:rPr>
              <a:t>caso de </a:t>
            </a:r>
            <a:r>
              <a:rPr lang="en-US" sz="1100" dirty="0" smtClean="0">
                <a:latin typeface="Century Gothic" panose="020B0502020202020204" pitchFamily="34" charset="0"/>
              </a:rPr>
              <a:t>usos.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6.5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Diagrama </a:t>
            </a:r>
            <a:r>
              <a:rPr lang="en-US" sz="1100" dirty="0">
                <a:latin typeface="Century Gothic" panose="020B0502020202020204" pitchFamily="34" charset="0"/>
              </a:rPr>
              <a:t>de </a:t>
            </a:r>
            <a:r>
              <a:rPr lang="en-US" sz="1100" dirty="0" smtClean="0">
                <a:latin typeface="Century Gothic" panose="020B0502020202020204" pitchFamily="34" charset="0"/>
              </a:rPr>
              <a:t>clases.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07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.Interfaz usuario.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08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Interfaz </a:t>
            </a:r>
            <a:r>
              <a:rPr lang="en-US" sz="1100" dirty="0">
                <a:latin typeface="Century Gothic" panose="020B0502020202020204" pitchFamily="34" charset="0"/>
              </a:rPr>
              <a:t>de </a:t>
            </a:r>
            <a:r>
              <a:rPr lang="en-US" sz="1100" dirty="0" smtClean="0">
                <a:latin typeface="Century Gothic" panose="020B0502020202020204" pitchFamily="34" charset="0"/>
              </a:rPr>
              <a:t>hardware.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09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Funcionalidades </a:t>
            </a:r>
            <a:r>
              <a:rPr lang="en-US" sz="1100" dirty="0">
                <a:latin typeface="Century Gothic" panose="020B0502020202020204" pitchFamily="34" charset="0"/>
              </a:rPr>
              <a:t>del </a:t>
            </a:r>
            <a:r>
              <a:rPr lang="en-US" sz="1100" dirty="0" smtClean="0">
                <a:latin typeface="Century Gothic" panose="020B0502020202020204" pitchFamily="34" charset="0"/>
              </a:rPr>
              <a:t>software.</a:t>
            </a:r>
            <a:endParaRPr lang="en-US" sz="1100" dirty="0">
              <a:latin typeface="Century Gothic" panose="020B0502020202020204" pitchFamily="34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6.4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caso de usos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3765550" y="985343"/>
            <a:ext cx="4215234" cy="41581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" y="1510530"/>
            <a:ext cx="1287191" cy="1287191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36" y="3102520"/>
            <a:ext cx="1293147" cy="1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6.5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de clases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240" t="18683" r="32665" b="7241"/>
          <a:stretch/>
        </p:blipFill>
        <p:spPr>
          <a:xfrm>
            <a:off x="553333" y="1061545"/>
            <a:ext cx="7981067" cy="37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07.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usuario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-88490" y="1392944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La interfaz del usuario tendrá como propósito tener un conjunto de ventas, secciones, botones, campos de texto. Deberá ir construida para una buena gestión del sistema, y podrá ser visualizada desde una navegador web.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15" y="3300545"/>
            <a:ext cx="1275052" cy="1275052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6" name="Picture 2" descr="Resultado de imagen para imagenes de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62" y="3144447"/>
            <a:ext cx="1431149" cy="143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08.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hardware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0" y="1262969"/>
            <a:ext cx="8946541" cy="458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Sera necesario disponer de un servidor para almacenar el software con su respectiva base de datos, los componentes serán los siguientes.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Servidor DELL PowerEdge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Chasis Hot Plus.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Procesador Xeon Bronze 3106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8GB de memoria RAM 2667 Ghz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Sistema operativo VMware ESXI 6.5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Licencias vShepere Ops Manager + 1 CPU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1TB SATA 6Gbps 512n.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36" y="2673364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09.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Funcionalidades del software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0" y="1065060"/>
            <a:ext cx="8948791" cy="39898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latin typeface="Century" panose="02040604050505020304" pitchFamily="18" charset="0"/>
              </a:rPr>
              <a:t>El sistema mostrará los datos que se deben ingresar.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confirmará y guardará los datos.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hará la alerta si hace falta o está equivocado algún dato. 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no revelará a sus operadores otros datos personales de los clientes distintos a nombres y números de referencia.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solo pasará las pruebas correspondientes para el usuario</a:t>
            </a:r>
          </a:p>
          <a:p>
            <a:r>
              <a:rPr lang="es-ES_tradnl" sz="1600" dirty="0" smtClean="0">
                <a:latin typeface="Century" panose="02040604050505020304" pitchFamily="18" charset="0"/>
              </a:rPr>
              <a:t>El sistema enviará resultados solo al área administrativa.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graficará los resultados para una mejor evaluación.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El sistema debe ser capaz de operar adecuadamente con hasta 100.000 usuarios con sesiones concurrentes.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 </a:t>
            </a:r>
            <a:r>
              <a:rPr lang="es-419" sz="1600" dirty="0" smtClean="0">
                <a:latin typeface="Century" panose="02040604050505020304" pitchFamily="18" charset="0"/>
              </a:rPr>
              <a:t>El sistema incluirá un procedimiento de autorización de usuarios, en el cual los usuarios deben identificarse usando un nombre de usuario y contraseña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Si se identifican ataques de seguridad o brecha del sistema, el mismo no continuará operando </a:t>
            </a: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 Gothic" panose="020B0502020202020204" pitchFamily="34" charset="0"/>
              </a:rPr>
              <a:t>Desarrollar un software para sistematizar el proceso de selección de </a:t>
            </a:r>
            <a:r>
              <a:rPr lang="es-419" sz="2000" dirty="0" smtClean="0">
                <a:latin typeface="Century Gothic" panose="020B0502020202020204" pitchFamily="34" charset="0"/>
              </a:rPr>
              <a:t>personal para el seguimiento, orden y registro de las gestiones a desarrollar enfocadas a contratación de personal.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dirty="0" smtClean="0"/>
              <a:t>-Recolectar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ediante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la informacion suministrada por parte del entrevistado la base de datos requerida para cumplir el objetivo principal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Ordenar los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datos recolectados para su posterior evaluacion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/>
              <a:t>-</a:t>
            </a:r>
            <a:r>
              <a:rPr lang="en-US" noProof="1" smtClean="0"/>
              <a:t>Seleccionar finalmente </a:t>
            </a:r>
            <a:r>
              <a:rPr lang="en-US" noProof="1"/>
              <a:t>el personal que cumplio con el perfil professional y personal solicitado para el Puerto en la empresa.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Planteamiento del problema</a:t>
            </a:r>
            <a:endParaRPr lang="es-419" sz="3600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02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plataformas Windows y/o Linux </a:t>
            </a:r>
            <a:r>
              <a:rPr lang="es-419" sz="1600" dirty="0" smtClean="0">
                <a:latin typeface="Century" panose="02040604050505020304" pitchFamily="18" charset="0"/>
              </a:rPr>
              <a:t>con el navegador Firefox dependiendo </a:t>
            </a:r>
            <a:r>
              <a:rPr lang="es-419" sz="1600" dirty="0">
                <a:latin typeface="Century" panose="02040604050505020304" pitchFamily="18" charset="0"/>
              </a:rPr>
              <a:t>de los requisitos </a:t>
            </a:r>
            <a:r>
              <a:rPr lang="es-419" sz="1600" dirty="0" smtClean="0">
                <a:latin typeface="Century" panose="02040604050505020304" pitchFamily="18" charset="0"/>
              </a:rPr>
              <a:t>y de la infraestructura de la empresa.</a:t>
            </a:r>
            <a:endParaRPr lang="es-419" sz="1600" dirty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04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05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224658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Los datos requeridos se obtuvieron a base de entrevistas con talento humano encargadas del procesos de selección</a:t>
            </a:r>
            <a:endParaRPr lang="es-419" sz="1800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48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  <a:r>
              <a:rPr lang="es-ES" sz="3600" dirty="0" smtClean="0">
                <a:latin typeface="Century" panose="02040604050505020304" pitchFamily="18" charset="0"/>
                <a:cs typeface="Calibri"/>
              </a:rPr>
              <a:t> 	</a:t>
            </a:r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6486" y="1737360"/>
            <a:ext cx="813816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Preguntas realizadas.</a:t>
            </a:r>
          </a:p>
          <a:p>
            <a:pPr algn="l"/>
            <a:endParaRPr lang="es-419" sz="2000" dirty="0" smtClean="0">
              <a:latin typeface="Century" panose="020406040505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96486" y="2344817"/>
            <a:ext cx="8503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 el proceso de selección de personal</a:t>
            </a:r>
            <a:r>
              <a:rPr lang="es-MX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es-MX" dirty="0" smtClean="0">
                <a:latin typeface="Century" panose="02040604050505020304" pitchFamily="18" charset="0"/>
              </a:rPr>
              <a:t>¿Son </a:t>
            </a:r>
            <a:r>
              <a:rPr lang="es-MX" dirty="0">
                <a:latin typeface="Century" panose="02040604050505020304" pitchFamily="18" charset="0"/>
              </a:rPr>
              <a:t>las mismas pruebas para todos</a:t>
            </a:r>
            <a:r>
              <a:rPr lang="es-MX" dirty="0" smtClean="0">
                <a:latin typeface="Century" panose="02040604050505020304" pitchFamily="18" charset="0"/>
              </a:rPr>
              <a:t>?</a:t>
            </a:r>
          </a:p>
          <a:p>
            <a:r>
              <a:rPr lang="es-MX" dirty="0">
                <a:latin typeface="Century" panose="02040604050505020304" pitchFamily="18" charset="0"/>
              </a:rPr>
              <a:t>¿Cuánto tiempo </a:t>
            </a:r>
            <a:r>
              <a:rPr lang="es-MX" dirty="0" smtClean="0">
                <a:latin typeface="Century" panose="02040604050505020304" pitchFamily="18" charset="0"/>
              </a:rPr>
              <a:t>tarda </a:t>
            </a:r>
            <a:r>
              <a:rPr lang="es-MX" dirty="0">
                <a:latin typeface="Century" panose="02040604050505020304" pitchFamily="18" charset="0"/>
              </a:rPr>
              <a:t>el proceso</a:t>
            </a:r>
            <a:r>
              <a:rPr lang="es-MX" dirty="0" smtClean="0">
                <a:latin typeface="Century" panose="02040604050505020304" pitchFamily="18" charset="0"/>
              </a:rPr>
              <a:t>?</a:t>
            </a:r>
          </a:p>
          <a:p>
            <a:r>
              <a:rPr lang="es-MX" dirty="0">
                <a:latin typeface="Century" panose="02040604050505020304" pitchFamily="18" charset="0"/>
              </a:rPr>
              <a:t>¿Qué herramientas usa para gestionar el proceso?</a:t>
            </a:r>
            <a:endParaRPr lang="es-419" dirty="0">
              <a:latin typeface="Century" panose="02040604050505020304" pitchFamily="18" charset="0"/>
            </a:endParaRPr>
          </a:p>
          <a:p>
            <a:r>
              <a:rPr lang="es-MX" dirty="0" smtClean="0">
                <a:latin typeface="Century" panose="02040604050505020304" pitchFamily="18" charset="0"/>
              </a:rPr>
              <a:t>¿</a:t>
            </a:r>
            <a:r>
              <a:rPr lang="es-MX" dirty="0">
                <a:latin typeface="Century" panose="02040604050505020304" pitchFamily="18" charset="0"/>
              </a:rPr>
              <a:t>cómo deciden quien es apto o no? </a:t>
            </a:r>
            <a:endParaRPr lang="es-419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¿Cómo manejan la información almacenada finalizando el proceso? </a:t>
            </a:r>
            <a:endParaRPr lang="es-419" dirty="0">
              <a:latin typeface="Century" panose="02040604050505020304" pitchFamily="18" charset="0"/>
            </a:endParaRPr>
          </a:p>
          <a:p>
            <a:endParaRPr lang="es-419" dirty="0"/>
          </a:p>
          <a:p>
            <a:endParaRPr lang="es-419" dirty="0">
              <a:latin typeface="Century" panose="02040604050505020304" pitchFamily="18" charset="0"/>
            </a:endParaRPr>
          </a:p>
          <a:p>
            <a:r>
              <a:rPr lang="es-MX" dirty="0" smtClean="0">
                <a:latin typeface="Century" panose="02040604050505020304" pitchFamily="18" charset="0"/>
              </a:rPr>
              <a:t> </a:t>
            </a:r>
            <a:endParaRPr lang="es-419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1024</TotalTime>
  <Words>1146</Words>
  <Application>Microsoft Office PowerPoint</Application>
  <PresentationFormat>Presentación en pantalla (16:9)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Castellar</vt:lpstr>
      <vt:lpstr>Century</vt:lpstr>
      <vt:lpstr>Century Gothic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cristian david angel oliveros</cp:lastModifiedBy>
  <cp:revision>66</cp:revision>
  <dcterms:created xsi:type="dcterms:W3CDTF">2015-08-06T22:24:59Z</dcterms:created>
  <dcterms:modified xsi:type="dcterms:W3CDTF">2019-04-04T14:43:14Z</dcterms:modified>
</cp:coreProperties>
</file>