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7" r:id="rId2"/>
    <p:sldId id="328" r:id="rId3"/>
    <p:sldId id="300" r:id="rId4"/>
    <p:sldId id="334" r:id="rId5"/>
    <p:sldId id="335" r:id="rId6"/>
    <p:sldId id="336" r:id="rId7"/>
    <p:sldId id="338" r:id="rId8"/>
    <p:sldId id="337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9658" autoAdjust="0"/>
  </p:normalViewPr>
  <p:slideViewPr>
    <p:cSldViewPr snapToGrid="0" snapToObjects="1">
      <p:cViewPr>
        <p:scale>
          <a:sx n="93" d="100"/>
          <a:sy n="93" d="100"/>
        </p:scale>
        <p:origin x="1386" y="5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93290" y="678426"/>
            <a:ext cx="671543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b="1" dirty="0" smtClean="0">
                <a:latin typeface="Castellar" panose="020A0402060406010301" pitchFamily="18" charset="0"/>
              </a:rPr>
              <a:t>EASY </a:t>
            </a:r>
            <a:r>
              <a:rPr lang="es-MX" sz="5400" b="1" dirty="0">
                <a:latin typeface="Castellar" panose="020A0402060406010301" pitchFamily="18" charset="0"/>
              </a:rPr>
              <a:t>WORK</a:t>
            </a:r>
          </a:p>
          <a:p>
            <a:endParaRPr lang="es-MX" sz="2800" dirty="0" smtClean="0">
              <a:latin typeface="Century" panose="02040604050505020304" pitchFamily="18" charset="0"/>
            </a:endParaRPr>
          </a:p>
          <a:p>
            <a:endParaRPr lang="es-MX" sz="2800" dirty="0">
              <a:latin typeface="Century" panose="02040604050505020304" pitchFamily="18" charset="0"/>
            </a:endParaRPr>
          </a:p>
          <a:p>
            <a:r>
              <a:rPr lang="es-MX" sz="2400" dirty="0" smtClean="0">
                <a:latin typeface="Century" panose="02040604050505020304" pitchFamily="18" charset="0"/>
              </a:rPr>
              <a:t>Karen </a:t>
            </a:r>
            <a:r>
              <a:rPr lang="es-MX" sz="2400" dirty="0">
                <a:latin typeface="Century" panose="02040604050505020304" pitchFamily="18" charset="0"/>
              </a:rPr>
              <a:t>Natalia Navarrete Montenegro</a:t>
            </a:r>
            <a:endParaRPr lang="es-419" sz="2400" dirty="0">
              <a:latin typeface="Century" panose="02040604050505020304" pitchFamily="18" charset="0"/>
            </a:endParaRPr>
          </a:p>
          <a:p>
            <a:r>
              <a:rPr lang="es-MX" sz="2400" dirty="0">
                <a:latin typeface="Century" panose="02040604050505020304" pitchFamily="18" charset="0"/>
              </a:rPr>
              <a:t>Diego Andrés Hernández Suarez</a:t>
            </a:r>
            <a:endParaRPr lang="es-419" sz="2400" dirty="0">
              <a:latin typeface="Century" panose="02040604050505020304" pitchFamily="18" charset="0"/>
            </a:endParaRPr>
          </a:p>
          <a:p>
            <a:r>
              <a:rPr lang="es-MX" sz="2400" dirty="0">
                <a:latin typeface="Century" panose="02040604050505020304" pitchFamily="18" charset="0"/>
              </a:rPr>
              <a:t>Julián David Oñate Bolívar</a:t>
            </a:r>
            <a:endParaRPr lang="es-419" sz="2400" dirty="0">
              <a:latin typeface="Century" panose="02040604050505020304" pitchFamily="18" charset="0"/>
            </a:endParaRPr>
          </a:p>
          <a:p>
            <a:r>
              <a:rPr lang="es-MX" sz="2400" dirty="0">
                <a:latin typeface="Century" panose="02040604050505020304" pitchFamily="18" charset="0"/>
              </a:rPr>
              <a:t>Johan Manuel Daza Fonseca</a:t>
            </a:r>
            <a:endParaRPr lang="es-419" sz="2400" dirty="0">
              <a:latin typeface="Century" panose="020406040505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16" y="678426"/>
            <a:ext cx="1025214" cy="1025214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6.1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200" dirty="0">
                <a:latin typeface="Century" panose="02040604050505020304" pitchFamily="18" charset="0"/>
                <a:cs typeface="Calibri"/>
              </a:rPr>
              <a:t>Funcionamiento actual empresa aecsa</a:t>
            </a: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4" name="Marcador de contenido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090" b="11237"/>
          <a:stretch/>
        </p:blipFill>
        <p:spPr>
          <a:xfrm>
            <a:off x="262758" y="1292773"/>
            <a:ext cx="8539566" cy="34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6.2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>
                <a:latin typeface="Century Gothic" panose="020B0502020202020204" pitchFamily="34" charset="0"/>
              </a:rPr>
              <a:t>Implementación software en el proceso actual administrador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5" name="Marcador de contenido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9" b="8418"/>
          <a:stretch/>
        </p:blipFill>
        <p:spPr>
          <a:xfrm>
            <a:off x="372927" y="1470906"/>
            <a:ext cx="8255507" cy="314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"/>
          <a:stretch/>
        </p:blipFill>
        <p:spPr>
          <a:xfrm>
            <a:off x="262758" y="1149178"/>
            <a:ext cx="8572323" cy="378833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6.3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>
                <a:latin typeface="Century Gothic" panose="020B0502020202020204" pitchFamily="34" charset="0"/>
              </a:rPr>
              <a:t>Implementación software en el proceso actual </a:t>
            </a:r>
            <a:r>
              <a:rPr lang="es-MX" sz="3200" dirty="0" smtClean="0">
                <a:latin typeface="Century Gothic" panose="020B0502020202020204" pitchFamily="34" charset="0"/>
              </a:rPr>
              <a:t>usuario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6.4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Diagrama caso de usos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7"/>
          <a:stretch/>
        </p:blipFill>
        <p:spPr>
          <a:xfrm>
            <a:off x="3765550" y="985343"/>
            <a:ext cx="4215234" cy="41581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9" y="1510530"/>
            <a:ext cx="1287191" cy="1287191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36" y="3102520"/>
            <a:ext cx="1293147" cy="12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/>
          <p:cNvPicPr>
            <a:picLocks noChangeAspect="1"/>
          </p:cNvPicPr>
          <p:nvPr/>
        </p:nvPicPr>
        <p:blipFill rotWithShape="1">
          <a:blip r:embed="rId2"/>
          <a:srcRect l="9002" t="18441" r="32936" b="7264"/>
          <a:stretch/>
        </p:blipFill>
        <p:spPr>
          <a:xfrm>
            <a:off x="1082565" y="1025967"/>
            <a:ext cx="7376984" cy="394392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6.5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Diagrama de clases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07.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42214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Interfaz de usuario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-88490" y="1392944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>
                <a:latin typeface="Century" panose="02040604050505020304" pitchFamily="18" charset="0"/>
              </a:rPr>
              <a:t>La interfaz del usuario tendrá como propósito tener un conjunto de ventas, secciones, botones, campos de texto. Deberá ir construida para una buena gestión del sistema, y podrá ser visualizada desde una navegadora web.</a:t>
            </a:r>
            <a:endParaRPr lang="es-419" sz="2000" dirty="0" smtClean="0">
              <a:latin typeface="Century" panose="02040604050505020304" pitchFamily="18" charset="0"/>
            </a:endParaRPr>
          </a:p>
          <a:p>
            <a:endParaRPr lang="es-419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15" y="3300545"/>
            <a:ext cx="1275052" cy="1275052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6" name="Picture 2" descr="Resultado de imagen para imagenes de firef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662" y="3144447"/>
            <a:ext cx="1431149" cy="143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08.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42214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Interfaz de hardware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0" y="1262969"/>
            <a:ext cx="8946541" cy="45830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>
                <a:latin typeface="Century" panose="02040604050505020304" pitchFamily="18" charset="0"/>
              </a:rPr>
              <a:t>Sera necesario disponer de un servidor para almacenar el software con su respectiva base de datos, los componentes serán los siguientes.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Servidor DELL PowerEdge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Chasis Hot Plus.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Procesador Xeon Bronze 3106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8GB de memoria RAM 2667 Ghz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Sistema operativo VMware ESXI 6.5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Licencias vShepere Ops Manager + 1 CPU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1TB SATA 6Gbps 512n.</a:t>
            </a:r>
            <a:endParaRPr lang="es-419" sz="2000" dirty="0" smtClean="0">
              <a:latin typeface="Century" panose="02040604050505020304" pitchFamily="18" charset="0"/>
            </a:endParaRPr>
          </a:p>
          <a:p>
            <a:endParaRPr lang="es-419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36" y="2673364"/>
            <a:ext cx="1080296" cy="1080296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1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09.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42214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Funcionalidades del software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0" y="1065060"/>
            <a:ext cx="8948791" cy="39898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>
                <a:latin typeface="Century" panose="02040604050505020304" pitchFamily="18" charset="0"/>
              </a:rPr>
              <a:t>El sistema mostrará los datos que se deben ingresar.</a:t>
            </a:r>
          </a:p>
          <a:p>
            <a:r>
              <a:rPr lang="es-ES" sz="1600" dirty="0" smtClean="0">
                <a:latin typeface="Century" panose="02040604050505020304" pitchFamily="18" charset="0"/>
              </a:rPr>
              <a:t>El sistema confirmará y guardará los datos.</a:t>
            </a:r>
            <a:endParaRPr lang="es-419" sz="1600" dirty="0" smtClean="0">
              <a:latin typeface="Century" panose="02040604050505020304" pitchFamily="18" charset="0"/>
            </a:endParaRPr>
          </a:p>
          <a:p>
            <a:r>
              <a:rPr lang="es-ES" sz="1600" dirty="0" smtClean="0">
                <a:latin typeface="Century" panose="02040604050505020304" pitchFamily="18" charset="0"/>
              </a:rPr>
              <a:t>El sistema hará la alerta si hace falta o está equivocado algún dato. </a:t>
            </a:r>
          </a:p>
          <a:p>
            <a:r>
              <a:rPr lang="es-ES" sz="1600" dirty="0" smtClean="0">
                <a:latin typeface="Century" panose="02040604050505020304" pitchFamily="18" charset="0"/>
              </a:rPr>
              <a:t>El sistema no revelará a sus operadores otros datos personales de los clientes distintos a nombres y números de referencia.</a:t>
            </a:r>
          </a:p>
          <a:p>
            <a:r>
              <a:rPr lang="es-ES" sz="1600" dirty="0" smtClean="0">
                <a:latin typeface="Century" panose="02040604050505020304" pitchFamily="18" charset="0"/>
              </a:rPr>
              <a:t>El sistema solo pasará las pruebas correspondientes para el usuario</a:t>
            </a:r>
          </a:p>
          <a:p>
            <a:r>
              <a:rPr lang="es-ES_tradnl" sz="1600" dirty="0" smtClean="0">
                <a:latin typeface="Century" panose="02040604050505020304" pitchFamily="18" charset="0"/>
              </a:rPr>
              <a:t>El sistema enviará resultados solo al área administrativa.</a:t>
            </a:r>
            <a:endParaRPr lang="es-419" sz="1600" dirty="0" smtClean="0">
              <a:latin typeface="Century" panose="02040604050505020304" pitchFamily="18" charset="0"/>
            </a:endParaRPr>
          </a:p>
          <a:p>
            <a:r>
              <a:rPr lang="es-ES" sz="1600" dirty="0" smtClean="0">
                <a:latin typeface="Century" panose="02040604050505020304" pitchFamily="18" charset="0"/>
              </a:rPr>
              <a:t>El sistema graficará los resultados para una mejor evaluación.</a:t>
            </a:r>
          </a:p>
          <a:p>
            <a:r>
              <a:rPr lang="es-419" sz="1600" dirty="0" smtClean="0">
                <a:latin typeface="Century" panose="02040604050505020304" pitchFamily="18" charset="0"/>
              </a:rPr>
              <a:t>El sistema debe ser capaz de operar adecuadamente con hasta 100.000 usuarios con sesiones concurrentes.</a:t>
            </a:r>
          </a:p>
          <a:p>
            <a:r>
              <a:rPr lang="es-ES" sz="1600" dirty="0" smtClean="0">
                <a:latin typeface="Century" panose="02040604050505020304" pitchFamily="18" charset="0"/>
              </a:rPr>
              <a:t> </a:t>
            </a:r>
            <a:r>
              <a:rPr lang="es-419" sz="1600" dirty="0" smtClean="0">
                <a:latin typeface="Century" panose="02040604050505020304" pitchFamily="18" charset="0"/>
              </a:rPr>
              <a:t>El sistema incluirá un procedimiento de autorización de usuarios, en el cual los usuarios deben identificarse usando un nombre de usuario y contraseña</a:t>
            </a:r>
          </a:p>
          <a:p>
            <a:r>
              <a:rPr lang="es-419" sz="1600" dirty="0" smtClean="0">
                <a:latin typeface="Century" panose="02040604050505020304" pitchFamily="18" charset="0"/>
              </a:rPr>
              <a:t>Si se identifican ataques de seguridad o brecha del sistema, el mismo no continuará operando </a:t>
            </a:r>
          </a:p>
          <a:p>
            <a:endParaRPr lang="es-419" sz="1600" dirty="0" smtClean="0">
              <a:latin typeface="Century" panose="02040604050505020304" pitchFamily="18" charset="0"/>
            </a:endParaRPr>
          </a:p>
          <a:p>
            <a:endParaRPr lang="es-419" sz="1600" dirty="0" smtClean="0">
              <a:latin typeface="Century" panose="02040604050505020304" pitchFamily="18" charset="0"/>
            </a:endParaRPr>
          </a:p>
          <a:p>
            <a:endParaRPr lang="es-419" sz="1600" dirty="0" smtClean="0">
              <a:latin typeface="Century" panose="02040604050505020304" pitchFamily="18" charset="0"/>
            </a:endParaRPr>
          </a:p>
          <a:p>
            <a:endParaRPr lang="es-419" sz="1600" dirty="0" smtClean="0">
              <a:latin typeface="Century" panose="02040604050505020304" pitchFamily="18" charset="0"/>
            </a:endParaRPr>
          </a:p>
          <a:p>
            <a:endParaRPr lang="es-419" sz="1600" dirty="0" smtClean="0">
              <a:latin typeface="Century" panose="02040604050505020304" pitchFamily="18" charset="0"/>
            </a:endParaRPr>
          </a:p>
          <a:p>
            <a:endParaRPr lang="es-419" sz="1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114380" y="262258"/>
            <a:ext cx="425157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Century Gothic" panose="020B0502020202020204" pitchFamily="34" charset="0"/>
                <a:cs typeface="Calibri"/>
              </a:rPr>
              <a:t>01.Objetivo general y o</a:t>
            </a:r>
            <a:r>
              <a:rPr lang="es-ES" sz="1600" dirty="0" smtClean="0">
                <a:latin typeface="Century Gothic" panose="020B0502020202020204" pitchFamily="34" charset="0"/>
                <a:cs typeface="Calibri"/>
              </a:rPr>
              <a:t>bjetivo especifico</a:t>
            </a:r>
          </a:p>
          <a:p>
            <a:r>
              <a:rPr lang="es-ES" sz="1600" dirty="0" smtClean="0">
                <a:latin typeface="Century Gothic" panose="020B0502020202020204" pitchFamily="34" charset="0"/>
                <a:cs typeface="Calibri"/>
              </a:rPr>
              <a:t>02.</a:t>
            </a:r>
            <a:r>
              <a:rPr lang="es-ES" sz="1600" dirty="0">
                <a:latin typeface="Century Gothic" panose="020B0502020202020204" pitchFamily="34" charset="0"/>
                <a:cs typeface="Calibri"/>
              </a:rPr>
              <a:t>P</a:t>
            </a:r>
            <a:r>
              <a:rPr lang="es-ES" sz="1600" dirty="0" smtClean="0">
                <a:latin typeface="Century Gothic" panose="020B0502020202020204" pitchFamily="34" charset="0"/>
                <a:cs typeface="Calibri"/>
              </a:rPr>
              <a:t>lanteamiento del problema</a:t>
            </a:r>
          </a:p>
          <a:p>
            <a:r>
              <a:rPr lang="es-ES" sz="1600" dirty="0" smtClean="0">
                <a:latin typeface="Century Gothic" panose="020B0502020202020204" pitchFamily="34" charset="0"/>
                <a:cs typeface="Calibri"/>
              </a:rPr>
              <a:t>03.Alcance del proyecto</a:t>
            </a:r>
          </a:p>
          <a:p>
            <a:r>
              <a:rPr lang="es-ES" sz="1600" dirty="0" smtClean="0">
                <a:latin typeface="Century Gothic" panose="020B0502020202020204" pitchFamily="34" charset="0"/>
                <a:cs typeface="Calibri"/>
              </a:rPr>
              <a:t>04.Justificación</a:t>
            </a:r>
          </a:p>
          <a:p>
            <a:r>
              <a:rPr lang="es-ES" sz="1600" dirty="0" smtClean="0">
                <a:latin typeface="Century Gothic" panose="020B0502020202020204" pitchFamily="34" charset="0"/>
                <a:cs typeface="Calibri"/>
              </a:rPr>
              <a:t>05.Tecnica levantamiento de información </a:t>
            </a:r>
          </a:p>
          <a:p>
            <a:r>
              <a:rPr lang="es-ES" sz="1600" dirty="0" smtClean="0">
                <a:latin typeface="Century Gothic" panose="020B0502020202020204" pitchFamily="34" charset="0"/>
                <a:cs typeface="Calibri"/>
              </a:rPr>
              <a:t>06.Diagramas</a:t>
            </a:r>
          </a:p>
          <a:p>
            <a:r>
              <a:rPr lang="es-ES" sz="1600" dirty="0" smtClean="0">
                <a:latin typeface="Century Gothic" panose="020B0502020202020204" pitchFamily="34" charset="0"/>
                <a:cs typeface="Calibri"/>
              </a:rPr>
              <a:t>6</a:t>
            </a:r>
            <a:r>
              <a:rPr lang="es-ES" sz="1600" dirty="0" smtClean="0">
                <a:latin typeface="Century Gothic" panose="020B0502020202020204" pitchFamily="34" charset="0"/>
                <a:cs typeface="Calibri"/>
              </a:rPr>
              <a:t>.1.funcionamiento actual empresa aecsa</a:t>
            </a:r>
          </a:p>
          <a:p>
            <a:r>
              <a:rPr lang="es-ES" sz="1600" dirty="0" smtClean="0">
                <a:latin typeface="Century Gothic" panose="020B0502020202020204" pitchFamily="34" charset="0"/>
                <a:cs typeface="Calibri"/>
              </a:rPr>
              <a:t>6.2.</a:t>
            </a:r>
            <a:r>
              <a:rPr lang="es-MX" sz="1600" dirty="0" smtClean="0">
                <a:latin typeface="Century Gothic" panose="020B0502020202020204" pitchFamily="34" charset="0"/>
              </a:rPr>
              <a:t>Implementación </a:t>
            </a:r>
            <a:r>
              <a:rPr lang="es-MX" sz="1600" dirty="0">
                <a:latin typeface="Century Gothic" panose="020B0502020202020204" pitchFamily="34" charset="0"/>
              </a:rPr>
              <a:t>software en el proceso actual administrador</a:t>
            </a:r>
            <a:endParaRPr lang="en-US" sz="1600" dirty="0">
              <a:latin typeface="Century Gothic" panose="020B0502020202020204" pitchFamily="34" charset="0"/>
            </a:endParaRPr>
          </a:p>
          <a:p>
            <a:r>
              <a:rPr lang="es-ES" sz="1600" dirty="0" smtClean="0">
                <a:latin typeface="Century Gothic" panose="020B0502020202020204" pitchFamily="34" charset="0"/>
                <a:cs typeface="Calibri"/>
              </a:rPr>
              <a:t>6</a:t>
            </a:r>
            <a:r>
              <a:rPr lang="es-ES" sz="1600" dirty="0" smtClean="0">
                <a:latin typeface="Century Gothic" panose="020B0502020202020204" pitchFamily="34" charset="0"/>
                <a:cs typeface="Calibri"/>
              </a:rPr>
              <a:t>.3.</a:t>
            </a:r>
            <a:r>
              <a:rPr lang="es-MX" sz="1600" dirty="0" smtClean="0">
                <a:latin typeface="Century Gothic" panose="020B0502020202020204" pitchFamily="34" charset="0"/>
              </a:rPr>
              <a:t>Implementación </a:t>
            </a:r>
            <a:r>
              <a:rPr lang="es-MX" sz="1600" dirty="0">
                <a:latin typeface="Century Gothic" panose="020B0502020202020204" pitchFamily="34" charset="0"/>
              </a:rPr>
              <a:t>software en el proceso actual usuario</a:t>
            </a:r>
            <a:endParaRPr lang="en-US" sz="1600" dirty="0">
              <a:latin typeface="Century Gothic" panose="020B0502020202020204" pitchFamily="34" charset="0"/>
            </a:endParaRPr>
          </a:p>
          <a:p>
            <a:r>
              <a:rPr lang="es-ES" sz="1600" dirty="0" smtClean="0">
                <a:latin typeface="Century Gothic" panose="020B0502020202020204" pitchFamily="34" charset="0"/>
                <a:cs typeface="Calibri"/>
              </a:rPr>
              <a:t>6</a:t>
            </a:r>
            <a:r>
              <a:rPr lang="es-ES" sz="1600" dirty="0" smtClean="0">
                <a:latin typeface="Century Gothic" panose="020B0502020202020204" pitchFamily="34" charset="0"/>
                <a:cs typeface="Calibri"/>
              </a:rPr>
              <a:t>.4.</a:t>
            </a:r>
            <a:r>
              <a:rPr lang="en-US" sz="1600" dirty="0" smtClean="0">
                <a:latin typeface="Century Gothic" panose="020B0502020202020204" pitchFamily="34" charset="0"/>
              </a:rPr>
              <a:t>Diagrama </a:t>
            </a:r>
            <a:r>
              <a:rPr lang="en-US" sz="1600" dirty="0">
                <a:latin typeface="Century Gothic" panose="020B0502020202020204" pitchFamily="34" charset="0"/>
              </a:rPr>
              <a:t>caso de usos</a:t>
            </a:r>
          </a:p>
          <a:p>
            <a:r>
              <a:rPr lang="es-ES" sz="1600" dirty="0" smtClean="0">
                <a:latin typeface="Century Gothic" panose="020B0502020202020204" pitchFamily="34" charset="0"/>
                <a:cs typeface="Calibri"/>
              </a:rPr>
              <a:t>6</a:t>
            </a:r>
            <a:r>
              <a:rPr lang="es-ES" sz="1600" dirty="0" smtClean="0">
                <a:latin typeface="Century Gothic" panose="020B0502020202020204" pitchFamily="34" charset="0"/>
                <a:cs typeface="Calibri"/>
              </a:rPr>
              <a:t>.5.</a:t>
            </a:r>
            <a:r>
              <a:rPr lang="en-US" sz="1600" dirty="0" smtClean="0">
                <a:latin typeface="Century Gothic" panose="020B0502020202020204" pitchFamily="34" charset="0"/>
              </a:rPr>
              <a:t>Diagrama </a:t>
            </a:r>
            <a:r>
              <a:rPr lang="en-US" sz="1600" dirty="0">
                <a:latin typeface="Century Gothic" panose="020B0502020202020204" pitchFamily="34" charset="0"/>
              </a:rPr>
              <a:t>de clases</a:t>
            </a:r>
          </a:p>
          <a:p>
            <a:r>
              <a:rPr lang="es-ES" sz="1600" dirty="0" smtClean="0">
                <a:latin typeface="Century Gothic" panose="020B0502020202020204" pitchFamily="34" charset="0"/>
                <a:cs typeface="Calibri"/>
              </a:rPr>
              <a:t>07.Interfaz usuario</a:t>
            </a:r>
          </a:p>
          <a:p>
            <a:r>
              <a:rPr lang="es-ES" sz="1600" dirty="0" smtClean="0">
                <a:latin typeface="Century Gothic" panose="020B0502020202020204" pitchFamily="34" charset="0"/>
                <a:cs typeface="Calibri"/>
              </a:rPr>
              <a:t>08.</a:t>
            </a:r>
            <a:r>
              <a:rPr lang="en-US" sz="1600" dirty="0" smtClean="0">
                <a:latin typeface="Century Gothic" panose="020B0502020202020204" pitchFamily="34" charset="0"/>
              </a:rPr>
              <a:t>Interfaz </a:t>
            </a:r>
            <a:r>
              <a:rPr lang="en-US" sz="1600" dirty="0">
                <a:latin typeface="Century Gothic" panose="020B0502020202020204" pitchFamily="34" charset="0"/>
              </a:rPr>
              <a:t>de hardware</a:t>
            </a:r>
          </a:p>
          <a:p>
            <a:r>
              <a:rPr lang="es-ES" sz="1600" dirty="0" smtClean="0">
                <a:latin typeface="Century Gothic" panose="020B0502020202020204" pitchFamily="34" charset="0"/>
                <a:cs typeface="Calibri"/>
              </a:rPr>
              <a:t>09</a:t>
            </a:r>
            <a:r>
              <a:rPr lang="es-ES" sz="1600" dirty="0" smtClean="0">
                <a:latin typeface="Century Gothic" panose="020B0502020202020204" pitchFamily="34" charset="0"/>
                <a:cs typeface="Calibri"/>
              </a:rPr>
              <a:t>.</a:t>
            </a:r>
            <a:r>
              <a:rPr lang="en-US" sz="1600" dirty="0" smtClean="0">
                <a:latin typeface="Century Gothic" panose="020B0502020202020204" pitchFamily="34" charset="0"/>
              </a:rPr>
              <a:t>Funcionalidades </a:t>
            </a:r>
            <a:r>
              <a:rPr lang="en-US" sz="1600" dirty="0">
                <a:latin typeface="Century Gothic" panose="020B0502020202020204" pitchFamily="34" charset="0"/>
              </a:rPr>
              <a:t>del software</a:t>
            </a: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3850" y="1901134"/>
            <a:ext cx="2242868" cy="7212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INDICE</a:t>
            </a:r>
            <a:r>
              <a:rPr lang="es-MX" sz="8000" b="1" dirty="0" smtClean="0">
                <a:solidFill>
                  <a:srgbClr val="92D050"/>
                </a:solidFill>
              </a:rPr>
              <a:t> </a:t>
            </a:r>
            <a:endParaRPr lang="es-419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1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6458" y="142422"/>
            <a:ext cx="70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Calibri"/>
              </a:rPr>
              <a:t>01</a:t>
            </a:r>
            <a:endParaRPr lang="es-ES" sz="3600" b="1" dirty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101720" y="142422"/>
            <a:ext cx="6010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Calibri"/>
              </a:rPr>
              <a:t>Objetivo general</a:t>
            </a:r>
            <a:endParaRPr lang="es-ES" sz="3600" dirty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  <a:cs typeface="Calibri"/>
            </a:endParaRPr>
          </a:p>
          <a:p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16458" y="1571572"/>
            <a:ext cx="8514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>
                <a:latin typeface="Century Gothic" panose="020B0502020202020204" pitchFamily="34" charset="0"/>
              </a:rPr>
              <a:t>Desarrollar un software para sistematizar el proceso de selección de </a:t>
            </a:r>
            <a:r>
              <a:rPr lang="es-419" sz="2000" dirty="0" smtClean="0">
                <a:latin typeface="Century Gothic" panose="020B0502020202020204" pitchFamily="34" charset="0"/>
              </a:rPr>
              <a:t>personal para el seguimiento, orden y registro de las gestiones a desarrollar enfocadas a contratación de personal.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2" y="2825176"/>
            <a:ext cx="1089755" cy="108975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42" y="3685752"/>
            <a:ext cx="1055160" cy="1055160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00" y="2866640"/>
            <a:ext cx="1080296" cy="1080296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64" y="3552063"/>
            <a:ext cx="1163225" cy="116322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3680" y="233680"/>
            <a:ext cx="812800" cy="477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2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68960" y="193040"/>
            <a:ext cx="542544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Objetivo especifico</a:t>
            </a:r>
            <a:endParaRPr lang="es-419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45440" y="1778000"/>
            <a:ext cx="8107680" cy="2499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dirty="0" smtClean="0"/>
              <a:t>-</a:t>
            </a:r>
            <a:r>
              <a:rPr lang="es-MX" dirty="0" smtClean="0"/>
              <a:t>Recolectar 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m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ediante 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la informacion suministrada por parte del entrevistado la base de datos requerida para cumplir el objetivo 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principal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Ordenar los 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datos recolectados para su posterior 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evaluacion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noProof="1"/>
              <a:t>-</a:t>
            </a:r>
            <a:r>
              <a:rPr lang="en-US" noProof="1" smtClean="0"/>
              <a:t>Seleccionar finalmente </a:t>
            </a:r>
            <a:r>
              <a:rPr lang="en-US" noProof="1"/>
              <a:t>el personal que cumplio con el perfil professional y personal solicitado para el Puerto en la empresa.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pPr algn="l"/>
            <a:endParaRPr lang="es-419" sz="2000" dirty="0" smtClean="0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13" y="4005554"/>
            <a:ext cx="746656" cy="746656"/>
          </a:xfrm>
          <a:prstGeom prst="rect">
            <a:avLst/>
          </a:prstGeom>
          <a:effectLst>
            <a:outerShdw blurRad="241300" dist="203200" dir="2160000" sx="85000" sy="85000" algn="ctr" rotWithShape="0">
              <a:srgbClr val="000000">
                <a:alpha val="73000"/>
              </a:srgbClr>
            </a:outerShdw>
          </a:effectLst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68" y="3919360"/>
            <a:ext cx="810024" cy="810024"/>
          </a:xfrm>
          <a:prstGeom prst="rect">
            <a:avLst/>
          </a:prstGeom>
          <a:effectLst>
            <a:outerShdw blurRad="152400" dist="254000" dir="5400000" sx="88000" sy="88000" algn="ctr" rotWithShape="0">
              <a:srgbClr val="000000">
                <a:alpha val="75000"/>
              </a:srgbClr>
            </a:outerShdw>
          </a:effectLst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3870019"/>
            <a:ext cx="908707" cy="908707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8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69820" y="213360"/>
            <a:ext cx="769112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600" dirty="0" smtClean="0">
                <a:latin typeface="Century" panose="02040604050505020304" pitchFamily="18" charset="0"/>
              </a:rPr>
              <a:t>Planteamiento del problema</a:t>
            </a:r>
            <a:endParaRPr lang="es-419" sz="3600" dirty="0" smtClean="0">
              <a:solidFill>
                <a:srgbClr val="92D05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65485" y="285853"/>
            <a:ext cx="1087395" cy="37317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02</a:t>
            </a:r>
            <a:endParaRPr lang="es-419" sz="36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65485" y="1421027"/>
            <a:ext cx="8439665" cy="185351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2000" dirty="0" smtClean="0">
                <a:latin typeface="Century" panose="02040604050505020304" pitchFamily="18" charset="0"/>
              </a:rPr>
              <a:t>La empresa aecsa da a conocer que no posee un sistema de información, e</a:t>
            </a:r>
            <a:r>
              <a:rPr lang="es-MX" sz="2000" dirty="0" smtClean="0">
                <a:latin typeface="Century" panose="02040604050505020304" pitchFamily="18" charset="0"/>
              </a:rPr>
              <a:t>ficaz y ordenado, causando así</a:t>
            </a:r>
            <a:r>
              <a:rPr lang="es-MX" sz="2000" dirty="0" smtClean="0">
                <a:latin typeface="Century" panose="02040604050505020304" pitchFamily="18" charset="0"/>
              </a:rPr>
              <a:t> problemas en los procesos de selección ya que lo vuelven lento y demorado.</a:t>
            </a:r>
            <a:endParaRPr lang="es-419" sz="2000" dirty="0" smtClean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49" y="3274541"/>
            <a:ext cx="1113068" cy="9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2565" y="1471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Alcance del proyecto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03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0" y="1366345"/>
            <a:ext cx="2484876" cy="13288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1600" dirty="0">
                <a:latin typeface="Century" panose="02040604050505020304" pitchFamily="18" charset="0"/>
              </a:rPr>
              <a:t>-</a:t>
            </a:r>
            <a:r>
              <a:rPr lang="es-419" sz="1600" dirty="0" smtClean="0">
                <a:latin typeface="Century" panose="02040604050505020304" pitchFamily="18" charset="0"/>
              </a:rPr>
              <a:t> El desarrollo del software se ejecutará en un promedio de la etapa lectiva.</a:t>
            </a:r>
          </a:p>
          <a:p>
            <a:endParaRPr lang="es-419" sz="2200" dirty="0" smtClean="0"/>
          </a:p>
          <a:p>
            <a:endParaRPr lang="es-419" sz="2200" dirty="0" smtClean="0"/>
          </a:p>
          <a:p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5743440" y="1326994"/>
            <a:ext cx="2909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>
                <a:latin typeface="Century" panose="02040604050505020304" pitchFamily="18" charset="0"/>
              </a:rPr>
              <a:t>- Se basara en pequeñas, medianas y grandes empresas, especialmente en empresas con necesidad de una automatización de selección de personal.</a:t>
            </a:r>
            <a:endParaRPr lang="es-419" sz="1600" dirty="0">
              <a:latin typeface="Century" panose="020406040505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609668" y="3053009"/>
            <a:ext cx="32112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>
                <a:latin typeface="Century" panose="02040604050505020304" pitchFamily="18" charset="0"/>
              </a:rPr>
              <a:t>- El </a:t>
            </a:r>
            <a:r>
              <a:rPr lang="es-419" sz="1600" dirty="0">
                <a:latin typeface="Century" panose="02040604050505020304" pitchFamily="18" charset="0"/>
              </a:rPr>
              <a:t>Software se ejecutará en plataformas Windows y/o Linux </a:t>
            </a:r>
            <a:r>
              <a:rPr lang="es-419" sz="1600" dirty="0" smtClean="0">
                <a:latin typeface="Century" panose="02040604050505020304" pitchFamily="18" charset="0"/>
              </a:rPr>
              <a:t>con el navegador Firefox dependiendo </a:t>
            </a:r>
            <a:r>
              <a:rPr lang="es-419" sz="1600" dirty="0">
                <a:latin typeface="Century" panose="02040604050505020304" pitchFamily="18" charset="0"/>
              </a:rPr>
              <a:t>de los requisitos </a:t>
            </a:r>
            <a:r>
              <a:rPr lang="es-419" sz="1600" dirty="0" smtClean="0">
                <a:latin typeface="Century" panose="02040604050505020304" pitchFamily="18" charset="0"/>
              </a:rPr>
              <a:t>y de la infraestructura de la empresa.</a:t>
            </a:r>
            <a:endParaRPr lang="es-419" sz="1600" dirty="0">
              <a:latin typeface="Century" panose="02040604050505020304" pitchFamily="18" charset="0"/>
            </a:endParaRPr>
          </a:p>
          <a:p>
            <a:endParaRPr lang="es-419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72" y="1356344"/>
            <a:ext cx="426048" cy="4260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88" y="1739125"/>
            <a:ext cx="453614" cy="4536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03" y="2209127"/>
            <a:ext cx="453614" cy="45361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35" y="1328778"/>
            <a:ext cx="453614" cy="4536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98" y="2139735"/>
            <a:ext cx="453614" cy="45361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27" y="3505626"/>
            <a:ext cx="1068767" cy="106876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2" y="3006303"/>
            <a:ext cx="765735" cy="76573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592" y="3373179"/>
            <a:ext cx="994389" cy="99438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76" y="3696168"/>
            <a:ext cx="687685" cy="68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04</a:t>
            </a:r>
            <a:endParaRPr lang="es-419" sz="36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220717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Justificación</a:t>
            </a:r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9709" y="1562345"/>
            <a:ext cx="83148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Century" panose="02040604050505020304" pitchFamily="18" charset="0"/>
              </a:rPr>
              <a:t>La herramienta Easy Work permitirá a la empresa efectuar con seguridad, rapidez , y orden los procesos de contratación, haciendo el proceso de selección mas automatizado y directo con la empresa, ya que podría ser el primero software que se pueda implementar en las empresas.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38" y="3595435"/>
            <a:ext cx="931972" cy="9319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37" y="3518487"/>
            <a:ext cx="1085869" cy="10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3779" y="231227"/>
            <a:ext cx="956442" cy="4414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05</a:t>
            </a:r>
            <a:endParaRPr lang="es-419" sz="36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6" y="115612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600" dirty="0" smtClean="0">
                <a:latin typeface="Century" panose="02040604050505020304" pitchFamily="18" charset="0"/>
                <a:cs typeface="Calibri"/>
              </a:rPr>
              <a:t>Técnica </a:t>
            </a:r>
            <a:r>
              <a:rPr lang="es-ES" sz="3600" dirty="0">
                <a:latin typeface="Century" panose="02040604050505020304" pitchFamily="18" charset="0"/>
                <a:cs typeface="Calibri"/>
              </a:rPr>
              <a:t>levantamiento de información </a:t>
            </a:r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973829" y="2246588"/>
            <a:ext cx="3401063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 smtClean="0"/>
              <a:t>Los datos requeridos se obtuvieron a base de entrevistas con talento humano encargadas del procesos de selección</a:t>
            </a:r>
            <a:endParaRPr lang="es-419" sz="1800" dirty="0"/>
          </a:p>
        </p:txBody>
      </p:sp>
      <p:pic>
        <p:nvPicPr>
          <p:cNvPr id="5" name="Marcador de contenid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861" y="1870157"/>
            <a:ext cx="3097964" cy="240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4880" y="2071616"/>
            <a:ext cx="2774781" cy="9195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Diagramas</a:t>
            </a:r>
            <a:endParaRPr lang="es-419" sz="8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114380" y="697824"/>
            <a:ext cx="425157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</a:rPr>
              <a:t>-</a:t>
            </a:r>
            <a:r>
              <a:rPr lang="es-ES" sz="2000" dirty="0" smtClean="0">
                <a:latin typeface="Century" panose="02040604050505020304" pitchFamily="18" charset="0"/>
                <a:cs typeface="Calibri"/>
              </a:rPr>
              <a:t>F</a:t>
            </a:r>
            <a:r>
              <a:rPr lang="es-ES" sz="2000" dirty="0" smtClean="0">
                <a:latin typeface="Century" panose="02040604050505020304" pitchFamily="18" charset="0"/>
                <a:cs typeface="Calibri"/>
              </a:rPr>
              <a:t>uncionamiento actual empresa aecsa</a:t>
            </a:r>
          </a:p>
          <a:p>
            <a:endParaRPr lang="es-MX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-Implementación </a:t>
            </a:r>
            <a:r>
              <a:rPr lang="es-MX" sz="2000" dirty="0">
                <a:latin typeface="Century" panose="02040604050505020304" pitchFamily="18" charset="0"/>
              </a:rPr>
              <a:t>software en el proceso actual administrador</a:t>
            </a:r>
            <a:endParaRPr lang="en-US" sz="2000" dirty="0">
              <a:latin typeface="Century" panose="02040604050505020304" pitchFamily="18" charset="0"/>
            </a:endParaRPr>
          </a:p>
          <a:p>
            <a:endParaRPr lang="es-MX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-Implementación </a:t>
            </a:r>
            <a:r>
              <a:rPr lang="es-MX" sz="2000" dirty="0">
                <a:latin typeface="Century" panose="02040604050505020304" pitchFamily="18" charset="0"/>
              </a:rPr>
              <a:t>software en el proceso actual </a:t>
            </a:r>
            <a:r>
              <a:rPr lang="es-MX" sz="2000" dirty="0" smtClean="0">
                <a:latin typeface="Century" panose="02040604050505020304" pitchFamily="18" charset="0"/>
              </a:rPr>
              <a:t>Usuario</a:t>
            </a:r>
            <a:endParaRPr lang="en-US" sz="2000" dirty="0" smtClean="0">
              <a:latin typeface="Century" panose="02040604050505020304" pitchFamily="18" charset="0"/>
            </a:endParaRP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r>
              <a:rPr lang="en-US" sz="2000" dirty="0" smtClean="0">
                <a:latin typeface="Century" panose="02040604050505020304" pitchFamily="18" charset="0"/>
              </a:rPr>
              <a:t>-Caso </a:t>
            </a:r>
            <a:r>
              <a:rPr lang="en-US" sz="2000" dirty="0">
                <a:latin typeface="Century" panose="02040604050505020304" pitchFamily="18" charset="0"/>
              </a:rPr>
              <a:t>de </a:t>
            </a:r>
            <a:r>
              <a:rPr lang="en-US" sz="2000" dirty="0" smtClean="0">
                <a:latin typeface="Century" panose="02040604050505020304" pitchFamily="18" charset="0"/>
              </a:rPr>
              <a:t>usos</a:t>
            </a: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r>
              <a:rPr lang="en-US" sz="2000" dirty="0" smtClean="0">
                <a:latin typeface="Century" panose="02040604050505020304" pitchFamily="18" charset="0"/>
              </a:rPr>
              <a:t>-Clases</a:t>
            </a:r>
            <a:endParaRPr lang="en-US" sz="2000" dirty="0"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8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741</TotalTime>
  <Words>650</Words>
  <Application>Microsoft Office PowerPoint</Application>
  <PresentationFormat>Presentación en pantalla (16:9)</PresentationFormat>
  <Paragraphs>96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Castellar</vt:lpstr>
      <vt:lpstr>Century</vt:lpstr>
      <vt:lpstr>Century Gothic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juan gonzalo pardo</cp:lastModifiedBy>
  <cp:revision>45</cp:revision>
  <dcterms:created xsi:type="dcterms:W3CDTF">2015-08-06T22:24:59Z</dcterms:created>
  <dcterms:modified xsi:type="dcterms:W3CDTF">2019-04-01T21:16:55Z</dcterms:modified>
</cp:coreProperties>
</file>