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Bree Serif"/>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350D845-46EF-4E6D-8A94-0BA4858637BC}">
  <a:tblStyle styleId="{0350D845-46EF-4E6D-8A94-0BA4858637B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BreeSerif-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129e7981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129e7981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6b9f16bad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6b9f16bad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129e862c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129e862c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129e862c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129e862c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129e862c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129e862c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8dce7a4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8dce7a4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129e865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129e865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129e7981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129e7981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129e798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129e798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129e7981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129e7981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131fcda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131fcda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129e7981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129e7981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129e7981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129e7981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129e7981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129e7981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129e7981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129e7981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Clr>
                <a:srgbClr val="000000"/>
              </a:buClr>
              <a:buSzPts val="1800"/>
              <a:buChar char="●"/>
              <a:defRPr>
                <a:solidFill>
                  <a:srgbClr val="000000"/>
                </a:solidFill>
              </a:defRPr>
            </a:lvl1pPr>
            <a:lvl2pPr indent="-317500" lvl="1" marL="914400" rtl="0">
              <a:spcBef>
                <a:spcPts val="1600"/>
              </a:spcBef>
              <a:spcAft>
                <a:spcPts val="0"/>
              </a:spcAft>
              <a:buClr>
                <a:srgbClr val="000000"/>
              </a:buClr>
              <a:buSzPts val="1400"/>
              <a:buChar char="○"/>
              <a:defRPr>
                <a:solidFill>
                  <a:srgbClr val="000000"/>
                </a:solidFill>
              </a:defRPr>
            </a:lvl2pPr>
            <a:lvl3pPr indent="-317500" lvl="2" marL="1371600" rtl="0">
              <a:spcBef>
                <a:spcPts val="1600"/>
              </a:spcBef>
              <a:spcAft>
                <a:spcPts val="0"/>
              </a:spcAft>
              <a:buClr>
                <a:srgbClr val="000000"/>
              </a:buClr>
              <a:buSzPts val="1400"/>
              <a:buChar char="■"/>
              <a:defRPr>
                <a:solidFill>
                  <a:srgbClr val="000000"/>
                </a:solidFill>
              </a:defRPr>
            </a:lvl3pPr>
            <a:lvl4pPr indent="-317500" lvl="3" marL="1828800" rtl="0">
              <a:spcBef>
                <a:spcPts val="1600"/>
              </a:spcBef>
              <a:spcAft>
                <a:spcPts val="0"/>
              </a:spcAft>
              <a:buClr>
                <a:srgbClr val="000000"/>
              </a:buClr>
              <a:buSzPts val="1400"/>
              <a:buChar char="●"/>
              <a:defRPr>
                <a:solidFill>
                  <a:srgbClr val="000000"/>
                </a:solidFill>
              </a:defRPr>
            </a:lvl4pPr>
            <a:lvl5pPr indent="-317500" lvl="4" marL="2286000" rtl="0">
              <a:spcBef>
                <a:spcPts val="1600"/>
              </a:spcBef>
              <a:spcAft>
                <a:spcPts val="0"/>
              </a:spcAft>
              <a:buClr>
                <a:srgbClr val="000000"/>
              </a:buClr>
              <a:buSzPts val="1400"/>
              <a:buChar char="○"/>
              <a:defRPr>
                <a:solidFill>
                  <a:srgbClr val="000000"/>
                </a:solidFill>
              </a:defRPr>
            </a:lvl5pPr>
            <a:lvl6pPr indent="-317500" lvl="5" marL="2743200" rtl="0">
              <a:spcBef>
                <a:spcPts val="1600"/>
              </a:spcBef>
              <a:spcAft>
                <a:spcPts val="0"/>
              </a:spcAft>
              <a:buClr>
                <a:srgbClr val="000000"/>
              </a:buClr>
              <a:buSzPts val="1400"/>
              <a:buChar char="■"/>
              <a:defRPr>
                <a:solidFill>
                  <a:srgbClr val="000000"/>
                </a:solidFill>
              </a:defRPr>
            </a:lvl6pPr>
            <a:lvl7pPr indent="-317500" lvl="6" marL="3200400" rtl="0">
              <a:spcBef>
                <a:spcPts val="1600"/>
              </a:spcBef>
              <a:spcAft>
                <a:spcPts val="0"/>
              </a:spcAft>
              <a:buClr>
                <a:srgbClr val="000000"/>
              </a:buClr>
              <a:buSzPts val="1400"/>
              <a:buChar char="●"/>
              <a:defRPr>
                <a:solidFill>
                  <a:srgbClr val="000000"/>
                </a:solidFill>
              </a:defRPr>
            </a:lvl7pPr>
            <a:lvl8pPr indent="-317500" lvl="7" marL="3657600" rtl="0">
              <a:spcBef>
                <a:spcPts val="1600"/>
              </a:spcBef>
              <a:spcAft>
                <a:spcPts val="0"/>
              </a:spcAft>
              <a:buClr>
                <a:srgbClr val="000000"/>
              </a:buClr>
              <a:buSzPts val="1400"/>
              <a:buChar char="○"/>
              <a:defRPr>
                <a:solidFill>
                  <a:srgbClr val="000000"/>
                </a:solidFill>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523800"/>
            <a:ext cx="8484000" cy="1040400"/>
          </a:xfrm>
          <a:prstGeom prst="rect">
            <a:avLst/>
          </a:prstGeom>
        </p:spPr>
        <p:txBody>
          <a:bodyPr anchorCtr="0" anchor="b" bIns="91425" lIns="91425" spcFirstLastPara="1" rIns="91425" wrap="square" tIns="91425">
            <a:noAutofit/>
          </a:bodyPr>
          <a:lstStyle/>
          <a:p>
            <a:pPr indent="457200" lvl="0" marL="1828800" rtl="0" algn="l">
              <a:spcBef>
                <a:spcPts val="0"/>
              </a:spcBef>
              <a:spcAft>
                <a:spcPts val="0"/>
              </a:spcAft>
              <a:buNone/>
            </a:pPr>
            <a:r>
              <a:rPr lang="en">
                <a:latin typeface="Bree Serif"/>
                <a:ea typeface="Bree Serif"/>
                <a:cs typeface="Bree Serif"/>
                <a:sym typeface="Bree Serif"/>
              </a:rPr>
              <a:t>Easy-Eight</a:t>
            </a:r>
            <a:endParaRPr>
              <a:latin typeface="Bree Serif"/>
              <a:ea typeface="Bree Serif"/>
              <a:cs typeface="Bree Serif"/>
              <a:sym typeface="Bree Serif"/>
            </a:endParaRPr>
          </a:p>
        </p:txBody>
      </p:sp>
      <p:sp>
        <p:nvSpPr>
          <p:cNvPr id="55" name="Google Shape;55;p13"/>
          <p:cNvSpPr txBox="1"/>
          <p:nvPr/>
        </p:nvSpPr>
        <p:spPr>
          <a:xfrm>
            <a:off x="1538200" y="3128300"/>
            <a:ext cx="74424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Christy </a:t>
            </a:r>
            <a:r>
              <a:rPr lang="en"/>
              <a:t>Bergevin   </a:t>
            </a:r>
            <a:r>
              <a:rPr lang="en"/>
              <a:t>Riley </a:t>
            </a:r>
            <a:r>
              <a:rPr lang="en"/>
              <a:t>Campbell  </a:t>
            </a:r>
            <a:r>
              <a:rPr lang="en"/>
              <a:t>Nate Fagrey   Logan Larson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Divide and Search Algorithm:</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Keeps track of where we have been</a:t>
            </a:r>
            <a:endParaRPr/>
          </a:p>
          <a:p>
            <a:pPr indent="-342900" lvl="0" marL="457200" rtl="0" algn="l">
              <a:lnSpc>
                <a:spcPct val="200000"/>
              </a:lnSpc>
              <a:spcBef>
                <a:spcPts val="0"/>
              </a:spcBef>
              <a:spcAft>
                <a:spcPts val="0"/>
              </a:spcAft>
              <a:buSzPts val="1800"/>
              <a:buChar char="●"/>
            </a:pPr>
            <a:r>
              <a:rPr lang="en"/>
              <a:t>Splits graph by a adjustable step</a:t>
            </a:r>
            <a:endParaRPr/>
          </a:p>
          <a:p>
            <a:pPr indent="-342900" lvl="0" marL="457200" rtl="0" algn="l">
              <a:lnSpc>
                <a:spcPct val="200000"/>
              </a:lnSpc>
              <a:spcBef>
                <a:spcPts val="0"/>
              </a:spcBef>
              <a:spcAft>
                <a:spcPts val="0"/>
              </a:spcAft>
              <a:buSzPts val="1800"/>
              <a:buChar char="●"/>
            </a:pPr>
            <a:r>
              <a:rPr lang="en"/>
              <a:t>Weighted by a bfs</a:t>
            </a:r>
            <a:endParaRPr/>
          </a:p>
          <a:p>
            <a:pPr indent="-342900" lvl="0" marL="457200" rtl="0" algn="l">
              <a:lnSpc>
                <a:spcPct val="200000"/>
              </a:lnSpc>
              <a:spcBef>
                <a:spcPts val="0"/>
              </a:spcBef>
              <a:spcAft>
                <a:spcPts val="0"/>
              </a:spcAft>
              <a:buSzPts val="1800"/>
              <a:buChar char="●"/>
            </a:pPr>
            <a:r>
              <a:rPr lang="en"/>
              <a:t>Resets when all is found</a:t>
            </a:r>
            <a:endParaRPr/>
          </a:p>
        </p:txBody>
      </p:sp>
      <p:graphicFrame>
        <p:nvGraphicFramePr>
          <p:cNvPr id="112" name="Google Shape;112;p22"/>
          <p:cNvGraphicFramePr/>
          <p:nvPr/>
        </p:nvGraphicFramePr>
        <p:xfrm>
          <a:off x="5003800" y="792205"/>
          <a:ext cx="3000000" cy="3000000"/>
        </p:xfrm>
        <a:graphic>
          <a:graphicData uri="http://schemas.openxmlformats.org/drawingml/2006/table">
            <a:tbl>
              <a:tblPr>
                <a:noFill/>
                <a:tableStyleId>{0350D845-46EF-4E6D-8A94-0BA4858637BC}</a:tableStyleId>
              </a:tblPr>
              <a:tblGrid>
                <a:gridCol w="382850"/>
                <a:gridCol w="382850"/>
                <a:gridCol w="382850"/>
                <a:gridCol w="382850"/>
                <a:gridCol w="382850"/>
                <a:gridCol w="382850"/>
                <a:gridCol w="382850"/>
                <a:gridCol w="382850"/>
                <a:gridCol w="382850"/>
                <a:gridCol w="382850"/>
              </a:tblGrid>
              <a:tr h="298600">
                <a:tc>
                  <a:txBody>
                    <a:bodyPr>
                      <a:noAutofit/>
                    </a:bodyPr>
                    <a:lstStyle/>
                    <a:p>
                      <a:pPr indent="0" lvl="0" marL="0" rtl="0" algn="l">
                        <a:spcBef>
                          <a:spcPts val="0"/>
                        </a:spcBef>
                        <a:spcAft>
                          <a:spcPts val="0"/>
                        </a:spcAft>
                        <a:buNone/>
                      </a:pPr>
                      <a:r>
                        <a:rPr lang="en"/>
                        <a:t>3</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n"/>
                        <a:t>3</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n"/>
                        <a:t>3</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n"/>
                        <a:t>6</a:t>
                      </a:r>
                      <a:endParaRPr/>
                    </a:p>
                  </a:txBody>
                  <a:tcPr marT="91425" marB="91425" marR="91425" marL="91425"/>
                </a:tc>
              </a:tr>
              <a:tr h="2718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2986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n"/>
                        <a:t>R</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295725">
                <a:tc>
                  <a:txBody>
                    <a:bodyPr>
                      <a:noAutofit/>
                    </a:bodyPr>
                    <a:lstStyle/>
                    <a:p>
                      <a:pPr indent="0" lvl="0" marL="0" rtl="0" algn="l">
                        <a:spcBef>
                          <a:spcPts val="0"/>
                        </a:spcBef>
                        <a:spcAft>
                          <a:spcPts val="0"/>
                        </a:spcAft>
                        <a:buNone/>
                      </a:pPr>
                      <a:r>
                        <a:rPr lang="en"/>
                        <a:t>3</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b="1"/>
                    </a:p>
                  </a:txBody>
                  <a:tcPr marT="91425" marB="91425" marR="91425" marL="91425"/>
                </a:tc>
                <a:tc>
                  <a:txBody>
                    <a:bodyPr>
                      <a:noAutofit/>
                    </a:bodyPr>
                    <a:lstStyle/>
                    <a:p>
                      <a:pPr indent="0" lvl="0" marL="0" rtl="0" algn="l">
                        <a:spcBef>
                          <a:spcPts val="0"/>
                        </a:spcBef>
                        <a:spcAft>
                          <a:spcPts val="0"/>
                        </a:spcAft>
                        <a:buNone/>
                      </a:pPr>
                      <a:r>
                        <a:rPr b="1" lang="en"/>
                        <a:t>E</a:t>
                      </a:r>
                      <a:endParaRPr b="1"/>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n"/>
                        <a:t>R</a:t>
                      </a:r>
                      <a:endParaRPr/>
                    </a:p>
                  </a:txBody>
                  <a:tcPr marT="91425" marB="91425" marR="91425" marL="91425"/>
                </a:tc>
                <a:tc>
                  <a:txBody>
                    <a:bodyPr>
                      <a:noAutofit/>
                    </a:bodyPr>
                    <a:lstStyle/>
                    <a:p>
                      <a:pPr indent="0" lvl="0" marL="0" rtl="0" algn="l">
                        <a:spcBef>
                          <a:spcPts val="0"/>
                        </a:spcBef>
                        <a:spcAft>
                          <a:spcPts val="0"/>
                        </a:spcAft>
                        <a:buNone/>
                      </a:pPr>
                      <a:r>
                        <a:rPr lang="en"/>
                        <a:t>4</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n"/>
                        <a:t>6</a:t>
                      </a:r>
                      <a:endParaRPr/>
                    </a:p>
                  </a:txBody>
                  <a:tcPr marT="91425" marB="91425" marR="91425" marL="91425"/>
                </a:tc>
              </a:tr>
              <a:tr h="2718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n"/>
                        <a:t>R</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2718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295725">
                <a:tc>
                  <a:txBody>
                    <a:bodyPr>
                      <a:noAutofit/>
                    </a:bodyPr>
                    <a:lstStyle/>
                    <a:p>
                      <a:pPr indent="0" lvl="0" marL="0" rtl="0" algn="l">
                        <a:spcBef>
                          <a:spcPts val="0"/>
                        </a:spcBef>
                        <a:spcAft>
                          <a:spcPts val="0"/>
                        </a:spcAft>
                        <a:buNone/>
                      </a:pPr>
                      <a:r>
                        <a:rPr lang="en"/>
                        <a:t>3</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n"/>
                        <a:t>3</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n"/>
                        <a:t>3</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n"/>
                        <a:t>6</a:t>
                      </a:r>
                      <a:endParaRPr/>
                    </a:p>
                  </a:txBody>
                  <a:tcPr marT="91425" marB="91425" marR="91425" marL="91425"/>
                </a:tc>
              </a:tr>
              <a:tr h="2718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2718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298600">
                <a:tc>
                  <a:txBody>
                    <a:bodyPr>
                      <a:noAutofit/>
                    </a:bodyPr>
                    <a:lstStyle/>
                    <a:p>
                      <a:pPr indent="0" lvl="0" marL="0" rtl="0" algn="l">
                        <a:spcBef>
                          <a:spcPts val="0"/>
                        </a:spcBef>
                        <a:spcAft>
                          <a:spcPts val="0"/>
                        </a:spcAft>
                        <a:buNone/>
                      </a:pPr>
                      <a:r>
                        <a:rPr lang="en"/>
                        <a:t>6</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n"/>
                        <a:t>6</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n"/>
                        <a:t>6</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n"/>
                        <a:t>9</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Structures:</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Was able to everything in our tank class</a:t>
            </a:r>
            <a:endParaRPr/>
          </a:p>
          <a:p>
            <a:pPr indent="-342900" lvl="0" marL="457200" rtl="0" algn="l">
              <a:lnSpc>
                <a:spcPct val="200000"/>
              </a:lnSpc>
              <a:spcBef>
                <a:spcPts val="0"/>
              </a:spcBef>
              <a:spcAft>
                <a:spcPts val="0"/>
              </a:spcAft>
              <a:buSzPts val="1800"/>
              <a:buChar char="●"/>
            </a:pPr>
            <a:r>
              <a:rPr lang="en"/>
              <a:t>Used a priority queue for the Divide and Search Algorithm</a:t>
            </a:r>
            <a:endParaRPr/>
          </a:p>
          <a:p>
            <a:pPr indent="-342900" lvl="0" marL="457200" rtl="0" algn="l">
              <a:lnSpc>
                <a:spcPct val="200000"/>
              </a:lnSpc>
              <a:spcBef>
                <a:spcPts val="0"/>
              </a:spcBef>
              <a:spcAft>
                <a:spcPts val="0"/>
              </a:spcAft>
              <a:buSzPts val="1800"/>
              <a:buChar char="●"/>
            </a:pPr>
            <a:r>
              <a:rPr lang="en"/>
              <a:t>Kept all maps in 1D vector form, but still </a:t>
            </a:r>
            <a:r>
              <a:rPr lang="en"/>
              <a:t>navigated</a:t>
            </a:r>
            <a:r>
              <a:rPr lang="en"/>
              <a:t> them like a graph</a:t>
            </a:r>
            <a:endParaRPr/>
          </a:p>
          <a:p>
            <a:pPr indent="-342900" lvl="0" marL="457200" rtl="0" algn="l">
              <a:lnSpc>
                <a:spcPct val="200000"/>
              </a:lnSpc>
              <a:spcBef>
                <a:spcPts val="0"/>
              </a:spcBef>
              <a:spcAft>
                <a:spcPts val="0"/>
              </a:spcAft>
              <a:buSzPts val="1800"/>
              <a:buChar char="●"/>
            </a:pPr>
            <a:r>
              <a:rPr lang="en"/>
              <a:t>Split up up Move and Attack interfaces into multiple small functions </a:t>
            </a:r>
            <a:endParaRPr/>
          </a:p>
          <a:p>
            <a:pPr indent="0" lvl="0" marL="0" rtl="0" algn="l">
              <a:lnSpc>
                <a:spcPct val="200000"/>
              </a:lnSpc>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4" name="Google Shape;124;p24"/>
          <p:cNvSpPr txBox="1"/>
          <p:nvPr>
            <p:ph idx="1" type="body"/>
          </p:nvPr>
        </p:nvSpPr>
        <p:spPr>
          <a:xfrm>
            <a:off x="311700" y="1152475"/>
            <a:ext cx="8520600" cy="374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Used Catch.hpp</a:t>
            </a:r>
            <a:endParaRPr/>
          </a:p>
          <a:p>
            <a:pPr indent="-342900" lvl="0" marL="457200" rtl="0" algn="l">
              <a:spcBef>
                <a:spcPts val="0"/>
              </a:spcBef>
              <a:spcAft>
                <a:spcPts val="0"/>
              </a:spcAft>
              <a:buSzPts val="1800"/>
              <a:buChar char="●"/>
            </a:pPr>
            <a:r>
              <a:rPr lang="en"/>
              <a:t>Mostly did Unit Tests, testing the individual parts of our move and attack</a:t>
            </a:r>
            <a:endParaRPr/>
          </a:p>
          <a:p>
            <a:pPr indent="-342900" lvl="0" marL="457200" rtl="0" algn="l">
              <a:spcBef>
                <a:spcPts val="0"/>
              </a:spcBef>
              <a:spcAft>
                <a:spcPts val="0"/>
              </a:spcAft>
              <a:buSzPts val="1800"/>
              <a:buChar char="●"/>
            </a:pPr>
            <a:r>
              <a:rPr lang="en"/>
              <a:t>A few integration tests</a:t>
            </a:r>
            <a:endParaRPr/>
          </a:p>
          <a:p>
            <a:pPr indent="-342900" lvl="0" marL="457200" rtl="0" algn="l">
              <a:spcBef>
                <a:spcPts val="0"/>
              </a:spcBef>
              <a:spcAft>
                <a:spcPts val="0"/>
              </a:spcAft>
              <a:buSzPts val="1800"/>
              <a:buChar char="●"/>
            </a:pPr>
            <a:r>
              <a:rPr lang="en"/>
              <a:t>For tank searching, best test was printing out a mock map of  what the tank could see and where it wanted to go.</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Successes:	</a:t>
            </a:r>
            <a:endParaRPr/>
          </a:p>
        </p:txBody>
      </p:sp>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Was able to constantly work on the tank throughout the entire time</a:t>
            </a:r>
            <a:endParaRPr/>
          </a:p>
          <a:p>
            <a:pPr indent="-342900" lvl="0" marL="457200" rtl="0" algn="l">
              <a:spcBef>
                <a:spcPts val="0"/>
              </a:spcBef>
              <a:spcAft>
                <a:spcPts val="0"/>
              </a:spcAft>
              <a:buSzPts val="1800"/>
              <a:buChar char="●"/>
            </a:pPr>
            <a:r>
              <a:rPr lang="en"/>
              <a:t>Was able to implement the searching Algorithm we wanted</a:t>
            </a:r>
            <a:endParaRPr/>
          </a:p>
          <a:p>
            <a:pPr indent="-342900" lvl="0" marL="457200" rtl="0" algn="l">
              <a:spcBef>
                <a:spcPts val="0"/>
              </a:spcBef>
              <a:spcAft>
                <a:spcPts val="0"/>
              </a:spcAft>
              <a:buSzPts val="1800"/>
              <a:buChar char="●"/>
            </a:pPr>
            <a:r>
              <a:rPr lang="en"/>
              <a:t>Was able to navigate most playfields to find targets, mice, turrets, etc…</a:t>
            </a:r>
            <a:endParaRPr/>
          </a:p>
          <a:p>
            <a:pPr indent="-342900" lvl="0" marL="457200" rtl="0" algn="l">
              <a:spcBef>
                <a:spcPts val="0"/>
              </a:spcBef>
              <a:spcAft>
                <a:spcPts val="0"/>
              </a:spcAft>
              <a:buSzPts val="1800"/>
              <a:buChar char="●"/>
            </a:pPr>
            <a:r>
              <a:rPr lang="en"/>
              <a:t>Added special conditions for move and attack</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Failures/Problems:</a:t>
            </a:r>
            <a:endParaRPr/>
          </a:p>
        </p:txBody>
      </p:sp>
      <p:sp>
        <p:nvSpPr>
          <p:cNvPr id="136" name="Google Shape;136;p26"/>
          <p:cNvSpPr txBox="1"/>
          <p:nvPr>
            <p:ph idx="1" type="body"/>
          </p:nvPr>
        </p:nvSpPr>
        <p:spPr>
          <a:xfrm>
            <a:off x="253500" y="8178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The level of testing was not what we wanted</a:t>
            </a:r>
            <a:endParaRPr/>
          </a:p>
          <a:p>
            <a:pPr indent="-342900" lvl="0" marL="457200" rtl="0" algn="l">
              <a:spcBef>
                <a:spcPts val="0"/>
              </a:spcBef>
              <a:spcAft>
                <a:spcPts val="0"/>
              </a:spcAft>
              <a:buSzPts val="1800"/>
              <a:buChar char="●"/>
            </a:pPr>
            <a:r>
              <a:rPr lang="en"/>
              <a:t>Dividing up work could have been better</a:t>
            </a:r>
            <a:endParaRPr/>
          </a:p>
          <a:p>
            <a:pPr indent="-342900" lvl="0" marL="457200" rtl="0" algn="l">
              <a:spcBef>
                <a:spcPts val="0"/>
              </a:spcBef>
              <a:spcAft>
                <a:spcPts val="0"/>
              </a:spcAft>
              <a:buSzPts val="1800"/>
              <a:buChar char="●"/>
            </a:pPr>
            <a:r>
              <a:rPr lang="en"/>
              <a:t>Overestimated our ability to complete user story time requirements</a:t>
            </a:r>
            <a:endParaRPr/>
          </a:p>
          <a:p>
            <a:pPr indent="-342900" lvl="0" marL="457200" rtl="0" algn="l">
              <a:spcBef>
                <a:spcPts val="0"/>
              </a:spcBef>
              <a:spcAft>
                <a:spcPts val="0"/>
              </a:spcAft>
              <a:buSzPts val="1800"/>
              <a:buChar char="●"/>
            </a:pPr>
            <a:r>
              <a:rPr lang="en"/>
              <a:t>Our tank struggled in PvP until the recently</a:t>
            </a:r>
            <a:endParaRPr/>
          </a:p>
          <a:p>
            <a:pPr indent="-342900" lvl="0" marL="457200" rtl="0" algn="l">
              <a:spcBef>
                <a:spcPts val="0"/>
              </a:spcBef>
              <a:spcAft>
                <a:spcPts val="0"/>
              </a:spcAft>
              <a:buSzPts val="1800"/>
              <a:buChar char="●"/>
            </a:pPr>
            <a:r>
              <a:rPr lang="en"/>
              <a:t>Was not able to fully implement the evade function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Bree Serif"/>
                <a:ea typeface="Bree Serif"/>
                <a:cs typeface="Bree Serif"/>
                <a:sym typeface="Bree Serif"/>
              </a:rPr>
              <a:t>Demo</a:t>
            </a:r>
            <a:endParaRPr>
              <a:latin typeface="Bree Serif"/>
              <a:ea typeface="Bree Serif"/>
              <a:cs typeface="Bree Serif"/>
              <a:sym typeface="Bree Serif"/>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Bree Serif"/>
                <a:ea typeface="Bree Serif"/>
                <a:cs typeface="Bree Serif"/>
                <a:sym typeface="Bree Serif"/>
              </a:rPr>
              <a:t>Questions???</a:t>
            </a:r>
            <a:endParaRPr>
              <a:latin typeface="Bree Serif"/>
              <a:ea typeface="Bree Serif"/>
              <a:cs typeface="Bree Serif"/>
              <a:sym typeface="Bree Serif"/>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a:t>
            </a:r>
            <a:endParaRPr/>
          </a:p>
        </p:txBody>
      </p:sp>
      <p:pic>
        <p:nvPicPr>
          <p:cNvPr id="61" name="Google Shape;61;p14"/>
          <p:cNvPicPr preferRelativeResize="0"/>
          <p:nvPr/>
        </p:nvPicPr>
        <p:blipFill>
          <a:blip r:embed="rId3">
            <a:alphaModFix/>
          </a:blip>
          <a:stretch>
            <a:fillRect/>
          </a:stretch>
        </p:blipFill>
        <p:spPr>
          <a:xfrm>
            <a:off x="4384150" y="1024898"/>
            <a:ext cx="4636849" cy="3093700"/>
          </a:xfrm>
          <a:prstGeom prst="rect">
            <a:avLst/>
          </a:prstGeom>
          <a:noFill/>
          <a:ln>
            <a:noFill/>
          </a:ln>
        </p:spPr>
      </p:pic>
      <p:sp>
        <p:nvSpPr>
          <p:cNvPr id="62" name="Google Shape;62;p14"/>
          <p:cNvSpPr txBox="1"/>
          <p:nvPr/>
        </p:nvSpPr>
        <p:spPr>
          <a:xfrm>
            <a:off x="246700" y="1446850"/>
            <a:ext cx="3201000" cy="27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Easy-Eight: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Nickname for US M4 Sherman tank</a:t>
            </a:r>
            <a:endParaRPr/>
          </a:p>
          <a:p>
            <a:pPr indent="0" lvl="0" marL="0" rtl="0" algn="l">
              <a:spcBef>
                <a:spcPts val="0"/>
              </a:spcBef>
              <a:spcAft>
                <a:spcPts val="0"/>
              </a:spcAft>
              <a:buNone/>
            </a:pPr>
            <a:r>
              <a:rPr lang="en"/>
              <a:t>d</a:t>
            </a:r>
            <a:r>
              <a:rPr lang="en"/>
              <a:t>uring WW2. </a:t>
            </a:r>
            <a:endParaRPr/>
          </a:p>
        </p:txBody>
      </p:sp>
      <p:pic>
        <p:nvPicPr>
          <p:cNvPr id="63" name="Google Shape;63;p14"/>
          <p:cNvPicPr preferRelativeResize="0"/>
          <p:nvPr/>
        </p:nvPicPr>
        <p:blipFill>
          <a:blip r:embed="rId4">
            <a:alphaModFix/>
          </a:blip>
          <a:stretch>
            <a:fillRect/>
          </a:stretch>
        </p:blipFill>
        <p:spPr>
          <a:xfrm rot="-5400000">
            <a:off x="1055974" y="2288250"/>
            <a:ext cx="1582450" cy="26132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Strategies/Goals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Backlog/User Stories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Sprints</a:t>
            </a:r>
            <a:r>
              <a:rPr lang="en">
                <a:solidFill>
                  <a:srgbClr val="000000"/>
                </a:solidFill>
              </a:rPr>
              <a:t>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Tank </a:t>
            </a:r>
            <a:r>
              <a:rPr lang="en"/>
              <a:t>Architecture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Testing</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Successes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Issues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Questions?</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Strategies and Goals: </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Initial</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Tank will shoot laser bolts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Our tank will implement the </a:t>
            </a:r>
            <a:r>
              <a:rPr lang="en">
                <a:solidFill>
                  <a:schemeClr val="dk1"/>
                </a:solidFill>
              </a:rPr>
              <a:t>Markov Chain Theory for a tank movements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Our tank will see the whole map in order to make the best </a:t>
            </a:r>
            <a:r>
              <a:rPr lang="en">
                <a:solidFill>
                  <a:schemeClr val="dk1"/>
                </a:solidFill>
              </a:rPr>
              <a:t>decision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Our tank will put most special points into Radar to kill enemies first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Our tank will keep track of where its been </a:t>
            </a:r>
            <a:endParaRPr>
              <a:solidFill>
                <a:schemeClr val="dk1"/>
              </a:solidFill>
            </a:endParaRPr>
          </a:p>
          <a:p>
            <a:pPr indent="0" lvl="0" marL="457200" marR="0" rtl="0" algn="l">
              <a:lnSpc>
                <a:spcPct val="115000"/>
              </a:lnSpc>
              <a:spcBef>
                <a:spcPts val="1600"/>
              </a:spcBef>
              <a:spcAft>
                <a:spcPts val="0"/>
              </a:spcAft>
              <a:buNone/>
            </a:pPr>
            <a:r>
              <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914400" rtl="0" algn="l">
              <a:spcBef>
                <a:spcPts val="1600"/>
              </a:spcBef>
              <a:spcAft>
                <a:spcPts val="1600"/>
              </a:spcAft>
              <a:buNone/>
            </a:pPr>
            <a:r>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Strategies and Goals</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Final Goals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Our tank will keep track of where its been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Handle multiple enemies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Handle not being in line to shoot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Efficient searching algorithm to traverse the whole map</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Spread out AP to maximize our lethality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We will have an evade option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Stories:</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a:t>
            </a:r>
            <a:endParaRPr/>
          </a:p>
          <a:p>
            <a:pPr indent="0" lvl="0" marL="0" rtl="0" algn="l">
              <a:spcBef>
                <a:spcPts val="1600"/>
              </a:spcBef>
              <a:spcAft>
                <a:spcPts val="0"/>
              </a:spcAft>
              <a:buClr>
                <a:schemeClr val="dk1"/>
              </a:buClr>
              <a:buSzPts val="1100"/>
              <a:buFont typeface="Arial"/>
              <a:buNone/>
            </a:pPr>
            <a:r>
              <a:rPr b="1" lang="en" u="sng">
                <a:solidFill>
                  <a:schemeClr val="dk1"/>
                </a:solidFill>
                <a:latin typeface="Times New Roman"/>
                <a:ea typeface="Times New Roman"/>
                <a:cs typeface="Times New Roman"/>
                <a:sym typeface="Times New Roman"/>
              </a:rPr>
              <a:t>Target User Story:</a:t>
            </a:r>
            <a:endParaRPr b="1" u="sng">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As a controller of a tank, I need to be able to locate and destroy Targets anywhere on the field, so I can pass requirements and win.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100" u="sng">
                <a:solidFill>
                  <a:schemeClr val="dk1"/>
                </a:solidFill>
                <a:latin typeface="Times New Roman"/>
                <a:ea typeface="Times New Roman"/>
                <a:cs typeface="Times New Roman"/>
                <a:sym typeface="Times New Roman"/>
              </a:rPr>
              <a:t>Description: </a:t>
            </a:r>
            <a:endParaRPr b="1" sz="1100" u="sng">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A tank will need to be able to navigate a play-field to find all targets and destroy them. It will therefore need to be able to make decisions at every turn to find them. </a:t>
            </a:r>
            <a:endParaRPr sz="11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100" u="sng">
                <a:solidFill>
                  <a:schemeClr val="dk1"/>
                </a:solidFill>
                <a:latin typeface="Times New Roman"/>
                <a:ea typeface="Times New Roman"/>
                <a:cs typeface="Times New Roman"/>
                <a:sym typeface="Times New Roman"/>
              </a:rPr>
              <a:t>Time to Complete:</a:t>
            </a:r>
            <a:r>
              <a:rPr lang="en" sz="1100">
                <a:solidFill>
                  <a:schemeClr val="dk1"/>
                </a:solidFill>
                <a:latin typeface="Times New Roman"/>
                <a:ea typeface="Times New Roman"/>
                <a:cs typeface="Times New Roman"/>
                <a:sym typeface="Times New Roman"/>
              </a:rPr>
              <a:t> 1 week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b="1" sz="1100" u="sng">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b="1" sz="1100" u="sng">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100" u="sng">
                <a:solidFill>
                  <a:schemeClr val="dk1"/>
                </a:solidFill>
                <a:latin typeface="Times New Roman"/>
                <a:ea typeface="Times New Roman"/>
                <a:cs typeface="Times New Roman"/>
                <a:sym typeface="Times New Roman"/>
              </a:rPr>
              <a:t>Completed/Acceptance?:</a:t>
            </a:r>
            <a:r>
              <a:rPr lang="en" sz="1100">
                <a:solidFill>
                  <a:schemeClr val="dk1"/>
                </a:solidFill>
                <a:latin typeface="Times New Roman"/>
                <a:ea typeface="Times New Roman"/>
                <a:cs typeface="Times New Roman"/>
                <a:sym typeface="Times New Roman"/>
              </a:rPr>
              <a:t> When a tank can navigate any gamefield destroying all targets.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100" u="sng">
                <a:solidFill>
                  <a:schemeClr val="dk1"/>
                </a:solidFill>
                <a:latin typeface="Times New Roman"/>
                <a:ea typeface="Times New Roman"/>
                <a:cs typeface="Times New Roman"/>
                <a:sym typeface="Times New Roman"/>
              </a:rPr>
              <a:t>Priority?: </a:t>
            </a:r>
            <a:r>
              <a:rPr lang="en" sz="1100">
                <a:solidFill>
                  <a:schemeClr val="dk1"/>
                </a:solidFill>
                <a:latin typeface="Times New Roman"/>
                <a:ea typeface="Times New Roman"/>
                <a:cs typeface="Times New Roman"/>
                <a:sym typeface="Times New Roman"/>
              </a:rPr>
              <a:t>   1 (Needs to work).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Stories:	</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 </a:t>
            </a:r>
            <a:endParaRPr/>
          </a:p>
          <a:p>
            <a:pPr indent="0" lvl="0" marL="0" rtl="0" algn="l">
              <a:spcBef>
                <a:spcPts val="1600"/>
              </a:spcBef>
              <a:spcAft>
                <a:spcPts val="0"/>
              </a:spcAft>
              <a:buClr>
                <a:schemeClr val="dk1"/>
              </a:buClr>
              <a:buSzPts val="1100"/>
              <a:buFont typeface="Arial"/>
              <a:buNone/>
            </a:pPr>
            <a:r>
              <a:rPr b="1" lang="en" u="sng">
                <a:solidFill>
                  <a:schemeClr val="dk1"/>
                </a:solidFill>
                <a:latin typeface="Times New Roman"/>
                <a:ea typeface="Times New Roman"/>
                <a:cs typeface="Times New Roman"/>
                <a:sym typeface="Times New Roman"/>
              </a:rPr>
              <a:t>User Stories as a Developer:</a:t>
            </a:r>
            <a:endParaRPr b="1" u="sng">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As a developer, I will need to be able to convert the grid cells to a graph, in order to make movement/attack decisions.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100" u="sng">
                <a:solidFill>
                  <a:schemeClr val="dk1"/>
                </a:solidFill>
                <a:latin typeface="Times New Roman"/>
                <a:ea typeface="Times New Roman"/>
                <a:cs typeface="Times New Roman"/>
                <a:sym typeface="Times New Roman"/>
              </a:rPr>
              <a:t>Description: </a:t>
            </a:r>
            <a:r>
              <a:rPr lang="en" sz="1100">
                <a:solidFill>
                  <a:schemeClr val="dk1"/>
                </a:solidFill>
                <a:latin typeface="Times New Roman"/>
                <a:ea typeface="Times New Roman"/>
                <a:cs typeface="Times New Roman"/>
                <a:sym typeface="Times New Roman"/>
              </a:rPr>
              <a:t>We will need to be able to traverse any map looking for targets. We will probably need to implement some searching algorithm to find the Targets efficiently. We will also implement the radar first strategy.</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100" u="sng">
                <a:solidFill>
                  <a:schemeClr val="dk1"/>
                </a:solidFill>
                <a:latin typeface="Times New Roman"/>
                <a:ea typeface="Times New Roman"/>
                <a:cs typeface="Times New Roman"/>
                <a:sym typeface="Times New Roman"/>
              </a:rPr>
              <a:t>Time to Complete:</a:t>
            </a:r>
            <a:r>
              <a:rPr lang="en" sz="1100">
                <a:solidFill>
                  <a:schemeClr val="dk1"/>
                </a:solidFill>
                <a:latin typeface="Times New Roman"/>
                <a:ea typeface="Times New Roman"/>
                <a:cs typeface="Times New Roman"/>
                <a:sym typeface="Times New Roman"/>
              </a:rPr>
              <a:t> 1 week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b="1" sz="1100" u="sng">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100" u="sng">
                <a:solidFill>
                  <a:schemeClr val="dk1"/>
                </a:solidFill>
                <a:latin typeface="Times New Roman"/>
                <a:ea typeface="Times New Roman"/>
                <a:cs typeface="Times New Roman"/>
                <a:sym typeface="Times New Roman"/>
              </a:rPr>
              <a:t>Completed/Acceptance?:</a:t>
            </a:r>
            <a:r>
              <a:rPr lang="en" sz="1100">
                <a:solidFill>
                  <a:schemeClr val="dk1"/>
                </a:solidFill>
                <a:latin typeface="Times New Roman"/>
                <a:ea typeface="Times New Roman"/>
                <a:cs typeface="Times New Roman"/>
                <a:sym typeface="Times New Roman"/>
              </a:rPr>
              <a:t> When a tank can navigate any gamefield destroying all targets.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100" u="sng">
                <a:solidFill>
                  <a:schemeClr val="dk1"/>
                </a:solidFill>
                <a:latin typeface="Times New Roman"/>
                <a:ea typeface="Times New Roman"/>
                <a:cs typeface="Times New Roman"/>
                <a:sym typeface="Times New Roman"/>
              </a:rPr>
              <a:t>Priority?: </a:t>
            </a:r>
            <a:r>
              <a:rPr lang="en" sz="1100">
                <a:solidFill>
                  <a:schemeClr val="dk1"/>
                </a:solidFill>
                <a:latin typeface="Times New Roman"/>
                <a:ea typeface="Times New Roman"/>
                <a:cs typeface="Times New Roman"/>
                <a:sym typeface="Times New Roman"/>
              </a:rPr>
              <a:t>   1 (Needs to work, as this will be algorithm will be used on other requirements).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Sprints:</a:t>
            </a:r>
            <a:endParaRPr/>
          </a:p>
          <a:p>
            <a:pPr indent="0" lvl="0" marL="0" rtl="0" algn="l">
              <a:spcBef>
                <a:spcPts val="0"/>
              </a:spcBef>
              <a:spcAft>
                <a:spcPts val="0"/>
              </a:spcAft>
              <a:buNone/>
            </a:pPr>
            <a:r>
              <a:t/>
            </a:r>
            <a:endParaRPr/>
          </a:p>
        </p:txBody>
      </p:sp>
      <p:sp>
        <p:nvSpPr>
          <p:cNvPr id="99" name="Google Shape;99;p20"/>
          <p:cNvSpPr txBox="1"/>
          <p:nvPr>
            <p:ph idx="1" type="body"/>
          </p:nvPr>
        </p:nvSpPr>
        <p:spPr>
          <a:xfrm>
            <a:off x="311700" y="1017725"/>
            <a:ext cx="8520600" cy="3914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1 Week Feature Sprints</a:t>
            </a:r>
            <a:endParaRPr/>
          </a:p>
          <a:p>
            <a:pPr indent="0" lvl="0" marL="0" rtl="0" algn="l">
              <a:spcBef>
                <a:spcPts val="1600"/>
              </a:spcBef>
              <a:spcAft>
                <a:spcPts val="0"/>
              </a:spcAft>
              <a:buNone/>
            </a:pPr>
            <a:r>
              <a:rPr lang="en" sz="1400">
                <a:solidFill>
                  <a:schemeClr val="dk1"/>
                </a:solidFill>
              </a:rPr>
              <a:t>Sprint 1: 03/18-03/25</a:t>
            </a:r>
            <a:endParaRPr sz="1400">
              <a:solidFill>
                <a:schemeClr val="dk1"/>
              </a:solidFill>
            </a:endParaRPr>
          </a:p>
          <a:p>
            <a:pPr indent="0" lvl="0" marL="457200" rtl="0" algn="l">
              <a:spcBef>
                <a:spcPts val="0"/>
              </a:spcBef>
              <a:spcAft>
                <a:spcPts val="0"/>
              </a:spcAft>
              <a:buNone/>
            </a:pPr>
            <a:r>
              <a:rPr lang="en" sz="1400">
                <a:solidFill>
                  <a:schemeClr val="dk1"/>
                </a:solidFill>
              </a:rPr>
              <a:t>All user stories made, which creates our project backlog. Adding Turret, Mouse, Target, and senty objects to the code if there not already.</a:t>
            </a:r>
            <a:r>
              <a:rPr lang="en" sz="1100">
                <a:solidFill>
                  <a:schemeClr val="dk1"/>
                </a:solidFill>
              </a:rPr>
              <a:t>  </a:t>
            </a:r>
            <a:endParaRPr sz="1100">
              <a:solidFill>
                <a:schemeClr val="dk1"/>
              </a:solidFill>
            </a:endParaRPr>
          </a:p>
          <a:p>
            <a:pPr indent="0" lvl="0" marL="0" rtl="0" algn="l">
              <a:spcBef>
                <a:spcPts val="0"/>
              </a:spcBef>
              <a:spcAft>
                <a:spcPts val="0"/>
              </a:spcAft>
              <a:buNone/>
            </a:pPr>
            <a:br>
              <a:rPr lang="en" sz="1400"/>
            </a:br>
            <a:r>
              <a:rPr lang="en" sz="1400"/>
              <a:t>Sprint 2: 04/01 - 04/08</a:t>
            </a:r>
            <a:br>
              <a:rPr lang="en" sz="1400"/>
            </a:br>
            <a:r>
              <a:rPr lang="en" sz="1400"/>
              <a:t>	Nate and Riley would create a Shortest Path Algorithm, while Logan and Christy came up with a </a:t>
            </a:r>
            <a:br>
              <a:rPr lang="en" sz="1400"/>
            </a:br>
            <a:r>
              <a:rPr lang="en" sz="1400"/>
              <a:t>	</a:t>
            </a:r>
            <a:r>
              <a:rPr lang="en" sz="1400"/>
              <a:t>a</a:t>
            </a:r>
            <a:r>
              <a:rPr lang="en" sz="1400"/>
              <a:t> searching algorithm based off of Prims and Dikstra’s.</a:t>
            </a:r>
            <a:endParaRPr sz="1400"/>
          </a:p>
          <a:p>
            <a:pPr indent="0" lvl="0" marL="0" rtl="0" algn="l">
              <a:spcBef>
                <a:spcPts val="1600"/>
              </a:spcBef>
              <a:spcAft>
                <a:spcPts val="0"/>
              </a:spcAft>
              <a:buNone/>
            </a:pPr>
            <a:r>
              <a:rPr lang="en" sz="1400"/>
              <a:t>Sprint 3: 04/15 - 04/22</a:t>
            </a:r>
            <a:br>
              <a:rPr lang="en" sz="1400"/>
            </a:br>
            <a:r>
              <a:rPr lang="en" sz="1400"/>
              <a:t>   	Move function must work and find targets.</a:t>
            </a:r>
            <a:endParaRPr sz="1400"/>
          </a:p>
          <a:p>
            <a:pPr indent="0" lvl="0" marL="0" rtl="0" algn="l">
              <a:spcBef>
                <a:spcPts val="1600"/>
              </a:spcBef>
              <a:spcAft>
                <a:spcPts val="0"/>
              </a:spcAft>
              <a:buClr>
                <a:schemeClr val="dk1"/>
              </a:buClr>
              <a:buSzPts val="1100"/>
              <a:buFont typeface="Arial"/>
              <a:buNone/>
            </a:pPr>
            <a:r>
              <a:rPr lang="en" sz="1400">
                <a:solidFill>
                  <a:schemeClr val="dk1"/>
                </a:solidFill>
              </a:rPr>
              <a:t>Sprint 4: 04/22 - 04/29</a:t>
            </a:r>
            <a:br>
              <a:rPr lang="en" sz="1400">
                <a:solidFill>
                  <a:schemeClr val="dk1"/>
                </a:solidFill>
              </a:rPr>
            </a:br>
            <a:r>
              <a:rPr lang="en" sz="1400">
                <a:solidFill>
                  <a:schemeClr val="dk1"/>
                </a:solidFill>
              </a:rPr>
              <a:t>   	Improve Attack and implement SOLID principles.</a:t>
            </a:r>
            <a:endParaRPr sz="1400">
              <a:solidFill>
                <a:schemeClr val="dk1"/>
              </a:solidFill>
            </a:endParaRPr>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233300" y="429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a:t>
            </a:r>
            <a:r>
              <a:rPr lang="en"/>
              <a:t>:</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Algorithm:</a:t>
            </a:r>
            <a:endParaRPr/>
          </a:p>
          <a:p>
            <a:pPr indent="-342900" lvl="0" marL="457200" rtl="0" algn="l">
              <a:spcBef>
                <a:spcPts val="1600"/>
              </a:spcBef>
              <a:spcAft>
                <a:spcPts val="0"/>
              </a:spcAft>
              <a:buSzPts val="1800"/>
              <a:buChar char="●"/>
            </a:pPr>
            <a:r>
              <a:rPr lang="en"/>
              <a:t>Scan for Enemies</a:t>
            </a:r>
            <a:endParaRPr/>
          </a:p>
          <a:p>
            <a:pPr indent="-317500" lvl="1" marL="914400" rtl="0" algn="l">
              <a:spcBef>
                <a:spcPts val="0"/>
              </a:spcBef>
              <a:spcAft>
                <a:spcPts val="0"/>
              </a:spcAft>
              <a:buSzPts val="1400"/>
              <a:buChar char="○"/>
            </a:pPr>
            <a:r>
              <a:rPr lang="en"/>
              <a:t>If in line to shoot </a:t>
            </a:r>
            <a:endParaRPr/>
          </a:p>
          <a:p>
            <a:pPr indent="-317500" lvl="1" marL="914400" rtl="0" algn="l">
              <a:spcBef>
                <a:spcPts val="0"/>
              </a:spcBef>
              <a:spcAft>
                <a:spcPts val="0"/>
              </a:spcAft>
              <a:buSzPts val="1400"/>
              <a:buChar char="○"/>
            </a:pPr>
            <a:r>
              <a:rPr lang="en"/>
              <a:t>If too many Enemies </a:t>
            </a:r>
            <a:endParaRPr/>
          </a:p>
          <a:p>
            <a:pPr indent="-317500" lvl="1" marL="914400" rtl="0" algn="l">
              <a:spcBef>
                <a:spcPts val="0"/>
              </a:spcBef>
              <a:spcAft>
                <a:spcPts val="0"/>
              </a:spcAft>
              <a:buSzPts val="1400"/>
              <a:buChar char="○"/>
            </a:pPr>
            <a:r>
              <a:rPr lang="en"/>
              <a:t>Closest enemy</a:t>
            </a:r>
            <a:endParaRPr/>
          </a:p>
          <a:p>
            <a:pPr indent="-342900" lvl="0" marL="457200" rtl="0" algn="l">
              <a:spcBef>
                <a:spcPts val="0"/>
              </a:spcBef>
              <a:spcAft>
                <a:spcPts val="0"/>
              </a:spcAft>
              <a:buSzPts val="1800"/>
              <a:buChar char="●"/>
            </a:pPr>
            <a:r>
              <a:rPr lang="en"/>
              <a:t>If no Enemy</a:t>
            </a:r>
            <a:endParaRPr/>
          </a:p>
          <a:p>
            <a:pPr indent="-317500" lvl="1" marL="914400" rtl="0" algn="l">
              <a:spcBef>
                <a:spcPts val="0"/>
              </a:spcBef>
              <a:spcAft>
                <a:spcPts val="0"/>
              </a:spcAft>
              <a:buSzPts val="1400"/>
              <a:buChar char="○"/>
            </a:pPr>
            <a:r>
              <a:rPr lang="en"/>
              <a:t>Update map</a:t>
            </a:r>
            <a:endParaRPr/>
          </a:p>
          <a:p>
            <a:pPr indent="-317500" lvl="1" marL="914400" rtl="0" algn="l">
              <a:spcBef>
                <a:spcPts val="0"/>
              </a:spcBef>
              <a:spcAft>
                <a:spcPts val="0"/>
              </a:spcAft>
              <a:buSzPts val="1400"/>
              <a:buChar char="○"/>
            </a:pPr>
            <a:r>
              <a:rPr lang="en"/>
              <a:t>Divide and Search Algorithm</a:t>
            </a:r>
            <a:endParaRPr/>
          </a:p>
          <a:p>
            <a:pPr indent="0" lvl="0" marL="0" rtl="0" algn="l">
              <a:spcBef>
                <a:spcPts val="1600"/>
              </a:spcBef>
              <a:spcAft>
                <a:spcPts val="1600"/>
              </a:spcAft>
              <a:buNone/>
            </a:pP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