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5220" r:id="rId1"/>
  </p:sldMasterIdLst>
  <p:notesMasterIdLst>
    <p:notesMasterId r:id="rId6"/>
  </p:notesMasterIdLst>
  <p:handoutMasterIdLst>
    <p:handoutMasterId r:id="rId7"/>
  </p:handoutMasterIdLst>
  <p:sldIdLst>
    <p:sldId id="523" r:id="rId2"/>
    <p:sldId id="764" r:id="rId3"/>
    <p:sldId id="768" r:id="rId4"/>
    <p:sldId id="770" r:id="rId5"/>
  </p:sldIdLst>
  <p:sldSz cx="9144000" cy="6858000" type="screen4x3"/>
  <p:notesSz cx="6807200" cy="9939338"/>
  <p:embeddedFontLst>
    <p:embeddedFont>
      <p:font typeface="HY그래픽M" panose="02030600000101010101" pitchFamily="18" charset="-127"/>
      <p:regular r:id="rId8"/>
    </p:embeddedFont>
    <p:embeddedFont>
      <p:font typeface="Georgia" panose="02040502050405020303" pitchFamily="18" charset="0"/>
      <p:regular r:id="rId9"/>
      <p:bold r:id="rId10"/>
      <p:italic r:id="rId11"/>
      <p:boldItalic r:id="rId12"/>
    </p:embeddedFont>
    <p:embeddedFont>
      <p:font typeface="Trebuchet MS" panose="020B0603020202020204" pitchFamily="34" charset="0"/>
      <p:regular r:id="rId13"/>
      <p:bold r:id="rId14"/>
      <p:italic r:id="rId15"/>
      <p:boldItalic r:id="rId16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A4"/>
    <a:srgbClr val="F8F8F8"/>
    <a:srgbClr val="54C3F1"/>
    <a:srgbClr val="EE7700"/>
    <a:srgbClr val="BADCE4"/>
    <a:srgbClr val="99CCFF"/>
    <a:srgbClr val="B0EEB0"/>
    <a:srgbClr val="ADF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7" autoAdjust="0"/>
    <p:restoredTop sz="87066" autoAdjust="0"/>
  </p:normalViewPr>
  <p:slideViewPr>
    <p:cSldViewPr>
      <p:cViewPr varScale="1">
        <p:scale>
          <a:sx n="107" d="100"/>
          <a:sy n="107" d="100"/>
        </p:scale>
        <p:origin x="60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3042" y="-108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1126" cy="498008"/>
          </a:xfrm>
          <a:prstGeom prst="rect">
            <a:avLst/>
          </a:prstGeom>
        </p:spPr>
        <p:txBody>
          <a:bodyPr vert="horz" lIns="91793" tIns="45898" rIns="91793" bIns="45898" rtlCol="0"/>
          <a:lstStyle>
            <a:lvl1pPr algn="l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67" y="1"/>
            <a:ext cx="2951126" cy="498008"/>
          </a:xfrm>
          <a:prstGeom prst="rect">
            <a:avLst/>
          </a:prstGeom>
        </p:spPr>
        <p:txBody>
          <a:bodyPr vert="horz" lIns="91793" tIns="45898" rIns="91793" bIns="45898" rtlCol="0"/>
          <a:lstStyle>
            <a:lvl1pPr algn="r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37944EC3-CD58-4E5D-B3C2-52CC9C09ACA9}" type="datetimeFigureOut">
              <a:rPr lang="ko-KR" altLang="en-US"/>
              <a:pPr>
                <a:defRPr/>
              </a:pPr>
              <a:t>2019-08-18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9729"/>
            <a:ext cx="2951126" cy="498007"/>
          </a:xfrm>
          <a:prstGeom prst="rect">
            <a:avLst/>
          </a:prstGeom>
        </p:spPr>
        <p:txBody>
          <a:bodyPr vert="horz" lIns="91793" tIns="45898" rIns="91793" bIns="45898" rtlCol="0" anchor="b"/>
          <a:lstStyle>
            <a:lvl1pPr algn="l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67" y="9439729"/>
            <a:ext cx="2951126" cy="498007"/>
          </a:xfrm>
          <a:prstGeom prst="rect">
            <a:avLst/>
          </a:prstGeom>
        </p:spPr>
        <p:txBody>
          <a:bodyPr vert="horz" lIns="91793" tIns="45898" rIns="91793" bIns="45898" rtlCol="0" anchor="b"/>
          <a:lstStyle>
            <a:lvl1pPr algn="r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3582CFC-A15F-4894-8032-E64C55178CD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4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1126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67" y="1"/>
            <a:ext cx="2951126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18" y="4722267"/>
            <a:ext cx="5447367" cy="447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9729"/>
            <a:ext cx="2951126" cy="49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67" y="9439729"/>
            <a:ext cx="2951126" cy="49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290F5A3-85C6-43D3-8F51-74B434880B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9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6928B-8A8D-4A63-88F9-22E3B2E6183F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1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742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2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22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3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652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4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88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733173-8C79-4FC5-A2BD-0FF68161D4D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FC75-978E-4A8B-A271-C41A623F801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9FAB5-6876-4BBC-AD0E-0CB2964B0E1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6CF6A-95A6-456B-ABC5-A924C46A9EA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80D029-55D3-4C59-BE65-4E55FF613F6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FF9E9-CE7D-4E2A-A88C-81DE6FD56A9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81F3D-9231-45ED-ABF4-1264AF0D94F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9F289-DA5A-4CB2-8B15-854F59E412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5410-31B7-447E-8B5F-32A158615FB9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48AE1-58E6-487D-A088-002B2B5E0FE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CD43D-3039-448F-9383-71AF951BEF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8000"/>
                <a:shade val="90000"/>
                <a:satMod val="160000"/>
                <a:lumMod val="100000"/>
              </a:schemeClr>
            </a:gs>
            <a:gs pos="44176">
              <a:srgbClr val="EDF7FF"/>
            </a:gs>
            <a:gs pos="49194">
              <a:srgbClr val="F6FBFF"/>
            </a:gs>
            <a:gs pos="54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2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F7D6CF6A-95A6-456B-ABC5-A924C46A9EA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1" r:id="rId1"/>
    <p:sldLayoutId id="2147485222" r:id="rId2"/>
    <p:sldLayoutId id="2147485223" r:id="rId3"/>
    <p:sldLayoutId id="2147485224" r:id="rId4"/>
    <p:sldLayoutId id="2147485225" r:id="rId5"/>
    <p:sldLayoutId id="2147485226" r:id="rId6"/>
    <p:sldLayoutId id="2147485227" r:id="rId7"/>
    <p:sldLayoutId id="2147485228" r:id="rId8"/>
    <p:sldLayoutId id="2147485229" r:id="rId9"/>
    <p:sldLayoutId id="2147485230" r:id="rId10"/>
    <p:sldLayoutId id="2147485231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 descr="오픈소스 도입전략 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827584" y="1136938"/>
            <a:ext cx="77048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00" dirty="0" err="1" smtClean="0">
                <a:solidFill>
                  <a:schemeClr val="accent1">
                    <a:lumMod val="75000"/>
                  </a:schemeClr>
                </a:solidFill>
              </a:rPr>
              <a:t>머신러닝</a:t>
            </a:r>
            <a:r>
              <a:rPr lang="en-US" altLang="ko-KR" sz="3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3400" dirty="0" err="1" smtClean="0">
                <a:solidFill>
                  <a:schemeClr val="accent1">
                    <a:lumMod val="75000"/>
                  </a:schemeClr>
                </a:solidFill>
              </a:rPr>
              <a:t>딥러닝을</a:t>
            </a:r>
            <a:r>
              <a:rPr lang="ko-KR" altLang="en-US" sz="3400" dirty="0" smtClean="0">
                <a:solidFill>
                  <a:schemeClr val="accent1">
                    <a:lumMod val="75000"/>
                  </a:schemeClr>
                </a:solidFill>
              </a:rPr>
              <a:t> 위한</a:t>
            </a:r>
            <a:endParaRPr lang="en-US" altLang="ko-KR" sz="3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033553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accent1">
                    <a:lumMod val="75000"/>
                  </a:schemeClr>
                </a:solidFill>
              </a:rPr>
              <a:t>CNN (I)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0506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컨볼루션</a:t>
            </a:r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</a:rPr>
              <a:t>(Convolution)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</a:rPr>
              <a:t>개념</a:t>
            </a:r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35496" y="-99392"/>
            <a:ext cx="82296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ko-KR" altLang="en-US" sz="2200" b="1" dirty="0" err="1" smtClean="0">
                <a:solidFill>
                  <a:srgbClr val="7030A0"/>
                </a:solidFill>
              </a:rPr>
              <a:t>컨볼루션</a:t>
            </a:r>
            <a:r>
              <a:rPr lang="ko-KR" altLang="en-US" sz="22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2200" b="1" dirty="0" smtClean="0">
                <a:solidFill>
                  <a:srgbClr val="7030A0"/>
                </a:solidFill>
              </a:rPr>
              <a:t>(Convolution) Concept</a:t>
            </a:r>
            <a:endParaRPr lang="ko-KR" altLang="en-US" sz="2000" b="1" kern="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2474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컨볼루션</a:t>
            </a:r>
            <a:r>
              <a:rPr lang="ko-KR" altLang="en-US" dirty="0" smtClean="0"/>
              <a:t> 정의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3833753"/>
            <a:ext cx="88569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컨볼루션</a:t>
            </a:r>
            <a:r>
              <a:rPr lang="ko-KR" altLang="en-US" dirty="0" smtClean="0"/>
              <a:t> 해석</a:t>
            </a:r>
            <a:r>
              <a:rPr lang="en-US" altLang="ko-KR" dirty="0" smtClean="0"/>
              <a:t>]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  하나의 함수 </a:t>
            </a:r>
            <a:r>
              <a:rPr lang="en-US" altLang="ko-KR" sz="1600" dirty="0" smtClean="0"/>
              <a:t>g(t) </a:t>
            </a:r>
            <a:r>
              <a:rPr lang="ko-KR" altLang="en-US" sz="1600" dirty="0" smtClean="0"/>
              <a:t>를 반전</a:t>
            </a:r>
            <a:r>
              <a:rPr lang="en-US" altLang="ko-KR" sz="1600" dirty="0" smtClean="0"/>
              <a:t>(y </a:t>
            </a:r>
            <a:r>
              <a:rPr lang="ko-KR" altLang="en-US" sz="1600" dirty="0"/>
              <a:t>축 </a:t>
            </a:r>
            <a:r>
              <a:rPr lang="ko-KR" altLang="en-US" sz="1600" dirty="0" smtClean="0"/>
              <a:t>대칭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시킨 후에</a:t>
            </a:r>
            <a:r>
              <a:rPr lang="en-US" altLang="ko-KR" sz="1600" dirty="0" smtClean="0"/>
              <a:t>,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  이동하면서 또 다른 함수 </a:t>
            </a:r>
            <a:r>
              <a:rPr lang="en-US" altLang="ko-KR" sz="1600" dirty="0" smtClean="0"/>
              <a:t>f(t)</a:t>
            </a:r>
            <a:r>
              <a:rPr lang="ko-KR" altLang="en-US" sz="1600" dirty="0" smtClean="0"/>
              <a:t>와 값을 곱해 </a:t>
            </a:r>
            <a:r>
              <a:rPr lang="ko-KR" altLang="en-US" sz="1600" dirty="0" err="1" smtClean="0"/>
              <a:t>적분하는것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45443"/>
            <a:ext cx="8064896" cy="1179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88573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20688"/>
            <a:ext cx="8208912" cy="5040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95536" y="5877272"/>
            <a:ext cx="82089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출처</a:t>
            </a:r>
            <a:r>
              <a:rPr lang="en-US" altLang="ko-KR" sz="1200" dirty="0" smtClean="0"/>
              <a:t> : </a:t>
            </a:r>
            <a:r>
              <a:rPr lang="en-US" altLang="ko-KR" sz="1200" dirty="0" smtClean="0"/>
              <a:t>https</a:t>
            </a:r>
            <a:r>
              <a:rPr lang="en-US" altLang="ko-KR" sz="1200" dirty="0"/>
              <a:t>://</a:t>
            </a:r>
            <a:r>
              <a:rPr lang="en-US" altLang="ko-KR" sz="1200" dirty="0" smtClean="0"/>
              <a:t>en.wikipedia.org/wiki/Convolution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2091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43608" y="5456257"/>
            <a:ext cx="70567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출처</a:t>
            </a:r>
            <a:r>
              <a:rPr lang="en-US" altLang="ko-KR" sz="1200" dirty="0" smtClean="0"/>
              <a:t> : </a:t>
            </a:r>
            <a:r>
              <a:rPr lang="en-US" altLang="ko-KR" sz="1200" dirty="0" smtClean="0"/>
              <a:t>https</a:t>
            </a:r>
            <a:r>
              <a:rPr lang="en-US" altLang="ko-KR" sz="1200" dirty="0"/>
              <a:t>://</a:t>
            </a:r>
            <a:r>
              <a:rPr lang="en-US" altLang="ko-KR" sz="1200" dirty="0" smtClean="0"/>
              <a:t>en.wikipedia.org/wiki/Convolution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7056784" cy="38884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88044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22747</TotalTime>
  <Words>70</Words>
  <Application>Microsoft Office PowerPoint</Application>
  <PresentationFormat>화면 슬라이드 쇼(4:3)</PresentationFormat>
  <Paragraphs>16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HY그래픽M</vt:lpstr>
      <vt:lpstr>Georgia</vt:lpstr>
      <vt:lpstr>HY그래픽B</vt:lpstr>
      <vt:lpstr>굴림</vt:lpstr>
      <vt:lpstr>Trebuchet MS</vt:lpstr>
      <vt:lpstr>기류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kipa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SungHoPark</cp:lastModifiedBy>
  <cp:revision>2962</cp:revision>
  <cp:lastPrinted>2015-03-04T00:41:30Z</cp:lastPrinted>
  <dcterms:created xsi:type="dcterms:W3CDTF">2009-09-22T06:36:24Z</dcterms:created>
  <dcterms:modified xsi:type="dcterms:W3CDTF">2019-08-18T11:05:02Z</dcterms:modified>
</cp:coreProperties>
</file>