
<file path=[Content_Types].xml><?xml version="1.0" encoding="utf-8"?>
<Types xmlns="http://schemas.openxmlformats.org/package/2006/content-types">
  <Override PartName="/docProps/core.xml" ContentType="application/vnd.openxmlformats-package.core-properties+xml"/>
  <Override PartName="/ppt/presentation.xml" ContentType="application/vnd.openxmlformats-officedocument.presentationml.presentation.main+xml"/>
  <Override PartName="/ppt/commentAuthors.xml" ContentType="application/vnd.openxmlformats-officedocument.presentationml.commentAuthors+xml"/>
  <Override PartName="/ppt/slides/slide1.xml" ContentType="application/vnd.openxmlformats-officedocument.presentationml.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Default Extension="png" ContentType="image/png"/>
  <Default Extension="jpeg" ContentType="image/jpeg"/>
  <Default Extension="rels" ContentType="application/vnd.openxmlformats-package.relationships+xml"/>
  <Default Extension="xml" ContentType="application/xml"/>
</Types>
</file>

<file path=_rels/.rels>&#65279;<?xml version="1.0" encoding="UTF-8" standalone="yes"?>
<Relationships xmlns="http://schemas.openxmlformats.org/package/2006/relationships">
  <Relationship Id="rId3" Type="http://schemas.openxmlformats.org/package/2006/relationships/metadata/core-properties" Target="docProps/core.xml" />
  <Relationship Id="rId2" Type="http://schemas.openxmlformats.org/package/2006/relationships/metadata/thumbnail" Target="docProps/thumbnail.jpeg" />
  <Relationship Id="rId1" Type="http://schemas.openxmlformats.org/officeDocument/2006/relationships/officeDocument" Target="ppt/presentation.xml" />
  <Relationship Id="rId4" Type="http://schemas.openxmlformats.org/officeDocument/2006/relationships/extended-properties" Target="docProps/app.xml" />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46" r:id="rId2"/>
    <p:sldId id="344" r:id="rId3"/>
    <p:sldId id="345" r:id="rId4"/>
    <p:sldId id="257" r:id="rId5"/>
    <p:sldId id="266" r:id="rId6"/>
    <p:sldId id="258" r:id="rId7"/>
    <p:sldId id="262" r:id="rId8"/>
    <p:sldId id="265" r:id="rId9"/>
    <p:sldId id="259" r:id="rId10"/>
    <p:sldId id="267" r:id="rId11"/>
    <p:sldId id="268" r:id="rId12"/>
    <p:sldId id="300" r:id="rId13"/>
    <p:sldId id="269" r:id="rId14"/>
    <p:sldId id="270" r:id="rId15"/>
    <p:sldId id="271" r:id="rId16"/>
    <p:sldId id="272" r:id="rId17"/>
    <p:sldId id="273" r:id="rId18"/>
    <p:sldId id="274" r:id="rId19"/>
    <p:sldId id="35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348" r:id="rId39"/>
    <p:sldId id="296" r:id="rId40"/>
    <p:sldId id="294" r:id="rId41"/>
    <p:sldId id="295" r:id="rId42"/>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GFLA" initials="DGFLA"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3" autoAdjust="0"/>
    <p:restoredTop sz="74181" autoAdjust="0"/>
  </p:normalViewPr>
  <p:slideViewPr>
    <p:cSldViewPr snapToObjects="1">
      <p:cViewPr>
        <p:scale>
          <a:sx n="66" d="100"/>
          <a:sy n="66" d="100"/>
        </p:scale>
        <p:origin x="-845" y="1056"/>
      </p:cViewPr>
      <p:guideLst>
        <p:guide orient="horz" pos="2160"/>
        <p:guide pos="2880"/>
      </p:guideLst>
    </p:cSldViewPr>
  </p:slideViewPr>
  <p:notesTextViewPr>
    <p:cViewPr>
      <p:scale>
        <a:sx n="1" d="1"/>
        <a:sy n="1" d="1"/>
      </p:scale>
      <p:origin x="0" y="1642"/>
    </p:cViewPr>
  </p:notesTextViewPr>
  <p:notesViewPr>
    <p:cSldViewPr snapToObjects="1">
      <p:cViewPr>
        <p:scale>
          <a:sx n="100" d="100"/>
          <a:sy n="100" d="100"/>
        </p:scale>
        <p:origin x="-3540" y="-72"/>
      </p:cViewPr>
      <p:guideLst>
        <p:guide orient="horz" pos="3127"/>
        <p:guide pos="2141"/>
      </p:guideLst>
    </p:cSldViewPr>
  </p:notesViewPr>
  <p:gridSpacing cx="72008" cy="72008"/>
</p:viewPr>
</file>

<file path=ppt/_rels/presentation.xml.rels>&#65279;<?xml version="1.0" encoding="UTF-8" standalone="yes"?>
<Relationships xmlns="http://schemas.openxmlformats.org/package/2006/relationships">
  <Relationship Id="rId44" Type="http://schemas.openxmlformats.org/officeDocument/2006/relationships/commentAuthors" Target="commentAuthors.xml" />
  <Relationship Id="rId2" Type="http://schemas.openxmlformats.org/officeDocument/2006/relationships/slide" Target="slides/slide1.xml" />
  <Relationship Id="rId3" Type="http://schemas.openxmlformats.org/officeDocument/2006/relationships/slide" Target="slides/slide2.xml" />
  <Relationship Id="rId4" Type="http://schemas.openxmlformats.org/officeDocument/2006/relationships/slide" Target="slides/slide3.xml" />
  <Relationship Id="rId5" Type="http://schemas.openxmlformats.org/officeDocument/2006/relationships/slide" Target="slides/slide4.xml" />
  <Relationship Id="rId6" Type="http://schemas.openxmlformats.org/officeDocument/2006/relationships/slide" Target="slides/slide5.xml" />
  <Relationship Id="rId7" Type="http://schemas.openxmlformats.org/officeDocument/2006/relationships/slide" Target="slides/slide6.xml" />
  <Relationship Id="rId8" Type="http://schemas.openxmlformats.org/officeDocument/2006/relationships/slide" Target="slides/slide7.xml" />
  <Relationship Id="rId9" Type="http://schemas.openxmlformats.org/officeDocument/2006/relationships/slide" Target="slides/slide8.xml" />
  <Relationship Id="rId10" Type="http://schemas.openxmlformats.org/officeDocument/2006/relationships/slide" Target="slides/slide9.xml" />
  <Relationship Id="rId11" Type="http://schemas.openxmlformats.org/officeDocument/2006/relationships/slide" Target="slides/slide10.xml" />
  <Relationship Id="rId12" Type="http://schemas.openxmlformats.org/officeDocument/2006/relationships/slide" Target="slides/slide11.xml" />
  <Relationship Id="rId13" Type="http://schemas.openxmlformats.org/officeDocument/2006/relationships/slide" Target="slides/slide12.xml" />
  <Relationship Id="rId14" Type="http://schemas.openxmlformats.org/officeDocument/2006/relationships/slide" Target="slides/slide13.xml" />
  <Relationship Id="rId15" Type="http://schemas.openxmlformats.org/officeDocument/2006/relationships/slide" Target="slides/slide14.xml" />
  <Relationship Id="rId16" Type="http://schemas.openxmlformats.org/officeDocument/2006/relationships/slide" Target="slides/slide15.xml" />
  <Relationship Id="rId17" Type="http://schemas.openxmlformats.org/officeDocument/2006/relationships/slide" Target="slides/slide16.xml" />
  <Relationship Id="rId18" Type="http://schemas.openxmlformats.org/officeDocument/2006/relationships/slide" Target="slides/slide17.xml" />
  <Relationship Id="rId19" Type="http://schemas.openxmlformats.org/officeDocument/2006/relationships/slide" Target="slides/slide18.xml" />
  <Relationship Id="rId20" Type="http://schemas.openxmlformats.org/officeDocument/2006/relationships/slide" Target="slides/slide19.xml" />
  <Relationship Id="rId21" Type="http://schemas.openxmlformats.org/officeDocument/2006/relationships/slide" Target="slides/slide20.xml" />
  <Relationship Id="rId22" Type="http://schemas.openxmlformats.org/officeDocument/2006/relationships/slide" Target="slides/slide21.xml" />
  <Relationship Id="rId23" Type="http://schemas.openxmlformats.org/officeDocument/2006/relationships/slide" Target="slides/slide22.xml" />
  <Relationship Id="rId24" Type="http://schemas.openxmlformats.org/officeDocument/2006/relationships/slide" Target="slides/slide23.xml" />
  <Relationship Id="rId25" Type="http://schemas.openxmlformats.org/officeDocument/2006/relationships/slide" Target="slides/slide24.xml" />
  <Relationship Id="rId26" Type="http://schemas.openxmlformats.org/officeDocument/2006/relationships/slide" Target="slides/slide25.xml" />
  <Relationship Id="rId27" Type="http://schemas.openxmlformats.org/officeDocument/2006/relationships/slide" Target="slides/slide26.xml" />
  <Relationship Id="rId28" Type="http://schemas.openxmlformats.org/officeDocument/2006/relationships/slide" Target="slides/slide27.xml" />
  <Relationship Id="rId29" Type="http://schemas.openxmlformats.org/officeDocument/2006/relationships/slide" Target="slides/slide28.xml" />
  <Relationship Id="rId30" Type="http://schemas.openxmlformats.org/officeDocument/2006/relationships/slide" Target="slides/slide29.xml" />
  <Relationship Id="rId31" Type="http://schemas.openxmlformats.org/officeDocument/2006/relationships/slide" Target="slides/slide30.xml" />
  <Relationship Id="rId32" Type="http://schemas.openxmlformats.org/officeDocument/2006/relationships/slide" Target="slides/slide31.xml" />
  <Relationship Id="rId33" Type="http://schemas.openxmlformats.org/officeDocument/2006/relationships/slide" Target="slides/slide32.xml" />
  <Relationship Id="rId34" Type="http://schemas.openxmlformats.org/officeDocument/2006/relationships/slide" Target="slides/slide33.xml" />
  <Relationship Id="rId35" Type="http://schemas.openxmlformats.org/officeDocument/2006/relationships/slide" Target="slides/slide34.xml" />
  <Relationship Id="rId36" Type="http://schemas.openxmlformats.org/officeDocument/2006/relationships/slide" Target="slides/slide35.xml" />
  <Relationship Id="rId37" Type="http://schemas.openxmlformats.org/officeDocument/2006/relationships/slide" Target="slides/slide36.xml" />
  <Relationship Id="rId38" Type="http://schemas.openxmlformats.org/officeDocument/2006/relationships/slide" Target="slides/slide37.xml" />
  <Relationship Id="rId39" Type="http://schemas.openxmlformats.org/officeDocument/2006/relationships/slide" Target="slides/slide38.xml" />
  <Relationship Id="rId40" Type="http://schemas.openxmlformats.org/officeDocument/2006/relationships/slide" Target="slides/slide39.xml" />
  <Relationship Id="rId41" Type="http://schemas.openxmlformats.org/officeDocument/2006/relationships/slide" Target="slides/slide40.xml" />
  <Relationship Id="rId42" Type="http://schemas.openxmlformats.org/officeDocument/2006/relationships/slide" Target="slides/slide41.xml" />
  <Relationship Id="rId47" Type="http://schemas.openxmlformats.org/officeDocument/2006/relationships/theme" Target="theme/theme1.xml" />
  <Relationship Id="rId46" Type="http://schemas.openxmlformats.org/officeDocument/2006/relationships/viewProps" Target="viewProps.xml" />
  <Relationship Id="rId1" Type="http://schemas.openxmlformats.org/officeDocument/2006/relationships/slideMaster" Target="slideMasters/slideMaster1.xml" />
  <Relationship Id="rId45" Type="http://schemas.openxmlformats.org/officeDocument/2006/relationships/presProps" Target="presProps.xml" />
  <Relationship Id="rId43" Type="http://schemas.openxmlformats.org/officeDocument/2006/relationships/notesMaster" Target="notesMasters/notesMaster1.xml" />
  <Relationship Id="rId48" Type="http://schemas.openxmlformats.org/officeDocument/2006/relationships/tableStyles" Target="tableStyles.xml" />
</Relationships>
</file>

<file path=ppt/notesMasters/_rels/notesMaster1.xml.rels>&#65279;<?xml version="1.0" encoding="UTF-8" standalone="yes"?>
<Relationships xmlns="http://schemas.openxmlformats.org/package/2006/relationships">
  <Relationship Id="rId1" Type="http://schemas.openxmlformats.org/officeDocument/2006/relationships/theme" Target="../theme/theme2.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DA6373B5-FC68-469D-88CC-00CAEFDC4876}" type="datetimeFigureOut">
              <a:rPr lang="fr-FR" smtClean="0"/>
              <a:t>5/03/2015</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E913DA6E-129F-4AF4-AEC3-5C20B6D48925}" type="slidenum">
              <a:rPr lang="fr-FR" smtClean="0"/>
              <a:t>‹#›</a:t>
            </a:fld>
            <a:endParaRPr lang="fr-FR"/>
          </a:p>
        </p:txBody>
      </p:sp>
    </p:spTree>
    <p:extLst>
      <p:ext uri="{BB962C8B-B14F-4D97-AF65-F5344CB8AC3E}">
        <p14:creationId xmlns:p14="http://schemas.microsoft.com/office/powerpoint/2010/main" val="395517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2" Type="http://schemas.openxmlformats.org/officeDocument/2006/relationships/slide" Target="../slides/slide1.xml" />
  <Relationship Id="rId1" Type="http://schemas.openxmlformats.org/officeDocument/2006/relationships/notesMaster" Target="../notesMasters/notesMaster1.xml" />
</Relationships>
</file>

<file path=ppt/notesSlides/_rels/notesSlide10.xml.rels>&#65279;<?xml version="1.0" encoding="UTF-8" standalone="yes"?>
<Relationships xmlns="http://schemas.openxmlformats.org/package/2006/relationships">
  <Relationship Id="rId2" Type="http://schemas.openxmlformats.org/officeDocument/2006/relationships/slide" Target="../slides/slide10.xml" />
  <Relationship Id="rId1" Type="http://schemas.openxmlformats.org/officeDocument/2006/relationships/notesMaster" Target="../notesMasters/notesMaster1.xml" />
</Relationships>
</file>

<file path=ppt/notesSlides/_rels/notesSlide11.xml.rels>&#65279;<?xml version="1.0" encoding="UTF-8" standalone="yes"?>
<Relationships xmlns="http://schemas.openxmlformats.org/package/2006/relationships">
  <Relationship Id="rId2" Type="http://schemas.openxmlformats.org/officeDocument/2006/relationships/slide" Target="../slides/slide11.xml" />
  <Relationship Id="rId1" Type="http://schemas.openxmlformats.org/officeDocument/2006/relationships/notesMaster" Target="../notesMasters/notesMaster1.xml" />
</Relationships>
</file>

<file path=ppt/notesSlides/_rels/notesSlide12.xml.rels>&#65279;<?xml version="1.0" encoding="UTF-8" standalone="yes"?>
<Relationships xmlns="http://schemas.openxmlformats.org/package/2006/relationships">
  <Relationship Id="rId2" Type="http://schemas.openxmlformats.org/officeDocument/2006/relationships/slide" Target="../slides/slide12.xml" />
  <Relationship Id="rId1" Type="http://schemas.openxmlformats.org/officeDocument/2006/relationships/notesMaster" Target="../notesMasters/notesMaster1.xml" />
</Relationships>
</file>

<file path=ppt/notesSlides/_rels/notesSlide13.xml.rels>&#65279;<?xml version="1.0" encoding="UTF-8" standalone="yes"?>
<Relationships xmlns="http://schemas.openxmlformats.org/package/2006/relationships">
  <Relationship Id="rId2" Type="http://schemas.openxmlformats.org/officeDocument/2006/relationships/slide" Target="../slides/slide13.xml" />
  <Relationship Id="rId1" Type="http://schemas.openxmlformats.org/officeDocument/2006/relationships/notesMaster" Target="../notesMasters/notesMaster1.xml" />
</Relationships>
</file>

<file path=ppt/notesSlides/_rels/notesSlide14.xml.rels>&#65279;<?xml version="1.0" encoding="UTF-8" standalone="yes"?>
<Relationships xmlns="http://schemas.openxmlformats.org/package/2006/relationships">
  <Relationship Id="rId2" Type="http://schemas.openxmlformats.org/officeDocument/2006/relationships/slide" Target="../slides/slide14.xml" />
  <Relationship Id="rId1" Type="http://schemas.openxmlformats.org/officeDocument/2006/relationships/notesMaster" Target="../notesMasters/notesMaster1.xml" />
</Relationships>
</file>

<file path=ppt/notesSlides/_rels/notesSlide15.xml.rels>&#65279;<?xml version="1.0" encoding="UTF-8" standalone="yes"?>
<Relationships xmlns="http://schemas.openxmlformats.org/package/2006/relationships">
  <Relationship Id="rId2" Type="http://schemas.openxmlformats.org/officeDocument/2006/relationships/slide" Target="../slides/slide15.xml" />
  <Relationship Id="rId1" Type="http://schemas.openxmlformats.org/officeDocument/2006/relationships/notesMaster" Target="../notesMasters/notesMaster1.xml" />
</Relationships>
</file>

<file path=ppt/notesSlides/_rels/notesSlide16.xml.rels>&#65279;<?xml version="1.0" encoding="UTF-8" standalone="yes"?>
<Relationships xmlns="http://schemas.openxmlformats.org/package/2006/relationships">
  <Relationship Id="rId2" Type="http://schemas.openxmlformats.org/officeDocument/2006/relationships/slide" Target="../slides/slide16.xml" />
  <Relationship Id="rId1" Type="http://schemas.openxmlformats.org/officeDocument/2006/relationships/notesMaster" Target="../notesMasters/notesMaster1.xml" />
</Relationships>
</file>

<file path=ppt/notesSlides/_rels/notesSlide17.xml.rels>&#65279;<?xml version="1.0" encoding="UTF-8" standalone="yes"?>
<Relationships xmlns="http://schemas.openxmlformats.org/package/2006/relationships">
  <Relationship Id="rId2" Type="http://schemas.openxmlformats.org/officeDocument/2006/relationships/slide" Target="../slides/slide17.xml" />
  <Relationship Id="rId1" Type="http://schemas.openxmlformats.org/officeDocument/2006/relationships/notesMaster" Target="../notesMasters/notesMaster1.xml" />
</Relationships>
</file>

<file path=ppt/notesSlides/_rels/notesSlide18.xml.rels>&#65279;<?xml version="1.0" encoding="UTF-8" standalone="yes"?>
<Relationships xmlns="http://schemas.openxmlformats.org/package/2006/relationships">
  <Relationship Id="rId2" Type="http://schemas.openxmlformats.org/officeDocument/2006/relationships/slide" Target="../slides/slide18.xml" />
  <Relationship Id="rId1" Type="http://schemas.openxmlformats.org/officeDocument/2006/relationships/notesMaster" Target="../notesMasters/notesMaster1.xml" />
</Relationships>
</file>

<file path=ppt/notesSlides/_rels/notesSlide19.xml.rels>&#65279;<?xml version="1.0" encoding="UTF-8" standalone="yes"?>
<Relationships xmlns="http://schemas.openxmlformats.org/package/2006/relationships">
  <Relationship Id="rId2" Type="http://schemas.openxmlformats.org/officeDocument/2006/relationships/slide" Target="../slides/slide19.xml" />
  <Relationship Id="rId1" Type="http://schemas.openxmlformats.org/officeDocument/2006/relationships/notesMaster" Target="../notesMasters/notesMaster1.xml" />
</Relationships>
</file>

<file path=ppt/notesSlides/_rels/notesSlide2.xml.rels>&#65279;<?xml version="1.0" encoding="UTF-8" standalone="yes"?>
<Relationships xmlns="http://schemas.openxmlformats.org/package/2006/relationships">
  <Relationship Id="rId2" Type="http://schemas.openxmlformats.org/officeDocument/2006/relationships/slide" Target="../slides/slide2.xml" />
  <Relationship Id="rId1" Type="http://schemas.openxmlformats.org/officeDocument/2006/relationships/notesMaster" Target="../notesMasters/notesMaster1.xml" />
</Relationships>
</file>

<file path=ppt/notesSlides/_rels/notesSlide20.xml.rels>&#65279;<?xml version="1.0" encoding="UTF-8" standalone="yes"?>
<Relationships xmlns="http://schemas.openxmlformats.org/package/2006/relationships">
  <Relationship Id="rId2" Type="http://schemas.openxmlformats.org/officeDocument/2006/relationships/slide" Target="../slides/slide20.xml" />
  <Relationship Id="rId1" Type="http://schemas.openxmlformats.org/officeDocument/2006/relationships/notesMaster" Target="../notesMasters/notesMaster1.xml" />
</Relationships>
</file>

<file path=ppt/notesSlides/_rels/notesSlide21.xml.rels>&#65279;<?xml version="1.0" encoding="UTF-8" standalone="yes"?>
<Relationships xmlns="http://schemas.openxmlformats.org/package/2006/relationships">
  <Relationship Id="rId2" Type="http://schemas.openxmlformats.org/officeDocument/2006/relationships/slide" Target="../slides/slide21.xml" />
  <Relationship Id="rId1" Type="http://schemas.openxmlformats.org/officeDocument/2006/relationships/notesMaster" Target="../notesMasters/notesMaster1.xml" />
</Relationships>
</file>

<file path=ppt/notesSlides/_rels/notesSlide22.xml.rels>&#65279;<?xml version="1.0" encoding="UTF-8" standalone="yes"?>
<Relationships xmlns="http://schemas.openxmlformats.org/package/2006/relationships">
  <Relationship Id="rId2" Type="http://schemas.openxmlformats.org/officeDocument/2006/relationships/slide" Target="../slides/slide22.xml" />
  <Relationship Id="rId1" Type="http://schemas.openxmlformats.org/officeDocument/2006/relationships/notesMaster" Target="../notesMasters/notesMaster1.xml" />
</Relationships>
</file>

<file path=ppt/notesSlides/_rels/notesSlide23.xml.rels>&#65279;<?xml version="1.0" encoding="UTF-8" standalone="yes"?>
<Relationships xmlns="http://schemas.openxmlformats.org/package/2006/relationships">
  <Relationship Id="rId2" Type="http://schemas.openxmlformats.org/officeDocument/2006/relationships/slide" Target="../slides/slide23.xml" />
  <Relationship Id="rId1" Type="http://schemas.openxmlformats.org/officeDocument/2006/relationships/notesMaster" Target="../notesMasters/notesMaster1.xml" />
</Relationships>
</file>

<file path=ppt/notesSlides/_rels/notesSlide24.xml.rels>&#65279;<?xml version="1.0" encoding="UTF-8" standalone="yes"?>
<Relationships xmlns="http://schemas.openxmlformats.org/package/2006/relationships">
  <Relationship Id="rId2" Type="http://schemas.openxmlformats.org/officeDocument/2006/relationships/slide" Target="../slides/slide24.xml" />
  <Relationship Id="rId1" Type="http://schemas.openxmlformats.org/officeDocument/2006/relationships/notesMaster" Target="../notesMasters/notesMaster1.xml" />
</Relationships>
</file>

<file path=ppt/notesSlides/_rels/notesSlide25.xml.rels>&#65279;<?xml version="1.0" encoding="UTF-8" standalone="yes"?>
<Relationships xmlns="http://schemas.openxmlformats.org/package/2006/relationships">
  <Relationship Id="rId2" Type="http://schemas.openxmlformats.org/officeDocument/2006/relationships/slide" Target="../slides/slide25.xml" />
  <Relationship Id="rId1" Type="http://schemas.openxmlformats.org/officeDocument/2006/relationships/notesMaster" Target="../notesMasters/notesMaster1.xml" />
</Relationships>
</file>

<file path=ppt/notesSlides/_rels/notesSlide26.xml.rels>&#65279;<?xml version="1.0" encoding="UTF-8" standalone="yes"?>
<Relationships xmlns="http://schemas.openxmlformats.org/package/2006/relationships">
  <Relationship Id="rId2" Type="http://schemas.openxmlformats.org/officeDocument/2006/relationships/slide" Target="../slides/slide26.xml" />
  <Relationship Id="rId1" Type="http://schemas.openxmlformats.org/officeDocument/2006/relationships/notesMaster" Target="../notesMasters/notesMaster1.xml" />
</Relationships>
</file>

<file path=ppt/notesSlides/_rels/notesSlide27.xml.rels>&#65279;<?xml version="1.0" encoding="UTF-8" standalone="yes"?>
<Relationships xmlns="http://schemas.openxmlformats.org/package/2006/relationships">
  <Relationship Id="rId2" Type="http://schemas.openxmlformats.org/officeDocument/2006/relationships/slide" Target="../slides/slide27.xml" />
  <Relationship Id="rId1" Type="http://schemas.openxmlformats.org/officeDocument/2006/relationships/notesMaster" Target="../notesMasters/notesMaster1.xml" />
</Relationships>
</file>

<file path=ppt/notesSlides/_rels/notesSlide28.xml.rels>&#65279;<?xml version="1.0" encoding="UTF-8" standalone="yes"?>
<Relationships xmlns="http://schemas.openxmlformats.org/package/2006/relationships">
  <Relationship Id="rId2" Type="http://schemas.openxmlformats.org/officeDocument/2006/relationships/slide" Target="../slides/slide28.xml" />
  <Relationship Id="rId1" Type="http://schemas.openxmlformats.org/officeDocument/2006/relationships/notesMaster" Target="../notesMasters/notesMaster1.xml" />
</Relationships>
</file>

<file path=ppt/notesSlides/_rels/notesSlide29.xml.rels>&#65279;<?xml version="1.0" encoding="UTF-8" standalone="yes"?>
<Relationships xmlns="http://schemas.openxmlformats.org/package/2006/relationships">
  <Relationship Id="rId2" Type="http://schemas.openxmlformats.org/officeDocument/2006/relationships/slide" Target="../slides/slide29.xml" />
  <Relationship Id="rId1" Type="http://schemas.openxmlformats.org/officeDocument/2006/relationships/notesMaster" Target="../notesMasters/notesMaster1.xml" />
</Relationships>
</file>

<file path=ppt/notesSlides/_rels/notesSlide3.xml.rels>&#65279;<?xml version="1.0" encoding="UTF-8" standalone="yes"?>
<Relationships xmlns="http://schemas.openxmlformats.org/package/2006/relationships">
  <Relationship Id="rId2" Type="http://schemas.openxmlformats.org/officeDocument/2006/relationships/slide" Target="../slides/slide3.xml" />
  <Relationship Id="rId1" Type="http://schemas.openxmlformats.org/officeDocument/2006/relationships/notesMaster" Target="../notesMasters/notesMaster1.xml" />
</Relationships>
</file>

<file path=ppt/notesSlides/_rels/notesSlide30.xml.rels>&#65279;<?xml version="1.0" encoding="UTF-8" standalone="yes"?>
<Relationships xmlns="http://schemas.openxmlformats.org/package/2006/relationships">
  <Relationship Id="rId2" Type="http://schemas.openxmlformats.org/officeDocument/2006/relationships/slide" Target="../slides/slide30.xml" />
  <Relationship Id="rId1" Type="http://schemas.openxmlformats.org/officeDocument/2006/relationships/notesMaster" Target="../notesMasters/notesMaster1.xml" />
</Relationships>
</file>

<file path=ppt/notesSlides/_rels/notesSlide31.xml.rels>&#65279;<?xml version="1.0" encoding="UTF-8" standalone="yes"?>
<Relationships xmlns="http://schemas.openxmlformats.org/package/2006/relationships">
  <Relationship Id="rId2" Type="http://schemas.openxmlformats.org/officeDocument/2006/relationships/slide" Target="../slides/slide31.xml" />
  <Relationship Id="rId1" Type="http://schemas.openxmlformats.org/officeDocument/2006/relationships/notesMaster" Target="../notesMasters/notesMaster1.xml" />
</Relationships>
</file>

<file path=ppt/notesSlides/_rels/notesSlide32.xml.rels>&#65279;<?xml version="1.0" encoding="UTF-8" standalone="yes"?>
<Relationships xmlns="http://schemas.openxmlformats.org/package/2006/relationships">
  <Relationship Id="rId2" Type="http://schemas.openxmlformats.org/officeDocument/2006/relationships/slide" Target="../slides/slide32.xml" />
  <Relationship Id="rId1" Type="http://schemas.openxmlformats.org/officeDocument/2006/relationships/notesMaster" Target="../notesMasters/notesMaster1.xml" />
</Relationships>
</file>

<file path=ppt/notesSlides/_rels/notesSlide33.xml.rels>&#65279;<?xml version="1.0" encoding="UTF-8" standalone="yes"?>
<Relationships xmlns="http://schemas.openxmlformats.org/package/2006/relationships">
  <Relationship Id="rId2" Type="http://schemas.openxmlformats.org/officeDocument/2006/relationships/slide" Target="../slides/slide33.xml" />
  <Relationship Id="rId1" Type="http://schemas.openxmlformats.org/officeDocument/2006/relationships/notesMaster" Target="../notesMasters/notesMaster1.xml" />
</Relationships>
</file>

<file path=ppt/notesSlides/_rels/notesSlide34.xml.rels>&#65279;<?xml version="1.0" encoding="UTF-8" standalone="yes"?>
<Relationships xmlns="http://schemas.openxmlformats.org/package/2006/relationships">
  <Relationship Id="rId2" Type="http://schemas.openxmlformats.org/officeDocument/2006/relationships/slide" Target="../slides/slide34.xml" />
  <Relationship Id="rId1" Type="http://schemas.openxmlformats.org/officeDocument/2006/relationships/notesMaster" Target="../notesMasters/notesMaster1.xml" />
</Relationships>
</file>

<file path=ppt/notesSlides/_rels/notesSlide35.xml.rels>&#65279;<?xml version="1.0" encoding="UTF-8" standalone="yes"?>
<Relationships xmlns="http://schemas.openxmlformats.org/package/2006/relationships">
  <Relationship Id="rId2" Type="http://schemas.openxmlformats.org/officeDocument/2006/relationships/slide" Target="../slides/slide35.xml" />
  <Relationship Id="rId1" Type="http://schemas.openxmlformats.org/officeDocument/2006/relationships/notesMaster" Target="../notesMasters/notesMaster1.xml" />
</Relationships>
</file>

<file path=ppt/notesSlides/_rels/notesSlide36.xml.rels>&#65279;<?xml version="1.0" encoding="UTF-8" standalone="yes"?>
<Relationships xmlns="http://schemas.openxmlformats.org/package/2006/relationships">
  <Relationship Id="rId2" Type="http://schemas.openxmlformats.org/officeDocument/2006/relationships/slide" Target="../slides/slide36.xml" />
  <Relationship Id="rId1" Type="http://schemas.openxmlformats.org/officeDocument/2006/relationships/notesMaster" Target="../notesMasters/notesMaster1.xml" />
</Relationships>
</file>

<file path=ppt/notesSlides/_rels/notesSlide37.xml.rels>&#65279;<?xml version="1.0" encoding="UTF-8" standalone="yes"?>
<Relationships xmlns="http://schemas.openxmlformats.org/package/2006/relationships">
  <Relationship Id="rId2" Type="http://schemas.openxmlformats.org/officeDocument/2006/relationships/slide" Target="../slides/slide37.xml" />
  <Relationship Id="rId1" Type="http://schemas.openxmlformats.org/officeDocument/2006/relationships/notesMaster" Target="../notesMasters/notesMaster1.xml" />
</Relationships>
</file>

<file path=ppt/notesSlides/_rels/notesSlide38.xml.rels>&#65279;<?xml version="1.0" encoding="UTF-8" standalone="yes"?>
<Relationships xmlns="http://schemas.openxmlformats.org/package/2006/relationships">
  <Relationship Id="rId2" Type="http://schemas.openxmlformats.org/officeDocument/2006/relationships/slide" Target="../slides/slide38.xml" />
  <Relationship Id="rId1" Type="http://schemas.openxmlformats.org/officeDocument/2006/relationships/notesMaster" Target="../notesMasters/notesMaster1.xml" />
</Relationships>
</file>

<file path=ppt/notesSlides/_rels/notesSlide39.xml.rels>&#65279;<?xml version="1.0" encoding="UTF-8" standalone="yes"?>
<Relationships xmlns="http://schemas.openxmlformats.org/package/2006/relationships">
  <Relationship Id="rId2" Type="http://schemas.openxmlformats.org/officeDocument/2006/relationships/slide" Target="../slides/slide39.xml" />
  <Relationship Id="rId1" Type="http://schemas.openxmlformats.org/officeDocument/2006/relationships/notesMaster" Target="../notesMasters/notesMaster1.xml" />
</Relationships>
</file>

<file path=ppt/notesSlides/_rels/notesSlide4.xml.rels>&#65279;<?xml version="1.0" encoding="UTF-8" standalone="yes"?>
<Relationships xmlns="http://schemas.openxmlformats.org/package/2006/relationships">
  <Relationship Id="rId2" Type="http://schemas.openxmlformats.org/officeDocument/2006/relationships/slide" Target="../slides/slide4.xml" />
  <Relationship Id="rId1" Type="http://schemas.openxmlformats.org/officeDocument/2006/relationships/notesMaster" Target="../notesMasters/notesMaster1.xml" />
</Relationships>
</file>

<file path=ppt/notesSlides/_rels/notesSlide40.xml.rels>&#65279;<?xml version="1.0" encoding="UTF-8" standalone="yes"?>
<Relationships xmlns="http://schemas.openxmlformats.org/package/2006/relationships">
  <Relationship Id="rId2" Type="http://schemas.openxmlformats.org/officeDocument/2006/relationships/slide" Target="../slides/slide40.xml" />
  <Relationship Id="rId1" Type="http://schemas.openxmlformats.org/officeDocument/2006/relationships/notesMaster" Target="../notesMasters/notesMaster1.xml" />
</Relationships>
</file>

<file path=ppt/notesSlides/_rels/notesSlide41.xml.rels>&#65279;<?xml version="1.0" encoding="UTF-8" standalone="yes"?>
<Relationships xmlns="http://schemas.openxmlformats.org/package/2006/relationships">
  <Relationship Id="rId2" Type="http://schemas.openxmlformats.org/officeDocument/2006/relationships/slide" Target="../slides/slide41.xml" />
  <Relationship Id="rId1" Type="http://schemas.openxmlformats.org/officeDocument/2006/relationships/notesMaster" Target="../notesMasters/notesMaster1.xml" />
</Relationships>
</file>

<file path=ppt/notesSlides/_rels/notesSlide5.xml.rels>&#65279;<?xml version="1.0" encoding="UTF-8" standalone="yes"?>
<Relationships xmlns="http://schemas.openxmlformats.org/package/2006/relationships">
  <Relationship Id="rId2" Type="http://schemas.openxmlformats.org/officeDocument/2006/relationships/slide" Target="../slides/slide5.xml" />
  <Relationship Id="rId1" Type="http://schemas.openxmlformats.org/officeDocument/2006/relationships/notesMaster" Target="../notesMasters/notesMaster1.xml" />
</Relationships>
</file>

<file path=ppt/notesSlides/_rels/notesSlide6.xml.rels>&#65279;<?xml version="1.0" encoding="UTF-8" standalone="yes"?>
<Relationships xmlns="http://schemas.openxmlformats.org/package/2006/relationships">
  <Relationship Id="rId2" Type="http://schemas.openxmlformats.org/officeDocument/2006/relationships/slide" Target="../slides/slide6.xml" />
  <Relationship Id="rId1" Type="http://schemas.openxmlformats.org/officeDocument/2006/relationships/notesMaster" Target="../notesMasters/notesMaster1.xml" />
</Relationships>
</file>

<file path=ppt/notesSlides/_rels/notesSlide7.xml.rels>&#65279;<?xml version="1.0" encoding="UTF-8" standalone="yes"?>
<Relationships xmlns="http://schemas.openxmlformats.org/package/2006/relationships">
  <Relationship Id="rId2" Type="http://schemas.openxmlformats.org/officeDocument/2006/relationships/slide" Target="../slides/slide7.xml" />
  <Relationship Id="rId1" Type="http://schemas.openxmlformats.org/officeDocument/2006/relationships/notesMaster" Target="../notesMasters/notesMaster1.xml" />
</Relationships>
</file>

<file path=ppt/notesSlides/_rels/notesSlide8.xml.rels>&#65279;<?xml version="1.0" encoding="UTF-8" standalone="yes"?>
<Relationships xmlns="http://schemas.openxmlformats.org/package/2006/relationships">
  <Relationship Id="rId2" Type="http://schemas.openxmlformats.org/officeDocument/2006/relationships/slide" Target="../slides/slide8.xml" />
  <Relationship Id="rId1" Type="http://schemas.openxmlformats.org/officeDocument/2006/relationships/notesMaster" Target="../notesMasters/notesMaster1.xml" />
</Relationships>
</file>

<file path=ppt/notesSlides/_rels/notesSlide9.xml.rels>&#65279;<?xml version="1.0" encoding="UTF-8" standalone="yes"?>
<Relationships xmlns="http://schemas.openxmlformats.org/package/2006/relationships">
  <Relationship Id="rId2" Type="http://schemas.openxmlformats.org/officeDocument/2006/relationships/slide" Target="../slides/slide9.xml" />
  <Relationship Id="rId1" Type="http://schemas.openxmlformats.org/officeDocument/2006/relationships/notesMaster" Target="../notesMasters/notesMaster1.xml" />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70288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0113" y="742950"/>
            <a:ext cx="4962525" cy="3722688"/>
          </a:xfrm>
        </p:spPr>
      </p:sp>
      <p:sp>
        <p:nvSpPr>
          <p:cNvPr id="3" name="Espace réservé des commentaires 2"/>
          <p:cNvSpPr>
            <a:spLocks noGrp="1"/>
          </p:cNvSpPr>
          <p:nvPr>
            <p:ph type="body" idx="1"/>
          </p:nvPr>
        </p:nvSpPr>
        <p:spPr>
          <a:xfrm>
            <a:off x="679768" y="4806976"/>
            <a:ext cx="5438140" cy="4375164"/>
          </a:xfrm>
        </p:spPr>
        <p:txBody>
          <a:bodyPr/>
          <a:lstStyle/>
          <a:p>
            <a:pPr marL="171450" indent="-171450" algn="just">
              <a:buFont typeface="Wingdings"/>
              <a:buChar char="è"/>
            </a:pPr>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75373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94293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829856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28806"/>
            <a:ext cx="5574053" cy="5002956"/>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77657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93387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15154"/>
            <a:ext cx="5438140" cy="4938437"/>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44533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456529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343529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209036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24481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768463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807068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650635"/>
            <a:ext cx="5438140" cy="5276004"/>
          </a:xfrm>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372794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15154"/>
            <a:ext cx="5438140" cy="4860266"/>
          </a:xfrm>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332176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0113" y="742950"/>
            <a:ext cx="4962525" cy="3722688"/>
          </a:xfrm>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783396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357217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57738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15153"/>
            <a:ext cx="5438140" cy="5094780"/>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dirty="0"/>
          </a:p>
        </p:txBody>
      </p:sp>
    </p:spTree>
    <p:extLst>
      <p:ext uri="{BB962C8B-B14F-4D97-AF65-F5344CB8AC3E}">
        <p14:creationId xmlns:p14="http://schemas.microsoft.com/office/powerpoint/2010/main" val="84987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689482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15154"/>
            <a:ext cx="5438140" cy="4938437"/>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4158598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11225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921253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870756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lgn="just">
              <a:buFont typeface="Wingdings"/>
              <a:buChar char="è"/>
            </a:pPr>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624668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119548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892024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4186478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864991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936195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563300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fr-FR" dirty="0"/>
          </a:p>
        </p:txBody>
      </p:sp>
      <p:sp>
        <p:nvSpPr>
          <p:cNvPr id="4" name="Slide Number Placeholder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225684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gn="just">
              <a:buNone/>
            </a:pPr>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14476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0113" y="744538"/>
            <a:ext cx="4962525" cy="3722687"/>
          </a:xfrm>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987983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715153"/>
            <a:ext cx="5438140" cy="5211485"/>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716463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14295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407251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243594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757977" y="4572463"/>
            <a:ext cx="5438140" cy="5354175"/>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dirty="0"/>
          </a:p>
        </p:txBody>
      </p:sp>
    </p:spTree>
    <p:extLst>
      <p:ext uri="{BB962C8B-B14F-4D97-AF65-F5344CB8AC3E}">
        <p14:creationId xmlns:p14="http://schemas.microsoft.com/office/powerpoint/2010/main" val="386371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79768" y="4572463"/>
            <a:ext cx="5438140" cy="5354175"/>
          </a:xfrm>
        </p:spPr>
        <p:txBody>
          <a:bodyPr/>
          <a:lstStyle/>
          <a:p>
            <a:pPr algn="just"/>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184424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endParaRPr lang="fr-FR"/>
          </a:p>
        </p:txBody>
      </p:sp>
    </p:spTree>
    <p:extLst>
      <p:ext uri="{BB962C8B-B14F-4D97-AF65-F5344CB8AC3E}">
        <p14:creationId xmlns:p14="http://schemas.microsoft.com/office/powerpoint/2010/main" val="3002221707"/>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0.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7.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8.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9.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407706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342167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315657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298648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185629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3B326F5-E5CB-4A76-A3B5-0381FED91928}" type="datetimeFigureOut">
              <a:rPr lang="fr-FR" smtClean="0"/>
              <a:t>5/03/2015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405858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3B326F5-E5CB-4A76-A3B5-0381FED91928}" type="datetimeFigureOut">
              <a:rPr lang="fr-FR" smtClean="0"/>
              <a:t>5/03/2015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359977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3B326F5-E5CB-4A76-A3B5-0381FED91928}" type="datetimeFigureOut">
              <a:rPr lang="fr-FR" smtClean="0"/>
              <a:t>5/03/2015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406507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B326F5-E5CB-4A76-A3B5-0381FED91928}" type="datetimeFigureOut">
              <a:rPr lang="fr-FR" smtClean="0"/>
              <a:t>5/03/2015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119346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3B326F5-E5CB-4A76-A3B5-0381FED91928}" type="datetimeFigureOut">
              <a:rPr lang="fr-FR" smtClean="0"/>
              <a:t>5/03/2015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288824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3B326F5-E5CB-4A76-A3B5-0381FED91928}" type="datetimeFigureOut">
              <a:rPr lang="fr-FR" smtClean="0"/>
              <a:t>5/03/2015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F5C64E-B239-4388-AFE2-E246C09E27F4}" type="slidenum">
              <a:rPr lang="fr-FR" smtClean="0"/>
              <a:t>‹#›</a:t>
            </a:fld>
            <a:endParaRPr lang="fr-FR"/>
          </a:p>
        </p:txBody>
      </p:sp>
    </p:spTree>
    <p:extLst>
      <p:ext uri="{BB962C8B-B14F-4D97-AF65-F5344CB8AC3E}">
        <p14:creationId xmlns:p14="http://schemas.microsoft.com/office/powerpoint/2010/main" val="701429176"/>
      </p:ext>
    </p:extLst>
  </p:cSld>
  <p:clrMapOvr>
    <a:masterClrMapping/>
  </p:clrMapOvr>
</p:sldLayout>
</file>

<file path=ppt/slideMasters/_rels/slideMaster1.xml.rels>&#65279;<?xml version="1.0" encoding="UTF-8" standalone="yes"?>
<Relationships xmlns="http://schemas.openxmlformats.org/package/2006/relationships">
  <Relationship Id="rId8" Type="http://schemas.openxmlformats.org/officeDocument/2006/relationships/slideLayout" Target="../slideLayouts/slideLayout8.xml" />
  <Relationship Id="rId3" Type="http://schemas.openxmlformats.org/officeDocument/2006/relationships/slideLayout" Target="../slideLayouts/slideLayout3.xml" />
  <Relationship Id="rId7" Type="http://schemas.openxmlformats.org/officeDocument/2006/relationships/slideLayout" Target="../slideLayouts/slideLayout7.xml" />
  <Relationship Id="rId12" Type="http://schemas.openxmlformats.org/officeDocument/2006/relationships/theme" Target="../theme/theme1.xml" />
  <Relationship Id="rId2" Type="http://schemas.openxmlformats.org/officeDocument/2006/relationships/slideLayout" Target="../slideLayouts/slideLayout2.xml" />
  <Relationship Id="rId1" Type="http://schemas.openxmlformats.org/officeDocument/2006/relationships/slideLayout" Target="../slideLayouts/slideLayout1.xml" />
  <Relationship Id="rId6" Type="http://schemas.openxmlformats.org/officeDocument/2006/relationships/slideLayout" Target="../slideLayouts/slideLayout6.xml" />
  <Relationship Id="rId11" Type="http://schemas.openxmlformats.org/officeDocument/2006/relationships/slideLayout" Target="../slideLayouts/slideLayout11.xml" />
  <Relationship Id="rId5" Type="http://schemas.openxmlformats.org/officeDocument/2006/relationships/slideLayout" Target="../slideLayouts/slideLayout5.xml" />
  <Relationship Id="rId10" Type="http://schemas.openxmlformats.org/officeDocument/2006/relationships/slideLayout" Target="../slideLayouts/slideLayout10.xml" />
  <Relationship Id="rId4" Type="http://schemas.openxmlformats.org/officeDocument/2006/relationships/slideLayout" Target="../slideLayouts/slideLayout4.xml" />
  <Relationship Id="rId9" Type="http://schemas.openxmlformats.org/officeDocument/2006/relationships/slideLayout" Target="../slideLayouts/slideLayout9.xml" />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326F5-E5CB-4A76-A3B5-0381FED91928}" type="datetimeFigureOut">
              <a:rPr lang="fr-FR" smtClean="0"/>
              <a:t>5/03/2015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5C64E-B239-4388-AFE2-E246C09E27F4}" type="slidenum">
              <a:rPr lang="fr-FR" smtClean="0"/>
              <a:t>‹#›</a:t>
            </a:fld>
            <a:endParaRPr lang="fr-FR"/>
          </a:p>
        </p:txBody>
      </p:sp>
    </p:spTree>
    <p:extLst>
      <p:ext uri="{BB962C8B-B14F-4D97-AF65-F5344CB8AC3E}">
        <p14:creationId xmlns:p14="http://schemas.microsoft.com/office/powerpoint/2010/main" val="156270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2" Type="http://schemas.openxmlformats.org/officeDocument/2006/relationships/notesSlide" Target="../notesSlides/notesSlide1.xml" />
  <Relationship Id="rId1" Type="http://schemas.openxmlformats.org/officeDocument/2006/relationships/slideLayout" Target="../slideLayouts/slideLayout2.xml" />
</Relationships>
</file>

<file path=ppt/slides/_rels/slide10.xml.rels>&#65279;<?xml version="1.0" encoding="UTF-8" standalone="yes"?>
<Relationships xmlns="http://schemas.openxmlformats.org/package/2006/relationships">
  <Relationship Id="rId2" Type="http://schemas.openxmlformats.org/officeDocument/2006/relationships/notesSlide" Target="../notesSlides/notesSlide10.xml" />
  <Relationship Id="rId1" Type="http://schemas.openxmlformats.org/officeDocument/2006/relationships/slideLayout" Target="../slideLayouts/slideLayout2.xml" />
</Relationships>
</file>

<file path=ppt/slides/_rels/slide11.xml.rels>&#65279;<?xml version="1.0" encoding="UTF-8" standalone="yes"?>
<Relationships xmlns="http://schemas.openxmlformats.org/package/2006/relationships">
  <Relationship Id="rId2" Type="http://schemas.openxmlformats.org/officeDocument/2006/relationships/notesSlide" Target="../notesSlides/notesSlide11.xml" />
  <Relationship Id="rId1" Type="http://schemas.openxmlformats.org/officeDocument/2006/relationships/slideLayout" Target="../slideLayouts/slideLayout2.xml" />
</Relationships>
</file>

<file path=ppt/slides/_rels/slide12.xml.rels>&#65279;<?xml version="1.0" encoding="UTF-8" standalone="yes"?>
<Relationships xmlns="http://schemas.openxmlformats.org/package/2006/relationships">
  <Relationship Id="rId3" Type="http://schemas.openxmlformats.org/officeDocument/2006/relationships/image" Target="../media/image7.png" />
  <Relationship Id="rId2" Type="http://schemas.openxmlformats.org/officeDocument/2006/relationships/notesSlide" Target="../notesSlides/notesSlide12.xml" />
  <Relationship Id="rId1" Type="http://schemas.openxmlformats.org/officeDocument/2006/relationships/slideLayout" Target="../slideLayouts/slideLayout2.xml" />
  <Relationship Id="rId5" Type="http://schemas.openxmlformats.org/officeDocument/2006/relationships/image" Target="../media/image9.png" />
  <Relationship Id="rId4" Type="http://schemas.openxmlformats.org/officeDocument/2006/relationships/image" Target="../media/image8.png" />
</Relationships>
</file>

<file path=ppt/slides/_rels/slide13.xml.rels>&#65279;<?xml version="1.0" encoding="UTF-8" standalone="yes"?>
<Relationships xmlns="http://schemas.openxmlformats.org/package/2006/relationships">
  <Relationship Id="rId2" Type="http://schemas.openxmlformats.org/officeDocument/2006/relationships/notesSlide" Target="../notesSlides/notesSlide13.xml" />
  <Relationship Id="rId1" Type="http://schemas.openxmlformats.org/officeDocument/2006/relationships/slideLayout" Target="../slideLayouts/slideLayout2.xml" />
</Relationships>
</file>

<file path=ppt/slides/_rels/slide14.xml.rels>&#65279;<?xml version="1.0" encoding="UTF-8" standalone="yes"?>
<Relationships xmlns="http://schemas.openxmlformats.org/package/2006/relationships">
  <Relationship Id="rId3" Type="http://schemas.openxmlformats.org/officeDocument/2006/relationships/image" Target="../media/image10.png" />
  <Relationship Id="rId2" Type="http://schemas.openxmlformats.org/officeDocument/2006/relationships/notesSlide" Target="../notesSlides/notesSlide14.xml" />
  <Relationship Id="rId1" Type="http://schemas.openxmlformats.org/officeDocument/2006/relationships/slideLayout" Target="../slideLayouts/slideLayout2.xml" />
</Relationships>
</file>

<file path=ppt/slides/_rels/slide15.xml.rels>&#65279;<?xml version="1.0" encoding="UTF-8" standalone="yes"?>
<Relationships xmlns="http://schemas.openxmlformats.org/package/2006/relationships">
  <Relationship Id="rId3" Type="http://schemas.openxmlformats.org/officeDocument/2006/relationships/image" Target="../media/image11.png" />
  <Relationship Id="rId2" Type="http://schemas.openxmlformats.org/officeDocument/2006/relationships/notesSlide" Target="../notesSlides/notesSlide15.xml" />
  <Relationship Id="rId1" Type="http://schemas.openxmlformats.org/officeDocument/2006/relationships/slideLayout" Target="../slideLayouts/slideLayout2.xml" />
</Relationships>
</file>

<file path=ppt/slides/_rels/slide16.xml.rels>&#65279;<?xml version="1.0" encoding="UTF-8" standalone="yes"?>
<Relationships xmlns="http://schemas.openxmlformats.org/package/2006/relationships">
  <Relationship Id="rId3" Type="http://schemas.openxmlformats.org/officeDocument/2006/relationships/image" Target="../media/image12.png" />
  <Relationship Id="rId2" Type="http://schemas.openxmlformats.org/officeDocument/2006/relationships/notesSlide" Target="../notesSlides/notesSlide16.xml" />
  <Relationship Id="rId1" Type="http://schemas.openxmlformats.org/officeDocument/2006/relationships/slideLayout" Target="../slideLayouts/slideLayout2.xml" />
</Relationships>
</file>

<file path=ppt/slides/_rels/slide17.xml.rels>&#65279;<?xml version="1.0" encoding="UTF-8" standalone="yes"?>
<Relationships xmlns="http://schemas.openxmlformats.org/package/2006/relationships">
  <Relationship Id="rId3" Type="http://schemas.openxmlformats.org/officeDocument/2006/relationships/image" Target="../media/image13.png" />
  <Relationship Id="rId2" Type="http://schemas.openxmlformats.org/officeDocument/2006/relationships/notesSlide" Target="../notesSlides/notesSlide17.xml" />
  <Relationship Id="rId1" Type="http://schemas.openxmlformats.org/officeDocument/2006/relationships/slideLayout" Target="../slideLayouts/slideLayout2.xml" />
</Relationships>
</file>

<file path=ppt/slides/_rels/slide18.xml.rels>&#65279;<?xml version="1.0" encoding="UTF-8" standalone="yes"?>
<Relationships xmlns="http://schemas.openxmlformats.org/package/2006/relationships">
  <Relationship Id="rId2" Type="http://schemas.openxmlformats.org/officeDocument/2006/relationships/notesSlide" Target="../notesSlides/notesSlide18.xml" />
  <Relationship Id="rId1" Type="http://schemas.openxmlformats.org/officeDocument/2006/relationships/slideLayout" Target="../slideLayouts/slideLayout2.xml" />
</Relationships>
</file>

<file path=ppt/slides/_rels/slide19.xml.rels>&#65279;<?xml version="1.0" encoding="UTF-8" standalone="yes"?>
<Relationships xmlns="http://schemas.openxmlformats.org/package/2006/relationships">
  <Relationship Id="rId2" Type="http://schemas.openxmlformats.org/officeDocument/2006/relationships/notesSlide" Target="../notesSlides/notesSlide19.xml" />
  <Relationship Id="rId1" Type="http://schemas.openxmlformats.org/officeDocument/2006/relationships/slideLayout" Target="../slideLayouts/slideLayout2.xml" />
</Relationships>
</file>

<file path=ppt/slides/_rels/slide2.xml.rels>&#65279;<?xml version="1.0" encoding="UTF-8" standalone="yes"?>
<Relationships xmlns="http://schemas.openxmlformats.org/package/2006/relationships">
  <Relationship Id="rId2" Type="http://schemas.openxmlformats.org/officeDocument/2006/relationships/notesSlide" Target="../notesSlides/notesSlide2.xml" />
  <Relationship Id="rId1" Type="http://schemas.openxmlformats.org/officeDocument/2006/relationships/slideLayout" Target="../slideLayouts/slideLayout2.xml" />
</Relationships>
</file>

<file path=ppt/slides/_rels/slide20.xml.rels>&#65279;<?xml version="1.0" encoding="UTF-8" standalone="yes"?>
<Relationships xmlns="http://schemas.openxmlformats.org/package/2006/relationships">
  <Relationship Id="rId3" Type="http://schemas.openxmlformats.org/officeDocument/2006/relationships/image" Target="../media/image14.png" />
  <Relationship Id="rId2" Type="http://schemas.openxmlformats.org/officeDocument/2006/relationships/notesSlide" Target="../notesSlides/notesSlide20.xml" />
  <Relationship Id="rId1" Type="http://schemas.openxmlformats.org/officeDocument/2006/relationships/slideLayout" Target="../slideLayouts/slideLayout2.xml" />
  <Relationship Id="rId4" Type="http://schemas.openxmlformats.org/officeDocument/2006/relationships/image" Target="../media/image15.png" />
</Relationships>
</file>

<file path=ppt/slides/_rels/slide21.xml.rels>&#65279;<?xml version="1.0" encoding="UTF-8" standalone="yes"?>
<Relationships xmlns="http://schemas.openxmlformats.org/package/2006/relationships">
  <Relationship Id="rId3" Type="http://schemas.openxmlformats.org/officeDocument/2006/relationships/image" Target="../media/image16.png" />
  <Relationship Id="rId2" Type="http://schemas.openxmlformats.org/officeDocument/2006/relationships/notesSlide" Target="../notesSlides/notesSlide21.xml" />
  <Relationship Id="rId1" Type="http://schemas.openxmlformats.org/officeDocument/2006/relationships/slideLayout" Target="../slideLayouts/slideLayout2.xml" />
</Relationships>
</file>

<file path=ppt/slides/_rels/slide22.xml.rels>&#65279;<?xml version="1.0" encoding="UTF-8" standalone="yes"?>
<Relationships xmlns="http://schemas.openxmlformats.org/package/2006/relationships">
  <Relationship Id="rId2" Type="http://schemas.openxmlformats.org/officeDocument/2006/relationships/notesSlide" Target="../notesSlides/notesSlide22.xml" />
  <Relationship Id="rId1" Type="http://schemas.openxmlformats.org/officeDocument/2006/relationships/slideLayout" Target="../slideLayouts/slideLayout2.xml" />
</Relationships>
</file>

<file path=ppt/slides/_rels/slide23.xml.rels>&#65279;<?xml version="1.0" encoding="UTF-8" standalone="yes"?>
<Relationships xmlns="http://schemas.openxmlformats.org/package/2006/relationships">
  <Relationship Id="rId3" Type="http://schemas.openxmlformats.org/officeDocument/2006/relationships/image" Target="../media/image17.jpeg" />
  <Relationship Id="rId2" Type="http://schemas.openxmlformats.org/officeDocument/2006/relationships/notesSlide" Target="../notesSlides/notesSlide23.xml" />
  <Relationship Id="rId1" Type="http://schemas.openxmlformats.org/officeDocument/2006/relationships/slideLayout" Target="../slideLayouts/slideLayout2.xml" />
</Relationships>
</file>

<file path=ppt/slides/_rels/slide24.xml.rels>&#65279;<?xml version="1.0" encoding="UTF-8" standalone="yes"?>
<Relationships xmlns="http://schemas.openxmlformats.org/package/2006/relationships">
  <Relationship Id="rId2" Type="http://schemas.openxmlformats.org/officeDocument/2006/relationships/notesSlide" Target="../notesSlides/notesSlide24.xml" />
  <Relationship Id="rId1" Type="http://schemas.openxmlformats.org/officeDocument/2006/relationships/slideLayout" Target="../slideLayouts/slideLayout2.xml" />
</Relationships>
</file>

<file path=ppt/slides/_rels/slide25.xml.rels>&#65279;<?xml version="1.0" encoding="UTF-8" standalone="yes"?>
<Relationships xmlns="http://schemas.openxmlformats.org/package/2006/relationships">
  <Relationship Id="rId3" Type="http://schemas.openxmlformats.org/officeDocument/2006/relationships/image" Target="../media/image18.png" />
  <Relationship Id="rId2" Type="http://schemas.openxmlformats.org/officeDocument/2006/relationships/notesSlide" Target="../notesSlides/notesSlide25.xml" />
  <Relationship Id="rId1" Type="http://schemas.openxmlformats.org/officeDocument/2006/relationships/slideLayout" Target="../slideLayouts/slideLayout2.xml" />
</Relationships>
</file>

<file path=ppt/slides/_rels/slide26.xml.rels>&#65279;<?xml version="1.0" encoding="UTF-8" standalone="yes"?>
<Relationships xmlns="http://schemas.openxmlformats.org/package/2006/relationships">
  <Relationship Id="rId3" Type="http://schemas.openxmlformats.org/officeDocument/2006/relationships/image" Target="../media/image19.png" />
  <Relationship Id="rId2" Type="http://schemas.openxmlformats.org/officeDocument/2006/relationships/notesSlide" Target="../notesSlides/notesSlide26.xml" />
  <Relationship Id="rId1" Type="http://schemas.openxmlformats.org/officeDocument/2006/relationships/slideLayout" Target="../slideLayouts/slideLayout2.xml" />
</Relationships>
</file>

<file path=ppt/slides/_rels/slide27.xml.rels>&#65279;<?xml version="1.0" encoding="UTF-8" standalone="yes"?>
<Relationships xmlns="http://schemas.openxmlformats.org/package/2006/relationships">
  <Relationship Id="rId2" Type="http://schemas.openxmlformats.org/officeDocument/2006/relationships/notesSlide" Target="../notesSlides/notesSlide27.xml" />
  <Relationship Id="rId1" Type="http://schemas.openxmlformats.org/officeDocument/2006/relationships/slideLayout" Target="../slideLayouts/slideLayout2.xml" />
</Relationships>
</file>

<file path=ppt/slides/_rels/slide28.xml.rels>&#65279;<?xml version="1.0" encoding="UTF-8" standalone="yes"?>
<Relationships xmlns="http://schemas.openxmlformats.org/package/2006/relationships">
  <Relationship Id="rId2" Type="http://schemas.openxmlformats.org/officeDocument/2006/relationships/notesSlide" Target="../notesSlides/notesSlide28.xml" />
  <Relationship Id="rId1" Type="http://schemas.openxmlformats.org/officeDocument/2006/relationships/slideLayout" Target="../slideLayouts/slideLayout2.xml" />
</Relationships>
</file>

<file path=ppt/slides/_rels/slide29.xml.rels>&#65279;<?xml version="1.0" encoding="UTF-8" standalone="yes"?>
<Relationships xmlns="http://schemas.openxmlformats.org/package/2006/relationships">
  <Relationship Id="rId3" Type="http://schemas.openxmlformats.org/officeDocument/2006/relationships/image" Target="../media/image20.jpeg" />
  <Relationship Id="rId2" Type="http://schemas.openxmlformats.org/officeDocument/2006/relationships/notesSlide" Target="../notesSlides/notesSlide29.xml" />
  <Relationship Id="rId1" Type="http://schemas.openxmlformats.org/officeDocument/2006/relationships/slideLayout" Target="../slideLayouts/slideLayout2.xml" />
</Relationships>
</file>

<file path=ppt/slides/_rels/slide3.xml.rels>&#65279;<?xml version="1.0" encoding="UTF-8" standalone="yes"?>
<Relationships xmlns="http://schemas.openxmlformats.org/package/2006/relationships">
  <Relationship Id="rId2" Type="http://schemas.openxmlformats.org/officeDocument/2006/relationships/notesSlide" Target="../notesSlides/notesSlide3.xml" />
  <Relationship Id="rId1" Type="http://schemas.openxmlformats.org/officeDocument/2006/relationships/slideLayout" Target="../slideLayouts/slideLayout2.xml" />
</Relationships>
</file>

<file path=ppt/slides/_rels/slide30.xml.rels>&#65279;<?xml version="1.0" encoding="UTF-8" standalone="yes"?>
<Relationships xmlns="http://schemas.openxmlformats.org/package/2006/relationships">
  <Relationship Id="rId3" Type="http://schemas.openxmlformats.org/officeDocument/2006/relationships/image" Target="../media/image21.png" />
  <Relationship Id="rId2" Type="http://schemas.openxmlformats.org/officeDocument/2006/relationships/notesSlide" Target="../notesSlides/notesSlide30.xml" />
  <Relationship Id="rId1" Type="http://schemas.openxmlformats.org/officeDocument/2006/relationships/slideLayout" Target="../slideLayouts/slideLayout2.xml" />
</Relationships>
</file>

<file path=ppt/slides/_rels/slide31.xml.rels>&#65279;<?xml version="1.0" encoding="UTF-8" standalone="yes"?>
<Relationships xmlns="http://schemas.openxmlformats.org/package/2006/relationships">
  <Relationship Id="rId3" Type="http://schemas.openxmlformats.org/officeDocument/2006/relationships/image" Target="../media/image22.png" />
  <Relationship Id="rId2" Type="http://schemas.openxmlformats.org/officeDocument/2006/relationships/notesSlide" Target="../notesSlides/notesSlide31.xml" />
  <Relationship Id="rId1" Type="http://schemas.openxmlformats.org/officeDocument/2006/relationships/slideLayout" Target="../slideLayouts/slideLayout2.xml" />
</Relationships>
</file>

<file path=ppt/slides/_rels/slide32.xml.rels>&#65279;<?xml version="1.0" encoding="UTF-8" standalone="yes"?>
<Relationships xmlns="http://schemas.openxmlformats.org/package/2006/relationships">
  <Relationship Id="rId2" Type="http://schemas.openxmlformats.org/officeDocument/2006/relationships/notesSlide" Target="../notesSlides/notesSlide32.xml" />
  <Relationship Id="rId1" Type="http://schemas.openxmlformats.org/officeDocument/2006/relationships/slideLayout" Target="../slideLayouts/slideLayout2.xml" />
</Relationships>
</file>

<file path=ppt/slides/_rels/slide33.xml.rels>&#65279;<?xml version="1.0" encoding="UTF-8" standalone="yes"?>
<Relationships xmlns="http://schemas.openxmlformats.org/package/2006/relationships">
  <Relationship Id="rId3" Type="http://schemas.openxmlformats.org/officeDocument/2006/relationships/image" Target="../media/image23.png" />
  <Relationship Id="rId2" Type="http://schemas.openxmlformats.org/officeDocument/2006/relationships/notesSlide" Target="../notesSlides/notesSlide33.xml" />
  <Relationship Id="rId1" Type="http://schemas.openxmlformats.org/officeDocument/2006/relationships/slideLayout" Target="../slideLayouts/slideLayout2.xml" />
</Relationships>
</file>

<file path=ppt/slides/_rels/slide34.xml.rels>&#65279;<?xml version="1.0" encoding="UTF-8" standalone="yes"?>
<Relationships xmlns="http://schemas.openxmlformats.org/package/2006/relationships">
  <Relationship Id="rId2" Type="http://schemas.openxmlformats.org/officeDocument/2006/relationships/notesSlide" Target="../notesSlides/notesSlide34.xml" />
  <Relationship Id="rId1" Type="http://schemas.openxmlformats.org/officeDocument/2006/relationships/slideLayout" Target="../slideLayouts/slideLayout2.xml" />
</Relationships>
</file>

<file path=ppt/slides/_rels/slide35.xml.rels>&#65279;<?xml version="1.0" encoding="UTF-8" standalone="yes"?>
<Relationships xmlns="http://schemas.openxmlformats.org/package/2006/relationships">
  <Relationship Id="rId2" Type="http://schemas.openxmlformats.org/officeDocument/2006/relationships/notesSlide" Target="../notesSlides/notesSlide35.xml" />
  <Relationship Id="rId1" Type="http://schemas.openxmlformats.org/officeDocument/2006/relationships/slideLayout" Target="../slideLayouts/slideLayout2.xml" />
</Relationships>
</file>

<file path=ppt/slides/_rels/slide36.xml.rels>&#65279;<?xml version="1.0" encoding="UTF-8" standalone="yes"?>
<Relationships xmlns="http://schemas.openxmlformats.org/package/2006/relationships">
  <Relationship Id="rId2" Type="http://schemas.openxmlformats.org/officeDocument/2006/relationships/notesSlide" Target="../notesSlides/notesSlide36.xml" />
  <Relationship Id="rId1" Type="http://schemas.openxmlformats.org/officeDocument/2006/relationships/slideLayout" Target="../slideLayouts/slideLayout2.xml" />
</Relationships>
</file>

<file path=ppt/slides/_rels/slide37.xml.rels>&#65279;<?xml version="1.0" encoding="UTF-8" standalone="yes"?>
<Relationships xmlns="http://schemas.openxmlformats.org/package/2006/relationships">
  <Relationship Id="rId2" Type="http://schemas.openxmlformats.org/officeDocument/2006/relationships/notesSlide" Target="../notesSlides/notesSlide37.xml" />
  <Relationship Id="rId1" Type="http://schemas.openxmlformats.org/officeDocument/2006/relationships/slideLayout" Target="../slideLayouts/slideLayout2.xml" />
</Relationships>
</file>

<file path=ppt/slides/_rels/slide38.xml.rels>&#65279;<?xml version="1.0" encoding="UTF-8" standalone="yes"?>
<Relationships xmlns="http://schemas.openxmlformats.org/package/2006/relationships">
  <Relationship Id="rId2" Type="http://schemas.openxmlformats.org/officeDocument/2006/relationships/notesSlide" Target="../notesSlides/notesSlide38.xml" />
  <Relationship Id="rId1" Type="http://schemas.openxmlformats.org/officeDocument/2006/relationships/slideLayout" Target="../slideLayouts/slideLayout5.xml" />
</Relationships>
</file>

<file path=ppt/slides/_rels/slide39.xml.rels>&#65279;<?xml version="1.0" encoding="UTF-8" standalone="yes"?>
<Relationships xmlns="http://schemas.openxmlformats.org/package/2006/relationships">
  <Relationship Id="rId2" Type="http://schemas.openxmlformats.org/officeDocument/2006/relationships/notesSlide" Target="../notesSlides/notesSlide39.xml" />
  <Relationship Id="rId1" Type="http://schemas.openxmlformats.org/officeDocument/2006/relationships/slideLayout" Target="../slideLayouts/slideLayout2.xml" />
</Relationships>
</file>

<file path=ppt/slides/_rels/slide4.xml.rels>&#65279;<?xml version="1.0" encoding="UTF-8" standalone="yes"?>
<Relationships xmlns="http://schemas.openxmlformats.org/package/2006/relationships">
  <Relationship Id="rId2" Type="http://schemas.openxmlformats.org/officeDocument/2006/relationships/notesSlide" Target="../notesSlides/notesSlide4.xml" />
  <Relationship Id="rId1" Type="http://schemas.openxmlformats.org/officeDocument/2006/relationships/slideLayout" Target="../slideLayouts/slideLayout2.xml" />
</Relationships>
</file>

<file path=ppt/slides/_rels/slide40.xml.rels>&#65279;<?xml version="1.0" encoding="UTF-8" standalone="yes"?>
<Relationships xmlns="http://schemas.openxmlformats.org/package/2006/relationships">
  <Relationship Id="rId2" Type="http://schemas.openxmlformats.org/officeDocument/2006/relationships/notesSlide" Target="../notesSlides/notesSlide40.xml" />
  <Relationship Id="rId1" Type="http://schemas.openxmlformats.org/officeDocument/2006/relationships/slideLayout" Target="../slideLayouts/slideLayout2.xml" />
</Relationships>
</file>

<file path=ppt/slides/_rels/slide41.xml.rels>&#65279;<?xml version="1.0" encoding="UTF-8" standalone="yes"?>
<Relationships xmlns="http://schemas.openxmlformats.org/package/2006/relationships">
  <Relationship Id="rId2" Type="http://schemas.openxmlformats.org/officeDocument/2006/relationships/notesSlide" Target="../notesSlides/notesSlide41.xml" />
  <Relationship Id="rId1" Type="http://schemas.openxmlformats.org/officeDocument/2006/relationships/slideLayout" Target="../slideLayouts/slideLayout2.xml" />
</Relationships>
</file>

<file path=ppt/slides/_rels/slide5.xml.rels>&#65279;<?xml version="1.0" encoding="UTF-8" standalone="yes"?>
<Relationships xmlns="http://schemas.openxmlformats.org/package/2006/relationships">
  <Relationship Id="rId3" Type="http://schemas.openxmlformats.org/officeDocument/2006/relationships/image" Target="../media/image1.png" />
  <Relationship Id="rId2" Type="http://schemas.openxmlformats.org/officeDocument/2006/relationships/notesSlide" Target="../notesSlides/notesSlide5.xml" />
  <Relationship Id="rId1" Type="http://schemas.openxmlformats.org/officeDocument/2006/relationships/slideLayout" Target="../slideLayouts/slideLayout2.xml" />
  <Relationship Id="rId4" Type="http://schemas.openxmlformats.org/officeDocument/2006/relationships/image" Target="../media/image2.png" />
</Relationships>
</file>

<file path=ppt/slides/_rels/slide6.xml.rels>&#65279;<?xml version="1.0" encoding="UTF-8" standalone="yes"?>
<Relationships xmlns="http://schemas.openxmlformats.org/package/2006/relationships">
  <Relationship Id="rId3" Type="http://schemas.openxmlformats.org/officeDocument/2006/relationships/image" Target="../media/image3.jpeg" />
  <Relationship Id="rId2" Type="http://schemas.openxmlformats.org/officeDocument/2006/relationships/notesSlide" Target="../notesSlides/notesSlide6.xml" />
  <Relationship Id="rId1" Type="http://schemas.openxmlformats.org/officeDocument/2006/relationships/slideLayout" Target="../slideLayouts/slideLayout2.xml" />
</Relationships>
</file>

<file path=ppt/slides/_rels/slide7.xml.rels>&#65279;<?xml version="1.0" encoding="UTF-8" standalone="yes"?>
<Relationships xmlns="http://schemas.openxmlformats.org/package/2006/relationships">
  <Relationship Id="rId3" Type="http://schemas.openxmlformats.org/officeDocument/2006/relationships/image" Target="../media/image4.png" />
  <Relationship Id="rId2" Type="http://schemas.openxmlformats.org/officeDocument/2006/relationships/notesSlide" Target="../notesSlides/notesSlide7.xml" />
  <Relationship Id="rId1" Type="http://schemas.openxmlformats.org/officeDocument/2006/relationships/slideLayout" Target="../slideLayouts/slideLayout2.xml" />
</Relationships>
</file>

<file path=ppt/slides/_rels/slide8.xml.rels>&#65279;<?xml version="1.0" encoding="UTF-8" standalone="yes"?>
<Relationships xmlns="http://schemas.openxmlformats.org/package/2006/relationships">
  <Relationship Id="rId3" Type="http://schemas.openxmlformats.org/officeDocument/2006/relationships/image" Target="../media/image5.jpeg" />
  <Relationship Id="rId2" Type="http://schemas.openxmlformats.org/officeDocument/2006/relationships/notesSlide" Target="../notesSlides/notesSlide8.xml" />
  <Relationship Id="rId1" Type="http://schemas.openxmlformats.org/officeDocument/2006/relationships/slideLayout" Target="../slideLayouts/slideLayout2.xml" />
</Relationships>
</file>

<file path=ppt/slides/_rels/slide9.xml.rels>&#65279;<?xml version="1.0" encoding="UTF-8" standalone="yes"?>
<Relationships xmlns="http://schemas.openxmlformats.org/package/2006/relationships">
  <Relationship Id="rId3" Type="http://schemas.openxmlformats.org/officeDocument/2006/relationships/image" Target="../media/image6.png" />
  <Relationship Id="rId2" Type="http://schemas.openxmlformats.org/officeDocument/2006/relationships/notesSlide" Target="../notesSlides/notesSlide9.xml" />
  <Relationship Id="rId1" Type="http://schemas.openxmlformats.org/officeDocument/2006/relationships/slideLayout" Target="../slideLayouts/slideLayout2.xml" />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6480720"/>
          </a:xfrm>
        </p:spPr>
        <p:txBody>
          <a:bodyPr anchor="ctr"/>
          <a:lstStyle/>
          <a:p>
            <a:pPr marL="0" indent="0" algn="ctr">
              <a:buNone/>
            </a:pPr>
            <a:r>
              <a:rPr lang="fr-FR" sz="4000" b="1" u="sng" dirty="0" smtClean="0">
                <a:solidFill>
                  <a:schemeClr val="accent6">
                    <a:lumMod val="75000"/>
                  </a:schemeClr>
                </a:solidFill>
              </a:rPr>
              <a:t>SEANCE 2 </a:t>
            </a:r>
          </a:p>
          <a:p>
            <a:pPr marL="0" lvl="0" indent="0" algn="ctr">
              <a:buNone/>
            </a:pPr>
            <a:r>
              <a:rPr lang="fr-FR" sz="4000" b="1" dirty="0" smtClean="0">
                <a:solidFill>
                  <a:prstClr val="black"/>
                </a:solidFill>
              </a:rPr>
              <a:t>LES FONDAMENTAUX DU DROIT DE </a:t>
            </a:r>
            <a:r>
              <a:rPr lang="fr-FR" sz="4000" b="1" dirty="0">
                <a:solidFill>
                  <a:prstClr val="black"/>
                </a:solidFill>
              </a:rPr>
              <a:t>LA PROPRIETE </a:t>
            </a:r>
            <a:r>
              <a:rPr lang="fr-FR" sz="4000" b="1" dirty="0" smtClean="0">
                <a:solidFill>
                  <a:prstClr val="black"/>
                </a:solidFill>
              </a:rPr>
              <a:t>INTELLECTUELLE</a:t>
            </a:r>
            <a:endParaRPr lang="fr-FR" sz="4000" dirty="0"/>
          </a:p>
        </p:txBody>
      </p:sp>
      <p:sp>
        <p:nvSpPr>
          <p:cNvPr id="2" name="Footer Placeholder 1"/>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05582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Les conditions de fond</a:t>
            </a:r>
            <a:endParaRPr lang="fr-FR" sz="4000" b="1" u="sng" dirty="0"/>
          </a:p>
        </p:txBody>
      </p:sp>
      <p:sp>
        <p:nvSpPr>
          <p:cNvPr id="3" name="Espace réservé du contenu 2"/>
          <p:cNvSpPr>
            <a:spLocks noGrp="1"/>
          </p:cNvSpPr>
          <p:nvPr>
            <p:ph idx="1"/>
          </p:nvPr>
        </p:nvSpPr>
        <p:spPr>
          <a:xfrm>
            <a:off x="457200" y="1600200"/>
            <a:ext cx="8229600" cy="4781128"/>
          </a:xfrm>
        </p:spPr>
        <p:txBody>
          <a:bodyPr>
            <a:normAutofit fontScale="92500" lnSpcReduction="20000"/>
          </a:bodyPr>
          <a:lstStyle/>
          <a:p>
            <a:pPr marL="0" lvl="0" indent="0" algn="just">
              <a:buNone/>
            </a:pPr>
            <a:r>
              <a:rPr lang="fr-FR" sz="2000" b="1" u="sng" dirty="0"/>
              <a:t>A</a:t>
            </a:r>
            <a:r>
              <a:rPr lang="fr-FR" sz="2000" b="1" u="sng" dirty="0" smtClean="0"/>
              <a:t>rticle </a:t>
            </a:r>
            <a:r>
              <a:rPr lang="fr-FR" sz="2000" b="1" u="sng" dirty="0"/>
              <a:t>L.611-10 </a:t>
            </a:r>
            <a:r>
              <a:rPr lang="fr-FR" sz="2000" b="1" u="sng" dirty="0" smtClean="0"/>
              <a:t>du Code de la propriété intellectuelle</a:t>
            </a:r>
            <a:r>
              <a:rPr lang="fr-FR" sz="2000" dirty="0" smtClean="0"/>
              <a:t>:</a:t>
            </a:r>
          </a:p>
          <a:p>
            <a:pPr marL="0" lvl="0" indent="0" algn="just">
              <a:buNone/>
            </a:pPr>
            <a:r>
              <a:rPr lang="fr-FR" sz="2000" b="1" dirty="0" smtClean="0">
                <a:solidFill>
                  <a:schemeClr val="accent6">
                    <a:lumMod val="75000"/>
                  </a:schemeClr>
                </a:solidFill>
              </a:rPr>
              <a:t>«</a:t>
            </a:r>
            <a:r>
              <a:rPr lang="fr-FR" sz="2000" b="1" dirty="0">
                <a:solidFill>
                  <a:schemeClr val="accent6">
                    <a:lumMod val="75000"/>
                  </a:schemeClr>
                </a:solidFill>
              </a:rPr>
              <a:t> </a:t>
            </a:r>
            <a:r>
              <a:rPr lang="fr-FR" sz="2000" b="1" i="1" dirty="0">
                <a:solidFill>
                  <a:schemeClr val="accent6">
                    <a:lumMod val="75000"/>
                  </a:schemeClr>
                </a:solidFill>
              </a:rPr>
              <a:t>Sont brevetables, dans tous les domaines technologiques, les inventions nouvelles impliquant une activité inventive et susceptibles d'application </a:t>
            </a:r>
            <a:r>
              <a:rPr lang="fr-FR" sz="2000" b="1" i="1" dirty="0" smtClean="0">
                <a:solidFill>
                  <a:schemeClr val="accent6">
                    <a:lumMod val="75000"/>
                  </a:schemeClr>
                </a:solidFill>
              </a:rPr>
              <a:t>industrielle ».</a:t>
            </a:r>
            <a:r>
              <a:rPr lang="fr-FR" sz="2000" b="1" i="1" dirty="0">
                <a:solidFill>
                  <a:schemeClr val="accent6">
                    <a:lumMod val="75000"/>
                  </a:schemeClr>
                </a:solidFill>
              </a:rPr>
              <a:t> </a:t>
            </a:r>
            <a:endParaRPr lang="fr-FR" sz="2000" b="1" i="1" dirty="0" smtClean="0">
              <a:solidFill>
                <a:schemeClr val="accent6">
                  <a:lumMod val="75000"/>
                </a:schemeClr>
              </a:solidFill>
            </a:endParaRPr>
          </a:p>
          <a:p>
            <a:pPr marL="0" lvl="0" indent="0">
              <a:buNone/>
            </a:pPr>
            <a:endParaRPr lang="fr-FR" sz="2000" i="1" dirty="0"/>
          </a:p>
          <a:p>
            <a:pPr marL="0" lvl="0" indent="0" algn="just">
              <a:buNone/>
            </a:pPr>
            <a:r>
              <a:rPr lang="fr-FR" sz="2000" dirty="0" smtClean="0"/>
              <a:t>4 conditions doivent donc être remplies:</a:t>
            </a:r>
            <a:endParaRPr lang="fr-FR" sz="2000" dirty="0"/>
          </a:p>
          <a:p>
            <a:pPr marL="0" indent="0" algn="just">
              <a:buNone/>
            </a:pPr>
            <a:endParaRPr lang="fr-FR" sz="2000" dirty="0"/>
          </a:p>
          <a:p>
            <a:pPr lvl="0" algn="just"/>
            <a:r>
              <a:rPr lang="fr-FR" sz="2000" dirty="0"/>
              <a:t>l’invention doit relever d’un </a:t>
            </a:r>
            <a:r>
              <a:rPr lang="fr-FR" sz="2000" b="1" dirty="0"/>
              <a:t>domaine technologique</a:t>
            </a:r>
            <a:endParaRPr lang="fr-FR" sz="2000" dirty="0"/>
          </a:p>
          <a:p>
            <a:pPr lvl="0" algn="just"/>
            <a:r>
              <a:rPr lang="fr-FR" sz="2000" dirty="0" smtClean="0"/>
              <a:t>elle doit être </a:t>
            </a:r>
            <a:r>
              <a:rPr lang="fr-FR" sz="2000" b="1" dirty="0" smtClean="0"/>
              <a:t>nouvelle</a:t>
            </a:r>
            <a:r>
              <a:rPr lang="fr-FR" sz="2000" b="1" dirty="0"/>
              <a:t>: </a:t>
            </a:r>
            <a:r>
              <a:rPr lang="fr-FR" sz="2000" dirty="0" smtClean="0"/>
              <a:t>l’invention </a:t>
            </a:r>
            <a:r>
              <a:rPr lang="fr-FR" sz="2000" dirty="0"/>
              <a:t>est nouvelle si elle n’est pas comprise, à la date du dépôt, dans l’ « état de la technique </a:t>
            </a:r>
            <a:r>
              <a:rPr lang="fr-FR" sz="2000" dirty="0" smtClean="0"/>
              <a:t>»</a:t>
            </a:r>
            <a:endParaRPr lang="fr-FR" sz="2000" dirty="0"/>
          </a:p>
          <a:p>
            <a:pPr lvl="0" algn="just"/>
            <a:r>
              <a:rPr lang="fr-FR" sz="2000" dirty="0" smtClean="0"/>
              <a:t>elle </a:t>
            </a:r>
            <a:r>
              <a:rPr lang="fr-FR" sz="2000" dirty="0"/>
              <a:t>doit être le </a:t>
            </a:r>
            <a:r>
              <a:rPr lang="fr-FR" sz="2000" b="1" dirty="0"/>
              <a:t>fruit d’une activité inventive</a:t>
            </a:r>
            <a:endParaRPr lang="fr-FR" sz="2000" dirty="0"/>
          </a:p>
          <a:p>
            <a:pPr lvl="0" algn="just"/>
            <a:r>
              <a:rPr lang="fr-FR" sz="2000" dirty="0"/>
              <a:t>doit pouvoir </a:t>
            </a:r>
            <a:r>
              <a:rPr lang="fr-FR" sz="2000" b="1" dirty="0"/>
              <a:t>faire l’objet d’une application </a:t>
            </a:r>
            <a:r>
              <a:rPr lang="fr-FR" sz="2000" b="1" dirty="0" smtClean="0"/>
              <a:t>industrielle: </a:t>
            </a:r>
            <a:r>
              <a:rPr lang="fr-FR" sz="2000" dirty="0" smtClean="0"/>
              <a:t>il </a:t>
            </a:r>
            <a:r>
              <a:rPr lang="fr-FR" sz="2000" dirty="0"/>
              <a:t>faut qu’elle puisse trouver une application dans quelque industrie qu’elle soit.</a:t>
            </a:r>
          </a:p>
          <a:p>
            <a:pPr lvl="0" algn="just"/>
            <a:endParaRPr lang="fr-FR" sz="2000" b="1" dirty="0" smtClean="0"/>
          </a:p>
          <a:p>
            <a:pPr marL="0" indent="0" algn="just">
              <a:buNone/>
            </a:pPr>
            <a:r>
              <a:rPr lang="fr-FR" sz="2000" dirty="0" smtClean="0"/>
              <a:t>On </a:t>
            </a:r>
            <a:r>
              <a:rPr lang="fr-FR" sz="2000" dirty="0"/>
              <a:t>ajoute une 5</a:t>
            </a:r>
            <a:r>
              <a:rPr lang="fr-FR" sz="2000" baseline="30000" dirty="0"/>
              <a:t>e</a:t>
            </a:r>
            <a:r>
              <a:rPr lang="fr-FR" sz="2000" dirty="0"/>
              <a:t> condition de forme : il faut que l’invention </a:t>
            </a:r>
            <a:r>
              <a:rPr lang="fr-FR" sz="2000" b="1" dirty="0"/>
              <a:t>soit décrite de façon suffisamment précise pour permettre à l’homme du métier de pouvoir la reproduire sans difficulté</a:t>
            </a:r>
            <a:r>
              <a:rPr lang="fr-FR" sz="2000" dirty="0"/>
              <a:t>. </a:t>
            </a:r>
          </a:p>
          <a:p>
            <a:pPr lvl="0"/>
            <a:endParaRPr lang="fr-FR"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688037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L’exclusion des logiciels</a:t>
            </a:r>
            <a:endParaRPr lang="fr-FR" sz="4000" b="1" u="sng" dirty="0"/>
          </a:p>
        </p:txBody>
      </p:sp>
      <p:sp>
        <p:nvSpPr>
          <p:cNvPr id="3" name="Espace réservé du contenu 2"/>
          <p:cNvSpPr>
            <a:spLocks noGrp="1"/>
          </p:cNvSpPr>
          <p:nvPr>
            <p:ph idx="1"/>
          </p:nvPr>
        </p:nvSpPr>
        <p:spPr>
          <a:xfrm>
            <a:off x="457200" y="1628800"/>
            <a:ext cx="8291264" cy="4497363"/>
          </a:xfrm>
        </p:spPr>
        <p:txBody>
          <a:bodyPr>
            <a:normAutofit/>
          </a:bodyPr>
          <a:lstStyle/>
          <a:p>
            <a:pPr marL="0" indent="0" algn="just">
              <a:buNone/>
            </a:pPr>
            <a:r>
              <a:rPr lang="fr-FR" sz="2000" dirty="0" smtClean="0"/>
              <a:t>Ils sont exclus du droit des brevets en tant que tel : pour le logiciel en tant que tel, il n’est pas possible, en Europe, d’obtenir un brevet. </a:t>
            </a:r>
          </a:p>
          <a:p>
            <a:pPr marL="0" indent="0" algn="just">
              <a:buNone/>
            </a:pPr>
            <a:endParaRPr lang="fr-FR" sz="2000" dirty="0" smtClean="0"/>
          </a:p>
          <a:p>
            <a:pPr marL="0" indent="0" algn="just">
              <a:buNone/>
            </a:pPr>
            <a:r>
              <a:rPr lang="fr-FR" sz="2000" dirty="0"/>
              <a:t>D</a:t>
            </a:r>
            <a:r>
              <a:rPr lang="fr-FR" sz="2000" dirty="0" smtClean="0"/>
              <a:t>es solutions qui intègrent des logiciels peuvent faire l’objet d’un brevet mais dans ce cas ce n’est pas le logiciel en tant que tel qui est breveté. </a:t>
            </a:r>
          </a:p>
          <a:p>
            <a:pPr marL="0" indent="0" algn="just">
              <a:buNone/>
            </a:pPr>
            <a:endParaRPr lang="fr-FR" sz="2000" dirty="0" smtClean="0"/>
          </a:p>
          <a:p>
            <a:pPr marL="0" indent="0" algn="just">
              <a:buNone/>
            </a:pPr>
            <a:r>
              <a:rPr lang="fr-FR" sz="2000" dirty="0" smtClean="0"/>
              <a:t>A la différence de l’Europe, un logiciel est brevetable aux USA s’il remplit toutes les conditions posées par le droit américain.  </a:t>
            </a:r>
            <a:endParaRPr lang="fr-FR" sz="2000" dirty="0"/>
          </a:p>
        </p:txBody>
      </p:sp>
      <p:pic>
        <p:nvPicPr>
          <p:cNvPr id="3074"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156176" y="4077072"/>
            <a:ext cx="2592288" cy="267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70475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Procédure d’obtention du brevet</a:t>
            </a:r>
            <a:endParaRPr lang="fr-FR" sz="4000" b="1" u="sng" dirty="0"/>
          </a:p>
        </p:txBody>
      </p:sp>
      <p:sp>
        <p:nvSpPr>
          <p:cNvPr id="3" name="Espace réservé du contenu 2"/>
          <p:cNvSpPr>
            <a:spLocks noGrp="1"/>
          </p:cNvSpPr>
          <p:nvPr>
            <p:ph idx="1"/>
          </p:nvPr>
        </p:nvSpPr>
        <p:spPr>
          <a:xfrm>
            <a:off x="457200" y="1600200"/>
            <a:ext cx="8219256" cy="5069160"/>
          </a:xfrm>
        </p:spPr>
        <p:txBody>
          <a:bodyPr>
            <a:normAutofit/>
          </a:bodyPr>
          <a:lstStyle/>
          <a:p>
            <a:pPr algn="just"/>
            <a:r>
              <a:rPr lang="fr-FR" sz="2400" dirty="0" smtClean="0"/>
              <a:t>Pour obtenir un brevet, il faut déposer une demande de brevet, soit:</a:t>
            </a:r>
          </a:p>
          <a:p>
            <a:pPr marL="457200" lvl="1" indent="0" algn="just">
              <a:buNone/>
            </a:pPr>
            <a:r>
              <a:rPr lang="fr-FR" sz="2400" dirty="0" smtClean="0"/>
              <a:t>*auprès de </a:t>
            </a:r>
            <a:r>
              <a:rPr lang="fr-FR" sz="2400" b="1" dirty="0" smtClean="0"/>
              <a:t>l’INPI</a:t>
            </a:r>
            <a:r>
              <a:rPr lang="fr-FR" sz="2400" dirty="0" smtClean="0"/>
              <a:t> s’il s’agit d’un brevet français</a:t>
            </a:r>
          </a:p>
          <a:p>
            <a:pPr lvl="1" algn="just"/>
            <a:endParaRPr lang="fr-FR" sz="2400" dirty="0"/>
          </a:p>
          <a:p>
            <a:pPr marL="457200" lvl="1" indent="0" algn="just">
              <a:buNone/>
            </a:pPr>
            <a:r>
              <a:rPr lang="fr-FR" sz="2400" dirty="0" smtClean="0"/>
              <a:t>*auprès de </a:t>
            </a:r>
            <a:r>
              <a:rPr lang="fr-FR" sz="2400" b="1" dirty="0" smtClean="0"/>
              <a:t>l’Office Européen des Brevets </a:t>
            </a:r>
            <a:r>
              <a:rPr lang="fr-FR" sz="2400" dirty="0" smtClean="0"/>
              <a:t>(OEB) s’il s’agit d’un brevet européen</a:t>
            </a:r>
          </a:p>
          <a:p>
            <a:pPr marL="457200" lvl="1" indent="0" algn="just">
              <a:buNone/>
            </a:pPr>
            <a:endParaRPr lang="fr-FR" sz="2400" dirty="0" smtClean="0"/>
          </a:p>
          <a:p>
            <a:pPr marL="457200" lvl="1" indent="0" algn="just">
              <a:buNone/>
            </a:pPr>
            <a:r>
              <a:rPr lang="fr-FR" sz="2400" dirty="0" smtClean="0"/>
              <a:t>*auprès de </a:t>
            </a:r>
            <a:r>
              <a:rPr lang="fr-FR" sz="2400" b="1" dirty="0" smtClean="0"/>
              <a:t>l’Organisation Mondiale de la Propriété Intellectuelle </a:t>
            </a:r>
            <a:r>
              <a:rPr lang="fr-FR" sz="2400" dirty="0" smtClean="0"/>
              <a:t>(OMPI) s’il s’agit d’un brevet international</a:t>
            </a:r>
            <a:endParaRPr lang="fr-F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72000" y="3717032"/>
            <a:ext cx="1368152" cy="68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2214036"/>
            <a:ext cx="1608253" cy="98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840" y="5530074"/>
            <a:ext cx="166647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046656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Contenu du droit de propriété conféré par le brevet</a:t>
            </a:r>
            <a:endParaRPr lang="fr-FR" b="1" u="sng" dirty="0"/>
          </a:p>
        </p:txBody>
      </p:sp>
      <p:sp>
        <p:nvSpPr>
          <p:cNvPr id="3" name="Espace réservé du contenu 2"/>
          <p:cNvSpPr>
            <a:spLocks noGrp="1"/>
          </p:cNvSpPr>
          <p:nvPr>
            <p:ph idx="1"/>
          </p:nvPr>
        </p:nvSpPr>
        <p:spPr>
          <a:xfrm>
            <a:off x="457200" y="1600200"/>
            <a:ext cx="8229600" cy="5069160"/>
          </a:xfrm>
        </p:spPr>
        <p:txBody>
          <a:bodyPr>
            <a:normAutofit fontScale="55000" lnSpcReduction="20000"/>
          </a:bodyPr>
          <a:lstStyle/>
          <a:p>
            <a:pPr marL="0" indent="0" algn="just">
              <a:buNone/>
            </a:pPr>
            <a:r>
              <a:rPr lang="fr-FR" dirty="0"/>
              <a:t> </a:t>
            </a:r>
          </a:p>
          <a:p>
            <a:pPr algn="just"/>
            <a:r>
              <a:rPr lang="fr-FR" dirty="0"/>
              <a:t>Le brevet est un titre de propriété ordinaire ; </a:t>
            </a:r>
            <a:r>
              <a:rPr lang="fr-FR" dirty="0" smtClean="0"/>
              <a:t>il confère un monopole d'exploitation</a:t>
            </a:r>
          </a:p>
          <a:p>
            <a:pPr algn="just"/>
            <a:r>
              <a:rPr lang="fr-FR" dirty="0" smtClean="0"/>
              <a:t>on </a:t>
            </a:r>
            <a:r>
              <a:rPr lang="fr-FR" dirty="0"/>
              <a:t>peut le confier à des tiers pour qu’ils l’exploitent, le vendent, le donnent en </a:t>
            </a:r>
            <a:r>
              <a:rPr lang="fr-FR" dirty="0" smtClean="0"/>
              <a:t>garantie. </a:t>
            </a:r>
            <a:endParaRPr lang="fr-FR" dirty="0"/>
          </a:p>
          <a:p>
            <a:pPr marL="0" indent="0" algn="just">
              <a:buNone/>
            </a:pPr>
            <a:r>
              <a:rPr lang="fr-FR" dirty="0"/>
              <a:t> </a:t>
            </a:r>
          </a:p>
          <a:p>
            <a:pPr algn="just"/>
            <a:r>
              <a:rPr lang="fr-FR" b="1" dirty="0"/>
              <a:t>Tout tiers qui effectue un acte sans son autorisation </a:t>
            </a:r>
            <a:r>
              <a:rPr lang="fr-FR" b="1" u="sng" dirty="0"/>
              <a:t>est un contrefacteur</a:t>
            </a:r>
            <a:r>
              <a:rPr lang="fr-FR" b="1" dirty="0"/>
              <a:t>. </a:t>
            </a:r>
            <a:endParaRPr lang="fr-FR" b="1" dirty="0" smtClean="0"/>
          </a:p>
          <a:p>
            <a:pPr marL="0" indent="0" algn="just">
              <a:buNone/>
            </a:pPr>
            <a:endParaRPr lang="fr-FR" dirty="0"/>
          </a:p>
          <a:p>
            <a:pPr algn="just"/>
            <a:r>
              <a:rPr lang="fr-FR" dirty="0"/>
              <a:t>L</a:t>
            </a:r>
            <a:r>
              <a:rPr lang="fr-FR" dirty="0" smtClean="0"/>
              <a:t>e </a:t>
            </a:r>
            <a:r>
              <a:rPr lang="fr-FR" dirty="0"/>
              <a:t>propriétaire </a:t>
            </a:r>
            <a:r>
              <a:rPr lang="fr-FR" b="1" dirty="0"/>
              <a:t>ne peut pas s’opposer aux usages personnels à des fins strictement privées non </a:t>
            </a:r>
            <a:r>
              <a:rPr lang="fr-FR" b="1" dirty="0" smtClean="0"/>
              <a:t>commerciales d’un bien </a:t>
            </a:r>
            <a:r>
              <a:rPr lang="fr-FR" b="1" dirty="0"/>
              <a:t>couvert par un droit de brevet</a:t>
            </a:r>
            <a:r>
              <a:rPr lang="fr-FR" dirty="0"/>
              <a:t>. </a:t>
            </a:r>
          </a:p>
          <a:p>
            <a:pPr algn="just"/>
            <a:endParaRPr lang="fr-FR" dirty="0" smtClean="0"/>
          </a:p>
          <a:p>
            <a:pPr algn="just"/>
            <a:r>
              <a:rPr lang="fr-FR" dirty="0" smtClean="0"/>
              <a:t>Le </a:t>
            </a:r>
            <a:r>
              <a:rPr lang="fr-FR" dirty="0"/>
              <a:t>propriétaire ne peut pas non plus s’opposer à l’étude du bien intellectuel. </a:t>
            </a:r>
            <a:endParaRPr lang="fr-FR" dirty="0" smtClean="0"/>
          </a:p>
          <a:p>
            <a:pPr marL="0" indent="0" algn="just">
              <a:buNone/>
            </a:pPr>
            <a:endParaRPr lang="fr-FR" dirty="0" smtClean="0"/>
          </a:p>
          <a:p>
            <a:pPr algn="just"/>
            <a:r>
              <a:rPr lang="fr-FR" dirty="0" smtClean="0"/>
              <a:t>Pour </a:t>
            </a:r>
            <a:r>
              <a:rPr lang="fr-FR" dirty="0"/>
              <a:t>conserver son brevet, il faut </a:t>
            </a:r>
            <a:r>
              <a:rPr lang="fr-FR" b="1" u="sng" dirty="0"/>
              <a:t>entretenir son titre de propriété</a:t>
            </a:r>
            <a:r>
              <a:rPr lang="fr-FR" dirty="0"/>
              <a:t> : le brevet peut durer </a:t>
            </a:r>
            <a:r>
              <a:rPr lang="fr-FR" b="1" u="sng" dirty="0"/>
              <a:t>20 ans </a:t>
            </a:r>
            <a:r>
              <a:rPr lang="fr-FR" dirty="0"/>
              <a:t>à compter de la date de dépôt. </a:t>
            </a:r>
            <a:endParaRPr lang="fr-FR" dirty="0" smtClean="0"/>
          </a:p>
          <a:p>
            <a:pPr marL="0" indent="0" algn="just">
              <a:buNone/>
            </a:pPr>
            <a:endParaRPr lang="fr-FR" dirty="0" smtClean="0"/>
          </a:p>
          <a:p>
            <a:pPr algn="just"/>
            <a:r>
              <a:rPr lang="fr-FR" b="1" u="sng" dirty="0"/>
              <a:t>O</a:t>
            </a:r>
            <a:r>
              <a:rPr lang="fr-FR" b="1" u="sng" dirty="0" smtClean="0"/>
              <a:t>bligation </a:t>
            </a:r>
            <a:r>
              <a:rPr lang="fr-FR" b="1" u="sng" dirty="0"/>
              <a:t>d’exploitation</a:t>
            </a:r>
            <a:r>
              <a:rPr lang="fr-FR" dirty="0"/>
              <a:t> : si </a:t>
            </a:r>
            <a:r>
              <a:rPr lang="fr-FR" dirty="0" smtClean="0"/>
              <a:t>je </a:t>
            </a:r>
            <a:r>
              <a:rPr lang="fr-FR" dirty="0"/>
              <a:t>n’exploite pas le brevet que </a:t>
            </a:r>
            <a:r>
              <a:rPr lang="fr-FR" dirty="0" smtClean="0"/>
              <a:t>j’ai déposé, </a:t>
            </a:r>
            <a:r>
              <a:rPr lang="fr-FR" dirty="0"/>
              <a:t>tout tiers intéressé pourra saisir le juge </a:t>
            </a:r>
            <a:r>
              <a:rPr lang="fr-FR" b="1" dirty="0"/>
              <a:t>pour obtenir une autorisation d’exploitation</a:t>
            </a:r>
            <a:r>
              <a:rPr lang="fr-FR" dirty="0"/>
              <a:t>. </a:t>
            </a:r>
            <a:endParaRPr lang="fr-FR" dirty="0" smtClean="0"/>
          </a:p>
          <a:p>
            <a:pPr algn="just"/>
            <a:endParaRPr lang="fr-FR" dirty="0"/>
          </a:p>
          <a:p>
            <a:pPr algn="just"/>
            <a:r>
              <a:rPr lang="fr-FR" dirty="0"/>
              <a:t>L</a:t>
            </a:r>
            <a:r>
              <a:rPr lang="fr-FR" dirty="0" smtClean="0"/>
              <a:t>e </a:t>
            </a:r>
            <a:r>
              <a:rPr lang="fr-FR" dirty="0"/>
              <a:t>brevet peut être soumis à un </a:t>
            </a:r>
            <a:r>
              <a:rPr lang="fr-FR" b="1" dirty="0"/>
              <a:t>contrôle de validité</a:t>
            </a:r>
            <a:r>
              <a:rPr lang="fr-FR" dirty="0"/>
              <a:t> tout au long de sa </a:t>
            </a:r>
            <a:r>
              <a:rPr lang="fr-FR" dirty="0" smtClean="0"/>
              <a:t>vie</a:t>
            </a:r>
            <a:r>
              <a:rPr lang="fr-FR" dirty="0"/>
              <a:t>.</a:t>
            </a:r>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595363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3/ Droit des marques</a:t>
            </a:r>
            <a:endParaRPr lang="fr-FR" sz="4000" b="1" u="sng" dirty="0"/>
          </a:p>
        </p:txBody>
      </p:sp>
      <p:sp>
        <p:nvSpPr>
          <p:cNvPr id="3" name="Espace réservé du contenu 2"/>
          <p:cNvSpPr>
            <a:spLocks noGrp="1"/>
          </p:cNvSpPr>
          <p:nvPr>
            <p:ph idx="1"/>
          </p:nvPr>
        </p:nvSpPr>
        <p:spPr>
          <a:xfrm>
            <a:off x="457200" y="1772816"/>
            <a:ext cx="8229600" cy="4680520"/>
          </a:xfrm>
        </p:spPr>
        <p:txBody>
          <a:bodyPr anchor="t">
            <a:normAutofit/>
          </a:bodyPr>
          <a:lstStyle/>
          <a:p>
            <a:pPr marL="0" indent="0" algn="just">
              <a:buNone/>
            </a:pPr>
            <a:r>
              <a:rPr lang="fr-FR" sz="2000" dirty="0"/>
              <a:t>Le droit </a:t>
            </a:r>
            <a:r>
              <a:rPr lang="fr-FR" sz="2000" dirty="0" smtClean="0"/>
              <a:t>des marques </a:t>
            </a:r>
            <a:r>
              <a:rPr lang="fr-FR" sz="2000" dirty="0"/>
              <a:t>ne porte pas sur le signe en tant que tel mais </a:t>
            </a:r>
            <a:r>
              <a:rPr lang="fr-FR" sz="2000" b="1" dirty="0" smtClean="0"/>
              <a:t>sur </a:t>
            </a:r>
            <a:r>
              <a:rPr lang="fr-FR" sz="2000" b="1" dirty="0"/>
              <a:t>la relation établie entre d’une part un signe distinctif et d’autre part des produits et services particuliers</a:t>
            </a:r>
            <a:r>
              <a:rPr lang="fr-FR" sz="2000" dirty="0"/>
              <a:t>. </a:t>
            </a:r>
          </a:p>
          <a:p>
            <a:pPr marL="0" indent="0">
              <a:buNone/>
            </a:pPr>
            <a:endParaRPr lang="fr-FR"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501008"/>
            <a:ext cx="3369915" cy="267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197947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Les signes pouvant constituer des marques</a:t>
            </a:r>
            <a:endParaRPr lang="fr-FR" b="1" u="sng" dirty="0"/>
          </a:p>
        </p:txBody>
      </p:sp>
      <p:sp>
        <p:nvSpPr>
          <p:cNvPr id="3" name="Espace réservé du contenu 2"/>
          <p:cNvSpPr>
            <a:spLocks noGrp="1"/>
          </p:cNvSpPr>
          <p:nvPr>
            <p:ph idx="1"/>
          </p:nvPr>
        </p:nvSpPr>
        <p:spPr/>
        <p:txBody>
          <a:bodyPr anchor="ctr">
            <a:normAutofit/>
          </a:bodyPr>
          <a:lstStyle/>
          <a:p>
            <a:pPr>
              <a:buFont typeface="Wingdings" pitchFamily="2" charset="2"/>
              <a:buChar char="Ø"/>
            </a:pPr>
            <a:r>
              <a:rPr lang="fr-FR" sz="2000" b="1" dirty="0" smtClean="0"/>
              <a:t>Les signes ou marques verbales</a:t>
            </a:r>
          </a:p>
          <a:p>
            <a:pPr>
              <a:buFont typeface="Wingdings" pitchFamily="2" charset="2"/>
              <a:buChar char="Ø"/>
            </a:pPr>
            <a:endParaRPr lang="fr-FR" sz="2000" b="1" dirty="0" smtClean="0"/>
          </a:p>
          <a:p>
            <a:pPr>
              <a:buFont typeface="Wingdings" pitchFamily="2" charset="2"/>
              <a:buChar char="Ø"/>
            </a:pPr>
            <a:r>
              <a:rPr lang="fr-FR" sz="2000" b="1" dirty="0" smtClean="0"/>
              <a:t>Les signes ou marques sonores</a:t>
            </a:r>
          </a:p>
          <a:p>
            <a:pPr marL="0" indent="0">
              <a:buNone/>
            </a:pPr>
            <a:endParaRPr lang="fr-FR" sz="2000" b="1" dirty="0" smtClean="0"/>
          </a:p>
          <a:p>
            <a:pPr>
              <a:buFont typeface="Wingdings" pitchFamily="2" charset="2"/>
              <a:buChar char="Ø"/>
            </a:pPr>
            <a:r>
              <a:rPr lang="fr-FR" sz="2000" b="1" dirty="0" smtClean="0"/>
              <a:t>Les signes ou marques figuratives ou semi-figuratives</a:t>
            </a:r>
            <a:endParaRPr lang="fr-FR" sz="2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132856"/>
            <a:ext cx="3029845"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50366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Les signes exclus</a:t>
            </a:r>
            <a:endParaRPr lang="fr-FR" sz="4000" b="1" u="sng" dirty="0"/>
          </a:p>
        </p:txBody>
      </p:sp>
      <p:sp>
        <p:nvSpPr>
          <p:cNvPr id="3" name="Espace réservé du contenu 2"/>
          <p:cNvSpPr>
            <a:spLocks noGrp="1"/>
          </p:cNvSpPr>
          <p:nvPr>
            <p:ph idx="1"/>
          </p:nvPr>
        </p:nvSpPr>
        <p:spPr/>
        <p:txBody>
          <a:bodyPr anchor="ctr">
            <a:normAutofit/>
          </a:bodyPr>
          <a:lstStyle/>
          <a:p>
            <a:pPr algn="just">
              <a:buFont typeface="Wingdings" pitchFamily="2" charset="2"/>
              <a:buChar char="Ø"/>
            </a:pPr>
            <a:r>
              <a:rPr lang="fr-FR" sz="2000" b="1" dirty="0" smtClean="0"/>
              <a:t>Les signes contraires à l’ordre public et aux bonnes mœurs</a:t>
            </a:r>
          </a:p>
          <a:p>
            <a:pPr algn="just">
              <a:buFont typeface="Wingdings" pitchFamily="2" charset="2"/>
              <a:buChar char="Ø"/>
            </a:pPr>
            <a:endParaRPr lang="fr-FR" sz="2000" b="1" dirty="0" smtClean="0"/>
          </a:p>
          <a:p>
            <a:pPr algn="just">
              <a:buFont typeface="Wingdings" pitchFamily="2" charset="2"/>
              <a:buChar char="Ø"/>
            </a:pPr>
            <a:r>
              <a:rPr lang="fr-FR" sz="2000" b="1" dirty="0" smtClean="0"/>
              <a:t>Les emblèmes</a:t>
            </a:r>
          </a:p>
          <a:p>
            <a:pPr algn="just">
              <a:buFont typeface="Wingdings" pitchFamily="2" charset="2"/>
              <a:buChar char="Ø"/>
            </a:pPr>
            <a:endParaRPr lang="fr-FR" sz="2000" b="1" dirty="0" smtClean="0"/>
          </a:p>
          <a:p>
            <a:pPr algn="just">
              <a:buFont typeface="Wingdings" pitchFamily="2" charset="2"/>
              <a:buChar char="Ø"/>
            </a:pPr>
            <a:r>
              <a:rPr lang="fr-FR" sz="2000" b="1" dirty="0" smtClean="0"/>
              <a:t>Les signes olfactifs</a:t>
            </a:r>
            <a:endParaRPr lang="fr-FR" sz="20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429000"/>
            <a:ext cx="1684987"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877806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b="1" u="sng" dirty="0" smtClean="0"/>
              <a:t>Les conditions de fond pour enregistrer valablement une marque</a:t>
            </a:r>
            <a:endParaRPr lang="fr-FR" sz="4000" b="1" u="sng" dirty="0"/>
          </a:p>
        </p:txBody>
      </p:sp>
      <p:sp>
        <p:nvSpPr>
          <p:cNvPr id="3" name="Espace réservé du contenu 2"/>
          <p:cNvSpPr>
            <a:spLocks noGrp="1"/>
          </p:cNvSpPr>
          <p:nvPr>
            <p:ph idx="1"/>
          </p:nvPr>
        </p:nvSpPr>
        <p:spPr/>
        <p:txBody>
          <a:bodyPr>
            <a:normAutofit/>
          </a:bodyPr>
          <a:lstStyle/>
          <a:p>
            <a:pPr marL="0" indent="0">
              <a:buNone/>
            </a:pPr>
            <a:endParaRPr lang="fr-FR" dirty="0"/>
          </a:p>
          <a:p>
            <a:pPr lvl="0" algn="just">
              <a:buFont typeface="Wingdings" pitchFamily="2" charset="2"/>
              <a:buChar char="Ø"/>
            </a:pPr>
            <a:r>
              <a:rPr lang="fr-FR" sz="2000" dirty="0"/>
              <a:t>la </a:t>
            </a:r>
            <a:r>
              <a:rPr lang="fr-FR" sz="2000" b="1" dirty="0" smtClean="0"/>
              <a:t>nouveauté</a:t>
            </a:r>
            <a:r>
              <a:rPr lang="fr-FR" sz="2000" dirty="0" smtClean="0"/>
              <a:t>/</a:t>
            </a:r>
            <a:r>
              <a:rPr lang="fr-FR" sz="2000" b="1" dirty="0" smtClean="0"/>
              <a:t>disponibilité </a:t>
            </a:r>
            <a:r>
              <a:rPr lang="fr-FR" sz="2000" dirty="0"/>
              <a:t>du signe : le signe peut faire l’objet d’une appropriation sans porter atteinte aux droits des tiers.</a:t>
            </a:r>
          </a:p>
          <a:p>
            <a:pPr lvl="0" algn="just">
              <a:buFont typeface="Wingdings" pitchFamily="2" charset="2"/>
              <a:buChar char="Ø"/>
            </a:pPr>
            <a:endParaRPr lang="fr-FR" sz="2000" dirty="0"/>
          </a:p>
          <a:p>
            <a:pPr lvl="0" algn="just">
              <a:buFont typeface="Wingdings" pitchFamily="2" charset="2"/>
              <a:buChar char="Ø"/>
            </a:pPr>
            <a:r>
              <a:rPr lang="fr-FR" sz="2000" dirty="0"/>
              <a:t>la </a:t>
            </a:r>
            <a:r>
              <a:rPr lang="fr-FR" sz="2000" b="1" dirty="0" err="1"/>
              <a:t>distinctivité</a:t>
            </a:r>
            <a:r>
              <a:rPr lang="fr-FR" sz="2000" b="1" dirty="0"/>
              <a:t> </a:t>
            </a:r>
            <a:r>
              <a:rPr lang="fr-FR" sz="2000" dirty="0"/>
              <a:t>du signe : le signe </a:t>
            </a:r>
            <a:r>
              <a:rPr lang="fr-FR" sz="2000" dirty="0" smtClean="0"/>
              <a:t>remplit </a:t>
            </a:r>
            <a:r>
              <a:rPr lang="fr-FR" sz="2000" dirty="0"/>
              <a:t>bien une fonction distinctive au sens du droit des </a:t>
            </a:r>
            <a:r>
              <a:rPr lang="fr-FR" sz="2000" dirty="0" smtClean="0"/>
              <a:t>marques, </a:t>
            </a:r>
            <a:r>
              <a:rPr lang="fr-FR" sz="2000" b="1" dirty="0" smtClean="0"/>
              <a:t>ne pas être directement descriptif </a:t>
            </a:r>
            <a:r>
              <a:rPr lang="fr-FR" sz="2000" dirty="0" smtClean="0"/>
              <a:t>des produits et services désignés par la marque.</a:t>
            </a:r>
          </a:p>
          <a:p>
            <a:pPr marL="0" lvl="0" indent="0" algn="just">
              <a:buNone/>
            </a:pPr>
            <a:endParaRPr lang="fr-FR" sz="2000" dirty="0"/>
          </a:p>
          <a:p>
            <a:pPr algn="just">
              <a:buFont typeface="Wingdings" pitchFamily="2" charset="2"/>
              <a:buChar char="Ø"/>
            </a:pPr>
            <a:r>
              <a:rPr lang="fr-FR" sz="2000" b="1" dirty="0"/>
              <a:t>l</a:t>
            </a:r>
            <a:r>
              <a:rPr lang="fr-FR" sz="2000" b="1" dirty="0" smtClean="0"/>
              <a:t>’exploitation de la marque </a:t>
            </a:r>
            <a:r>
              <a:rPr lang="fr-FR" sz="2000" dirty="0" smtClean="0"/>
              <a:t>par le titulaire.</a:t>
            </a:r>
          </a:p>
          <a:p>
            <a:pPr algn="just">
              <a:buFont typeface="Wingdings" pitchFamily="2" charset="2"/>
              <a:buChar char="Ø"/>
            </a:pPr>
            <a:endParaRPr lang="fr-FR" sz="2000" dirty="0"/>
          </a:p>
          <a:p>
            <a:pPr algn="just">
              <a:buFont typeface="Wingdings" pitchFamily="2" charset="2"/>
              <a:buChar char="Ø"/>
            </a:pPr>
            <a:r>
              <a:rPr lang="fr-FR" sz="2000" b="1" dirty="0" smtClean="0"/>
              <a:t>Ne pas être </a:t>
            </a:r>
            <a:r>
              <a:rPr lang="fr-FR" sz="2000" b="1" dirty="0" err="1" smtClean="0"/>
              <a:t>déceptive</a:t>
            </a:r>
            <a:endParaRPr lang="fr-FR" sz="2000" b="1" dirty="0" smtClean="0"/>
          </a:p>
          <a:p>
            <a:pPr algn="just">
              <a:buFont typeface="Wingdings" pitchFamily="2" charset="2"/>
              <a:buChar char="Ø"/>
            </a:pPr>
            <a:endParaRPr lang="fr-FR"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943" y="4221088"/>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386852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La procédure d’enregistrement</a:t>
            </a:r>
            <a:endParaRPr lang="fr-FR" sz="4000" b="1" u="sng" dirty="0"/>
          </a:p>
        </p:txBody>
      </p:sp>
      <p:sp>
        <p:nvSpPr>
          <p:cNvPr id="3" name="Espace réservé du contenu 2"/>
          <p:cNvSpPr>
            <a:spLocks noGrp="1"/>
          </p:cNvSpPr>
          <p:nvPr>
            <p:ph idx="1"/>
          </p:nvPr>
        </p:nvSpPr>
        <p:spPr/>
        <p:txBody>
          <a:bodyPr anchor="ctr">
            <a:normAutofit/>
          </a:bodyPr>
          <a:lstStyle/>
          <a:p>
            <a:pPr>
              <a:buFont typeface="Wingdings" pitchFamily="2" charset="2"/>
              <a:buChar char="Ø"/>
            </a:pPr>
            <a:r>
              <a:rPr lang="fr-FR" sz="2000" dirty="0" smtClean="0"/>
              <a:t>Dépôt auprès de l’INPI (marque nationale), OHMI (marque européenne) ou OMPI (marque internationale)</a:t>
            </a:r>
          </a:p>
          <a:p>
            <a:pPr marL="0" indent="0">
              <a:buNone/>
            </a:pPr>
            <a:endParaRPr lang="fr-FR" sz="2000" dirty="0" smtClean="0"/>
          </a:p>
          <a:p>
            <a:pPr>
              <a:buFont typeface="Wingdings" pitchFamily="2" charset="2"/>
              <a:buChar char="Ø"/>
            </a:pPr>
            <a:r>
              <a:rPr lang="fr-FR" sz="2000" dirty="0" smtClean="0"/>
              <a:t>Dépôt par classe / principe de spécialisation</a:t>
            </a:r>
          </a:p>
          <a:p>
            <a:pPr>
              <a:buFont typeface="Wingdings" pitchFamily="2" charset="2"/>
              <a:buChar char="Ø"/>
            </a:pPr>
            <a:endParaRPr lang="fr-FR" sz="2000" dirty="0" smtClean="0"/>
          </a:p>
          <a:p>
            <a:pPr>
              <a:buFont typeface="Wingdings" pitchFamily="2" charset="2"/>
              <a:buChar char="Ø"/>
            </a:pPr>
            <a:r>
              <a:rPr lang="fr-FR" sz="2000" dirty="0" smtClean="0"/>
              <a:t>Valable </a:t>
            </a:r>
            <a:r>
              <a:rPr lang="fr-FR" sz="2000" b="1" u="sng" dirty="0" smtClean="0"/>
              <a:t>10 ans renouvelable indéfiniment </a:t>
            </a:r>
          </a:p>
          <a:p>
            <a:pPr>
              <a:buFont typeface="Wingdings" pitchFamily="2" charset="2"/>
              <a:buChar char="Ø"/>
            </a:pPr>
            <a:endParaRPr lang="fr-FR" sz="2000" dirty="0" smtClean="0"/>
          </a:p>
          <a:p>
            <a:pPr>
              <a:buFont typeface="Wingdings" pitchFamily="2" charset="2"/>
              <a:buChar char="Ø"/>
            </a:pPr>
            <a:r>
              <a:rPr lang="fr-FR" sz="2000" dirty="0" smtClean="0"/>
              <a:t>Taxe de renouvellement</a:t>
            </a:r>
          </a:p>
          <a:p>
            <a:pPr>
              <a:buFont typeface="Wingdings" pitchFamily="2" charset="2"/>
              <a:buChar char="Ø"/>
            </a:pPr>
            <a:endParaRPr lang="fr-FR" sz="2000" dirty="0" smtClean="0"/>
          </a:p>
          <a:p>
            <a:pPr>
              <a:buFont typeface="Wingdings" pitchFamily="2" charset="2"/>
              <a:buChar char="Ø"/>
            </a:pPr>
            <a:r>
              <a:rPr lang="fr-FR" sz="2000" dirty="0" smtClean="0"/>
              <a:t>Obligation d’exploitation de la marque (pour éviter la déchéance)</a:t>
            </a:r>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758441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Quels effets après le dépôt de marque</a:t>
            </a:r>
            <a:endParaRPr lang="fr-FR" dirty="0"/>
          </a:p>
        </p:txBody>
      </p:sp>
      <p:sp>
        <p:nvSpPr>
          <p:cNvPr id="3" name="Content Placeholder 2"/>
          <p:cNvSpPr>
            <a:spLocks noGrp="1"/>
          </p:cNvSpPr>
          <p:nvPr>
            <p:ph idx="1"/>
          </p:nvPr>
        </p:nvSpPr>
        <p:spPr/>
        <p:txBody>
          <a:bodyPr/>
          <a:lstStyle/>
          <a:p>
            <a:r>
              <a:rPr lang="fr-FR" dirty="0" smtClean="0"/>
              <a:t>Monopole</a:t>
            </a:r>
          </a:p>
          <a:p>
            <a:r>
              <a:rPr lang="fr-FR" dirty="0" smtClean="0"/>
              <a:t>Protection (respect de la marque…)</a:t>
            </a:r>
          </a:p>
          <a:p>
            <a:r>
              <a:rPr lang="fr-FR" dirty="0" smtClean="0"/>
              <a:t>Possible d'agir en contrefaçon.</a:t>
            </a:r>
            <a:endParaRPr lang="fr-FR"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70834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lumMod val="60000"/>
              <a:lumOff val="40000"/>
            </a:schemeClr>
          </a:solidFill>
        </p:spPr>
        <p:txBody>
          <a:bodyPr/>
          <a:lstStyle/>
          <a:p>
            <a:r>
              <a:rPr lang="fr-FR" b="1" dirty="0" smtClean="0"/>
              <a:t>Plan</a:t>
            </a:r>
            <a:endParaRPr lang="fr-FR" b="1" dirty="0"/>
          </a:p>
        </p:txBody>
      </p:sp>
      <p:sp>
        <p:nvSpPr>
          <p:cNvPr id="3" name="Espace réservé du contenu 2"/>
          <p:cNvSpPr>
            <a:spLocks noGrp="1"/>
          </p:cNvSpPr>
          <p:nvPr>
            <p:ph idx="1"/>
          </p:nvPr>
        </p:nvSpPr>
        <p:spPr/>
        <p:txBody>
          <a:bodyPr>
            <a:normAutofit fontScale="92500" lnSpcReduction="20000"/>
          </a:bodyPr>
          <a:lstStyle/>
          <a:p>
            <a:pPr marL="457200" lvl="1" indent="0">
              <a:buNone/>
            </a:pPr>
            <a:r>
              <a:rPr lang="fr-FR" sz="3200" b="1" dirty="0" smtClean="0"/>
              <a:t>1/ Droits d’auteur</a:t>
            </a:r>
          </a:p>
          <a:p>
            <a:pPr marL="457200" lvl="1" indent="0">
              <a:buNone/>
            </a:pPr>
            <a:r>
              <a:rPr lang="fr-FR" sz="3200" b="1" dirty="0" smtClean="0"/>
              <a:t>2/ Brevets</a:t>
            </a:r>
          </a:p>
          <a:p>
            <a:pPr marL="457200" lvl="1" indent="0">
              <a:buNone/>
            </a:pPr>
            <a:r>
              <a:rPr lang="fr-FR" sz="3200" b="1" dirty="0" smtClean="0"/>
              <a:t>3/ Marque</a:t>
            </a:r>
          </a:p>
          <a:p>
            <a:pPr marL="457200" lvl="1" indent="0">
              <a:buNone/>
            </a:pPr>
            <a:r>
              <a:rPr lang="fr-FR" sz="3200" b="1" dirty="0" smtClean="0"/>
              <a:t>4/ Dessins et modèles</a:t>
            </a:r>
          </a:p>
          <a:p>
            <a:pPr marL="457200" lvl="1" indent="0">
              <a:buNone/>
            </a:pPr>
            <a:r>
              <a:rPr lang="fr-FR" sz="3200" b="1" dirty="0" smtClean="0"/>
              <a:t>5/ Savoir-faire et secrets industriels et secret des affaires</a:t>
            </a:r>
          </a:p>
          <a:p>
            <a:pPr marL="457200" lvl="1" indent="0">
              <a:buNone/>
            </a:pPr>
            <a:r>
              <a:rPr lang="fr-FR" sz="3200" b="1" dirty="0" smtClean="0"/>
              <a:t>6/ Atteintes à la propriété intellectuelle</a:t>
            </a:r>
          </a:p>
          <a:p>
            <a:pPr marL="0" lvl="0" indent="0" algn="just">
              <a:buNone/>
            </a:pPr>
            <a:r>
              <a:rPr lang="fr-FR" sz="2000" b="1" dirty="0" smtClean="0">
                <a:solidFill>
                  <a:prstClr val="black"/>
                </a:solidFill>
              </a:rPr>
              <a:t>	</a:t>
            </a:r>
            <a:r>
              <a:rPr lang="fr-FR" sz="2400" b="1" dirty="0" smtClean="0">
                <a:solidFill>
                  <a:prstClr val="black"/>
                </a:solidFill>
              </a:rPr>
              <a:t>A</a:t>
            </a:r>
            <a:r>
              <a:rPr lang="fr-FR" sz="2400" b="1" dirty="0">
                <a:solidFill>
                  <a:prstClr val="black"/>
                </a:solidFill>
              </a:rPr>
              <a:t>) La contrefaçon</a:t>
            </a:r>
          </a:p>
          <a:p>
            <a:pPr marL="0" lvl="0" indent="0" algn="just">
              <a:buNone/>
            </a:pPr>
            <a:r>
              <a:rPr lang="fr-FR" sz="2400" b="1" dirty="0" smtClean="0">
                <a:solidFill>
                  <a:prstClr val="black"/>
                </a:solidFill>
              </a:rPr>
              <a:t>	B</a:t>
            </a:r>
            <a:r>
              <a:rPr lang="fr-FR" sz="2400" b="1" dirty="0">
                <a:solidFill>
                  <a:prstClr val="black"/>
                </a:solidFill>
              </a:rPr>
              <a:t>) La concurrence déloyale</a:t>
            </a:r>
          </a:p>
          <a:p>
            <a:pPr marL="0" lvl="0" indent="0" algn="just">
              <a:buNone/>
            </a:pPr>
            <a:r>
              <a:rPr lang="fr-FR" sz="2400" b="1" dirty="0" smtClean="0">
                <a:solidFill>
                  <a:prstClr val="black"/>
                </a:solidFill>
              </a:rPr>
              <a:t>	C</a:t>
            </a:r>
            <a:r>
              <a:rPr lang="fr-FR" sz="2400" b="1" dirty="0">
                <a:solidFill>
                  <a:prstClr val="black"/>
                </a:solidFill>
              </a:rPr>
              <a:t>) Le parasitisme</a:t>
            </a:r>
          </a:p>
          <a:p>
            <a:pPr marL="457200" lvl="1" indent="0">
              <a:buNone/>
            </a:pPr>
            <a:endParaRPr lang="fr-FR" sz="3200" b="1" dirty="0" smtClean="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4150527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4/ Droit des dessins et modèles</a:t>
            </a:r>
            <a:endParaRPr lang="fr-FR" sz="4000" b="1" u="sng" dirty="0"/>
          </a:p>
        </p:txBody>
      </p:sp>
      <p:sp>
        <p:nvSpPr>
          <p:cNvPr id="3" name="Espace réservé du contenu 2"/>
          <p:cNvSpPr>
            <a:spLocks noGrp="1"/>
          </p:cNvSpPr>
          <p:nvPr>
            <p:ph idx="1"/>
          </p:nvPr>
        </p:nvSpPr>
        <p:spPr>
          <a:xfrm>
            <a:off x="457200" y="1484784"/>
            <a:ext cx="8229600" cy="4680520"/>
          </a:xfrm>
        </p:spPr>
        <p:txBody>
          <a:bodyPr anchor="ctr">
            <a:normAutofit/>
          </a:bodyPr>
          <a:lstStyle/>
          <a:p>
            <a:pPr lvl="0" algn="just"/>
            <a:r>
              <a:rPr lang="fr-FR" sz="2800" b="1" u="sng" dirty="0"/>
              <a:t>L’objet </a:t>
            </a:r>
            <a:r>
              <a:rPr lang="fr-FR" sz="2800" b="1" u="sng" dirty="0" smtClean="0"/>
              <a:t>approprié</a:t>
            </a:r>
            <a:endParaRPr lang="fr-FR" sz="2800" dirty="0"/>
          </a:p>
          <a:p>
            <a:pPr marL="0" indent="0" algn="just">
              <a:buNone/>
            </a:pPr>
            <a:r>
              <a:rPr lang="fr-FR" sz="2800" dirty="0" smtClean="0"/>
              <a:t>C’est </a:t>
            </a:r>
            <a:r>
              <a:rPr lang="fr-FR" sz="2800" b="1" dirty="0"/>
              <a:t>l’apparence d’un produit</a:t>
            </a:r>
            <a:r>
              <a:rPr lang="fr-FR" sz="2800" dirty="0"/>
              <a:t> ou d’une partie de produit caractérisée en particulier par ses lignes, ses contours, ses couleurs, sa forme, sa texture ou ses matériaux.</a:t>
            </a:r>
          </a:p>
          <a:p>
            <a:pPr marL="0" lvl="0" indent="0">
              <a:buNone/>
            </a:pPr>
            <a:endParaRPr lang="fr-F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5085185"/>
            <a:ext cx="4882373" cy="119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467" y="4149080"/>
            <a:ext cx="1800200" cy="262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610706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Conditions de fond</a:t>
            </a:r>
            <a:endParaRPr lang="fr-FR" sz="4000" b="1" u="sng" dirty="0"/>
          </a:p>
        </p:txBody>
      </p:sp>
      <p:sp>
        <p:nvSpPr>
          <p:cNvPr id="3" name="Espace réservé du contenu 2"/>
          <p:cNvSpPr>
            <a:spLocks noGrp="1"/>
          </p:cNvSpPr>
          <p:nvPr>
            <p:ph idx="1"/>
          </p:nvPr>
        </p:nvSpPr>
        <p:spPr/>
        <p:txBody>
          <a:bodyPr anchor="ctr"/>
          <a:lstStyle/>
          <a:p>
            <a:pPr lvl="0" algn="just">
              <a:buFont typeface="Wingdings" pitchFamily="2" charset="2"/>
              <a:buChar char="Ø"/>
            </a:pPr>
            <a:r>
              <a:rPr lang="fr-FR" sz="2000" b="1" dirty="0"/>
              <a:t>La forme doit être indépendante de la </a:t>
            </a:r>
            <a:r>
              <a:rPr lang="fr-FR" sz="2000" b="1" dirty="0" smtClean="0"/>
              <a:t>fonction.</a:t>
            </a:r>
          </a:p>
          <a:p>
            <a:pPr lvl="0" algn="just">
              <a:buFont typeface="Wingdings" pitchFamily="2" charset="2"/>
              <a:buChar char="Ø"/>
            </a:pPr>
            <a:endParaRPr lang="fr-FR" sz="2000" b="1" dirty="0"/>
          </a:p>
          <a:p>
            <a:pPr algn="just">
              <a:buFont typeface="Wingdings" pitchFamily="2" charset="2"/>
              <a:buChar char="Ø"/>
            </a:pPr>
            <a:r>
              <a:rPr lang="fr-FR" sz="2000" b="1" dirty="0"/>
              <a:t>L’apparence doit être visible dans le cadre de l’utilisation normale du produit pour lequel on souhaite obtenir un titre de </a:t>
            </a:r>
            <a:r>
              <a:rPr lang="fr-FR" sz="2000" b="1" dirty="0" smtClean="0"/>
              <a:t>propriété.</a:t>
            </a:r>
          </a:p>
          <a:p>
            <a:pPr algn="just">
              <a:buFont typeface="Wingdings" pitchFamily="2" charset="2"/>
              <a:buChar char="Ø"/>
            </a:pPr>
            <a:endParaRPr lang="fr-FR" sz="2000" b="1" dirty="0" smtClean="0"/>
          </a:p>
          <a:p>
            <a:pPr algn="just">
              <a:buFont typeface="Wingdings" pitchFamily="2" charset="2"/>
              <a:buChar char="Ø"/>
            </a:pPr>
            <a:r>
              <a:rPr lang="fr-FR" sz="2000" b="1" dirty="0"/>
              <a:t>La forme doit être </a:t>
            </a:r>
            <a:r>
              <a:rPr lang="fr-FR" sz="2000" b="1" dirty="0" smtClean="0"/>
              <a:t>nouvelle.</a:t>
            </a:r>
          </a:p>
          <a:p>
            <a:pPr algn="just">
              <a:buFont typeface="Wingdings" pitchFamily="2" charset="2"/>
              <a:buChar char="Ø"/>
            </a:pPr>
            <a:endParaRPr lang="fr-FR" sz="2000" b="1" dirty="0" smtClean="0"/>
          </a:p>
          <a:p>
            <a:pPr lvl="0" algn="just">
              <a:buFont typeface="Wingdings" pitchFamily="2" charset="2"/>
              <a:buChar char="Ø"/>
            </a:pPr>
            <a:r>
              <a:rPr lang="fr-FR" sz="2000" b="1" dirty="0"/>
              <a:t>L’apparence doit avoir un caractère </a:t>
            </a:r>
            <a:r>
              <a:rPr lang="fr-FR" sz="2000" b="1" dirty="0" smtClean="0"/>
              <a:t>propre.</a:t>
            </a:r>
            <a:r>
              <a:rPr lang="fr-FR" sz="2000" b="1" dirty="0"/>
              <a:t> </a:t>
            </a:r>
          </a:p>
          <a:p>
            <a:pPr marL="0" indent="0">
              <a:buNone/>
            </a:pPr>
            <a:endParaRPr lang="fr-F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252" y="3717032"/>
            <a:ext cx="18478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668035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 régime de la propriété</a:t>
            </a:r>
            <a:endParaRPr lang="fr-FR" sz="4000" b="1" u="sng" dirty="0"/>
          </a:p>
        </p:txBody>
      </p:sp>
      <p:sp>
        <p:nvSpPr>
          <p:cNvPr id="3" name="Espace réservé du contenu 2"/>
          <p:cNvSpPr>
            <a:spLocks noGrp="1"/>
          </p:cNvSpPr>
          <p:nvPr>
            <p:ph idx="1"/>
          </p:nvPr>
        </p:nvSpPr>
        <p:spPr>
          <a:xfrm>
            <a:off x="457200" y="1772816"/>
            <a:ext cx="8229600" cy="4353347"/>
          </a:xfrm>
        </p:spPr>
        <p:txBody>
          <a:bodyPr>
            <a:normAutofit fontScale="92500"/>
          </a:bodyPr>
          <a:lstStyle/>
          <a:p>
            <a:r>
              <a:rPr lang="fr-FR" sz="2200" dirty="0"/>
              <a:t>Ce qui est approprié, c’est ce qui est reproduit dans le titre de propriété enregistré par l’office, </a:t>
            </a:r>
            <a:r>
              <a:rPr lang="fr-FR" sz="2200" b="1" dirty="0"/>
              <a:t>c’est la reproduction graphique de l’apparence</a:t>
            </a:r>
            <a:r>
              <a:rPr lang="fr-FR" sz="2200" b="1" dirty="0" smtClean="0"/>
              <a:t>.</a:t>
            </a:r>
            <a:endParaRPr lang="fr-FR" sz="2200" dirty="0"/>
          </a:p>
          <a:p>
            <a:pPr marL="0" indent="0">
              <a:buNone/>
            </a:pPr>
            <a:r>
              <a:rPr lang="fr-FR" sz="2200" dirty="0"/>
              <a:t> </a:t>
            </a:r>
          </a:p>
          <a:p>
            <a:r>
              <a:rPr lang="fr-FR" sz="2200" dirty="0"/>
              <a:t>S’il y a des décalages entre ce que l’on exploite et ce que l’on enregistre, on ne s’intéresse, en cas de contentieux, </a:t>
            </a:r>
            <a:r>
              <a:rPr lang="fr-FR" sz="2200" b="1" dirty="0"/>
              <a:t>qu’à ce qui a été enregistré</a:t>
            </a:r>
            <a:r>
              <a:rPr lang="fr-FR" sz="2200" dirty="0"/>
              <a:t>.</a:t>
            </a:r>
          </a:p>
          <a:p>
            <a:pPr marL="0" indent="0">
              <a:buNone/>
            </a:pPr>
            <a:r>
              <a:rPr lang="fr-FR" sz="2200" dirty="0"/>
              <a:t> </a:t>
            </a:r>
          </a:p>
          <a:p>
            <a:r>
              <a:rPr lang="fr-FR" sz="2200" dirty="0"/>
              <a:t>Est attachée à cette propriété </a:t>
            </a:r>
            <a:r>
              <a:rPr lang="fr-FR" sz="2200" b="1" dirty="0"/>
              <a:t>tout ce qui générera une impression visuelle d’ensemble identique à celle générée par l’objet pour lequel on souhaite obtenir un titre de propriété</a:t>
            </a:r>
            <a:r>
              <a:rPr lang="fr-FR" sz="2200" dirty="0"/>
              <a:t>. </a:t>
            </a:r>
          </a:p>
          <a:p>
            <a:pPr marL="0" indent="0">
              <a:buNone/>
            </a:pPr>
            <a:endParaRPr lang="fr-FR" sz="2200" dirty="0"/>
          </a:p>
          <a:p>
            <a:r>
              <a:rPr lang="fr-FR" sz="2200" dirty="0"/>
              <a:t>On apprécie, dans le cadre d’une comparaison, </a:t>
            </a:r>
            <a:r>
              <a:rPr lang="fr-FR" sz="2200" b="1" u="sng" dirty="0"/>
              <a:t>les ressemblances et non les différences. </a:t>
            </a:r>
            <a:endParaRPr lang="fr-FR" sz="2200" dirty="0"/>
          </a:p>
          <a:p>
            <a:endParaRPr lang="fr-FR"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282180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5/ La protection du savoir-faire et des secrets industriels</a:t>
            </a:r>
            <a:endParaRPr lang="fr-FR" b="1" u="sng" dirty="0"/>
          </a:p>
        </p:txBody>
      </p:sp>
      <p:sp>
        <p:nvSpPr>
          <p:cNvPr id="3" name="Espace réservé du contenu 2"/>
          <p:cNvSpPr>
            <a:spLocks noGrp="1"/>
          </p:cNvSpPr>
          <p:nvPr>
            <p:ph idx="1"/>
          </p:nvPr>
        </p:nvSpPr>
        <p:spPr>
          <a:xfrm>
            <a:off x="457200" y="1988840"/>
            <a:ext cx="8075240" cy="4137323"/>
          </a:xfrm>
        </p:spPr>
        <p:txBody>
          <a:bodyPr anchor="t">
            <a:normAutofit/>
          </a:bodyPr>
          <a:lstStyle/>
          <a:p>
            <a:pPr marL="0" indent="0" algn="just">
              <a:buNone/>
            </a:pPr>
            <a:r>
              <a:rPr lang="fr-FR" sz="2000" b="1" dirty="0"/>
              <a:t>Dans la pratique, on englobe généralement dans le savoir-faire, les tours de mains, procédés, formules de fabrication, secrets de fabrique, mais aussi les innovations qui ne peuvent faire l’objet d’une protection par le droit des brevets</a:t>
            </a:r>
            <a:r>
              <a:rPr lang="fr-FR" sz="2000" dirty="0"/>
              <a:t>, telles que les découvertes, les théories scientifiques et les méthodes </a:t>
            </a:r>
            <a:r>
              <a:rPr lang="fr-FR" sz="2000" dirty="0" smtClean="0"/>
              <a:t>mathématiques, etc. et </a:t>
            </a:r>
            <a:r>
              <a:rPr lang="fr-FR" sz="2000" dirty="0"/>
              <a:t>de manière générale </a:t>
            </a:r>
            <a:r>
              <a:rPr lang="fr-FR" sz="2000" b="1" u="sng" dirty="0"/>
              <a:t>toutes les innovations qui n’ont pas un caractère inventif suffisant pour être brevetées</a:t>
            </a:r>
            <a:r>
              <a:rPr lang="fr-FR" sz="2000" dirty="0"/>
              <a:t>.</a:t>
            </a:r>
          </a:p>
        </p:txBody>
      </p:sp>
      <p:pic>
        <p:nvPicPr>
          <p:cNvPr id="7170" name="Picture 2" descr="http://www.oria.fr/wp-content/uploads/2012/08/savoir-faire-public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85" y="4221088"/>
            <a:ext cx="2714625"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585988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Les conditions de la protection</a:t>
            </a:r>
            <a:endParaRPr lang="fr-FR" sz="4000" b="1" u="sng" dirty="0"/>
          </a:p>
        </p:txBody>
      </p:sp>
      <p:sp>
        <p:nvSpPr>
          <p:cNvPr id="3" name="Espace réservé du contenu 2"/>
          <p:cNvSpPr>
            <a:spLocks noGrp="1"/>
          </p:cNvSpPr>
          <p:nvPr>
            <p:ph idx="1"/>
          </p:nvPr>
        </p:nvSpPr>
        <p:spPr>
          <a:xfrm>
            <a:off x="457200" y="1772816"/>
            <a:ext cx="8229600" cy="4536504"/>
          </a:xfrm>
        </p:spPr>
        <p:txBody>
          <a:bodyPr>
            <a:normAutofit fontScale="92500" lnSpcReduction="10000"/>
          </a:bodyPr>
          <a:lstStyle/>
          <a:p>
            <a:pPr marL="0" indent="0" algn="just">
              <a:buNone/>
            </a:pPr>
            <a:r>
              <a:rPr lang="fr-FR" sz="2200" dirty="0" smtClean="0"/>
              <a:t>Le </a:t>
            </a:r>
            <a:r>
              <a:rPr lang="fr-FR" sz="2200" dirty="0"/>
              <a:t>savoir-faire est « un ensemble d’informations pratiques non brevetées, résultant de l’expérience et testées » qui est </a:t>
            </a:r>
            <a:r>
              <a:rPr lang="fr-FR" sz="2200" dirty="0" smtClean="0"/>
              <a:t>:</a:t>
            </a:r>
          </a:p>
          <a:p>
            <a:pPr marL="0" indent="0" algn="just">
              <a:buNone/>
            </a:pPr>
            <a:endParaRPr lang="fr-FR" sz="2200" dirty="0"/>
          </a:p>
          <a:p>
            <a:pPr algn="just"/>
            <a:r>
              <a:rPr lang="fr-FR" sz="2200" b="1" dirty="0"/>
              <a:t>secret</a:t>
            </a:r>
            <a:r>
              <a:rPr lang="fr-FR" sz="2200" dirty="0"/>
              <a:t>, c’est-à-dire qu’il ne doit pas être immédiatement accessible au </a:t>
            </a:r>
            <a:r>
              <a:rPr lang="fr-FR" sz="2200" dirty="0" smtClean="0"/>
              <a:t>public. </a:t>
            </a:r>
          </a:p>
          <a:p>
            <a:pPr marL="0" indent="0" algn="just">
              <a:buNone/>
            </a:pPr>
            <a:endParaRPr lang="fr-FR" sz="2200" dirty="0"/>
          </a:p>
          <a:p>
            <a:pPr algn="just"/>
            <a:r>
              <a:rPr lang="fr-FR" sz="2200" b="1" dirty="0"/>
              <a:t>substantiel</a:t>
            </a:r>
            <a:r>
              <a:rPr lang="fr-FR" sz="2200" dirty="0"/>
              <a:t>, c’est-à-dire qu’il doit couvrir des informations utiles, permettant notamment d’améliorer la compétitivité de celui qui les détient ou de lui conférer un avantage ou une avance technique dans sa concurrence avec d’autres. </a:t>
            </a:r>
            <a:endParaRPr lang="fr-FR" sz="2200" dirty="0" smtClean="0"/>
          </a:p>
          <a:p>
            <a:pPr algn="just"/>
            <a:endParaRPr lang="fr-FR" sz="2200" dirty="0" smtClean="0"/>
          </a:p>
          <a:p>
            <a:pPr algn="just"/>
            <a:r>
              <a:rPr lang="fr-FR" sz="2200" b="1" dirty="0" smtClean="0"/>
              <a:t>identifié</a:t>
            </a:r>
            <a:r>
              <a:rPr lang="fr-FR" sz="2200" dirty="0"/>
              <a:t>, c’est-à-dire décrit d’une façon suffisamment complète pour permettre de vérifier qu’il remplit les conditions de secret et de substantialité.</a:t>
            </a:r>
          </a:p>
          <a:p>
            <a:pPr marL="0" indent="0">
              <a:buNone/>
            </a:pPr>
            <a:endParaRPr lang="fr-FR" dirty="0" smtClean="0"/>
          </a:p>
          <a:p>
            <a:endParaRPr lang="fr-FR"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387015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chor="ctr">
            <a:normAutofit/>
          </a:bodyPr>
          <a:lstStyle/>
          <a:p>
            <a:pPr marL="0" indent="0" algn="just">
              <a:buNone/>
            </a:pPr>
            <a:endParaRPr lang="fr-FR" sz="2000" b="1" dirty="0" smtClean="0"/>
          </a:p>
          <a:p>
            <a:pPr marL="0" indent="0" algn="just">
              <a:buNone/>
            </a:pPr>
            <a:endParaRPr lang="fr-FR" sz="2000" b="1" dirty="0"/>
          </a:p>
          <a:p>
            <a:pPr marL="0" indent="0" algn="just">
              <a:buNone/>
            </a:pPr>
            <a:r>
              <a:rPr lang="fr-FR" sz="2000" b="1" dirty="0" smtClean="0"/>
              <a:t>Le </a:t>
            </a:r>
            <a:r>
              <a:rPr lang="fr-FR" sz="2000" b="1" dirty="0"/>
              <a:t>savoir-faire ne </a:t>
            </a:r>
            <a:r>
              <a:rPr lang="fr-FR" sz="2000" b="1" dirty="0" smtClean="0"/>
              <a:t>donne </a:t>
            </a:r>
            <a:r>
              <a:rPr lang="fr-FR" sz="2000" b="1" dirty="0"/>
              <a:t>pas lieu à un droit exclusif d’exploitation</a:t>
            </a:r>
            <a:r>
              <a:rPr lang="fr-FR" sz="2000" dirty="0"/>
              <a:t>. En conséquence, celui qui possède un savoir-faire peut prétendre en être propriétaire à la condition de le conserver secret. </a:t>
            </a:r>
            <a:endParaRPr lang="fr-FR" sz="2000" dirty="0" smtClean="0"/>
          </a:p>
          <a:p>
            <a:pPr marL="0" indent="0" algn="just">
              <a:buNone/>
            </a:pPr>
            <a:endParaRPr lang="fr-FR" sz="2000" dirty="0" smtClean="0"/>
          </a:p>
          <a:p>
            <a:pPr marL="0" indent="0" algn="just">
              <a:buNone/>
            </a:pPr>
            <a:r>
              <a:rPr lang="fr-FR" sz="2000" b="1" dirty="0" smtClean="0"/>
              <a:t>Le </a:t>
            </a:r>
            <a:r>
              <a:rPr lang="fr-FR" sz="2000" b="1" dirty="0"/>
              <a:t>savoir-faire est ainsi essentiellement protégé par les mesures mises en place à l’initiative de son titulaire</a:t>
            </a:r>
            <a:r>
              <a:rPr lang="fr-FR" sz="2000" dirty="0"/>
              <a:t>. </a:t>
            </a:r>
            <a:endParaRPr lang="fr-FR" sz="2000" dirty="0" smtClean="0"/>
          </a:p>
          <a:p>
            <a:pPr marL="0" indent="0" algn="just">
              <a:buNone/>
            </a:pPr>
            <a:endParaRPr lang="fr-FR" sz="2000" dirty="0"/>
          </a:p>
          <a:p>
            <a:pPr marL="0" indent="0" algn="just">
              <a:buNone/>
            </a:pPr>
            <a:r>
              <a:rPr lang="fr-FR" sz="2000" dirty="0" smtClean="0"/>
              <a:t>Cependant</a:t>
            </a:r>
            <a:r>
              <a:rPr lang="fr-FR" sz="2000" dirty="0"/>
              <a:t>, </a:t>
            </a:r>
            <a:r>
              <a:rPr lang="fr-FR" sz="2000" b="1" dirty="0"/>
              <a:t>le savoir-faire bénéficie aussi de certaines </a:t>
            </a:r>
            <a:r>
              <a:rPr lang="fr-FR" sz="2000" b="1" dirty="0" smtClean="0"/>
              <a:t>protections.</a:t>
            </a:r>
            <a:r>
              <a:rPr lang="fr-FR" sz="2000" dirty="0" smtClean="0"/>
              <a:t>.</a:t>
            </a:r>
            <a:endParaRPr lang="fr-FR"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554" y="332656"/>
            <a:ext cx="24003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928661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Les mesures de protection volontaires</a:t>
            </a:r>
            <a:endParaRPr lang="fr-FR" b="1" u="sng" dirty="0"/>
          </a:p>
        </p:txBody>
      </p:sp>
      <p:sp>
        <p:nvSpPr>
          <p:cNvPr id="3" name="Espace réservé du contenu 2"/>
          <p:cNvSpPr>
            <a:spLocks noGrp="1"/>
          </p:cNvSpPr>
          <p:nvPr>
            <p:ph idx="1"/>
          </p:nvPr>
        </p:nvSpPr>
        <p:spPr>
          <a:xfrm>
            <a:off x="457200" y="1600201"/>
            <a:ext cx="8229600" cy="3556992"/>
          </a:xfrm>
        </p:spPr>
        <p:txBody>
          <a:bodyPr anchor="ctr">
            <a:normAutofit/>
          </a:bodyPr>
          <a:lstStyle/>
          <a:p>
            <a:pPr algn="just">
              <a:buFont typeface="Wingdings" pitchFamily="2" charset="2"/>
              <a:buChar char="Ø"/>
            </a:pPr>
            <a:r>
              <a:rPr lang="fr-FR" sz="2000" b="1" dirty="0" smtClean="0"/>
              <a:t>Les </a:t>
            </a:r>
            <a:r>
              <a:rPr lang="fr-FR" sz="2000" b="1" dirty="0"/>
              <a:t>engagements contractuels de </a:t>
            </a:r>
            <a:r>
              <a:rPr lang="fr-FR" sz="2000" b="1" dirty="0" smtClean="0"/>
              <a:t>confidentialité</a:t>
            </a:r>
          </a:p>
          <a:p>
            <a:pPr marL="0" indent="0" algn="just">
              <a:buNone/>
            </a:pPr>
            <a:endParaRPr lang="fr-FR" sz="2000" b="1" dirty="0"/>
          </a:p>
          <a:p>
            <a:pPr algn="just">
              <a:buFont typeface="Wingdings" pitchFamily="2" charset="2"/>
              <a:buChar char="Ø"/>
            </a:pPr>
            <a:r>
              <a:rPr lang="fr-FR" sz="2000" b="1" dirty="0" smtClean="0"/>
              <a:t>La </a:t>
            </a:r>
            <a:r>
              <a:rPr lang="fr-FR" sz="2000" b="1" dirty="0"/>
              <a:t>mise en place d’un système de sécurité </a:t>
            </a:r>
            <a:r>
              <a:rPr lang="fr-FR" sz="2000" b="1" dirty="0" smtClean="0"/>
              <a:t>d’entreprise</a:t>
            </a:r>
          </a:p>
          <a:p>
            <a:pPr marL="0" indent="0" algn="just">
              <a:buNone/>
            </a:pPr>
            <a:endParaRPr lang="fr-FR" sz="2000" b="1" dirty="0"/>
          </a:p>
          <a:p>
            <a:pPr algn="just">
              <a:buFont typeface="Wingdings" pitchFamily="2" charset="2"/>
              <a:buChar char="Ø"/>
            </a:pPr>
            <a:r>
              <a:rPr lang="fr-FR" sz="2000" b="1" dirty="0" smtClean="0"/>
              <a:t>La </a:t>
            </a:r>
            <a:r>
              <a:rPr lang="fr-FR" sz="2000" b="1" dirty="0"/>
              <a:t>mise en place d’une charte de la confidentialité dans l’entreprise</a:t>
            </a:r>
          </a:p>
          <a:p>
            <a:endParaRPr lang="fr-F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293096"/>
            <a:ext cx="230425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409821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normAutofit/>
          </a:bodyPr>
          <a:lstStyle/>
          <a:p>
            <a:r>
              <a:rPr lang="fr-FR" sz="4000" b="1" u="sng" dirty="0" smtClean="0"/>
              <a:t>La protection légale</a:t>
            </a:r>
            <a:endParaRPr lang="fr-FR" sz="4000" b="1" u="sng" dirty="0"/>
          </a:p>
        </p:txBody>
      </p:sp>
      <p:sp>
        <p:nvSpPr>
          <p:cNvPr id="3" name="Espace réservé du contenu 2"/>
          <p:cNvSpPr>
            <a:spLocks noGrp="1"/>
          </p:cNvSpPr>
          <p:nvPr>
            <p:ph idx="1"/>
          </p:nvPr>
        </p:nvSpPr>
        <p:spPr>
          <a:xfrm>
            <a:off x="467544" y="1340768"/>
            <a:ext cx="8229600" cy="5517232"/>
          </a:xfrm>
        </p:spPr>
        <p:txBody>
          <a:bodyPr>
            <a:noAutofit/>
          </a:bodyPr>
          <a:lstStyle/>
          <a:p>
            <a:pPr>
              <a:buFont typeface="Wingdings" pitchFamily="2" charset="2"/>
              <a:buChar char="Ø"/>
            </a:pPr>
            <a:r>
              <a:rPr lang="fr-FR" sz="2000" b="1" dirty="0" smtClean="0"/>
              <a:t>La </a:t>
            </a:r>
            <a:r>
              <a:rPr lang="fr-FR" sz="2000" b="1" dirty="0"/>
              <a:t>protection de l’action en concurrence déloyale</a:t>
            </a:r>
          </a:p>
          <a:p>
            <a:pPr marL="0" indent="0" algn="just">
              <a:buNone/>
            </a:pPr>
            <a:r>
              <a:rPr lang="fr-FR" sz="2000" dirty="0" smtClean="0"/>
              <a:t>La </a:t>
            </a:r>
            <a:r>
              <a:rPr lang="fr-FR" sz="2000" dirty="0"/>
              <a:t>protection est fondée sur la faute commise par ceux qui ont eu accès au savoir-faire secret par des moyens déloyaux.</a:t>
            </a:r>
          </a:p>
          <a:p>
            <a:pPr marL="0" indent="0" algn="just">
              <a:buNone/>
            </a:pPr>
            <a:endParaRPr lang="fr-FR" sz="2000" dirty="0" smtClean="0"/>
          </a:p>
          <a:p>
            <a:pPr marL="0" indent="0" algn="just">
              <a:buNone/>
            </a:pPr>
            <a:r>
              <a:rPr lang="fr-FR" sz="2000" dirty="0" smtClean="0"/>
              <a:t>L’action </a:t>
            </a:r>
            <a:r>
              <a:rPr lang="fr-FR" sz="2000" dirty="0"/>
              <a:t>en concurrence déloyale est une action qui trouve son fondement juridique dans </a:t>
            </a:r>
            <a:r>
              <a:rPr lang="fr-FR" sz="2000" b="1" u="sng" dirty="0"/>
              <a:t>l’article 1382 du Code </a:t>
            </a:r>
            <a:r>
              <a:rPr lang="fr-FR" sz="2000" b="1" u="sng" dirty="0" smtClean="0"/>
              <a:t>civil</a:t>
            </a:r>
            <a:r>
              <a:rPr lang="fr-FR" sz="2000" dirty="0" smtClean="0"/>
              <a:t>, </a:t>
            </a:r>
            <a:r>
              <a:rPr lang="fr-FR" sz="2000" dirty="0"/>
              <a:t>relatif à la responsabilité civile délictuelle. </a:t>
            </a:r>
            <a:endParaRPr lang="fr-FR" sz="2000" dirty="0" smtClean="0"/>
          </a:p>
          <a:p>
            <a:pPr algn="just">
              <a:buFont typeface="Wingdings" pitchFamily="2" charset="2"/>
              <a:buChar char="Ø"/>
            </a:pPr>
            <a:endParaRPr lang="fr-FR" sz="2000" dirty="0"/>
          </a:p>
          <a:p>
            <a:pPr algn="just">
              <a:buFont typeface="Wingdings" pitchFamily="2" charset="2"/>
              <a:buChar char="Ø"/>
            </a:pPr>
            <a:r>
              <a:rPr lang="fr-FR" sz="2000" b="1" dirty="0" smtClean="0"/>
              <a:t>La </a:t>
            </a:r>
            <a:r>
              <a:rPr lang="fr-FR" sz="2000" b="1" dirty="0"/>
              <a:t>protection du droit </a:t>
            </a:r>
            <a:r>
              <a:rPr lang="fr-FR" sz="2000" b="1" dirty="0" smtClean="0"/>
              <a:t>pénal</a:t>
            </a:r>
            <a:endParaRPr lang="fr-FR" sz="2000" dirty="0" smtClean="0"/>
          </a:p>
          <a:p>
            <a:pPr marL="0" indent="0" algn="just">
              <a:buNone/>
            </a:pPr>
            <a:r>
              <a:rPr lang="fr-FR" sz="2000" dirty="0" smtClean="0"/>
              <a:t>Le </a:t>
            </a:r>
            <a:r>
              <a:rPr lang="fr-FR" sz="2000" dirty="0"/>
              <a:t>savoir-faire est également protégé par certaines dispositions pénales, qui sanctionnent les atteintes au secret, telles que </a:t>
            </a:r>
            <a:r>
              <a:rPr lang="fr-FR" sz="2000" dirty="0" smtClean="0"/>
              <a:t>:</a:t>
            </a:r>
          </a:p>
          <a:p>
            <a:pPr marL="0" indent="0" algn="just">
              <a:buNone/>
            </a:pPr>
            <a:endParaRPr lang="fr-FR" sz="2000" dirty="0"/>
          </a:p>
          <a:p>
            <a:pPr algn="just"/>
            <a:r>
              <a:rPr lang="fr-FR" sz="2000" dirty="0"/>
              <a:t>la violation du secret </a:t>
            </a:r>
            <a:r>
              <a:rPr lang="fr-FR" sz="2000" dirty="0" smtClean="0"/>
              <a:t>professionnel</a:t>
            </a:r>
          </a:p>
          <a:p>
            <a:pPr algn="just"/>
            <a:r>
              <a:rPr lang="fr-FR" sz="2000" dirty="0" smtClean="0"/>
              <a:t>la </a:t>
            </a:r>
            <a:r>
              <a:rPr lang="fr-FR" sz="2000" dirty="0"/>
              <a:t>violation du secret de </a:t>
            </a:r>
            <a:r>
              <a:rPr lang="fr-FR" sz="2000" dirty="0" smtClean="0"/>
              <a:t>fabrique</a:t>
            </a:r>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561303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L’exploitation du savoir-faire</a:t>
            </a:r>
            <a:endParaRPr lang="fr-FR" sz="4000" b="1" u="sng" dirty="0"/>
          </a:p>
        </p:txBody>
      </p:sp>
      <p:sp>
        <p:nvSpPr>
          <p:cNvPr id="3" name="Espace réservé du contenu 2"/>
          <p:cNvSpPr>
            <a:spLocks noGrp="1"/>
          </p:cNvSpPr>
          <p:nvPr>
            <p:ph idx="1"/>
          </p:nvPr>
        </p:nvSpPr>
        <p:spPr/>
        <p:txBody>
          <a:bodyPr>
            <a:noAutofit/>
          </a:bodyPr>
          <a:lstStyle/>
          <a:p>
            <a:pPr algn="just"/>
            <a:r>
              <a:rPr lang="fr-FR" sz="2000" dirty="0"/>
              <a:t>Malgré l’absence de droit privatif, le savoir-faire a </a:t>
            </a:r>
            <a:r>
              <a:rPr lang="fr-FR" sz="2000" b="1" dirty="0"/>
              <a:t>un caractère </a:t>
            </a:r>
            <a:r>
              <a:rPr lang="fr-FR" sz="2000" b="1" dirty="0" smtClean="0"/>
              <a:t>transmissible</a:t>
            </a:r>
            <a:r>
              <a:rPr lang="fr-FR" sz="2000" dirty="0" smtClean="0"/>
              <a:t>. </a:t>
            </a:r>
          </a:p>
          <a:p>
            <a:pPr algn="just"/>
            <a:endParaRPr lang="fr-FR" sz="2000" dirty="0" smtClean="0"/>
          </a:p>
          <a:p>
            <a:pPr algn="just"/>
            <a:r>
              <a:rPr lang="fr-FR" sz="2000" dirty="0"/>
              <a:t>A</a:t>
            </a:r>
            <a:r>
              <a:rPr lang="fr-FR" sz="2000" dirty="0" smtClean="0"/>
              <a:t>ccords </a:t>
            </a:r>
            <a:r>
              <a:rPr lang="fr-FR" sz="2000" dirty="0"/>
              <a:t>par lesquels </a:t>
            </a:r>
            <a:r>
              <a:rPr lang="fr-FR" sz="2000" b="1" dirty="0"/>
              <a:t>le détenteur d’un savoir-faire s’engage à transmettre à son cocontractant, sous certaines conditions, les informations constituant son savoir-faire</a:t>
            </a:r>
            <a:r>
              <a:rPr lang="fr-FR" sz="2000" dirty="0"/>
              <a:t>. </a:t>
            </a:r>
            <a:endParaRPr lang="fr-FR" sz="2000" dirty="0" smtClean="0"/>
          </a:p>
          <a:p>
            <a:pPr algn="just"/>
            <a:endParaRPr lang="fr-FR" sz="2000" dirty="0" smtClean="0"/>
          </a:p>
          <a:p>
            <a:pPr algn="just"/>
            <a:r>
              <a:rPr lang="fr-FR" sz="2000" dirty="0" smtClean="0"/>
              <a:t>Lors </a:t>
            </a:r>
            <a:r>
              <a:rPr lang="fr-FR" sz="2000" dirty="0"/>
              <a:t>de la négociation du contrat, le détenteur du savoir-faire est souvent amené à en révéler certains </a:t>
            </a:r>
            <a:r>
              <a:rPr lang="fr-FR" sz="2000" dirty="0" smtClean="0"/>
              <a:t>éléments: </a:t>
            </a:r>
            <a:r>
              <a:rPr lang="fr-FR" sz="2000" b="1" dirty="0" smtClean="0"/>
              <a:t>imposer </a:t>
            </a:r>
            <a:r>
              <a:rPr lang="fr-FR" sz="2000" b="1" dirty="0"/>
              <a:t>un engagement de confidentialité à son </a:t>
            </a:r>
            <a:r>
              <a:rPr lang="fr-FR" sz="2000" b="1" dirty="0" smtClean="0"/>
              <a:t>cocontractant est indispensable</a:t>
            </a:r>
            <a:r>
              <a:rPr lang="fr-FR" sz="2000" dirty="0"/>
              <a:t>.</a:t>
            </a:r>
            <a:endParaRPr lang="fr-FR" sz="2000" dirty="0" smtClean="0"/>
          </a:p>
          <a:p>
            <a:pPr algn="just"/>
            <a:endParaRPr lang="fr-FR" sz="2000" dirty="0" smtClean="0"/>
          </a:p>
          <a:p>
            <a:pPr algn="just"/>
            <a:r>
              <a:rPr lang="fr-FR" sz="2000" dirty="0" smtClean="0"/>
              <a:t>En </a:t>
            </a:r>
            <a:r>
              <a:rPr lang="fr-FR" sz="2000" dirty="0"/>
              <a:t>l’absence de réglementation du savoir-faire, </a:t>
            </a:r>
            <a:r>
              <a:rPr lang="fr-FR" sz="2000" b="1" dirty="0"/>
              <a:t>les contrats qui y sont relatifs relèvent de la liberté contractuelle</a:t>
            </a:r>
            <a:r>
              <a:rPr lang="fr-FR" sz="2000" dirty="0"/>
              <a:t>. </a:t>
            </a:r>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824291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6/ Les atteintes à la propriété intellectuelle</a:t>
            </a:r>
            <a:endParaRPr lang="fr-FR" b="1" u="sng" dirty="0"/>
          </a:p>
        </p:txBody>
      </p:sp>
      <p:sp>
        <p:nvSpPr>
          <p:cNvPr id="3" name="Espace réservé du contenu 2"/>
          <p:cNvSpPr>
            <a:spLocks noGrp="1"/>
          </p:cNvSpPr>
          <p:nvPr>
            <p:ph idx="1"/>
          </p:nvPr>
        </p:nvSpPr>
        <p:spPr/>
        <p:txBody>
          <a:bodyPr anchor="ctr">
            <a:normAutofit/>
          </a:bodyPr>
          <a:lstStyle/>
          <a:p>
            <a:pPr algn="just">
              <a:buFont typeface="Wingdings" pitchFamily="2" charset="2"/>
              <a:buChar char="Ø"/>
            </a:pPr>
            <a:r>
              <a:rPr lang="fr-FR" sz="2000" b="1" dirty="0" smtClean="0"/>
              <a:t>A) La contrefaçon</a:t>
            </a:r>
          </a:p>
          <a:p>
            <a:pPr algn="just">
              <a:buFont typeface="Wingdings" pitchFamily="2" charset="2"/>
              <a:buChar char="Ø"/>
            </a:pPr>
            <a:endParaRPr lang="fr-FR" sz="2000" b="1" dirty="0" smtClean="0"/>
          </a:p>
          <a:p>
            <a:pPr algn="just">
              <a:buFont typeface="Wingdings" pitchFamily="2" charset="2"/>
              <a:buChar char="Ø"/>
            </a:pPr>
            <a:r>
              <a:rPr lang="fr-FR" sz="2000" b="1" dirty="0" smtClean="0"/>
              <a:t>B) La concurrence déloyale</a:t>
            </a:r>
          </a:p>
          <a:p>
            <a:pPr algn="just">
              <a:buFont typeface="Wingdings" pitchFamily="2" charset="2"/>
              <a:buChar char="Ø"/>
            </a:pPr>
            <a:endParaRPr lang="fr-FR" sz="2000" b="1" dirty="0" smtClean="0"/>
          </a:p>
          <a:p>
            <a:pPr algn="just">
              <a:buFont typeface="Wingdings" pitchFamily="2" charset="2"/>
              <a:buChar char="Ø"/>
            </a:pPr>
            <a:r>
              <a:rPr lang="fr-FR" sz="2000" b="1" dirty="0" smtClean="0"/>
              <a:t>C) Le parasitisme</a:t>
            </a:r>
            <a:endParaRPr lang="fr-FR" sz="2000" b="1" dirty="0"/>
          </a:p>
        </p:txBody>
      </p:sp>
      <p:pic>
        <p:nvPicPr>
          <p:cNvPr id="10242" name="Picture 2" descr="https://encrypted-tbn1.gstatic.com/images?q=tbn:ANd9GcSVZqqwez0KX935FceM1JXrMBB-zi1J3BykEK5mcj2gioBu3A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776752"/>
            <a:ext cx="3551864"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35195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lumMod val="60000"/>
              <a:lumOff val="40000"/>
            </a:schemeClr>
          </a:solidFill>
        </p:spPr>
        <p:txBody>
          <a:bodyPr>
            <a:normAutofit fontScale="90000"/>
          </a:bodyPr>
          <a:lstStyle/>
          <a:p>
            <a:r>
              <a:rPr lang="fr-FR" b="1" dirty="0" smtClean="0"/>
              <a:t>Finalité du droit de la propriété intellectuelle</a:t>
            </a:r>
            <a:endParaRPr lang="fr-FR" b="1" dirty="0"/>
          </a:p>
        </p:txBody>
      </p:sp>
      <p:sp>
        <p:nvSpPr>
          <p:cNvPr id="3" name="Espace réservé du contenu 2"/>
          <p:cNvSpPr>
            <a:spLocks noGrp="1"/>
          </p:cNvSpPr>
          <p:nvPr>
            <p:ph idx="1"/>
          </p:nvPr>
        </p:nvSpPr>
        <p:spPr>
          <a:xfrm>
            <a:off x="457200" y="1988840"/>
            <a:ext cx="8229600" cy="4137323"/>
          </a:xfrm>
        </p:spPr>
        <p:txBody>
          <a:bodyPr>
            <a:normAutofit fontScale="85000" lnSpcReduction="10000"/>
          </a:bodyPr>
          <a:lstStyle/>
          <a:p>
            <a:pPr marL="0" indent="0" algn="just">
              <a:buNone/>
            </a:pPr>
            <a:r>
              <a:rPr lang="fr-FR" b="1" dirty="0">
                <a:latin typeface="+mj-lt"/>
              </a:rPr>
              <a:t>La propriété intellectuelle est une protection spéciale accordée par la loi aux créations et aux inventions, sous la forme d’un droit de propriété incorporelle. </a:t>
            </a:r>
          </a:p>
          <a:p>
            <a:pPr marL="0" indent="0">
              <a:buNone/>
            </a:pPr>
            <a:endParaRPr lang="fr-FR" dirty="0" smtClean="0"/>
          </a:p>
          <a:p>
            <a:pPr marL="0" indent="0" algn="just">
              <a:buNone/>
            </a:pPr>
            <a:r>
              <a:rPr lang="fr-FR" b="1" dirty="0" smtClean="0">
                <a:latin typeface="+mj-lt"/>
              </a:rPr>
              <a:t>Offrir un cadre juridique </a:t>
            </a:r>
            <a:r>
              <a:rPr lang="fr-FR" b="1" u="sng" dirty="0" smtClean="0">
                <a:latin typeface="+mj-lt"/>
              </a:rPr>
              <a:t>protecteur</a:t>
            </a:r>
            <a:r>
              <a:rPr lang="fr-FR" b="1" dirty="0" smtClean="0">
                <a:latin typeface="+mj-lt"/>
              </a:rPr>
              <a:t> permettant </a:t>
            </a:r>
            <a:r>
              <a:rPr lang="fr-FR" b="1" u="sng" dirty="0" smtClean="0">
                <a:latin typeface="+mj-lt"/>
              </a:rPr>
              <a:t>l’exploitation</a:t>
            </a:r>
            <a:r>
              <a:rPr lang="fr-FR" b="1" dirty="0" smtClean="0">
                <a:latin typeface="+mj-lt"/>
              </a:rPr>
              <a:t> (économique) des œuvres protégées et encourageant </a:t>
            </a:r>
            <a:r>
              <a:rPr lang="fr-FR" b="1" u="sng" dirty="0" smtClean="0">
                <a:latin typeface="+mj-lt"/>
              </a:rPr>
              <a:t>l’innovation</a:t>
            </a:r>
            <a:r>
              <a:rPr lang="fr-FR" b="1" dirty="0" smtClean="0">
                <a:latin typeface="+mj-lt"/>
              </a:rPr>
              <a:t>.</a:t>
            </a:r>
          </a:p>
          <a:p>
            <a:pPr marL="0" indent="0" algn="just">
              <a:buNone/>
            </a:pPr>
            <a:endParaRPr lang="fr-FR" b="1" dirty="0">
              <a:latin typeface="+mj-lt"/>
            </a:endParaRPr>
          </a:p>
          <a:p>
            <a:pPr marL="0" indent="0" algn="just">
              <a:buNone/>
            </a:pPr>
            <a:r>
              <a:rPr lang="fr-FR" b="1" dirty="0" smtClean="0">
                <a:latin typeface="+mj-lt"/>
              </a:rPr>
              <a:t>En France, le droit de la propriété intellectuelle est règlementé par le Code de la propriété intellectuelle.</a:t>
            </a:r>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728969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A) L’action en contrefaçon</a:t>
            </a:r>
            <a:endParaRPr lang="fr-FR" sz="4000" b="1" u="sng" dirty="0"/>
          </a:p>
        </p:txBody>
      </p:sp>
      <p:sp>
        <p:nvSpPr>
          <p:cNvPr id="3" name="Espace réservé du contenu 2"/>
          <p:cNvSpPr>
            <a:spLocks noGrp="1"/>
          </p:cNvSpPr>
          <p:nvPr>
            <p:ph idx="1"/>
          </p:nvPr>
        </p:nvSpPr>
        <p:spPr>
          <a:xfrm>
            <a:off x="251520" y="1600201"/>
            <a:ext cx="8435280" cy="4709119"/>
          </a:xfrm>
        </p:spPr>
        <p:txBody>
          <a:bodyPr anchor="ctr">
            <a:noAutofit/>
          </a:bodyPr>
          <a:lstStyle/>
          <a:p>
            <a:pPr marL="0" indent="0">
              <a:buNone/>
            </a:pPr>
            <a:r>
              <a:rPr lang="fr-FR" u="sng" dirty="0" smtClean="0"/>
              <a:t>Deux procédures possibles</a:t>
            </a:r>
            <a:r>
              <a:rPr lang="fr-FR" dirty="0" smtClean="0"/>
              <a:t>:</a:t>
            </a:r>
          </a:p>
          <a:p>
            <a:pPr>
              <a:buFont typeface="Wingdings" pitchFamily="2" charset="2"/>
              <a:buChar char="Ø"/>
            </a:pPr>
            <a:endParaRPr lang="fr-FR" dirty="0"/>
          </a:p>
          <a:p>
            <a:pPr>
              <a:buFont typeface="Wingdings" pitchFamily="2" charset="2"/>
              <a:buChar char="Ø"/>
            </a:pPr>
            <a:r>
              <a:rPr lang="fr-FR" b="1" dirty="0" smtClean="0"/>
              <a:t>La saisie contrefaçon</a:t>
            </a:r>
          </a:p>
          <a:p>
            <a:pPr>
              <a:buFont typeface="Wingdings" pitchFamily="2" charset="2"/>
              <a:buChar char="Ø"/>
            </a:pPr>
            <a:endParaRPr lang="fr-FR" b="1" dirty="0" smtClean="0"/>
          </a:p>
          <a:p>
            <a:pPr>
              <a:buFont typeface="Wingdings" pitchFamily="2" charset="2"/>
              <a:buChar char="Ø"/>
            </a:pPr>
            <a:r>
              <a:rPr lang="fr-FR" b="1" dirty="0" smtClean="0"/>
              <a:t>L’action en contrefaçon</a:t>
            </a:r>
            <a:endParaRPr lang="fr-FR"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443" y="3573016"/>
            <a:ext cx="2828925"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393529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La saisie contrefaçon</a:t>
            </a:r>
            <a:endParaRPr lang="fr-FR" sz="4000" b="1" u="sng" dirty="0"/>
          </a:p>
        </p:txBody>
      </p:sp>
      <p:sp>
        <p:nvSpPr>
          <p:cNvPr id="3" name="Espace réservé du contenu 2"/>
          <p:cNvSpPr>
            <a:spLocks noGrp="1"/>
          </p:cNvSpPr>
          <p:nvPr>
            <p:ph idx="1"/>
          </p:nvPr>
        </p:nvSpPr>
        <p:spPr/>
        <p:txBody>
          <a:bodyPr anchor="ctr">
            <a:normAutofit fontScale="92500" lnSpcReduction="20000"/>
          </a:bodyPr>
          <a:lstStyle/>
          <a:p>
            <a:pPr marL="0" indent="0" algn="just">
              <a:buNone/>
            </a:pPr>
            <a:endParaRPr lang="fr-FR" sz="2000" u="sng" dirty="0" smtClean="0"/>
          </a:p>
          <a:p>
            <a:pPr marL="0" indent="0" algn="just">
              <a:buNone/>
            </a:pPr>
            <a:endParaRPr lang="fr-FR" sz="2000" u="sng" dirty="0"/>
          </a:p>
          <a:p>
            <a:pPr marL="0" indent="0" algn="just">
              <a:buNone/>
            </a:pPr>
            <a:endParaRPr lang="fr-FR" sz="2000" u="sng" dirty="0" smtClean="0"/>
          </a:p>
          <a:p>
            <a:pPr marL="0" indent="0" algn="just">
              <a:buNone/>
            </a:pPr>
            <a:r>
              <a:rPr lang="fr-FR" sz="2000" u="sng" dirty="0" smtClean="0"/>
              <a:t>Saisie sur autorisation judiciaire</a:t>
            </a:r>
            <a:endParaRPr lang="fr-FR" sz="2000" dirty="0"/>
          </a:p>
          <a:p>
            <a:pPr marL="0" indent="0" algn="just">
              <a:buNone/>
            </a:pPr>
            <a:endParaRPr lang="fr-FR" sz="2000" dirty="0" smtClean="0"/>
          </a:p>
          <a:p>
            <a:pPr marL="0" indent="0" algn="just">
              <a:buNone/>
            </a:pPr>
            <a:r>
              <a:rPr lang="fr-FR" sz="2000" dirty="0" smtClean="0"/>
              <a:t>But : obtenir des preuves de la contrefaçon / la faire cesser</a:t>
            </a:r>
            <a:endParaRPr lang="fr-FR" sz="2000" dirty="0"/>
          </a:p>
          <a:p>
            <a:pPr marL="0" indent="0" algn="just">
              <a:buNone/>
            </a:pPr>
            <a:endParaRPr lang="fr-FR" sz="2000" dirty="0" smtClean="0"/>
          </a:p>
          <a:p>
            <a:pPr marL="0" indent="0" algn="just">
              <a:buNone/>
            </a:pPr>
            <a:r>
              <a:rPr lang="fr-FR" sz="2000" dirty="0" smtClean="0"/>
              <a:t>La </a:t>
            </a:r>
            <a:r>
              <a:rPr lang="fr-FR" sz="2000" dirty="0"/>
              <a:t>saisie-contrefaçon consiste à faire pratiquer par un officier public, principalement un Huissier de Justice, des investigations dans les locaux d'une société ou au domicile d'un particulier et permet surtout de saisir matériellement les articles contrefaisants.</a:t>
            </a:r>
            <a:endParaRPr lang="fr-FR" sz="2000" dirty="0">
              <a:latin typeface="Arial" pitchFamily="34" charset="0"/>
              <a:cs typeface="Arial" pitchFamily="34" charset="0"/>
            </a:endParaRPr>
          </a:p>
          <a:p>
            <a:pPr marL="0" indent="0" algn="just">
              <a:buNone/>
            </a:pPr>
            <a:endParaRPr lang="fr-FR" sz="2000" dirty="0"/>
          </a:p>
          <a:p>
            <a:pPr marL="0" indent="0" algn="just">
              <a:buNone/>
            </a:pPr>
            <a:r>
              <a:rPr lang="fr-FR" sz="2000" dirty="0" smtClean="0"/>
              <a:t>Il faut l’autorisation du président du TGI si elle a pour  effet de retarder ou de suspendre des représentations ou des exécutions publiques en cours ou déjà annoncées.</a:t>
            </a:r>
          </a:p>
          <a:p>
            <a:pPr marL="0" indent="0" algn="just">
              <a:buNone/>
            </a:pPr>
            <a:r>
              <a:rPr lang="fr-FR" sz="2000" dirty="0" smtClean="0"/>
              <a:t>Saisie sans autorisation judiciaire (en droit d’auteur uniquement)</a:t>
            </a:r>
          </a:p>
          <a:p>
            <a:pPr marL="0" indent="0" algn="just">
              <a:buNone/>
            </a:pPr>
            <a:endParaRPr lang="fr-FR" sz="2000" dirty="0"/>
          </a:p>
          <a:p>
            <a:pPr marL="0" indent="0" algn="just">
              <a:buNone/>
            </a:pPr>
            <a:endParaRPr lang="fr-FR" sz="2000" dirty="0" smtClean="0"/>
          </a:p>
          <a:p>
            <a:pPr marL="0" indent="0" algn="just">
              <a:buNone/>
            </a:pPr>
            <a:endParaRPr lang="fr-FR" sz="2000" dirty="0"/>
          </a:p>
          <a:p>
            <a:pPr marL="0" indent="0" algn="just">
              <a:buNone/>
            </a:pPr>
            <a:endParaRPr lang="fr-FR" sz="2000" dirty="0" smtClean="0"/>
          </a:p>
          <a:p>
            <a:pPr marL="0" indent="0" algn="just">
              <a:buNone/>
            </a:pPr>
            <a:endParaRPr lang="fr-FR" sz="20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600200"/>
            <a:ext cx="125293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294044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Procédure de saisie</a:t>
            </a:r>
            <a:endParaRPr lang="fr-FR" sz="4000" b="1" u="sng" dirty="0"/>
          </a:p>
        </p:txBody>
      </p:sp>
      <p:sp>
        <p:nvSpPr>
          <p:cNvPr id="3" name="Espace réservé du contenu 2"/>
          <p:cNvSpPr>
            <a:spLocks noGrp="1"/>
          </p:cNvSpPr>
          <p:nvPr>
            <p:ph idx="1"/>
          </p:nvPr>
        </p:nvSpPr>
        <p:spPr/>
        <p:txBody>
          <a:bodyPr anchor="ctr">
            <a:normAutofit lnSpcReduction="10000"/>
          </a:bodyPr>
          <a:lstStyle/>
          <a:p>
            <a:pPr>
              <a:buFont typeface="Wingdings" pitchFamily="2" charset="2"/>
              <a:buChar char="Ø"/>
            </a:pPr>
            <a:r>
              <a:rPr lang="fr-FR" sz="2000" dirty="0" smtClean="0"/>
              <a:t>Procédure « sur requête » ouverte aux titulaires des droits et aux sociétés de perception.</a:t>
            </a:r>
          </a:p>
          <a:p>
            <a:pPr>
              <a:buFont typeface="Wingdings" pitchFamily="2" charset="2"/>
              <a:buChar char="Ø"/>
            </a:pPr>
            <a:r>
              <a:rPr lang="fr-FR" sz="2000" dirty="0" smtClean="0"/>
              <a:t>Compétence de certains TGI</a:t>
            </a:r>
          </a:p>
          <a:p>
            <a:pPr>
              <a:buFont typeface="Wingdings" pitchFamily="2" charset="2"/>
              <a:buChar char="Ø"/>
            </a:pPr>
            <a:r>
              <a:rPr lang="fr-FR" sz="2000" dirty="0" smtClean="0"/>
              <a:t>Actions contre tous les auteurs, tenus in </a:t>
            </a:r>
            <a:r>
              <a:rPr lang="fr-FR" sz="2000" dirty="0" err="1" smtClean="0"/>
              <a:t>soludum</a:t>
            </a:r>
            <a:endParaRPr lang="fr-FR" sz="2000" dirty="0" smtClean="0"/>
          </a:p>
          <a:p>
            <a:pPr>
              <a:buFont typeface="Wingdings" pitchFamily="2" charset="2"/>
              <a:buChar char="Ø"/>
            </a:pPr>
            <a:endParaRPr lang="fr-FR" sz="2000" dirty="0" smtClean="0"/>
          </a:p>
          <a:p>
            <a:pPr>
              <a:buFont typeface="Wingdings" pitchFamily="2" charset="2"/>
              <a:buChar char="Ø"/>
            </a:pPr>
            <a:r>
              <a:rPr lang="fr-FR" sz="2000" dirty="0" smtClean="0"/>
              <a:t>Généralement exercée avant toute procédure au fond.</a:t>
            </a:r>
          </a:p>
          <a:p>
            <a:pPr>
              <a:buFont typeface="Wingdings" pitchFamily="2" charset="2"/>
              <a:buChar char="Ø"/>
            </a:pPr>
            <a:endParaRPr lang="fr-FR" sz="2000" dirty="0" smtClean="0"/>
          </a:p>
          <a:p>
            <a:pPr>
              <a:buFont typeface="Wingdings" pitchFamily="2" charset="2"/>
              <a:buChar char="Ø"/>
            </a:pPr>
            <a:r>
              <a:rPr lang="fr-FR" sz="2000" u="sng" dirty="0" smtClean="0"/>
              <a:t>Contestation des mesures</a:t>
            </a:r>
            <a:r>
              <a:rPr lang="fr-FR" sz="2000" dirty="0" smtClean="0"/>
              <a:t>: </a:t>
            </a:r>
          </a:p>
          <a:p>
            <a:pPr marL="0" indent="0" algn="just">
              <a:buNone/>
            </a:pPr>
            <a:endParaRPr lang="fr-FR" sz="2000" dirty="0" smtClean="0"/>
          </a:p>
          <a:p>
            <a:pPr marL="0" indent="0" algn="just">
              <a:buNone/>
            </a:pPr>
            <a:r>
              <a:rPr lang="fr-FR" sz="2000" dirty="0" smtClean="0"/>
              <a:t>Le saisi peut demander la main levée des mesures, le cantonnement de la saisie, ainsi que l’autorisation de reprendre une fabrication d’exemplaires ou des représentations de l’œuvre, si les sommes générées par son activité son placées sous séquestre.</a:t>
            </a:r>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48145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Singularité des œuvres informatiques</a:t>
            </a:r>
            <a:endParaRPr lang="fr-FR" b="1" u="sng" dirty="0"/>
          </a:p>
        </p:txBody>
      </p:sp>
      <p:sp>
        <p:nvSpPr>
          <p:cNvPr id="3" name="Espace réservé du contenu 2"/>
          <p:cNvSpPr>
            <a:spLocks noGrp="1"/>
          </p:cNvSpPr>
          <p:nvPr>
            <p:ph idx="1"/>
          </p:nvPr>
        </p:nvSpPr>
        <p:spPr>
          <a:xfrm>
            <a:off x="457200" y="1600201"/>
            <a:ext cx="8229600" cy="4133056"/>
          </a:xfrm>
        </p:spPr>
        <p:txBody>
          <a:bodyPr anchor="ctr">
            <a:normAutofit/>
          </a:bodyPr>
          <a:lstStyle/>
          <a:p>
            <a:pPr algn="just">
              <a:buFont typeface="Wingdings" pitchFamily="2" charset="2"/>
              <a:buChar char="Ø"/>
            </a:pPr>
            <a:r>
              <a:rPr lang="fr-FR" sz="2000" b="1" dirty="0" smtClean="0"/>
              <a:t>Article L. 332-4 du CPI </a:t>
            </a:r>
            <a:r>
              <a:rPr lang="fr-FR" sz="2000" dirty="0" smtClean="0"/>
              <a:t>vise les logiciels et les bases de données uniquement.</a:t>
            </a:r>
          </a:p>
          <a:p>
            <a:pPr algn="just">
              <a:buFont typeface="Wingdings" pitchFamily="2" charset="2"/>
              <a:buChar char="Ø"/>
            </a:pPr>
            <a:endParaRPr lang="fr-FR" sz="2000" dirty="0" smtClean="0"/>
          </a:p>
          <a:p>
            <a:pPr algn="just">
              <a:buFont typeface="Wingdings" pitchFamily="2" charset="2"/>
              <a:buChar char="Ø"/>
            </a:pPr>
            <a:r>
              <a:rPr lang="fr-FR" sz="2000" dirty="0" smtClean="0"/>
              <a:t>Saisie sur ordonnance sur requête prise par le président du Tribunal de grande instance</a:t>
            </a:r>
            <a:r>
              <a:rPr lang="fr-FR" sz="2000" dirty="0"/>
              <a:t>.</a:t>
            </a:r>
            <a:r>
              <a:rPr lang="fr-FR" sz="2000" dirty="0" smtClean="0"/>
              <a:t> </a:t>
            </a:r>
          </a:p>
          <a:p>
            <a:pPr algn="just">
              <a:buFont typeface="Wingdings" pitchFamily="2" charset="2"/>
              <a:buChar char="Ø"/>
            </a:pPr>
            <a:endParaRPr lang="fr-FR" sz="2000" dirty="0" smtClean="0"/>
          </a:p>
          <a:p>
            <a:pPr algn="just">
              <a:buFont typeface="Wingdings" pitchFamily="2" charset="2"/>
              <a:buChar char="Ø"/>
            </a:pPr>
            <a:r>
              <a:rPr lang="fr-FR" sz="2000" dirty="0" smtClean="0"/>
              <a:t>Possibilité d’un recours à un expert.</a:t>
            </a:r>
            <a:endParaRPr lang="fr-FR"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221088"/>
            <a:ext cx="2503165" cy="2503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10363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L’action en contrefaçon au fond</a:t>
            </a:r>
            <a:endParaRPr lang="fr-FR" sz="4000" b="1" u="sng" dirty="0"/>
          </a:p>
        </p:txBody>
      </p:sp>
      <p:sp>
        <p:nvSpPr>
          <p:cNvPr id="3" name="Espace réservé du contenu 2"/>
          <p:cNvSpPr>
            <a:spLocks noGrp="1"/>
          </p:cNvSpPr>
          <p:nvPr>
            <p:ph idx="1"/>
          </p:nvPr>
        </p:nvSpPr>
        <p:spPr/>
        <p:txBody>
          <a:bodyPr anchor="ctr">
            <a:normAutofit/>
          </a:bodyPr>
          <a:lstStyle/>
          <a:p>
            <a:pPr marL="0" indent="0">
              <a:buNone/>
            </a:pPr>
            <a:r>
              <a:rPr lang="fr-FR" sz="2800" dirty="0" smtClean="0"/>
              <a:t>Il existe deux procédures possibles :</a:t>
            </a:r>
          </a:p>
          <a:p>
            <a:pPr marL="0" indent="0">
              <a:buNone/>
            </a:pPr>
            <a:endParaRPr lang="fr-FR" sz="2800" dirty="0" smtClean="0"/>
          </a:p>
          <a:p>
            <a:pPr>
              <a:buFont typeface="Wingdings" pitchFamily="2" charset="2"/>
              <a:buChar char="Ø"/>
            </a:pPr>
            <a:r>
              <a:rPr lang="fr-FR" sz="2800" b="1" dirty="0" smtClean="0"/>
              <a:t>L’action civile</a:t>
            </a:r>
          </a:p>
          <a:p>
            <a:pPr>
              <a:buFont typeface="Wingdings" pitchFamily="2" charset="2"/>
              <a:buChar char="Ø"/>
            </a:pPr>
            <a:endParaRPr lang="fr-FR" sz="2800" b="1" dirty="0" smtClean="0"/>
          </a:p>
          <a:p>
            <a:pPr>
              <a:buFont typeface="Wingdings" pitchFamily="2" charset="2"/>
              <a:buChar char="Ø"/>
            </a:pPr>
            <a:r>
              <a:rPr lang="fr-FR" sz="2800" b="1" dirty="0" smtClean="0"/>
              <a:t>L’action pénale</a:t>
            </a:r>
            <a:endParaRPr lang="fr-FR" sz="2800" b="1"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247480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L’action civile</a:t>
            </a:r>
            <a:endParaRPr lang="fr-FR" sz="4000" b="1" u="sng" dirty="0"/>
          </a:p>
        </p:txBody>
      </p:sp>
      <p:sp>
        <p:nvSpPr>
          <p:cNvPr id="3" name="Espace réservé du contenu 2"/>
          <p:cNvSpPr>
            <a:spLocks noGrp="1"/>
          </p:cNvSpPr>
          <p:nvPr>
            <p:ph idx="1"/>
          </p:nvPr>
        </p:nvSpPr>
        <p:spPr>
          <a:xfrm>
            <a:off x="457200" y="1600200"/>
            <a:ext cx="8229600" cy="4853136"/>
          </a:xfrm>
        </p:spPr>
        <p:txBody>
          <a:bodyPr>
            <a:normAutofit/>
          </a:bodyPr>
          <a:lstStyle/>
          <a:p>
            <a:pPr algn="just">
              <a:buFont typeface="Wingdings" pitchFamily="2" charset="2"/>
              <a:buChar char="Ø"/>
            </a:pPr>
            <a:r>
              <a:rPr lang="fr-FR" sz="2000" dirty="0" smtClean="0"/>
              <a:t>Juridictions compétentes sont les juridictions judiciaires et </a:t>
            </a:r>
            <a:r>
              <a:rPr lang="fr-FR" sz="2000" b="1" dirty="0" smtClean="0"/>
              <a:t>notamment les TGI (exclusivité du TGI Paris en matière de propriété intellectuelle)</a:t>
            </a:r>
            <a:r>
              <a:rPr lang="fr-FR" sz="2000" dirty="0" smtClean="0"/>
              <a:t>.</a:t>
            </a:r>
          </a:p>
          <a:p>
            <a:pPr algn="just">
              <a:buFont typeface="Wingdings" pitchFamily="2" charset="2"/>
              <a:buChar char="Ø"/>
            </a:pPr>
            <a:endParaRPr lang="fr-FR" sz="2000" dirty="0" smtClean="0"/>
          </a:p>
          <a:p>
            <a:pPr algn="just">
              <a:buFont typeface="Wingdings" pitchFamily="2" charset="2"/>
              <a:buChar char="Ø"/>
            </a:pPr>
            <a:r>
              <a:rPr lang="fr-FR" sz="2000" dirty="0" smtClean="0"/>
              <a:t>Désignation de certains TGI spécialisés par décret du 11 octobre 2009.</a:t>
            </a:r>
          </a:p>
          <a:p>
            <a:pPr marL="0" indent="0" algn="just">
              <a:buNone/>
            </a:pPr>
            <a:endParaRPr lang="fr-FR" sz="2000" dirty="0" smtClean="0"/>
          </a:p>
          <a:p>
            <a:pPr algn="just">
              <a:buFont typeface="Wingdings" pitchFamily="2" charset="2"/>
              <a:buChar char="Ø"/>
            </a:pPr>
            <a:r>
              <a:rPr lang="fr-FR" sz="2000" dirty="0" smtClean="0"/>
              <a:t>Prescription: </a:t>
            </a:r>
            <a:r>
              <a:rPr lang="fr-FR" sz="2000" b="1" dirty="0" smtClean="0"/>
              <a:t>5 ans</a:t>
            </a:r>
            <a:r>
              <a:rPr lang="fr-FR" sz="2000" dirty="0" smtClean="0"/>
              <a:t>.</a:t>
            </a:r>
          </a:p>
          <a:p>
            <a:pPr algn="just">
              <a:buFont typeface="Wingdings" pitchFamily="2" charset="2"/>
              <a:buChar char="Ø"/>
            </a:pPr>
            <a:endParaRPr lang="fr-FR" sz="2000" dirty="0" smtClean="0"/>
          </a:p>
          <a:p>
            <a:pPr algn="just">
              <a:buFont typeface="Wingdings" pitchFamily="2" charset="2"/>
              <a:buChar char="Ø"/>
            </a:pPr>
            <a:r>
              <a:rPr lang="fr-FR" sz="2000" dirty="0" smtClean="0"/>
              <a:t>Sanction: </a:t>
            </a:r>
            <a:r>
              <a:rPr lang="fr-FR" sz="2000" b="1" dirty="0"/>
              <a:t>d</a:t>
            </a:r>
            <a:r>
              <a:rPr lang="fr-FR" sz="2000" b="1" dirty="0" smtClean="0"/>
              <a:t>ommages-intérêts</a:t>
            </a:r>
            <a:r>
              <a:rPr lang="fr-FR" sz="2000" dirty="0" smtClean="0"/>
              <a:t> pour réparer le préjudice moral et patrimonial.</a:t>
            </a:r>
          </a:p>
          <a:p>
            <a:pPr algn="just">
              <a:buFont typeface="Wingdings" pitchFamily="2" charset="2"/>
              <a:buChar char="Ø"/>
            </a:pPr>
            <a:endParaRPr lang="fr-FR" sz="2000" dirty="0" smtClean="0"/>
          </a:p>
          <a:p>
            <a:pPr algn="just">
              <a:buFont typeface="Wingdings" pitchFamily="2" charset="2"/>
              <a:buChar char="Ø"/>
            </a:pPr>
            <a:r>
              <a:rPr lang="fr-FR" sz="2000" dirty="0" smtClean="0"/>
              <a:t>Mesure correctives possibles.</a:t>
            </a:r>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290285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L’action pénale</a:t>
            </a:r>
            <a:endParaRPr lang="fr-FR" sz="4000" b="1" u="sng" dirty="0"/>
          </a:p>
        </p:txBody>
      </p:sp>
      <p:sp>
        <p:nvSpPr>
          <p:cNvPr id="3" name="Espace réservé du contenu 2"/>
          <p:cNvSpPr>
            <a:spLocks noGrp="1"/>
          </p:cNvSpPr>
          <p:nvPr>
            <p:ph idx="1"/>
          </p:nvPr>
        </p:nvSpPr>
        <p:spPr/>
        <p:txBody>
          <a:bodyPr anchor="ctr">
            <a:normAutofit/>
          </a:bodyPr>
          <a:lstStyle/>
          <a:p>
            <a:pPr algn="just"/>
            <a:r>
              <a:rPr lang="fr-FR" sz="2000" dirty="0" smtClean="0"/>
              <a:t>Infractions généralement constatées par </a:t>
            </a:r>
            <a:r>
              <a:rPr lang="fr-FR" sz="2000" u="sng" dirty="0" smtClean="0"/>
              <a:t>procès-verbal</a:t>
            </a:r>
            <a:r>
              <a:rPr lang="fr-FR" sz="2000" dirty="0" smtClean="0"/>
              <a:t> d’officiers ou agents de police judiciaire.</a:t>
            </a:r>
          </a:p>
          <a:p>
            <a:pPr algn="just"/>
            <a:endParaRPr lang="fr-FR" sz="2000" dirty="0" smtClean="0"/>
          </a:p>
          <a:p>
            <a:pPr algn="just"/>
            <a:r>
              <a:rPr lang="fr-FR" sz="2000" dirty="0" smtClean="0"/>
              <a:t>Parties: auteurs, sociétés de perception et de distribution des droits, organismes professionnels, etc.</a:t>
            </a:r>
          </a:p>
          <a:p>
            <a:pPr algn="just"/>
            <a:endParaRPr lang="fr-FR" sz="2000" dirty="0" smtClean="0"/>
          </a:p>
          <a:p>
            <a:pPr algn="just"/>
            <a:r>
              <a:rPr lang="fr-FR" sz="2000" dirty="0" smtClean="0"/>
              <a:t>Sanctions: </a:t>
            </a:r>
            <a:r>
              <a:rPr lang="fr-FR" sz="2000" b="1" dirty="0" smtClean="0"/>
              <a:t>emprisonnement de maximum 3 ans et amende de 300 000 euros</a:t>
            </a:r>
            <a:r>
              <a:rPr lang="fr-FR" sz="2000" dirty="0" smtClean="0"/>
              <a:t>.</a:t>
            </a:r>
          </a:p>
          <a:p>
            <a:pPr algn="just"/>
            <a:endParaRPr lang="fr-FR" sz="2000" dirty="0" smtClean="0"/>
          </a:p>
          <a:p>
            <a:pPr algn="just"/>
            <a:r>
              <a:rPr lang="fr-FR" sz="2000" dirty="0" smtClean="0"/>
              <a:t>Peines complémentaires possibles: fermeture d’établissement, confiscation de matériel, peine de publication de la décision etc.</a:t>
            </a:r>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4021527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B) L’action en concurrence déloyale</a:t>
            </a:r>
            <a:endParaRPr lang="fr-FR" sz="4000" b="1" u="sng" dirty="0"/>
          </a:p>
        </p:txBody>
      </p:sp>
      <p:sp>
        <p:nvSpPr>
          <p:cNvPr id="3" name="Espace réservé du contenu 2"/>
          <p:cNvSpPr>
            <a:spLocks noGrp="1"/>
          </p:cNvSpPr>
          <p:nvPr>
            <p:ph idx="1"/>
          </p:nvPr>
        </p:nvSpPr>
        <p:spPr>
          <a:xfrm>
            <a:off x="457200" y="1772817"/>
            <a:ext cx="8229600" cy="4176464"/>
          </a:xfrm>
        </p:spPr>
        <p:txBody>
          <a:bodyPr>
            <a:normAutofit/>
          </a:bodyPr>
          <a:lstStyle/>
          <a:p>
            <a:pPr marL="0" indent="0" algn="just">
              <a:buNone/>
            </a:pPr>
            <a:r>
              <a:rPr lang="fr-FR" sz="2000" dirty="0" smtClean="0"/>
              <a:t>L’action </a:t>
            </a:r>
            <a:r>
              <a:rPr lang="fr-FR" sz="2000" dirty="0"/>
              <a:t>en concurrence déloyale se distingue de l’action en </a:t>
            </a:r>
            <a:r>
              <a:rPr lang="fr-FR" sz="2000" dirty="0" smtClean="0"/>
              <a:t>contrefaçon : </a:t>
            </a:r>
          </a:p>
          <a:p>
            <a:pPr marL="0" indent="0" algn="just">
              <a:buNone/>
            </a:pPr>
            <a:endParaRPr lang="fr-FR" sz="2000" dirty="0"/>
          </a:p>
          <a:p>
            <a:pPr algn="just"/>
            <a:r>
              <a:rPr lang="fr-FR" sz="2000" dirty="0" smtClean="0"/>
              <a:t>L’action en concurrence déloyale </a:t>
            </a:r>
            <a:r>
              <a:rPr lang="fr-FR" sz="2000" b="1" dirty="0" smtClean="0"/>
              <a:t>exige l’existence </a:t>
            </a:r>
            <a:r>
              <a:rPr lang="fr-FR" sz="2000" b="1" dirty="0"/>
              <a:t>d’une faute </a:t>
            </a:r>
            <a:r>
              <a:rPr lang="fr-FR" sz="2000" dirty="0"/>
              <a:t>(agissements fautifs) à l’encontre d’un concurrent et d’un </a:t>
            </a:r>
            <a:r>
              <a:rPr lang="fr-FR" sz="2000" b="1" dirty="0"/>
              <a:t>préjudice</a:t>
            </a:r>
            <a:r>
              <a:rPr lang="fr-FR" sz="2000" dirty="0"/>
              <a:t> pour ce dernier résultant de la perturbation du libre jeu de la concurrence </a:t>
            </a:r>
            <a:endParaRPr lang="fr-FR" sz="2000" dirty="0" smtClean="0"/>
          </a:p>
          <a:p>
            <a:pPr algn="just"/>
            <a:r>
              <a:rPr lang="fr-FR" sz="2000" dirty="0" smtClean="0"/>
              <a:t>alors </a:t>
            </a:r>
            <a:r>
              <a:rPr lang="fr-FR" sz="2000" dirty="0"/>
              <a:t>que </a:t>
            </a:r>
            <a:r>
              <a:rPr lang="fr-FR" sz="2000" dirty="0" smtClean="0"/>
              <a:t>l’action en contrefaçon suppose </a:t>
            </a:r>
            <a:r>
              <a:rPr lang="fr-FR" sz="2000" dirty="0"/>
              <a:t>une atteinte au droit de propriété d’un acteur </a:t>
            </a:r>
            <a:r>
              <a:rPr lang="fr-FR" sz="2000" dirty="0" smtClean="0"/>
              <a:t>économique, par exemple </a:t>
            </a:r>
            <a:r>
              <a:rPr lang="fr-FR" sz="2000" dirty="0"/>
              <a:t>sur sa marque ou sur </a:t>
            </a:r>
            <a:r>
              <a:rPr lang="fr-FR" sz="2000" dirty="0" smtClean="0"/>
              <a:t>son </a:t>
            </a:r>
            <a:r>
              <a:rPr lang="fr-FR" sz="2000" dirty="0"/>
              <a:t>brevet </a:t>
            </a:r>
            <a:r>
              <a:rPr lang="fr-FR" sz="2000" dirty="0" smtClean="0"/>
              <a:t>déposé.</a:t>
            </a:r>
          </a:p>
          <a:p>
            <a:pPr marL="0" indent="0" algn="just">
              <a:buNone/>
            </a:pPr>
            <a:endParaRPr lang="fr-FR" sz="2000" dirty="0" smtClean="0"/>
          </a:p>
          <a:p>
            <a:pPr marL="0" indent="0" algn="just">
              <a:buNone/>
            </a:pPr>
            <a:r>
              <a:rPr lang="fr-FR" sz="2000" dirty="0" smtClean="0"/>
              <a:t>L'action </a:t>
            </a:r>
            <a:r>
              <a:rPr lang="fr-FR" sz="2000" dirty="0"/>
              <a:t>en concurrence déloyale implique non seulement </a:t>
            </a:r>
            <a:r>
              <a:rPr lang="fr-FR" sz="2000" b="1" dirty="0"/>
              <a:t>une faute commise par le défendeur, l'existence d'un préjudice subi par le demandeur et l'existence </a:t>
            </a:r>
            <a:r>
              <a:rPr lang="fr-FR" sz="2000" b="1" u="sng" dirty="0"/>
              <a:t>d'un lien de causalité </a:t>
            </a:r>
            <a:r>
              <a:rPr lang="fr-FR" sz="2000" b="1" dirty="0"/>
              <a:t>entre la faute et le préjudice</a:t>
            </a:r>
            <a:r>
              <a:rPr lang="fr-FR" sz="2000" dirty="0"/>
              <a:t>.</a:t>
            </a:r>
          </a:p>
          <a:p>
            <a:endParaRPr lang="fr-FR" sz="20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363598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u="sng" dirty="0" smtClean="0"/>
              <a:t>L'action en concurrence déloyale suppose:</a:t>
            </a:r>
            <a:endParaRPr lang="en-GB" b="1" u="sng" dirty="0"/>
          </a:p>
        </p:txBody>
      </p:sp>
      <p:sp>
        <p:nvSpPr>
          <p:cNvPr id="3" name="Text Placeholder 2"/>
          <p:cNvSpPr>
            <a:spLocks noGrp="1"/>
          </p:cNvSpPr>
          <p:nvPr>
            <p:ph type="body" idx="1"/>
          </p:nvPr>
        </p:nvSpPr>
        <p:spPr/>
        <p:txBody>
          <a:bodyPr>
            <a:noAutofit/>
          </a:bodyPr>
          <a:lstStyle/>
          <a:p>
            <a:r>
              <a:rPr lang="fr-FR" sz="3600" u="sng" dirty="0">
                <a:solidFill>
                  <a:prstClr val="black"/>
                </a:solidFill>
                <a:ea typeface="+mj-ea"/>
                <a:cs typeface="+mj-cs"/>
              </a:rPr>
              <a:t>Une faute</a:t>
            </a:r>
            <a:endParaRPr lang="en-GB" sz="3600" dirty="0"/>
          </a:p>
        </p:txBody>
      </p:sp>
      <p:sp>
        <p:nvSpPr>
          <p:cNvPr id="4" name="Content Placeholder 3"/>
          <p:cNvSpPr>
            <a:spLocks noGrp="1"/>
          </p:cNvSpPr>
          <p:nvPr>
            <p:ph sz="half" idx="2"/>
          </p:nvPr>
        </p:nvSpPr>
        <p:spPr/>
        <p:txBody>
          <a:bodyPr>
            <a:normAutofit lnSpcReduction="10000"/>
          </a:bodyPr>
          <a:lstStyle/>
          <a:p>
            <a:pPr lvl="0">
              <a:buFont typeface="Wingdings" pitchFamily="2" charset="2"/>
              <a:buChar char="Ø"/>
            </a:pPr>
            <a:r>
              <a:rPr lang="fr-FR" sz="2000" dirty="0">
                <a:solidFill>
                  <a:prstClr val="black"/>
                </a:solidFill>
              </a:rPr>
              <a:t>Dénigrement</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Imitation visant à créer la confusion</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Désorganisation de l’entreprise rivale</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Désorganisation générale du marché</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Parasitisme</a:t>
            </a:r>
          </a:p>
          <a:p>
            <a:endParaRPr lang="en-GB" dirty="0"/>
          </a:p>
        </p:txBody>
      </p:sp>
      <p:sp>
        <p:nvSpPr>
          <p:cNvPr id="5" name="Text Placeholder 4"/>
          <p:cNvSpPr>
            <a:spLocks noGrp="1"/>
          </p:cNvSpPr>
          <p:nvPr>
            <p:ph type="body" sz="quarter" idx="3"/>
          </p:nvPr>
        </p:nvSpPr>
        <p:spPr>
          <a:xfrm>
            <a:off x="5292080" y="1535113"/>
            <a:ext cx="3394720" cy="639762"/>
          </a:xfrm>
        </p:spPr>
        <p:txBody>
          <a:bodyPr>
            <a:noAutofit/>
          </a:bodyPr>
          <a:lstStyle/>
          <a:p>
            <a:r>
              <a:rPr lang="fr-FR" sz="3600" u="sng" dirty="0">
                <a:solidFill>
                  <a:prstClr val="black"/>
                </a:solidFill>
                <a:ea typeface="+mj-ea"/>
                <a:cs typeface="+mj-cs"/>
              </a:rPr>
              <a:t>Un préjudice</a:t>
            </a:r>
            <a:endParaRPr lang="en-GB" sz="3600" dirty="0"/>
          </a:p>
        </p:txBody>
      </p:sp>
      <p:sp>
        <p:nvSpPr>
          <p:cNvPr id="6" name="Content Placeholder 5"/>
          <p:cNvSpPr>
            <a:spLocks noGrp="1"/>
          </p:cNvSpPr>
          <p:nvPr>
            <p:ph sz="quarter" idx="4"/>
          </p:nvPr>
        </p:nvSpPr>
        <p:spPr>
          <a:xfrm>
            <a:off x="4860032" y="2204864"/>
            <a:ext cx="4041775" cy="3951288"/>
          </a:xfrm>
        </p:spPr>
        <p:txBody>
          <a:bodyPr/>
          <a:lstStyle/>
          <a:p>
            <a:pPr lvl="0">
              <a:buFont typeface="Wingdings" pitchFamily="2" charset="2"/>
              <a:buChar char="Ø"/>
            </a:pPr>
            <a:r>
              <a:rPr lang="fr-FR" sz="2000" dirty="0">
                <a:solidFill>
                  <a:prstClr val="black"/>
                </a:solidFill>
              </a:rPr>
              <a:t>Nécessité d’un rapport de concurrence</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Perte de clientèle</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Preuve du préjudice</a:t>
            </a:r>
          </a:p>
          <a:p>
            <a:pPr lvl="0">
              <a:buFont typeface="Wingdings" pitchFamily="2" charset="2"/>
              <a:buChar char="Ø"/>
            </a:pPr>
            <a:endParaRPr lang="fr-FR" sz="2000" dirty="0">
              <a:solidFill>
                <a:prstClr val="black"/>
              </a:solidFill>
            </a:endParaRPr>
          </a:p>
          <a:p>
            <a:pPr lvl="0">
              <a:buFont typeface="Wingdings" pitchFamily="2" charset="2"/>
              <a:buChar char="Ø"/>
            </a:pPr>
            <a:r>
              <a:rPr lang="fr-FR" sz="2000" dirty="0">
                <a:solidFill>
                  <a:prstClr val="black"/>
                </a:solidFill>
              </a:rPr>
              <a:t>Admission du préjudice moral</a:t>
            </a:r>
          </a:p>
          <a:p>
            <a:endParaRPr lang="en-GB" dirty="0"/>
          </a:p>
        </p:txBody>
      </p:sp>
      <p:sp>
        <p:nvSpPr>
          <p:cNvPr id="7" name="Footer Placeholder 6"/>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034915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Le parasitisme</a:t>
            </a:r>
            <a:endParaRPr lang="fr-FR" sz="4000" b="1" u="sng" dirty="0"/>
          </a:p>
        </p:txBody>
      </p:sp>
      <p:sp>
        <p:nvSpPr>
          <p:cNvPr id="3" name="Espace réservé du contenu 2"/>
          <p:cNvSpPr>
            <a:spLocks noGrp="1"/>
          </p:cNvSpPr>
          <p:nvPr>
            <p:ph idx="1"/>
          </p:nvPr>
        </p:nvSpPr>
        <p:spPr/>
        <p:txBody>
          <a:bodyPr>
            <a:normAutofit/>
          </a:bodyPr>
          <a:lstStyle/>
          <a:p>
            <a:pPr marL="0" indent="0" algn="just">
              <a:buNone/>
            </a:pPr>
            <a:r>
              <a:rPr lang="fr-FR" sz="2000" dirty="0"/>
              <a:t>Le parasitisme économique se définit, selon la Cour de cassation, comme </a:t>
            </a:r>
            <a:r>
              <a:rPr lang="fr-FR" sz="2000" dirty="0" smtClean="0"/>
              <a:t>      </a:t>
            </a:r>
            <a:r>
              <a:rPr lang="fr-FR" sz="2000" b="1" dirty="0" smtClean="0">
                <a:solidFill>
                  <a:schemeClr val="accent6">
                    <a:lumMod val="75000"/>
                  </a:schemeClr>
                </a:solidFill>
              </a:rPr>
              <a:t>« </a:t>
            </a:r>
            <a:r>
              <a:rPr lang="fr-FR" sz="2000" b="1" i="1" dirty="0" smtClean="0">
                <a:solidFill>
                  <a:schemeClr val="accent6">
                    <a:lumMod val="75000"/>
                  </a:schemeClr>
                </a:solidFill>
              </a:rPr>
              <a:t>l’ensemble </a:t>
            </a:r>
            <a:r>
              <a:rPr lang="fr-FR" sz="2000" b="1" i="1" dirty="0">
                <a:solidFill>
                  <a:schemeClr val="accent6">
                    <a:lumMod val="75000"/>
                  </a:schemeClr>
                </a:solidFill>
              </a:rPr>
              <a:t>des comportements par lesquels un agent économique s’immisce dans le sillage d’un autre afin de tirer profit, sans rien dépenser, de ses efforts et de son </a:t>
            </a:r>
            <a:r>
              <a:rPr lang="fr-FR" sz="2000" b="1" i="1" dirty="0" smtClean="0">
                <a:solidFill>
                  <a:schemeClr val="accent6">
                    <a:lumMod val="75000"/>
                  </a:schemeClr>
                </a:solidFill>
              </a:rPr>
              <a:t>savoir-faire </a:t>
            </a:r>
            <a:r>
              <a:rPr lang="fr-FR" sz="2000" b="1" dirty="0" smtClean="0">
                <a:solidFill>
                  <a:schemeClr val="accent6">
                    <a:lumMod val="75000"/>
                  </a:schemeClr>
                </a:solidFill>
              </a:rPr>
              <a:t>». </a:t>
            </a:r>
            <a:r>
              <a:rPr lang="fr-FR" sz="2000" dirty="0"/>
              <a:t>(Cour de cassation, Chambre commerciale, 26 janvier 1999, pourvoi n°96-22457</a:t>
            </a:r>
            <a:r>
              <a:rPr lang="fr-FR" sz="2000" dirty="0" smtClean="0"/>
              <a:t>).</a:t>
            </a:r>
          </a:p>
          <a:p>
            <a:pPr algn="just"/>
            <a:endParaRPr lang="fr-FR" sz="2000" dirty="0"/>
          </a:p>
          <a:p>
            <a:pPr marL="0" indent="0" algn="just">
              <a:buNone/>
            </a:pPr>
            <a:r>
              <a:rPr lang="fr-FR" sz="2000" dirty="0"/>
              <a:t>L</a:t>
            </a:r>
            <a:r>
              <a:rPr lang="fr-FR" sz="2000" dirty="0" smtClean="0"/>
              <a:t>e </a:t>
            </a:r>
            <a:r>
              <a:rPr lang="fr-FR" sz="2000" dirty="0"/>
              <a:t>parasitisme économique comprend deux variétés de comportements qui doivent être distingués que sont </a:t>
            </a:r>
            <a:r>
              <a:rPr lang="fr-FR" sz="2000" dirty="0" smtClean="0"/>
              <a:t>:</a:t>
            </a:r>
          </a:p>
          <a:p>
            <a:pPr marL="0" indent="0" algn="just">
              <a:buNone/>
            </a:pPr>
            <a:endParaRPr lang="fr-FR" sz="2000" dirty="0"/>
          </a:p>
          <a:p>
            <a:pPr lvl="0" algn="just"/>
            <a:r>
              <a:rPr lang="fr-FR" sz="2000" b="1" dirty="0" smtClean="0"/>
              <a:t>la </a:t>
            </a:r>
            <a:r>
              <a:rPr lang="fr-FR" sz="2000" b="1" dirty="0"/>
              <a:t>concurrence </a:t>
            </a:r>
            <a:r>
              <a:rPr lang="fr-FR" sz="2000" b="1" dirty="0" smtClean="0"/>
              <a:t>parasitaire: </a:t>
            </a:r>
            <a:r>
              <a:rPr lang="fr-FR" sz="2000" dirty="0" smtClean="0"/>
              <a:t>entre concurrents</a:t>
            </a:r>
          </a:p>
          <a:p>
            <a:pPr marL="0" lvl="0" indent="0" algn="just">
              <a:buNone/>
            </a:pPr>
            <a:endParaRPr lang="fr-FR" sz="2000" b="1" dirty="0"/>
          </a:p>
          <a:p>
            <a:pPr lvl="0" algn="just"/>
            <a:r>
              <a:rPr lang="fr-FR" sz="2000" b="1" dirty="0" smtClean="0"/>
              <a:t>les </a:t>
            </a:r>
            <a:r>
              <a:rPr lang="fr-FR" sz="2000" b="1" dirty="0"/>
              <a:t>agissements </a:t>
            </a:r>
            <a:r>
              <a:rPr lang="fr-FR" sz="2000" b="1" dirty="0" smtClean="0"/>
              <a:t>parasitaires: </a:t>
            </a:r>
            <a:r>
              <a:rPr lang="fr-FR" sz="2000" dirty="0" smtClean="0"/>
              <a:t>entre non-concurrents </a:t>
            </a:r>
            <a:endParaRPr lang="fr-FR" sz="2000" dirty="0"/>
          </a:p>
          <a:p>
            <a:endParaRPr lang="fr-FR" b="1"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799216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1/ Le droit d’auteur</a:t>
            </a:r>
            <a:endParaRPr lang="fr-FR" sz="4000" b="1" u="sng" dirty="0"/>
          </a:p>
        </p:txBody>
      </p:sp>
      <p:sp>
        <p:nvSpPr>
          <p:cNvPr id="3" name="Espace réservé du contenu 2"/>
          <p:cNvSpPr>
            <a:spLocks noGrp="1"/>
          </p:cNvSpPr>
          <p:nvPr>
            <p:ph idx="1"/>
          </p:nvPr>
        </p:nvSpPr>
        <p:spPr>
          <a:xfrm>
            <a:off x="467544" y="1340768"/>
            <a:ext cx="8352928" cy="5184576"/>
          </a:xfrm>
        </p:spPr>
        <p:txBody>
          <a:bodyPr>
            <a:normAutofit fontScale="47500" lnSpcReduction="20000"/>
          </a:bodyPr>
          <a:lstStyle/>
          <a:p>
            <a:pPr marL="0" indent="0" algn="just">
              <a:buNone/>
            </a:pPr>
            <a:r>
              <a:rPr lang="fr-FR" sz="4900" dirty="0"/>
              <a:t>Le droit d’auteur c’est le droit de p</a:t>
            </a:r>
            <a:r>
              <a:rPr lang="fr-FR" sz="4900" dirty="0" smtClean="0"/>
              <a:t>ropriété littéraire et artistique </a:t>
            </a:r>
            <a:r>
              <a:rPr lang="fr-FR" sz="4900" dirty="0"/>
              <a:t>qui permet d’approprier la forme extériorisée des b</a:t>
            </a:r>
            <a:r>
              <a:rPr lang="fr-FR" sz="4900" dirty="0" smtClean="0"/>
              <a:t>iens. </a:t>
            </a:r>
          </a:p>
          <a:p>
            <a:pPr marL="0" indent="0">
              <a:buNone/>
            </a:pPr>
            <a:endParaRPr lang="fr-FR" sz="4900" dirty="0"/>
          </a:p>
          <a:p>
            <a:pPr lvl="0" algn="just"/>
            <a:r>
              <a:rPr lang="fr-FR" sz="4000" b="1" u="sng" dirty="0">
                <a:solidFill>
                  <a:schemeClr val="accent6">
                    <a:lumMod val="75000"/>
                  </a:schemeClr>
                </a:solidFill>
              </a:rPr>
              <a:t>Objet du droit </a:t>
            </a:r>
            <a:r>
              <a:rPr lang="fr-FR" sz="4000" b="1" u="sng" dirty="0" smtClean="0">
                <a:solidFill>
                  <a:schemeClr val="accent6">
                    <a:lumMod val="75000"/>
                  </a:schemeClr>
                </a:solidFill>
              </a:rPr>
              <a:t>d’auteur</a:t>
            </a:r>
            <a:r>
              <a:rPr lang="fr-FR" sz="4000" dirty="0" smtClean="0"/>
              <a:t>:</a:t>
            </a:r>
            <a:r>
              <a:rPr lang="fr-FR" sz="4000" dirty="0"/>
              <a:t> </a:t>
            </a:r>
            <a:r>
              <a:rPr lang="fr-FR" sz="4000" dirty="0" smtClean="0"/>
              <a:t> le </a:t>
            </a:r>
            <a:r>
              <a:rPr lang="fr-FR" sz="4000" dirty="0"/>
              <a:t>droit d’auteur a pour objet la </a:t>
            </a:r>
            <a:r>
              <a:rPr lang="fr-FR" sz="4000" b="1" dirty="0"/>
              <a:t>forme des choses.</a:t>
            </a:r>
            <a:r>
              <a:rPr lang="fr-FR" sz="4000" dirty="0"/>
              <a:t> C’est </a:t>
            </a:r>
            <a:r>
              <a:rPr lang="fr-FR" sz="4000" b="1" dirty="0"/>
              <a:t>l’apparence extériorisée de la chose</a:t>
            </a:r>
            <a:r>
              <a:rPr lang="fr-FR" sz="4000" dirty="0"/>
              <a:t>, la manière dont on percevra la chose qui fera l’objet d’un droit de </a:t>
            </a:r>
            <a:r>
              <a:rPr lang="fr-FR" sz="4000" dirty="0" smtClean="0"/>
              <a:t>propriété intellectuelle.</a:t>
            </a:r>
          </a:p>
          <a:p>
            <a:pPr marL="0" lvl="0" indent="0" algn="just">
              <a:buNone/>
            </a:pPr>
            <a:endParaRPr lang="fr-FR" sz="4000" dirty="0" smtClean="0"/>
          </a:p>
          <a:p>
            <a:pPr algn="just"/>
            <a:r>
              <a:rPr lang="fr-FR" sz="4000" b="1" u="sng" dirty="0" smtClean="0">
                <a:solidFill>
                  <a:schemeClr val="accent6">
                    <a:lumMod val="75000"/>
                  </a:schemeClr>
                </a:solidFill>
              </a:rPr>
              <a:t>Exclusion</a:t>
            </a:r>
            <a:r>
              <a:rPr lang="fr-FR" sz="4000" dirty="0" smtClean="0"/>
              <a:t>: les </a:t>
            </a:r>
            <a:r>
              <a:rPr lang="fr-FR" sz="4000" dirty="0"/>
              <a:t>idées sont dites « </a:t>
            </a:r>
            <a:r>
              <a:rPr lang="fr-FR" sz="4000" b="1" dirty="0"/>
              <a:t>de libre parcours</a:t>
            </a:r>
            <a:r>
              <a:rPr lang="fr-FR" sz="4000" dirty="0"/>
              <a:t> » et </a:t>
            </a:r>
            <a:r>
              <a:rPr lang="fr-FR" sz="4000" b="1" dirty="0"/>
              <a:t>le droit d’auteur ne permet pas l’appropriation des idées. </a:t>
            </a:r>
            <a:endParaRPr lang="fr-FR" sz="4000" b="1" dirty="0" smtClean="0"/>
          </a:p>
          <a:p>
            <a:pPr algn="just"/>
            <a:endParaRPr lang="fr-FR" sz="4000" b="1" dirty="0"/>
          </a:p>
          <a:p>
            <a:pPr algn="just" fontAlgn="base"/>
            <a:r>
              <a:rPr lang="fr-FR" sz="4000" b="1" dirty="0" smtClean="0"/>
              <a:t>Le</a:t>
            </a:r>
            <a:r>
              <a:rPr lang="fr-FR" sz="4000" b="1" dirty="0"/>
              <a:t> </a:t>
            </a:r>
            <a:r>
              <a:rPr lang="fr-FR" sz="4000" b="1" dirty="0" smtClean="0"/>
              <a:t>droit d'auteur est </a:t>
            </a:r>
            <a:r>
              <a:rPr lang="fr-FR" sz="4000" b="1" dirty="0"/>
              <a:t>l’ensemble des droits moraux et patrimoniaux dont jouissent les titulaires d’œuvres littéraires, artistiques ou scientifiques. </a:t>
            </a:r>
            <a:endParaRPr lang="fr-FR" sz="4000" b="1" dirty="0" smtClean="0"/>
          </a:p>
          <a:p>
            <a:pPr marL="0" indent="0" algn="just" fontAlgn="base">
              <a:buNone/>
            </a:pPr>
            <a:endParaRPr lang="fr-FR" sz="4000" b="1" dirty="0"/>
          </a:p>
          <a:p>
            <a:pPr algn="just"/>
            <a:r>
              <a:rPr lang="fr-FR" sz="4000" b="1" u="sng" dirty="0">
                <a:solidFill>
                  <a:schemeClr val="accent6">
                    <a:lumMod val="75000"/>
                  </a:schemeClr>
                </a:solidFill>
              </a:rPr>
              <a:t>Nature: </a:t>
            </a:r>
            <a:r>
              <a:rPr lang="fr-FR" sz="4000" b="1" dirty="0"/>
              <a:t>C’est le droit exclusif dont jouit le titulaire d’une œuvre originale </a:t>
            </a:r>
            <a:r>
              <a:rPr lang="fr-FR" sz="4000" b="1" u="sng" dirty="0"/>
              <a:t>d’exploiter ou d’autoriser à autrui d’exploiter son œuvre</a:t>
            </a:r>
            <a:r>
              <a:rPr lang="fr-FR" sz="4000" b="1" dirty="0"/>
              <a:t>. </a:t>
            </a:r>
            <a:r>
              <a:rPr lang="fr-FR" sz="4000" b="1" dirty="0" smtClean="0"/>
              <a:t>C'est un droit de propriété incorporel.</a:t>
            </a:r>
          </a:p>
          <a:p>
            <a:pPr algn="just"/>
            <a:r>
              <a:rPr lang="fr-FR" sz="4000" b="1" dirty="0" smtClean="0"/>
              <a:t>Nul </a:t>
            </a:r>
            <a:r>
              <a:rPr lang="fr-FR" sz="4000" b="1" dirty="0"/>
              <a:t>n’a le droit de communiquer au public ou reproduire une œuvre appartenant à un tiers sous une forme ou dans des circonstances qui portent atteinte aux droits patrimoniaux et moraux de l’auteur.</a:t>
            </a:r>
          </a:p>
          <a:p>
            <a:pPr marL="0" indent="0" algn="just">
              <a:buNone/>
            </a:pPr>
            <a:endParaRPr lang="fr-FR" sz="3300"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887071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224136"/>
          </a:xfrm>
        </p:spPr>
        <p:txBody>
          <a:bodyPr>
            <a:normAutofit fontScale="90000"/>
          </a:bodyPr>
          <a:lstStyle/>
          <a:p>
            <a:r>
              <a:rPr lang="fr-FR" b="1" u="sng" dirty="0" smtClean="0"/>
              <a:t>Les conditions d’exercice de l’action en concurrence déloyale</a:t>
            </a:r>
            <a:r>
              <a:rPr lang="fr-FR" b="1" u="sng" dirty="0"/>
              <a:t/>
            </a:r>
            <a:br>
              <a:rPr lang="fr-FR" b="1" u="sng" dirty="0"/>
            </a:br>
            <a:endParaRPr lang="fr-FR" b="1" u="sng" dirty="0"/>
          </a:p>
        </p:txBody>
      </p:sp>
      <p:sp>
        <p:nvSpPr>
          <p:cNvPr id="3" name="Espace réservé du contenu 2"/>
          <p:cNvSpPr>
            <a:spLocks noGrp="1"/>
          </p:cNvSpPr>
          <p:nvPr>
            <p:ph idx="1"/>
          </p:nvPr>
        </p:nvSpPr>
        <p:spPr>
          <a:xfrm>
            <a:off x="457200" y="1844824"/>
            <a:ext cx="8229600" cy="4824536"/>
          </a:xfrm>
        </p:spPr>
        <p:txBody>
          <a:bodyPr>
            <a:noAutofit/>
          </a:bodyPr>
          <a:lstStyle/>
          <a:p>
            <a:pPr algn="just">
              <a:buFont typeface="Wingdings" pitchFamily="2" charset="2"/>
              <a:buChar char="Ø"/>
            </a:pPr>
            <a:r>
              <a:rPr lang="fr-FR" sz="2000" b="1" dirty="0" smtClean="0"/>
              <a:t>Qui </a:t>
            </a:r>
            <a:r>
              <a:rPr lang="fr-FR" sz="2000" b="1" dirty="0"/>
              <a:t>peut agir en concurrence </a:t>
            </a:r>
            <a:r>
              <a:rPr lang="fr-FR" sz="2000" b="1" dirty="0" smtClean="0"/>
              <a:t>déloyale</a:t>
            </a:r>
            <a:r>
              <a:rPr lang="fr-FR" sz="2000" dirty="0" smtClean="0"/>
              <a:t>:</a:t>
            </a:r>
            <a:endParaRPr lang="fr-FR" sz="2000" dirty="0"/>
          </a:p>
          <a:p>
            <a:pPr marL="0" indent="0" algn="just">
              <a:buNone/>
            </a:pPr>
            <a:r>
              <a:rPr lang="fr-FR" sz="2000" dirty="0" smtClean="0"/>
              <a:t>Le </a:t>
            </a:r>
            <a:r>
              <a:rPr lang="fr-FR" sz="2000" dirty="0"/>
              <a:t>professionnel contre lequel sont dirigés les agissements déloyaux et les syndicats professionnels peuvent </a:t>
            </a:r>
            <a:r>
              <a:rPr lang="fr-FR" sz="2000" dirty="0" smtClean="0"/>
              <a:t>agir en </a:t>
            </a:r>
            <a:r>
              <a:rPr lang="fr-FR" sz="2000" dirty="0"/>
              <a:t>vertu de l'article </a:t>
            </a:r>
            <a:r>
              <a:rPr lang="fr-FR" sz="2000" dirty="0" smtClean="0"/>
              <a:t>L.2131-2 </a:t>
            </a:r>
            <a:r>
              <a:rPr lang="fr-FR" sz="2000" dirty="0"/>
              <a:t>du Code du </a:t>
            </a:r>
            <a:r>
              <a:rPr lang="fr-FR" sz="2000" dirty="0" smtClean="0"/>
              <a:t>travail (≠ consommateurs).</a:t>
            </a:r>
          </a:p>
          <a:p>
            <a:pPr marL="0" indent="0" algn="just">
              <a:buNone/>
            </a:pPr>
            <a:endParaRPr lang="fr-FR" sz="2000" dirty="0" smtClean="0"/>
          </a:p>
          <a:p>
            <a:pPr algn="just">
              <a:buFont typeface="Wingdings" pitchFamily="2" charset="2"/>
              <a:buChar char="Ø"/>
            </a:pPr>
            <a:r>
              <a:rPr lang="fr-FR" sz="2000" b="1" dirty="0" smtClean="0"/>
              <a:t>Les juridictions compétentes sont</a:t>
            </a:r>
            <a:r>
              <a:rPr lang="fr-FR" sz="2000" dirty="0" smtClean="0"/>
              <a:t>:</a:t>
            </a:r>
            <a:endParaRPr lang="fr-FR" sz="2000" dirty="0"/>
          </a:p>
          <a:p>
            <a:pPr algn="just"/>
            <a:r>
              <a:rPr lang="fr-FR" sz="2000" dirty="0" smtClean="0"/>
              <a:t>Tribunal </a:t>
            </a:r>
            <a:r>
              <a:rPr lang="fr-FR" sz="2000" dirty="0"/>
              <a:t>de </a:t>
            </a:r>
            <a:r>
              <a:rPr lang="fr-FR" sz="2000" dirty="0" smtClean="0"/>
              <a:t>Commerce</a:t>
            </a:r>
            <a:endParaRPr lang="fr-FR" sz="2000" dirty="0"/>
          </a:p>
          <a:p>
            <a:pPr algn="just"/>
            <a:r>
              <a:rPr lang="fr-FR" sz="2000" dirty="0" smtClean="0"/>
              <a:t>Tribunal </a:t>
            </a:r>
            <a:r>
              <a:rPr lang="fr-FR" sz="2000" dirty="0"/>
              <a:t>de Grande Instance (chambre </a:t>
            </a:r>
            <a:r>
              <a:rPr lang="fr-FR" sz="2000" dirty="0" smtClean="0"/>
              <a:t>civile)</a:t>
            </a:r>
            <a:endParaRPr lang="fr-FR" sz="2000" dirty="0"/>
          </a:p>
          <a:p>
            <a:pPr algn="just"/>
            <a:r>
              <a:rPr lang="fr-FR" sz="2000" dirty="0" smtClean="0"/>
              <a:t>Le </a:t>
            </a:r>
            <a:r>
              <a:rPr lang="fr-FR" sz="2000" dirty="0"/>
              <a:t>Conseil des </a:t>
            </a:r>
            <a:r>
              <a:rPr lang="fr-FR" sz="2000" dirty="0" smtClean="0"/>
              <a:t>Prud'hommes</a:t>
            </a:r>
            <a:endParaRPr lang="fr-FR" sz="2000" dirty="0"/>
          </a:p>
          <a:p>
            <a:pPr algn="just"/>
            <a:r>
              <a:rPr lang="fr-FR" sz="2000" dirty="0" smtClean="0"/>
              <a:t>Les </a:t>
            </a:r>
            <a:r>
              <a:rPr lang="fr-FR" sz="2000" dirty="0"/>
              <a:t>juridictions administratives</a:t>
            </a:r>
          </a:p>
          <a:p>
            <a:pPr marL="0" indent="0" algn="just">
              <a:buNone/>
            </a:pPr>
            <a:endParaRPr lang="fr-FR" sz="2000" dirty="0" smtClean="0"/>
          </a:p>
          <a:p>
            <a:pPr algn="just">
              <a:buFont typeface="Wingdings" pitchFamily="2" charset="2"/>
              <a:buChar char="Ø"/>
            </a:pPr>
            <a:r>
              <a:rPr lang="fr-FR" sz="2000" b="1" dirty="0" smtClean="0"/>
              <a:t>Prescription </a:t>
            </a:r>
            <a:r>
              <a:rPr lang="fr-FR" sz="2000" b="1" dirty="0"/>
              <a:t>extinctive </a:t>
            </a:r>
            <a:r>
              <a:rPr lang="fr-FR" sz="2000" b="1" u="sng" dirty="0" smtClean="0"/>
              <a:t>décennale</a:t>
            </a:r>
          </a:p>
          <a:p>
            <a:pPr marL="0" indent="0" algn="just">
              <a:buNone/>
            </a:pPr>
            <a:r>
              <a:rPr lang="fr-FR" sz="2000" b="1" dirty="0"/>
              <a:t/>
            </a:r>
            <a:br>
              <a:rPr lang="fr-FR" sz="2000" b="1" dirty="0"/>
            </a:br>
            <a:endParaRPr lang="fr-FR" sz="2000" b="1"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986618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Effets de l’action en concurrence déloyale</a:t>
            </a:r>
            <a:endParaRPr lang="fr-FR" b="1" u="sng" dirty="0"/>
          </a:p>
        </p:txBody>
      </p:sp>
      <p:sp>
        <p:nvSpPr>
          <p:cNvPr id="3" name="Espace réservé du contenu 2"/>
          <p:cNvSpPr>
            <a:spLocks noGrp="1"/>
          </p:cNvSpPr>
          <p:nvPr>
            <p:ph idx="1"/>
          </p:nvPr>
        </p:nvSpPr>
        <p:spPr/>
        <p:txBody>
          <a:bodyPr anchor="ctr">
            <a:normAutofit/>
          </a:bodyPr>
          <a:lstStyle/>
          <a:p>
            <a:pPr>
              <a:buFont typeface="Wingdings" pitchFamily="2" charset="2"/>
              <a:buChar char="Ø"/>
            </a:pPr>
            <a:r>
              <a:rPr lang="fr-FR" sz="2400" b="1" dirty="0" smtClean="0"/>
              <a:t>Attribution </a:t>
            </a:r>
            <a:r>
              <a:rPr lang="fr-FR" sz="2400" b="1" dirty="0"/>
              <a:t>de dommages-intérêts</a:t>
            </a:r>
          </a:p>
          <a:p>
            <a:pPr marL="0" indent="0">
              <a:buNone/>
            </a:pPr>
            <a:r>
              <a:rPr lang="fr-FR" sz="2400" b="1" dirty="0"/>
              <a:t/>
            </a:r>
            <a:br>
              <a:rPr lang="fr-FR" sz="2400" b="1" dirty="0"/>
            </a:br>
            <a:endParaRPr lang="fr-FR" sz="2400" b="1" dirty="0"/>
          </a:p>
          <a:p>
            <a:pPr>
              <a:buFont typeface="Wingdings" pitchFamily="2" charset="2"/>
              <a:buChar char="Ø"/>
            </a:pPr>
            <a:r>
              <a:rPr lang="fr-FR" sz="2400" b="1" dirty="0" smtClean="0"/>
              <a:t>Publication </a:t>
            </a:r>
            <a:r>
              <a:rPr lang="fr-FR" sz="2400" b="1" dirty="0"/>
              <a:t>de la décision</a:t>
            </a:r>
          </a:p>
          <a:p>
            <a:pPr marL="0" indent="0">
              <a:buNone/>
            </a:pPr>
            <a:r>
              <a:rPr lang="fr-FR" sz="2400" b="1" dirty="0"/>
              <a:t/>
            </a:r>
            <a:br>
              <a:rPr lang="fr-FR" sz="2400" b="1" dirty="0"/>
            </a:br>
            <a:endParaRPr lang="fr-FR" sz="2400" b="1" dirty="0"/>
          </a:p>
          <a:p>
            <a:pPr>
              <a:buFont typeface="Wingdings" pitchFamily="2" charset="2"/>
              <a:buChar char="Ø"/>
            </a:pPr>
            <a:r>
              <a:rPr lang="fr-FR" sz="2400" b="1" dirty="0" smtClean="0"/>
              <a:t>Cessation </a:t>
            </a:r>
            <a:r>
              <a:rPr lang="fr-FR" sz="2400" b="1" dirty="0"/>
              <a:t>des agissements </a:t>
            </a:r>
            <a:r>
              <a:rPr lang="fr-FR" sz="2400" b="1" dirty="0" smtClean="0"/>
              <a:t>déloyaux</a:t>
            </a:r>
            <a:r>
              <a:rPr lang="fr-FR" sz="2400" b="1" dirty="0"/>
              <a:t/>
            </a:r>
            <a:br>
              <a:rPr lang="fr-FR" sz="2400" b="1" dirty="0"/>
            </a:br>
            <a:endParaRPr lang="fr-FR" sz="2400" b="1" dirty="0"/>
          </a:p>
        </p:txBody>
      </p:sp>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48041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Prérogatives du droit d’auteur</a:t>
            </a:r>
            <a:endParaRPr lang="fr-FR" b="1" u="sng" dirty="0"/>
          </a:p>
        </p:txBody>
      </p:sp>
      <p:sp>
        <p:nvSpPr>
          <p:cNvPr id="3" name="Espace réservé du contenu 2"/>
          <p:cNvSpPr>
            <a:spLocks noGrp="1"/>
          </p:cNvSpPr>
          <p:nvPr>
            <p:ph idx="1"/>
          </p:nvPr>
        </p:nvSpPr>
        <p:spPr>
          <a:xfrm>
            <a:off x="457200" y="1268760"/>
            <a:ext cx="8291264" cy="5256584"/>
          </a:xfrm>
        </p:spPr>
        <p:txBody>
          <a:bodyPr>
            <a:normAutofit lnSpcReduction="10000"/>
          </a:bodyPr>
          <a:lstStyle/>
          <a:p>
            <a:pPr marL="0" indent="0">
              <a:buNone/>
            </a:pPr>
            <a:r>
              <a:rPr lang="fr-FR" sz="1800" dirty="0" smtClean="0"/>
              <a:t>Il est possible de distinguer deux prérogatives du droit d’auteur:</a:t>
            </a:r>
          </a:p>
          <a:p>
            <a:pPr>
              <a:buFontTx/>
              <a:buChar char="-"/>
            </a:pPr>
            <a:r>
              <a:rPr lang="fr-FR" sz="1800" b="1" u="sng" dirty="0" smtClean="0"/>
              <a:t>Le droit moral</a:t>
            </a:r>
            <a:r>
              <a:rPr lang="fr-FR" sz="1800" b="1" dirty="0" smtClean="0"/>
              <a:t>, incluant: </a:t>
            </a:r>
          </a:p>
          <a:p>
            <a:pPr lvl="0">
              <a:buFont typeface="Wingdings" pitchFamily="2" charset="2"/>
              <a:buChar char="Ø"/>
            </a:pPr>
            <a:r>
              <a:rPr lang="fr-FR" sz="1800" dirty="0" smtClean="0">
                <a:solidFill>
                  <a:prstClr val="black"/>
                </a:solidFill>
              </a:rPr>
              <a:t>Le droit </a:t>
            </a:r>
            <a:r>
              <a:rPr lang="fr-FR" sz="1800" dirty="0">
                <a:solidFill>
                  <a:prstClr val="black"/>
                </a:solidFill>
              </a:rPr>
              <a:t>de divulgation</a:t>
            </a:r>
          </a:p>
          <a:p>
            <a:pPr lvl="0">
              <a:buFont typeface="Wingdings" pitchFamily="2" charset="2"/>
              <a:buChar char="Ø"/>
            </a:pPr>
            <a:r>
              <a:rPr lang="fr-FR" sz="1800" dirty="0" smtClean="0">
                <a:solidFill>
                  <a:prstClr val="black"/>
                </a:solidFill>
              </a:rPr>
              <a:t>Le droit à la paternité</a:t>
            </a:r>
            <a:endParaRPr lang="fr-FR" sz="1800" dirty="0">
              <a:solidFill>
                <a:prstClr val="black"/>
              </a:solidFill>
            </a:endParaRPr>
          </a:p>
          <a:p>
            <a:pPr lvl="0">
              <a:buFont typeface="Wingdings" pitchFamily="2" charset="2"/>
              <a:buChar char="Ø"/>
            </a:pPr>
            <a:r>
              <a:rPr lang="fr-FR" sz="1800" dirty="0" smtClean="0">
                <a:solidFill>
                  <a:prstClr val="black"/>
                </a:solidFill>
              </a:rPr>
              <a:t>Le droit </a:t>
            </a:r>
            <a:r>
              <a:rPr lang="fr-FR" sz="1800" dirty="0">
                <a:solidFill>
                  <a:prstClr val="black"/>
                </a:solidFill>
              </a:rPr>
              <a:t>au respect</a:t>
            </a:r>
          </a:p>
          <a:p>
            <a:pPr lvl="0">
              <a:buFont typeface="Wingdings" pitchFamily="2" charset="2"/>
              <a:buChar char="Ø"/>
            </a:pPr>
            <a:r>
              <a:rPr lang="fr-FR" sz="1800" dirty="0" smtClean="0">
                <a:solidFill>
                  <a:prstClr val="black"/>
                </a:solidFill>
              </a:rPr>
              <a:t>Le droit </a:t>
            </a:r>
            <a:r>
              <a:rPr lang="fr-FR" sz="1800" dirty="0">
                <a:solidFill>
                  <a:prstClr val="black"/>
                </a:solidFill>
              </a:rPr>
              <a:t>de retrait et de repentir</a:t>
            </a:r>
          </a:p>
          <a:p>
            <a:pPr>
              <a:buFontTx/>
              <a:buChar char="-"/>
            </a:pPr>
            <a:r>
              <a:rPr lang="fr-FR" sz="1800" b="1" u="sng" dirty="0" smtClean="0"/>
              <a:t>Le droit patrimonial</a:t>
            </a:r>
          </a:p>
          <a:p>
            <a:pPr lvl="0">
              <a:buFont typeface="Wingdings" pitchFamily="2" charset="2"/>
              <a:buChar char="Ø"/>
            </a:pPr>
            <a:r>
              <a:rPr lang="fr-FR" sz="1800" dirty="0" smtClean="0">
                <a:solidFill>
                  <a:prstClr val="black"/>
                </a:solidFill>
              </a:rPr>
              <a:t>Le droit à rémunération</a:t>
            </a:r>
          </a:p>
          <a:p>
            <a:pPr lvl="0">
              <a:buFont typeface="Wingdings" pitchFamily="2" charset="2"/>
              <a:buChar char="Ø"/>
            </a:pPr>
            <a:r>
              <a:rPr lang="fr-FR" sz="1800" dirty="0" smtClean="0">
                <a:solidFill>
                  <a:prstClr val="black"/>
                </a:solidFill>
              </a:rPr>
              <a:t>Le </a:t>
            </a:r>
            <a:r>
              <a:rPr lang="fr-FR" sz="1800" dirty="0">
                <a:solidFill>
                  <a:prstClr val="black"/>
                </a:solidFill>
              </a:rPr>
              <a:t>droit de reproduction </a:t>
            </a:r>
            <a:endParaRPr lang="fr-FR" sz="1800" dirty="0" smtClean="0">
              <a:solidFill>
                <a:prstClr val="black"/>
              </a:solidFill>
            </a:endParaRPr>
          </a:p>
          <a:p>
            <a:pPr>
              <a:buFont typeface="Wingdings" pitchFamily="2" charset="2"/>
              <a:buChar char="Ø"/>
            </a:pPr>
            <a:r>
              <a:rPr lang="fr-FR" sz="1800" dirty="0">
                <a:solidFill>
                  <a:prstClr val="black"/>
                </a:solidFill>
              </a:rPr>
              <a:t>Le droit de </a:t>
            </a:r>
            <a:r>
              <a:rPr lang="fr-FR" sz="1800" dirty="0" smtClean="0">
                <a:solidFill>
                  <a:prstClr val="black"/>
                </a:solidFill>
              </a:rPr>
              <a:t>représentation</a:t>
            </a:r>
            <a:endParaRPr lang="fr-FR" sz="1800" dirty="0">
              <a:solidFill>
                <a:prstClr val="black"/>
              </a:solidFill>
            </a:endParaRPr>
          </a:p>
          <a:p>
            <a:pPr marL="0" lvl="0" indent="0">
              <a:buNone/>
            </a:pPr>
            <a:r>
              <a:rPr lang="fr-FR" sz="1800" b="1" dirty="0" smtClean="0">
                <a:solidFill>
                  <a:prstClr val="black"/>
                </a:solidFill>
              </a:rPr>
              <a:t>	</a:t>
            </a:r>
            <a:r>
              <a:rPr lang="fr-FR" sz="1800" b="1" u="sng" dirty="0" smtClean="0">
                <a:solidFill>
                  <a:prstClr val="black"/>
                </a:solidFill>
              </a:rPr>
              <a:t>Exception</a:t>
            </a:r>
            <a:r>
              <a:rPr lang="fr-FR" sz="1800" b="1" dirty="0">
                <a:solidFill>
                  <a:prstClr val="black"/>
                </a:solidFill>
              </a:rPr>
              <a:t>: </a:t>
            </a:r>
          </a:p>
          <a:p>
            <a:pPr lvl="0"/>
            <a:r>
              <a:rPr lang="fr-FR" sz="1800" dirty="0" smtClean="0">
                <a:solidFill>
                  <a:prstClr val="black"/>
                </a:solidFill>
              </a:rPr>
              <a:t>Copie </a:t>
            </a:r>
            <a:r>
              <a:rPr lang="fr-FR" sz="1800" dirty="0">
                <a:solidFill>
                  <a:prstClr val="black"/>
                </a:solidFill>
              </a:rPr>
              <a:t>privée</a:t>
            </a:r>
          </a:p>
          <a:p>
            <a:pPr lvl="0"/>
            <a:r>
              <a:rPr lang="fr-FR" sz="1800" dirty="0">
                <a:solidFill>
                  <a:prstClr val="black"/>
                </a:solidFill>
              </a:rPr>
              <a:t>Courte </a:t>
            </a:r>
            <a:r>
              <a:rPr lang="fr-FR" sz="1800" dirty="0" smtClean="0">
                <a:solidFill>
                  <a:prstClr val="black"/>
                </a:solidFill>
              </a:rPr>
              <a:t>citation</a:t>
            </a:r>
            <a:endParaRPr lang="fr-FR" sz="1800" b="1" dirty="0">
              <a:solidFill>
                <a:prstClr val="black"/>
              </a:solidFill>
            </a:endParaRPr>
          </a:p>
          <a:p>
            <a:pPr lvl="0"/>
            <a:r>
              <a:rPr lang="fr-FR" sz="1800" dirty="0" smtClean="0">
                <a:solidFill>
                  <a:prstClr val="black"/>
                </a:solidFill>
              </a:rPr>
              <a:t>Le </a:t>
            </a:r>
            <a:r>
              <a:rPr lang="fr-FR" sz="1800" dirty="0">
                <a:solidFill>
                  <a:prstClr val="black"/>
                </a:solidFill>
              </a:rPr>
              <a:t>cercle de </a:t>
            </a:r>
            <a:r>
              <a:rPr lang="fr-FR" sz="1800" dirty="0" smtClean="0">
                <a:solidFill>
                  <a:prstClr val="black"/>
                </a:solidFill>
              </a:rPr>
              <a:t>famille</a:t>
            </a:r>
          </a:p>
          <a:p>
            <a:pPr lvl="0"/>
            <a:r>
              <a:rPr lang="fr-FR" sz="1800" dirty="0" smtClean="0">
                <a:solidFill>
                  <a:prstClr val="black"/>
                </a:solidFill>
              </a:rPr>
              <a:t>La parodie</a:t>
            </a:r>
            <a:endParaRPr lang="fr-FR" sz="1800" dirty="0">
              <a:solidFill>
                <a:prstClr val="black"/>
              </a:solidFill>
            </a:endParaRPr>
          </a:p>
          <a:p>
            <a:pPr marL="0" indent="0">
              <a:buNone/>
            </a:pPr>
            <a:r>
              <a:rPr lang="fr-FR" sz="2000" b="1" u="sng" dirty="0" smtClean="0"/>
              <a:t>Durée de protection</a:t>
            </a:r>
            <a:r>
              <a:rPr lang="fr-FR" sz="2000" dirty="0" smtClean="0"/>
              <a:t>: 70 ans après la mort</a:t>
            </a:r>
          </a:p>
          <a:p>
            <a:pPr marL="0" indent="0">
              <a:buNone/>
            </a:pPr>
            <a:r>
              <a:rPr lang="fr-FR" sz="2000" dirty="0">
                <a:solidFill>
                  <a:prstClr val="black"/>
                </a:solidFill>
              </a:rPr>
              <a:t>d</a:t>
            </a:r>
            <a:r>
              <a:rPr lang="fr-FR" sz="2000" dirty="0" smtClean="0">
                <a:solidFill>
                  <a:prstClr val="black"/>
                </a:solidFill>
              </a:rPr>
              <a:t>e l'auteur</a:t>
            </a:r>
            <a:r>
              <a:rPr lang="fr-FR" sz="1600" dirty="0" smtClean="0">
                <a:solidFill>
                  <a:prstClr val="black"/>
                </a:solidFill>
              </a:rPr>
              <a:t>.</a:t>
            </a:r>
            <a:endParaRPr lang="fr-FR" sz="1600" dirty="0">
              <a:solidFill>
                <a:prstClr val="black"/>
              </a:solidFill>
            </a:endParaRPr>
          </a:p>
          <a:p>
            <a:pPr marL="0" indent="0">
              <a:buNone/>
            </a:pPr>
            <a:endParaRPr lang="fr-FR" sz="2000" dirty="0"/>
          </a:p>
        </p:txBody>
      </p:sp>
      <p:pic>
        <p:nvPicPr>
          <p:cNvPr id="2052" name="Picture 4" descr="http://static.commentcamarche.net/www.commentcamarche.net/faq/images/cCi1Wh10-donotcop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077072"/>
            <a:ext cx="333375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550" y="1844823"/>
            <a:ext cx="2536825"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512121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u="sng" dirty="0" smtClean="0"/>
              <a:t>Le critère de l’originalité</a:t>
            </a:r>
            <a:endParaRPr lang="fr-FR" b="1" u="sng" dirty="0"/>
          </a:p>
        </p:txBody>
      </p:sp>
      <p:sp>
        <p:nvSpPr>
          <p:cNvPr id="3" name="Espace réservé du contenu 2"/>
          <p:cNvSpPr>
            <a:spLocks noGrp="1"/>
          </p:cNvSpPr>
          <p:nvPr>
            <p:ph idx="1"/>
          </p:nvPr>
        </p:nvSpPr>
        <p:spPr>
          <a:xfrm>
            <a:off x="467544" y="1412776"/>
            <a:ext cx="8280920" cy="4968552"/>
          </a:xfrm>
        </p:spPr>
        <p:txBody>
          <a:bodyPr>
            <a:normAutofit fontScale="55000" lnSpcReduction="20000"/>
          </a:bodyPr>
          <a:lstStyle/>
          <a:p>
            <a:pPr algn="just"/>
            <a:r>
              <a:rPr lang="fr-FR" b="1" dirty="0"/>
              <a:t>L’originalité est le critère de fond pour apprécier si une forme créée est susceptible d’être </a:t>
            </a:r>
            <a:r>
              <a:rPr lang="fr-FR" b="1" dirty="0" smtClean="0"/>
              <a:t>protégée par </a:t>
            </a:r>
            <a:r>
              <a:rPr lang="fr-FR" b="1" dirty="0"/>
              <a:t>le droit d’auteur</a:t>
            </a:r>
            <a:r>
              <a:rPr lang="fr-FR" dirty="0"/>
              <a:t>. </a:t>
            </a:r>
            <a:r>
              <a:rPr lang="fr-FR" dirty="0" smtClean="0"/>
              <a:t>C'est </a:t>
            </a:r>
            <a:r>
              <a:rPr lang="fr-FR" b="1" u="sng" dirty="0" smtClean="0"/>
              <a:t>LA</a:t>
            </a:r>
            <a:r>
              <a:rPr lang="fr-BE" dirty="0" smtClean="0">
                <a:solidFill>
                  <a:prstClr val="black"/>
                </a:solidFill>
                <a:ea typeface="Times New Roman"/>
                <a:cs typeface="Arial"/>
              </a:rPr>
              <a:t> </a:t>
            </a:r>
            <a:r>
              <a:rPr lang="fr-BE" dirty="0">
                <a:solidFill>
                  <a:prstClr val="black"/>
                </a:solidFill>
                <a:ea typeface="Times New Roman"/>
                <a:cs typeface="Arial"/>
              </a:rPr>
              <a:t>condition fondamentale sans laquelle le droit d'auteur ne peut trouver à s'appliquer. </a:t>
            </a:r>
            <a:endParaRPr lang="fr-FR" dirty="0"/>
          </a:p>
          <a:p>
            <a:pPr marL="0" indent="0" algn="just">
              <a:buNone/>
            </a:pPr>
            <a:endParaRPr lang="fr-FR" dirty="0" smtClean="0"/>
          </a:p>
          <a:p>
            <a:pPr algn="just"/>
            <a:r>
              <a:rPr lang="fr-FR" dirty="0" smtClean="0"/>
              <a:t>Le </a:t>
            </a:r>
            <a:r>
              <a:rPr lang="fr-FR" dirty="0"/>
              <a:t>critère de l’originalité n’est pas arrêté par le législateur mais déduit de certaines règles du C</a:t>
            </a:r>
            <a:r>
              <a:rPr lang="fr-FR" dirty="0" smtClean="0"/>
              <a:t>ode </a:t>
            </a:r>
            <a:r>
              <a:rPr lang="fr-FR" dirty="0"/>
              <a:t>par </a:t>
            </a:r>
            <a:r>
              <a:rPr lang="fr-FR" dirty="0" smtClean="0"/>
              <a:t>les juges et </a:t>
            </a:r>
            <a:r>
              <a:rPr lang="fr-FR" dirty="0"/>
              <a:t>par la </a:t>
            </a:r>
            <a:r>
              <a:rPr lang="fr-FR" dirty="0" smtClean="0"/>
              <a:t>doctrine. </a:t>
            </a:r>
            <a:r>
              <a:rPr lang="fr-BE" dirty="0" smtClean="0">
                <a:solidFill>
                  <a:prstClr val="black"/>
                </a:solidFill>
                <a:ea typeface="Times New Roman"/>
                <a:cs typeface="Arial"/>
              </a:rPr>
              <a:t>Le </a:t>
            </a:r>
            <a:r>
              <a:rPr lang="fr-BE" dirty="0">
                <a:solidFill>
                  <a:prstClr val="black"/>
                </a:solidFill>
                <a:ea typeface="Times New Roman"/>
                <a:cs typeface="Arial"/>
              </a:rPr>
              <a:t>critère d’originalité est constamment retenu par les Tribunaux pour caractériser une « </a:t>
            </a:r>
            <a:r>
              <a:rPr lang="fr-BE" i="1" dirty="0">
                <a:solidFill>
                  <a:prstClr val="black"/>
                </a:solidFill>
                <a:ea typeface="Times New Roman"/>
                <a:cs typeface="Arial"/>
              </a:rPr>
              <a:t>œuvre de l’esprit</a:t>
            </a:r>
            <a:r>
              <a:rPr lang="fr-BE" dirty="0">
                <a:solidFill>
                  <a:prstClr val="black"/>
                </a:solidFill>
                <a:ea typeface="Times New Roman"/>
                <a:cs typeface="Arial"/>
              </a:rPr>
              <a:t> » et donc comme condition de protection par le droit d'auteur : l’originalité est retenue chaque fois que l’œuvre est marquée de « </a:t>
            </a:r>
            <a:r>
              <a:rPr lang="fr-BE" b="1" i="1" dirty="0">
                <a:solidFill>
                  <a:prstClr val="black"/>
                </a:solidFill>
                <a:ea typeface="Times New Roman"/>
                <a:cs typeface="Arial"/>
              </a:rPr>
              <a:t>l'empreinte de la personnalité de l’auteur </a:t>
            </a:r>
            <a:r>
              <a:rPr lang="fr-BE" dirty="0">
                <a:solidFill>
                  <a:prstClr val="black"/>
                </a:solidFill>
                <a:ea typeface="Times New Roman"/>
                <a:cs typeface="Arial"/>
              </a:rPr>
              <a:t>». </a:t>
            </a:r>
            <a:endParaRPr lang="en-GB" dirty="0">
              <a:solidFill>
                <a:prstClr val="black"/>
              </a:solidFill>
              <a:ea typeface="Times New Roman"/>
              <a:cs typeface="Times New Roman"/>
            </a:endParaRPr>
          </a:p>
          <a:p>
            <a:pPr marL="0" indent="0" algn="just">
              <a:buNone/>
            </a:pPr>
            <a:endParaRPr lang="fr-FR" dirty="0"/>
          </a:p>
          <a:p>
            <a:pPr algn="just"/>
            <a:r>
              <a:rPr lang="fr-FR" dirty="0"/>
              <a:t>La démarche est </a:t>
            </a:r>
            <a:r>
              <a:rPr lang="fr-FR" i="1" dirty="0"/>
              <a:t>casuelle</a:t>
            </a:r>
            <a:r>
              <a:rPr lang="fr-FR" dirty="0"/>
              <a:t> : </a:t>
            </a:r>
            <a:r>
              <a:rPr lang="fr-FR" dirty="0" smtClean="0"/>
              <a:t>appréciation au cas par cas</a:t>
            </a:r>
            <a:endParaRPr lang="fr-FR" dirty="0"/>
          </a:p>
          <a:p>
            <a:pPr marL="0" indent="0" algn="just">
              <a:buNone/>
            </a:pPr>
            <a:endParaRPr lang="fr-FR" dirty="0"/>
          </a:p>
          <a:p>
            <a:pPr lvl="0" algn="just">
              <a:buFont typeface="Wingdings" pitchFamily="2" charset="2"/>
              <a:buChar char="Ø"/>
            </a:pPr>
            <a:r>
              <a:rPr lang="fr-FR" dirty="0"/>
              <a:t>L’originalité, c’est </a:t>
            </a:r>
            <a:r>
              <a:rPr lang="fr-FR" b="1" dirty="0"/>
              <a:t>ce qui émane directement de l’auteur</a:t>
            </a:r>
            <a:r>
              <a:rPr lang="fr-FR" dirty="0"/>
              <a:t>, ce qui est à </a:t>
            </a:r>
            <a:r>
              <a:rPr lang="fr-FR" b="1" dirty="0"/>
              <a:t>l’origine de la réalisation du </a:t>
            </a:r>
            <a:r>
              <a:rPr lang="fr-FR" b="1" dirty="0" smtClean="0"/>
              <a:t>bien</a:t>
            </a:r>
            <a:r>
              <a:rPr lang="fr-FR" dirty="0" smtClean="0"/>
              <a:t>. C’est l’empreinte de la personnalité de l’auteur.</a:t>
            </a:r>
            <a:endParaRPr lang="fr-FR" dirty="0"/>
          </a:p>
          <a:p>
            <a:pPr marL="0" lvl="0" indent="0" algn="just">
              <a:buNone/>
            </a:pPr>
            <a:endParaRPr lang="fr-FR" dirty="0" smtClean="0"/>
          </a:p>
          <a:p>
            <a:pPr lvl="0" algn="just">
              <a:buFont typeface="Wingdings" pitchFamily="2" charset="2"/>
              <a:buChar char="Ø"/>
            </a:pPr>
            <a:r>
              <a:rPr lang="fr-FR" dirty="0" smtClean="0"/>
              <a:t>L’originalité </a:t>
            </a:r>
            <a:r>
              <a:rPr lang="fr-FR" dirty="0"/>
              <a:t>correspond à la situation </a:t>
            </a:r>
            <a:r>
              <a:rPr lang="fr-FR" dirty="0" smtClean="0"/>
              <a:t>où </a:t>
            </a:r>
            <a:r>
              <a:rPr lang="fr-FR" dirty="0"/>
              <a:t>le </a:t>
            </a:r>
            <a:r>
              <a:rPr lang="fr-FR" dirty="0" smtClean="0"/>
              <a:t>bien </a:t>
            </a:r>
            <a:r>
              <a:rPr lang="fr-FR" dirty="0"/>
              <a:t>ne </a:t>
            </a:r>
            <a:r>
              <a:rPr lang="fr-FR" dirty="0" smtClean="0"/>
              <a:t>paraît </a:t>
            </a:r>
            <a:r>
              <a:rPr lang="fr-FR" dirty="0"/>
              <a:t>dévier de rien d’antérieur, il semblerait dès lors </a:t>
            </a:r>
            <a:r>
              <a:rPr lang="fr-FR" b="1" dirty="0"/>
              <a:t>unique</a:t>
            </a:r>
            <a:r>
              <a:rPr lang="fr-FR" dirty="0"/>
              <a:t>, </a:t>
            </a:r>
            <a:r>
              <a:rPr lang="fr-FR" b="1" dirty="0"/>
              <a:t>hors du commun</a:t>
            </a:r>
            <a:r>
              <a:rPr lang="fr-FR" dirty="0"/>
              <a:t>. </a:t>
            </a:r>
          </a:p>
          <a:p>
            <a:endParaRPr lang="fr-FR" dirty="0"/>
          </a:p>
        </p:txBody>
      </p:sp>
      <p:pic>
        <p:nvPicPr>
          <p:cNvPr id="2050" name="Picture 2" descr="C:\Users\Gregoire.Dumas\Desktop\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464" y="0"/>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28280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363272" cy="1152128"/>
          </a:xfrm>
        </p:spPr>
        <p:txBody>
          <a:bodyPr>
            <a:normAutofit fontScale="90000"/>
          </a:bodyPr>
          <a:lstStyle/>
          <a:p>
            <a:r>
              <a:rPr lang="fr-FR" b="1" u="sng" dirty="0" smtClean="0"/>
              <a:t>Les éléments pour apprécier l’originalité</a:t>
            </a:r>
            <a:endParaRPr lang="fr-FR" b="1" u="sng" dirty="0"/>
          </a:p>
        </p:txBody>
      </p:sp>
      <p:sp>
        <p:nvSpPr>
          <p:cNvPr id="3" name="Espace réservé du contenu 2"/>
          <p:cNvSpPr>
            <a:spLocks noGrp="1"/>
          </p:cNvSpPr>
          <p:nvPr>
            <p:ph idx="1"/>
          </p:nvPr>
        </p:nvSpPr>
        <p:spPr>
          <a:xfrm>
            <a:off x="395536" y="1196752"/>
            <a:ext cx="8291264" cy="3816424"/>
          </a:xfrm>
        </p:spPr>
        <p:txBody>
          <a:bodyPr>
            <a:normAutofit fontScale="62500" lnSpcReduction="20000"/>
          </a:bodyPr>
          <a:lstStyle/>
          <a:p>
            <a:pPr algn="just">
              <a:spcAft>
                <a:spcPts val="0"/>
              </a:spcAft>
            </a:pPr>
            <a:endParaRPr lang="fr-BE" dirty="0" smtClean="0">
              <a:latin typeface="Arial"/>
              <a:ea typeface="Times New Roman"/>
            </a:endParaRPr>
          </a:p>
          <a:p>
            <a:pPr algn="just">
              <a:spcAft>
                <a:spcPts val="0"/>
              </a:spcAft>
            </a:pPr>
            <a:r>
              <a:rPr lang="fr-BE" sz="2900" dirty="0" smtClean="0">
                <a:ea typeface="Times New Roman"/>
              </a:rPr>
              <a:t>Ce </a:t>
            </a:r>
            <a:r>
              <a:rPr lang="fr-BE" sz="2900" dirty="0">
                <a:ea typeface="Times New Roman"/>
              </a:rPr>
              <a:t>critère d'originalité est difficile à cerner et </a:t>
            </a:r>
            <a:r>
              <a:rPr lang="fr-BE" sz="2900" u="sng" dirty="0">
                <a:ea typeface="Times New Roman"/>
              </a:rPr>
              <a:t>reste relativement subjectif</a:t>
            </a:r>
            <a:r>
              <a:rPr lang="fr-BE" sz="2900" u="sng" dirty="0" smtClean="0">
                <a:ea typeface="Times New Roman"/>
              </a:rPr>
              <a:t>.</a:t>
            </a:r>
          </a:p>
          <a:p>
            <a:pPr marL="0" indent="0" algn="just">
              <a:spcAft>
                <a:spcPts val="0"/>
              </a:spcAft>
              <a:buNone/>
            </a:pPr>
            <a:endParaRPr lang="en-GB" sz="2900" dirty="0">
              <a:ea typeface="Times New Roman"/>
            </a:endParaRPr>
          </a:p>
          <a:p>
            <a:pPr algn="just">
              <a:spcAft>
                <a:spcPts val="0"/>
              </a:spcAft>
            </a:pPr>
            <a:r>
              <a:rPr lang="fr-BE" sz="2900" dirty="0" smtClean="0">
                <a:ea typeface="Times New Roman"/>
              </a:rPr>
              <a:t>Les </a:t>
            </a:r>
            <a:r>
              <a:rPr lang="fr-BE" sz="2900" dirty="0">
                <a:ea typeface="Times New Roman"/>
              </a:rPr>
              <a:t>tribunaux s'appuient souvent sur </a:t>
            </a:r>
            <a:r>
              <a:rPr lang="fr-BE" sz="2900" b="1" u="sng" dirty="0">
                <a:ea typeface="Times New Roman"/>
              </a:rPr>
              <a:t>la notion de "combinaison" d'éléments produisant une originalité</a:t>
            </a:r>
            <a:r>
              <a:rPr lang="fr-BE" sz="2900" dirty="0">
                <a:ea typeface="Times New Roman"/>
              </a:rPr>
              <a:t>. </a:t>
            </a:r>
            <a:endParaRPr lang="fr-BE" sz="2900" dirty="0" smtClean="0">
              <a:ea typeface="Times New Roman"/>
            </a:endParaRPr>
          </a:p>
          <a:p>
            <a:pPr marL="0" indent="0" algn="just">
              <a:spcAft>
                <a:spcPts val="0"/>
              </a:spcAft>
              <a:buNone/>
            </a:pPr>
            <a:endParaRPr lang="en-GB" sz="2900" dirty="0">
              <a:ea typeface="Times New Roman"/>
            </a:endParaRPr>
          </a:p>
          <a:p>
            <a:pPr algn="just">
              <a:spcAft>
                <a:spcPts val="0"/>
              </a:spcAft>
            </a:pPr>
            <a:r>
              <a:rPr lang="fr-FR" sz="2900" dirty="0" smtClean="0"/>
              <a:t>Ils jugent également par </a:t>
            </a:r>
            <a:r>
              <a:rPr lang="fr-FR" sz="2900" dirty="0"/>
              <a:t>son </a:t>
            </a:r>
            <a:r>
              <a:rPr lang="fr-FR" sz="2900" dirty="0" smtClean="0"/>
              <a:t>opposé: </a:t>
            </a:r>
            <a:r>
              <a:rPr lang="fr-FR" sz="2900" dirty="0"/>
              <a:t>la </a:t>
            </a:r>
            <a:r>
              <a:rPr lang="fr-FR" sz="2900" b="1" dirty="0"/>
              <a:t>banalité.</a:t>
            </a:r>
            <a:r>
              <a:rPr lang="fr-FR" sz="2900" dirty="0"/>
              <a:t> La forme banale est écartée du champ d’application </a:t>
            </a:r>
            <a:r>
              <a:rPr lang="fr-FR" sz="2900" dirty="0" smtClean="0"/>
              <a:t>du droit d’auteur. La </a:t>
            </a:r>
            <a:r>
              <a:rPr lang="fr-FR" sz="2900" dirty="0"/>
              <a:t>forme banale, c’est la forme usuellement donnée pour une chose de ce type, ou c’est la forme que l’on aurait nécessairement donnée pour réaliser la chose. </a:t>
            </a:r>
            <a:r>
              <a:rPr lang="fr-FR" sz="2900" dirty="0" smtClean="0"/>
              <a:t>Il ne s'agit pas de </a:t>
            </a:r>
            <a:r>
              <a:rPr lang="fr-FR" sz="2900" dirty="0"/>
              <a:t>la question de la banalité du produit, </a:t>
            </a:r>
            <a:r>
              <a:rPr lang="fr-FR" sz="2900" b="1" dirty="0"/>
              <a:t>mais de la banalité de la forme</a:t>
            </a:r>
            <a:r>
              <a:rPr lang="fr-FR" sz="2900" dirty="0" smtClean="0"/>
              <a:t>. </a:t>
            </a:r>
            <a:r>
              <a:rPr lang="fr-FR" sz="2900" b="1" dirty="0" smtClean="0">
                <a:solidFill>
                  <a:schemeClr val="accent6">
                    <a:lumMod val="75000"/>
                  </a:schemeClr>
                </a:solidFill>
              </a:rPr>
              <a:t>Ex : la forme de la bouteille ne peut être protégée, sauf si elle est originale.</a:t>
            </a:r>
          </a:p>
          <a:p>
            <a:pPr marL="0" indent="0" algn="just">
              <a:buNone/>
            </a:pPr>
            <a:endParaRPr lang="fr-FR" sz="2900" dirty="0"/>
          </a:p>
          <a:p>
            <a:pPr algn="just">
              <a:buFont typeface="Courier New" pitchFamily="49" charset="0"/>
              <a:buChar char="o"/>
            </a:pPr>
            <a:r>
              <a:rPr lang="fr-FR" sz="2900" dirty="0" smtClean="0"/>
              <a:t>La </a:t>
            </a:r>
            <a:r>
              <a:rPr lang="fr-FR" sz="2900" b="1" u="sng" dirty="0"/>
              <a:t>théorie de l’unité de </a:t>
            </a:r>
            <a:r>
              <a:rPr lang="fr-FR" sz="2900" b="1" u="sng" dirty="0" smtClean="0"/>
              <a:t>l’art</a:t>
            </a:r>
            <a:r>
              <a:rPr lang="fr-FR" sz="2900" dirty="0"/>
              <a:t> </a:t>
            </a:r>
            <a:r>
              <a:rPr lang="fr-FR" sz="2900" dirty="0" smtClean="0"/>
              <a:t>: théorie </a:t>
            </a:r>
            <a:r>
              <a:rPr lang="fr-FR" sz="2900" dirty="0"/>
              <a:t>par laquelle on écarte </a:t>
            </a:r>
            <a:r>
              <a:rPr lang="fr-FR" sz="2900" dirty="0" smtClean="0"/>
              <a:t>toute </a:t>
            </a:r>
            <a:r>
              <a:rPr lang="fr-FR" sz="2900" dirty="0"/>
              <a:t>une série de jugements subjectifs pour apprécier l’originalité d’une forme. </a:t>
            </a:r>
            <a:endParaRPr lang="fr-FR" sz="2900" dirty="0" smtClean="0"/>
          </a:p>
          <a:p>
            <a:pPr lvl="0"/>
            <a:endParaRPr lang="fr-F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3372" y="4941168"/>
            <a:ext cx="1797702" cy="177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504339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t>Les différentes qualifications des œuvres de l'esprit</a:t>
            </a:r>
            <a:endParaRPr lang="fr-FR" b="1" u="sng" dirty="0"/>
          </a:p>
        </p:txBody>
      </p:sp>
      <p:sp>
        <p:nvSpPr>
          <p:cNvPr id="3" name="Espace réservé du contenu 2"/>
          <p:cNvSpPr>
            <a:spLocks noGrp="1"/>
          </p:cNvSpPr>
          <p:nvPr>
            <p:ph idx="1"/>
          </p:nvPr>
        </p:nvSpPr>
        <p:spPr>
          <a:xfrm>
            <a:off x="395536" y="3284984"/>
            <a:ext cx="8229600" cy="3633267"/>
          </a:xfrm>
        </p:spPr>
        <p:txBody>
          <a:bodyPr anchor="ctr"/>
          <a:lstStyle/>
          <a:p>
            <a:r>
              <a:rPr lang="fr-FR" sz="2000" dirty="0"/>
              <a:t>L</a:t>
            </a:r>
            <a:r>
              <a:rPr lang="fr-FR" sz="2000" dirty="0" smtClean="0"/>
              <a:t>’œuvre </a:t>
            </a:r>
            <a:r>
              <a:rPr lang="fr-FR" sz="2000" dirty="0"/>
              <a:t>orpheline </a:t>
            </a:r>
            <a:endParaRPr lang="fr-FR" sz="2000" dirty="0" smtClean="0"/>
          </a:p>
          <a:p>
            <a:endParaRPr lang="fr-FR" sz="2000" dirty="0" smtClean="0"/>
          </a:p>
          <a:p>
            <a:r>
              <a:rPr lang="fr-FR" sz="2000" dirty="0"/>
              <a:t>L’ œuvre de collaboration </a:t>
            </a:r>
            <a:endParaRPr lang="fr-FR" sz="2000" dirty="0" smtClean="0"/>
          </a:p>
          <a:p>
            <a:endParaRPr lang="fr-FR" sz="2000" dirty="0" smtClean="0"/>
          </a:p>
          <a:p>
            <a:pPr lvl="0"/>
            <a:r>
              <a:rPr lang="fr-FR" sz="2000" dirty="0"/>
              <a:t>L’œuvre collective </a:t>
            </a:r>
            <a:endParaRPr lang="fr-FR" sz="2000" dirty="0" smtClean="0"/>
          </a:p>
          <a:p>
            <a:pPr lvl="0"/>
            <a:endParaRPr lang="fr-FR" sz="2000" dirty="0"/>
          </a:p>
          <a:p>
            <a:r>
              <a:rPr lang="fr-FR" sz="2000" dirty="0"/>
              <a:t>L’ œuvre </a:t>
            </a:r>
            <a:r>
              <a:rPr lang="fr-FR" sz="2000" dirty="0" smtClean="0"/>
              <a:t>composite</a:t>
            </a:r>
            <a:r>
              <a:rPr lang="fr-FR" sz="2000" dirty="0"/>
              <a:t> </a:t>
            </a:r>
          </a:p>
          <a:p>
            <a:pPr lvl="0"/>
            <a:endParaRPr lang="fr-FR" dirty="0"/>
          </a:p>
          <a:p>
            <a:endParaRPr lang="fr-FR" dirty="0" smtClean="0"/>
          </a:p>
          <a:p>
            <a:endParaRPr lang="fr-FR" dirty="0"/>
          </a:p>
        </p:txBody>
      </p:sp>
      <p:pic>
        <p:nvPicPr>
          <p:cNvPr id="1026" name="Picture 2" descr="http://www.uclouvain.be/cps/ucl/doc/bspo/images/travail-groupe-ve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492896"/>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560686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u="sng" dirty="0" smtClean="0"/>
              <a:t>2/ La protection des brevets</a:t>
            </a:r>
            <a:endParaRPr lang="fr-FR" sz="4000" b="1" u="sng" dirty="0"/>
          </a:p>
        </p:txBody>
      </p:sp>
      <p:sp>
        <p:nvSpPr>
          <p:cNvPr id="3" name="Espace réservé du contenu 2"/>
          <p:cNvSpPr>
            <a:spLocks noGrp="1"/>
          </p:cNvSpPr>
          <p:nvPr>
            <p:ph idx="1"/>
          </p:nvPr>
        </p:nvSpPr>
        <p:spPr/>
        <p:txBody>
          <a:bodyPr>
            <a:normAutofit/>
          </a:bodyPr>
          <a:lstStyle/>
          <a:p>
            <a:pPr marL="0" indent="0" algn="just">
              <a:buNone/>
            </a:pPr>
            <a:endParaRPr lang="fr-FR" sz="2000" dirty="0" smtClean="0"/>
          </a:p>
          <a:p>
            <a:pPr marL="0" indent="0" algn="just">
              <a:buNone/>
            </a:pPr>
            <a:r>
              <a:rPr lang="fr-FR" sz="2000" dirty="0" smtClean="0"/>
              <a:t>Le </a:t>
            </a:r>
            <a:r>
              <a:rPr lang="fr-FR" sz="2000" dirty="0"/>
              <a:t>brevet est un </a:t>
            </a:r>
            <a:r>
              <a:rPr lang="fr-FR" sz="2000" b="1" dirty="0"/>
              <a:t>titre de propriété</a:t>
            </a:r>
            <a:r>
              <a:rPr lang="fr-FR" sz="2000" dirty="0"/>
              <a:t> qui permet </a:t>
            </a:r>
            <a:r>
              <a:rPr lang="fr-FR" sz="2000" b="1" dirty="0"/>
              <a:t>l’appropriation d’un bien intellectuel</a:t>
            </a:r>
            <a:r>
              <a:rPr lang="fr-FR" sz="2000" dirty="0"/>
              <a:t>. Le droit de brevet porte sur le </a:t>
            </a:r>
            <a:r>
              <a:rPr lang="fr-FR" sz="2000" b="1" dirty="0"/>
              <a:t>produit </a:t>
            </a:r>
            <a:r>
              <a:rPr lang="fr-FR" sz="2000" dirty="0"/>
              <a:t>ou le </a:t>
            </a:r>
            <a:r>
              <a:rPr lang="fr-FR" sz="2000" b="1" dirty="0"/>
              <a:t>processus créé</a:t>
            </a:r>
            <a:r>
              <a:rPr lang="fr-FR" sz="2000" dirty="0"/>
              <a:t> </a:t>
            </a:r>
            <a:r>
              <a:rPr lang="fr-FR" sz="2000" dirty="0" smtClean="0"/>
              <a:t>(en cela il s’oppose au droit </a:t>
            </a:r>
            <a:r>
              <a:rPr lang="fr-FR" sz="2000" dirty="0"/>
              <a:t>des dessins et </a:t>
            </a:r>
            <a:r>
              <a:rPr lang="fr-FR" sz="2000" dirty="0" smtClean="0"/>
              <a:t>modèles qui porte uniquement sur la forme de l'</a:t>
            </a:r>
            <a:r>
              <a:rPr lang="fr-FR" sz="2000" dirty="0" err="1" smtClean="0"/>
              <a:t>oeuvre</a:t>
            </a:r>
            <a:r>
              <a:rPr lang="fr-FR" sz="2000" dirty="0" smtClean="0"/>
              <a:t>).</a:t>
            </a:r>
          </a:p>
          <a:p>
            <a:pPr marL="0" indent="0" algn="just">
              <a:buNone/>
            </a:pPr>
            <a:endParaRPr lang="fr-FR" sz="2000" dirty="0"/>
          </a:p>
          <a:p>
            <a:pPr marL="0" indent="0" algn="just">
              <a:buNone/>
            </a:pPr>
            <a:endParaRPr lang="fr-FR" sz="2000" dirty="0" smtClean="0"/>
          </a:p>
          <a:p>
            <a:pPr marL="0" indent="0" algn="just">
              <a:buNone/>
            </a:pPr>
            <a:r>
              <a:rPr lang="fr-FR" sz="2000" b="1" dirty="0" smtClean="0"/>
              <a:t>Exemple d'actualité: </a:t>
            </a:r>
          </a:p>
          <a:p>
            <a:pPr marL="0" indent="0" algn="just">
              <a:buNone/>
            </a:pPr>
            <a:r>
              <a:rPr lang="fr-FR" sz="2000" dirty="0" smtClean="0"/>
              <a:t>Apple </a:t>
            </a:r>
            <a:r>
              <a:rPr lang="fr-FR" sz="2000" b="1" i="1" dirty="0" smtClean="0"/>
              <a:t>versus</a:t>
            </a:r>
            <a:r>
              <a:rPr lang="fr-FR" sz="2000" dirty="0" smtClean="0"/>
              <a:t> Samsung Case</a:t>
            </a:r>
          </a:p>
          <a:p>
            <a:pPr marL="0" indent="0" algn="just">
              <a:buNone/>
            </a:pPr>
            <a:endParaRPr lang="fr-FR" sz="2000" dirty="0"/>
          </a:p>
          <a:p>
            <a:pPr marL="0" indent="0" algn="just">
              <a:buNone/>
            </a:pPr>
            <a:endParaRPr lang="fr-FR" sz="2000" dirty="0"/>
          </a:p>
          <a:p>
            <a:pPr marL="0" indent="0" algn="just">
              <a:buNone/>
            </a:pPr>
            <a:r>
              <a:rPr lang="fr-FR" sz="2000" dirty="0"/>
              <a:t> </a:t>
            </a:r>
          </a:p>
          <a:p>
            <a:pPr marL="0" indent="0" algn="just">
              <a:buNone/>
            </a:pPr>
            <a:endParaRPr lang="fr-FR"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980" y="3350251"/>
            <a:ext cx="2520280" cy="242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860347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Words>1949</Words>
  <Application>Microsoft Office PowerPoint</Application>
  <PresentationFormat>On-screen Show (4:3)</PresentationFormat>
  <Paragraphs>343</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Thème Office</vt:lpstr>
      <vt:lpstr>PowerPoint Presentation</vt:lpstr>
      <vt:lpstr>Plan</vt:lpstr>
      <vt:lpstr>Finalité du droit de la propriété intellectuelle</vt:lpstr>
      <vt:lpstr>1/ Le droit d’auteur</vt:lpstr>
      <vt:lpstr>Prérogatives du droit d’auteur</vt:lpstr>
      <vt:lpstr>Le critère de l’originalité</vt:lpstr>
      <vt:lpstr>Les éléments pour apprécier l’originalité</vt:lpstr>
      <vt:lpstr>Les différentes qualifications des œuvres de l'esprit</vt:lpstr>
      <vt:lpstr>2/ La protection des brevets</vt:lpstr>
      <vt:lpstr>Les conditions de fond</vt:lpstr>
      <vt:lpstr>L’exclusion des logiciels</vt:lpstr>
      <vt:lpstr>Procédure d’obtention du brevet</vt:lpstr>
      <vt:lpstr>Contenu du droit de propriété conféré par le brevet</vt:lpstr>
      <vt:lpstr>3/ Droit des marques</vt:lpstr>
      <vt:lpstr>Les signes pouvant constituer des marques</vt:lpstr>
      <vt:lpstr>Les signes exclus</vt:lpstr>
      <vt:lpstr>Les conditions de fond pour enregistrer valablement une marque</vt:lpstr>
      <vt:lpstr>La procédure d’enregistrement</vt:lpstr>
      <vt:lpstr>Quels effets après le dépôt de marque</vt:lpstr>
      <vt:lpstr>4/ Droit des dessins et modèles</vt:lpstr>
      <vt:lpstr>Conditions de fond</vt:lpstr>
      <vt:lpstr>Le régime de la propriété</vt:lpstr>
      <vt:lpstr>5/ La protection du savoir-faire et des secrets industriels</vt:lpstr>
      <vt:lpstr>Les conditions de la protection</vt:lpstr>
      <vt:lpstr>PowerPoint Presentation</vt:lpstr>
      <vt:lpstr>Les mesures de protection volontaires</vt:lpstr>
      <vt:lpstr>La protection légale</vt:lpstr>
      <vt:lpstr>L’exploitation du savoir-faire</vt:lpstr>
      <vt:lpstr>6/ Les atteintes à la propriété intellectuelle</vt:lpstr>
      <vt:lpstr>A) L’action en contrefaçon</vt:lpstr>
      <vt:lpstr>La saisie contrefaçon</vt:lpstr>
      <vt:lpstr>Procédure de saisie</vt:lpstr>
      <vt:lpstr>Singularité des œuvres informatiques</vt:lpstr>
      <vt:lpstr>L’action en contrefaçon au fond</vt:lpstr>
      <vt:lpstr>L’action civile</vt:lpstr>
      <vt:lpstr>L’action pénale</vt:lpstr>
      <vt:lpstr>B) L’action en concurrence déloyale</vt:lpstr>
      <vt:lpstr>L'action en concurrence déloyale suppose:</vt:lpstr>
      <vt:lpstr>Le parasitisme</vt:lpstr>
      <vt:lpstr>Les conditions d’exercice de l’action en concurrence déloyale </vt:lpstr>
      <vt:lpstr>Effets de l’action en concurrence déloyale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