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TT Hoves" charset="1" panose="02000003020000060003"/>
      <p:regular r:id="rId11"/>
    </p:embeddedFont>
    <p:embeddedFont>
      <p:font typeface="TT Hoves Bold" charset="1" panose="02000003020000060003"/>
      <p:regular r:id="rId12"/>
    </p:embeddedFont>
    <p:embeddedFont>
      <p:font typeface="Open Sans Bold" charset="1" panose="020B0806030504020204"/>
      <p:regular r:id="rId13"/>
    </p:embeddedFont>
    <p:embeddedFont>
      <p:font typeface="Open Sans" charset="1" panose="020B060603050402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107576" y="-2295434"/>
            <a:ext cx="11221859" cy="11221859"/>
          </a:xfrm>
          <a:custGeom>
            <a:avLst/>
            <a:gdLst/>
            <a:ahLst/>
            <a:cxnLst/>
            <a:rect r="r" b="b" t="t" l="l"/>
            <a:pathLst>
              <a:path h="11221859" w="11221859">
                <a:moveTo>
                  <a:pt x="0" y="0"/>
                </a:moveTo>
                <a:lnTo>
                  <a:pt x="11221858" y="0"/>
                </a:lnTo>
                <a:lnTo>
                  <a:pt x="11221858"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6258" y="-450527"/>
            <a:ext cx="19680517" cy="1704491"/>
            <a:chOff x="0" y="0"/>
            <a:chExt cx="5183346" cy="448919"/>
          </a:xfrm>
        </p:grpSpPr>
        <p:sp>
          <p:nvSpPr>
            <p:cNvPr name="Freeform 4" id="4"/>
            <p:cNvSpPr/>
            <p:nvPr/>
          </p:nvSpPr>
          <p:spPr>
            <a:xfrm flipH="false" flipV="false" rot="0">
              <a:off x="0" y="0"/>
              <a:ext cx="5183346" cy="448919"/>
            </a:xfrm>
            <a:custGeom>
              <a:avLst/>
              <a:gdLst/>
              <a:ahLst/>
              <a:cxnLst/>
              <a:rect r="r" b="b" t="t" l="l"/>
              <a:pathLst>
                <a:path h="448919" w="5183346">
                  <a:moveTo>
                    <a:pt x="0" y="0"/>
                  </a:moveTo>
                  <a:lnTo>
                    <a:pt x="5183346" y="0"/>
                  </a:lnTo>
                  <a:lnTo>
                    <a:pt x="5183346" y="448919"/>
                  </a:lnTo>
                  <a:lnTo>
                    <a:pt x="0" y="448919"/>
                  </a:lnTo>
                  <a:close/>
                </a:path>
              </a:pathLst>
            </a:custGeom>
            <a:solidFill>
              <a:srgbClr val="0003FF"/>
            </a:solidFill>
          </p:spPr>
        </p:sp>
        <p:sp>
          <p:nvSpPr>
            <p:cNvPr name="TextBox 5" id="5"/>
            <p:cNvSpPr txBox="true"/>
            <p:nvPr/>
          </p:nvSpPr>
          <p:spPr>
            <a:xfrm>
              <a:off x="0" y="-57150"/>
              <a:ext cx="5183346" cy="506069"/>
            </a:xfrm>
            <a:prstGeom prst="rect">
              <a:avLst/>
            </a:prstGeom>
          </p:spPr>
          <p:txBody>
            <a:bodyPr anchor="ctr" rtlCol="false" tIns="50800" lIns="50800" bIns="50800" rIns="50800"/>
            <a:lstStyle/>
            <a:p>
              <a:pPr algn="ctr">
                <a:lnSpc>
                  <a:spcPts val="3639"/>
                </a:lnSpc>
              </a:pPr>
            </a:p>
          </p:txBody>
        </p:sp>
      </p:grpSp>
      <p:sp>
        <p:nvSpPr>
          <p:cNvPr name="TextBox 6" id="6"/>
          <p:cNvSpPr txBox="true"/>
          <p:nvPr/>
        </p:nvSpPr>
        <p:spPr>
          <a:xfrm rot="0">
            <a:off x="14141979" y="344568"/>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2024</a:t>
            </a:r>
          </a:p>
        </p:txBody>
      </p:sp>
      <p:sp>
        <p:nvSpPr>
          <p:cNvPr name="TextBox 7" id="7"/>
          <p:cNvSpPr txBox="true"/>
          <p:nvPr/>
        </p:nvSpPr>
        <p:spPr>
          <a:xfrm rot="0">
            <a:off x="1028700" y="344568"/>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Machine Learning</a:t>
            </a:r>
          </a:p>
        </p:txBody>
      </p:sp>
      <p:sp>
        <p:nvSpPr>
          <p:cNvPr name="TextBox 8" id="8"/>
          <p:cNvSpPr txBox="true"/>
          <p:nvPr/>
        </p:nvSpPr>
        <p:spPr>
          <a:xfrm rot="0">
            <a:off x="7585339" y="344568"/>
            <a:ext cx="311732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Project</a:t>
            </a:r>
          </a:p>
        </p:txBody>
      </p:sp>
      <p:sp>
        <p:nvSpPr>
          <p:cNvPr name="TextBox 9" id="9"/>
          <p:cNvSpPr txBox="true"/>
          <p:nvPr/>
        </p:nvSpPr>
        <p:spPr>
          <a:xfrm rot="0">
            <a:off x="5484590" y="344568"/>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0" id="10"/>
          <p:cNvSpPr txBox="true"/>
          <p:nvPr/>
        </p:nvSpPr>
        <p:spPr>
          <a:xfrm rot="0">
            <a:off x="12330761" y="344568"/>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1" id="11"/>
          <p:cNvSpPr txBox="true"/>
          <p:nvPr/>
        </p:nvSpPr>
        <p:spPr>
          <a:xfrm rot="0">
            <a:off x="1420365" y="5866510"/>
            <a:ext cx="10910396" cy="1657920"/>
          </a:xfrm>
          <a:prstGeom prst="rect">
            <a:avLst/>
          </a:prstGeom>
        </p:spPr>
        <p:txBody>
          <a:bodyPr anchor="t" rtlCol="false" tIns="0" lIns="0" bIns="0" rIns="0">
            <a:spAutoFit/>
          </a:bodyPr>
          <a:lstStyle/>
          <a:p>
            <a:pPr algn="l">
              <a:lnSpc>
                <a:spcPts val="12218"/>
              </a:lnSpc>
            </a:pPr>
            <a:r>
              <a:rPr lang="en-US" b="true" sz="12998" spc="-636">
                <a:solidFill>
                  <a:srgbClr val="343434"/>
                </a:solidFill>
                <a:latin typeface="TT Hoves Bold"/>
                <a:ea typeface="TT Hoves Bold"/>
                <a:cs typeface="TT Hoves Bold"/>
                <a:sym typeface="TT Hoves Bold"/>
              </a:rPr>
              <a:t>Проект по ML</a:t>
            </a:r>
          </a:p>
        </p:txBody>
      </p:sp>
      <p:sp>
        <p:nvSpPr>
          <p:cNvPr name="TextBox 12" id="12"/>
          <p:cNvSpPr txBox="true"/>
          <p:nvPr/>
        </p:nvSpPr>
        <p:spPr>
          <a:xfrm rot="0">
            <a:off x="1647781" y="8404049"/>
            <a:ext cx="8459795" cy="1130476"/>
          </a:xfrm>
          <a:prstGeom prst="rect">
            <a:avLst/>
          </a:prstGeom>
        </p:spPr>
        <p:txBody>
          <a:bodyPr anchor="t" rtlCol="false" tIns="0" lIns="0" bIns="0" rIns="0">
            <a:spAutoFit/>
          </a:bodyPr>
          <a:lstStyle/>
          <a:p>
            <a:pPr algn="l">
              <a:lnSpc>
                <a:spcPts val="4381"/>
              </a:lnSpc>
            </a:pPr>
            <a:r>
              <a:rPr lang="en-US" sz="4381" spc="-87">
                <a:solidFill>
                  <a:srgbClr val="343434"/>
                </a:solidFill>
                <a:latin typeface="TT Hoves"/>
                <a:ea typeface="TT Hoves"/>
                <a:cs typeface="TT Hoves"/>
                <a:sym typeface="TT Hoves"/>
              </a:rPr>
              <a:t>Атабекян Эдгар</a:t>
            </a:r>
          </a:p>
          <a:p>
            <a:pPr algn="l">
              <a:lnSpc>
                <a:spcPts val="4381"/>
              </a:lnSpc>
            </a:pPr>
            <a:r>
              <a:rPr lang="en-US" sz="4381" spc="-87">
                <a:solidFill>
                  <a:srgbClr val="343434"/>
                </a:solidFill>
                <a:latin typeface="TT Hoves"/>
                <a:ea typeface="TT Hoves"/>
                <a:cs typeface="TT Hoves"/>
                <a:sym typeface="TT Hoves"/>
              </a:rPr>
              <a:t>Сенаторов Пётр</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696258" y="-976142"/>
            <a:ext cx="7178388" cy="11878896"/>
            <a:chOff x="0" y="0"/>
            <a:chExt cx="1890604" cy="3128598"/>
          </a:xfrm>
        </p:grpSpPr>
        <p:sp>
          <p:nvSpPr>
            <p:cNvPr name="Freeform 3" id="3"/>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0003FF"/>
            </a:solidFill>
          </p:spPr>
        </p:sp>
        <p:sp>
          <p:nvSpPr>
            <p:cNvPr name="TextBox 4" id="4"/>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Freeform 5" id="5"/>
          <p:cNvSpPr/>
          <p:nvPr/>
        </p:nvSpPr>
        <p:spPr>
          <a:xfrm flipH="false" flipV="false" rot="0">
            <a:off x="13263798" y="-4131629"/>
            <a:ext cx="7991003" cy="7991003"/>
          </a:xfrm>
          <a:custGeom>
            <a:avLst/>
            <a:gdLst/>
            <a:ahLst/>
            <a:cxnLst/>
            <a:rect r="r" b="b" t="t" l="l"/>
            <a:pathLst>
              <a:path h="7991003" w="7991003">
                <a:moveTo>
                  <a:pt x="0" y="0"/>
                </a:moveTo>
                <a:lnTo>
                  <a:pt x="7991004" y="0"/>
                </a:lnTo>
                <a:lnTo>
                  <a:pt x="7991004" y="7991003"/>
                </a:lnTo>
                <a:lnTo>
                  <a:pt x="0" y="7991003"/>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808638" y="3726678"/>
            <a:ext cx="3450662" cy="991148"/>
          </a:xfrm>
          <a:custGeom>
            <a:avLst/>
            <a:gdLst/>
            <a:ahLst/>
            <a:cxnLst/>
            <a:rect r="r" b="b" t="t" l="l"/>
            <a:pathLst>
              <a:path h="991148" w="3450662">
                <a:moveTo>
                  <a:pt x="0" y="0"/>
                </a:moveTo>
                <a:lnTo>
                  <a:pt x="3450662" y="0"/>
                </a:lnTo>
                <a:lnTo>
                  <a:pt x="3450662" y="991147"/>
                </a:lnTo>
                <a:lnTo>
                  <a:pt x="0" y="991147"/>
                </a:lnTo>
                <a:lnTo>
                  <a:pt x="0" y="0"/>
                </a:lnTo>
                <a:close/>
              </a:path>
            </a:pathLst>
          </a:custGeom>
          <a:blipFill>
            <a:blip r:embed="rId4"/>
            <a:stretch>
              <a:fillRect l="0" t="0" r="0" b="0"/>
            </a:stretch>
          </a:blipFill>
        </p:spPr>
      </p:sp>
      <p:sp>
        <p:nvSpPr>
          <p:cNvPr name="TextBox 7" id="7"/>
          <p:cNvSpPr txBox="true"/>
          <p:nvPr/>
        </p:nvSpPr>
        <p:spPr>
          <a:xfrm rot="0">
            <a:off x="6580062" y="1939761"/>
            <a:ext cx="8395740" cy="1630680"/>
          </a:xfrm>
          <a:prstGeom prst="rect">
            <a:avLst/>
          </a:prstGeom>
        </p:spPr>
        <p:txBody>
          <a:bodyPr anchor="t" rtlCol="false" tIns="0" lIns="0" bIns="0" rIns="0">
            <a:spAutoFit/>
          </a:bodyPr>
          <a:lstStyle/>
          <a:p>
            <a:pPr algn="just">
              <a:lnSpc>
                <a:spcPts val="3239"/>
              </a:lnSpc>
            </a:pPr>
            <a:r>
              <a:rPr lang="en-US" sz="2399" spc="143">
                <a:solidFill>
                  <a:srgbClr val="343434"/>
                </a:solidFill>
                <a:latin typeface="TT Hoves"/>
                <a:ea typeface="TT Hoves"/>
                <a:cs typeface="TT Hoves"/>
                <a:sym typeface="TT Hoves"/>
              </a:rPr>
              <a:t>Предсказать качество вина (целевые классы от 3 до 8) на основе химических характеристик, используя тренировочные данные.</a:t>
            </a:r>
          </a:p>
          <a:p>
            <a:pPr algn="just" marL="0" indent="0" lvl="0">
              <a:lnSpc>
                <a:spcPts val="3239"/>
              </a:lnSpc>
              <a:spcBef>
                <a:spcPct val="0"/>
              </a:spcBef>
            </a:pPr>
          </a:p>
        </p:txBody>
      </p:sp>
      <p:sp>
        <p:nvSpPr>
          <p:cNvPr name="TextBox 8" id="8"/>
          <p:cNvSpPr txBox="true"/>
          <p:nvPr/>
        </p:nvSpPr>
        <p:spPr>
          <a:xfrm rot="0">
            <a:off x="6580062" y="451823"/>
            <a:ext cx="9760574" cy="1526037"/>
          </a:xfrm>
          <a:prstGeom prst="rect">
            <a:avLst/>
          </a:prstGeom>
        </p:spPr>
        <p:txBody>
          <a:bodyPr anchor="t" rtlCol="false" tIns="0" lIns="0" bIns="0" rIns="0">
            <a:spAutoFit/>
          </a:bodyPr>
          <a:lstStyle/>
          <a:p>
            <a:pPr algn="l">
              <a:lnSpc>
                <a:spcPts val="11175"/>
              </a:lnSpc>
            </a:pPr>
            <a:r>
              <a:rPr lang="en-US" b="true" sz="11888" spc="-582">
                <a:solidFill>
                  <a:srgbClr val="343434"/>
                </a:solidFill>
                <a:latin typeface="TT Hoves Bold"/>
                <a:ea typeface="TT Hoves Bold"/>
                <a:cs typeface="TT Hoves Bold"/>
                <a:sym typeface="TT Hoves Bold"/>
              </a:rPr>
              <a:t>Цель</a:t>
            </a:r>
          </a:p>
        </p:txBody>
      </p:sp>
      <p:sp>
        <p:nvSpPr>
          <p:cNvPr name="TextBox 9" id="9"/>
          <p:cNvSpPr txBox="true"/>
          <p:nvPr/>
        </p:nvSpPr>
        <p:spPr>
          <a:xfrm rot="0">
            <a:off x="-1725735" y="6821207"/>
            <a:ext cx="5508869"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01</a:t>
            </a:r>
          </a:p>
        </p:txBody>
      </p:sp>
      <p:sp>
        <p:nvSpPr>
          <p:cNvPr name="TextBox 10" id="10"/>
          <p:cNvSpPr txBox="true"/>
          <p:nvPr/>
        </p:nvSpPr>
        <p:spPr>
          <a:xfrm rot="0">
            <a:off x="5511477" y="3079269"/>
            <a:ext cx="854449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Целевая метрика: </a:t>
            </a:r>
          </a:p>
        </p:txBody>
      </p:sp>
      <p:sp>
        <p:nvSpPr>
          <p:cNvPr name="TextBox 11" id="11"/>
          <p:cNvSpPr txBox="true"/>
          <p:nvPr/>
        </p:nvSpPr>
        <p:spPr>
          <a:xfrm rot="0">
            <a:off x="6580062" y="4155577"/>
            <a:ext cx="6883122"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Quadratic Weighted Kappa (QWK).</a:t>
            </a:r>
          </a:p>
        </p:txBody>
      </p:sp>
      <p:sp>
        <p:nvSpPr>
          <p:cNvPr name="TextBox 12" id="12"/>
          <p:cNvSpPr txBox="true"/>
          <p:nvPr/>
        </p:nvSpPr>
        <p:spPr>
          <a:xfrm rot="0">
            <a:off x="6580062" y="5000662"/>
            <a:ext cx="8544493"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Open Sans Bold"/>
                <a:ea typeface="Open Sans Bold"/>
                <a:cs typeface="Open Sans Bold"/>
                <a:sym typeface="Open Sans Bold"/>
              </a:rPr>
              <a:t>Данные:</a:t>
            </a:r>
          </a:p>
        </p:txBody>
      </p:sp>
      <p:sp>
        <p:nvSpPr>
          <p:cNvPr name="TextBox 13" id="13"/>
          <p:cNvSpPr txBox="true"/>
          <p:nvPr/>
        </p:nvSpPr>
        <p:spPr>
          <a:xfrm rot="0">
            <a:off x="6482130" y="6087782"/>
            <a:ext cx="11220238" cy="3936999"/>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000000"/>
                </a:solidFill>
                <a:latin typeface="Open Sans"/>
                <a:ea typeface="Open Sans"/>
                <a:cs typeface="Open Sans"/>
                <a:sym typeface="Open Sans"/>
              </a:rPr>
              <a:t>Тренировочный набор: химические параметры (11 признаков) и целевой признак quality.</a:t>
            </a:r>
          </a:p>
          <a:p>
            <a:pPr algn="l" marL="539754" indent="-269877" lvl="1">
              <a:lnSpc>
                <a:spcPts val="3500"/>
              </a:lnSpc>
              <a:buFont typeface="Arial"/>
              <a:buChar char="•"/>
            </a:pPr>
            <a:r>
              <a:rPr lang="en-US" sz="2500">
                <a:solidFill>
                  <a:srgbClr val="000000"/>
                </a:solidFill>
                <a:latin typeface="Open Sans"/>
                <a:ea typeface="Open Sans"/>
                <a:cs typeface="Open Sans"/>
                <a:sym typeface="Open Sans"/>
              </a:rPr>
              <a:t>Тестовый набор: те же признаки, без значений quality.</a:t>
            </a:r>
          </a:p>
          <a:p>
            <a:pPr algn="l" marL="539754" indent="-269877" lvl="1">
              <a:lnSpc>
                <a:spcPts val="3500"/>
              </a:lnSpc>
              <a:buFont typeface="Arial"/>
              <a:buChar char="•"/>
            </a:pPr>
            <a:r>
              <a:rPr lang="en-US" sz="2500">
                <a:solidFill>
                  <a:srgbClr val="000000"/>
                </a:solidFill>
                <a:latin typeface="Open Sans"/>
                <a:ea typeface="Open Sans"/>
                <a:cs typeface="Open Sans"/>
                <a:sym typeface="Open Sans"/>
              </a:rPr>
              <a:t>Дисбаланс классов: большинство данных приходится на классы 5 и 6.</a:t>
            </a:r>
          </a:p>
          <a:p>
            <a:pPr algn="l" marL="539754" indent="-269877" lvl="1">
              <a:lnSpc>
                <a:spcPts val="3500"/>
              </a:lnSpc>
              <a:buFont typeface="Arial"/>
              <a:buChar char="•"/>
            </a:pPr>
            <a:r>
              <a:rPr lang="en-US" sz="2500">
                <a:solidFill>
                  <a:srgbClr val="000000"/>
                </a:solidFill>
                <a:latin typeface="Open Sans"/>
                <a:ea typeface="Open Sans"/>
                <a:cs typeface="Open Sans"/>
                <a:sym typeface="Open Sans"/>
              </a:rPr>
              <a:t>Пропуски отсутствуют.</a:t>
            </a:r>
          </a:p>
          <a:p>
            <a:pPr algn="l" marL="539754" indent="-269877" lvl="1">
              <a:lnSpc>
                <a:spcPts val="3500"/>
              </a:lnSpc>
              <a:buFont typeface="Arial"/>
              <a:buChar char="•"/>
            </a:pPr>
            <a:r>
              <a:rPr lang="en-US" sz="2500">
                <a:solidFill>
                  <a:srgbClr val="000000"/>
                </a:solidFill>
                <a:latin typeface="Open Sans"/>
                <a:ea typeface="Open Sans"/>
                <a:cs typeface="Open Sans"/>
                <a:sym typeface="Open Sans"/>
              </a:rPr>
              <a:t>Выбросы есть, в большинстве своем у классов 5 и 6.</a:t>
            </a:r>
          </a:p>
          <a:p>
            <a:pPr algn="l" marL="539754" indent="-269877" lvl="1">
              <a:lnSpc>
                <a:spcPts val="3500"/>
              </a:lnSpc>
              <a:buFont typeface="Arial"/>
              <a:buChar char="•"/>
            </a:pPr>
            <a:r>
              <a:rPr lang="en-US" sz="2500">
                <a:solidFill>
                  <a:srgbClr val="000000"/>
                </a:solidFill>
                <a:latin typeface="Open Sans"/>
                <a:ea typeface="Open Sans"/>
                <a:cs typeface="Open Sans"/>
                <a:sym typeface="Open Sans"/>
              </a:rPr>
              <a:t>Наибольшая корреляция с полем alcohol.</a:t>
            </a:r>
          </a:p>
          <a:p>
            <a:pPr algn="l">
              <a:lnSpc>
                <a:spcPts val="35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805628" y="-3991568"/>
            <a:ext cx="9598990" cy="9598990"/>
          </a:xfrm>
          <a:custGeom>
            <a:avLst/>
            <a:gdLst/>
            <a:ahLst/>
            <a:cxnLst/>
            <a:rect r="r" b="b" t="t" l="l"/>
            <a:pathLst>
              <a:path h="9598990" w="9598990">
                <a:moveTo>
                  <a:pt x="0" y="0"/>
                </a:moveTo>
                <a:lnTo>
                  <a:pt x="9598990" y="0"/>
                </a:lnTo>
                <a:lnTo>
                  <a:pt x="9598990" y="9598990"/>
                </a:lnTo>
                <a:lnTo>
                  <a:pt x="0" y="9598990"/>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01.</a:t>
            </a:r>
          </a:p>
        </p:txBody>
      </p:sp>
      <p:sp>
        <p:nvSpPr>
          <p:cNvPr name="TextBox 4" id="4"/>
          <p:cNvSpPr txBox="true"/>
          <p:nvPr/>
        </p:nvSpPr>
        <p:spPr>
          <a:xfrm rot="0">
            <a:off x="12601687" y="6540872"/>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02</a:t>
            </a:r>
          </a:p>
        </p:txBody>
      </p:sp>
      <p:sp>
        <p:nvSpPr>
          <p:cNvPr name="TextBox 5" id="5"/>
          <p:cNvSpPr txBox="true"/>
          <p:nvPr/>
        </p:nvSpPr>
        <p:spPr>
          <a:xfrm rot="0">
            <a:off x="5944290" y="3834155"/>
            <a:ext cx="2211140" cy="1435323"/>
          </a:xfrm>
          <a:prstGeom prst="rect">
            <a:avLst/>
          </a:prstGeom>
        </p:spPr>
        <p:txBody>
          <a:bodyPr anchor="t" rtlCol="false" tIns="0" lIns="0" bIns="0" rIns="0">
            <a:spAutoFit/>
          </a:bodyPr>
          <a:lstStyle/>
          <a:p>
            <a:pPr algn="l">
              <a:lnSpc>
                <a:spcPts val="10755"/>
              </a:lnSpc>
            </a:pPr>
            <a:r>
              <a:rPr lang="en-US" sz="11203" spc="-918">
                <a:solidFill>
                  <a:srgbClr val="EFEFEF"/>
                </a:solidFill>
                <a:latin typeface="TT Hoves"/>
                <a:ea typeface="TT Hoves"/>
                <a:cs typeface="TT Hoves"/>
                <a:sym typeface="TT Hoves"/>
              </a:rPr>
              <a:t>03.</a:t>
            </a:r>
          </a:p>
        </p:txBody>
      </p:sp>
      <p:sp>
        <p:nvSpPr>
          <p:cNvPr name="TextBox 6" id="6"/>
          <p:cNvSpPr txBox="true"/>
          <p:nvPr/>
        </p:nvSpPr>
        <p:spPr>
          <a:xfrm rot="0">
            <a:off x="12218908" y="1730935"/>
            <a:ext cx="4132127" cy="1183005"/>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7" id="7"/>
          <p:cNvSpPr txBox="true"/>
          <p:nvPr/>
        </p:nvSpPr>
        <p:spPr>
          <a:xfrm rot="0">
            <a:off x="12218908" y="4424417"/>
            <a:ext cx="4132127" cy="1183005"/>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8" id="8"/>
          <p:cNvSpPr/>
          <p:nvPr/>
        </p:nvSpPr>
        <p:spPr>
          <a:xfrm flipH="false" flipV="false" rot="0">
            <a:off x="443024" y="5693147"/>
            <a:ext cx="17048784" cy="1084794"/>
          </a:xfrm>
          <a:custGeom>
            <a:avLst/>
            <a:gdLst/>
            <a:ahLst/>
            <a:cxnLst/>
            <a:rect r="r" b="b" t="t" l="l"/>
            <a:pathLst>
              <a:path h="1084794" w="17048784">
                <a:moveTo>
                  <a:pt x="0" y="0"/>
                </a:moveTo>
                <a:lnTo>
                  <a:pt x="17048784" y="0"/>
                </a:lnTo>
                <a:lnTo>
                  <a:pt x="17048784" y="1084794"/>
                </a:lnTo>
                <a:lnTo>
                  <a:pt x="0" y="1084794"/>
                </a:lnTo>
                <a:lnTo>
                  <a:pt x="0" y="0"/>
                </a:lnTo>
                <a:close/>
              </a:path>
            </a:pathLst>
          </a:custGeom>
          <a:blipFill>
            <a:blip r:embed="rId4"/>
            <a:stretch>
              <a:fillRect l="0" t="-7126" r="-26431" b="-7126"/>
            </a:stretch>
          </a:blipFill>
        </p:spPr>
      </p:sp>
      <p:sp>
        <p:nvSpPr>
          <p:cNvPr name="TextBox 9" id="9"/>
          <p:cNvSpPr txBox="true"/>
          <p:nvPr/>
        </p:nvSpPr>
        <p:spPr>
          <a:xfrm rot="0">
            <a:off x="443024" y="511796"/>
            <a:ext cx="4974819" cy="1242237"/>
          </a:xfrm>
          <a:prstGeom prst="rect">
            <a:avLst/>
          </a:prstGeom>
        </p:spPr>
        <p:txBody>
          <a:bodyPr anchor="t" rtlCol="false" tIns="0" lIns="0" bIns="0" rIns="0">
            <a:spAutoFit/>
          </a:bodyPr>
          <a:lstStyle/>
          <a:p>
            <a:pPr algn="ctr">
              <a:lnSpc>
                <a:spcPts val="10194"/>
              </a:lnSpc>
            </a:pPr>
            <a:r>
              <a:rPr lang="en-US" sz="7281" b="true">
                <a:solidFill>
                  <a:srgbClr val="000000"/>
                </a:solidFill>
                <a:latin typeface="Open Sans Bold"/>
                <a:ea typeface="Open Sans Bold"/>
                <a:cs typeface="Open Sans Bold"/>
                <a:sym typeface="Open Sans Bold"/>
              </a:rPr>
              <a:t>Бейслайн:</a:t>
            </a:r>
          </a:p>
        </p:txBody>
      </p:sp>
      <p:sp>
        <p:nvSpPr>
          <p:cNvPr name="TextBox 10" id="10"/>
          <p:cNvSpPr txBox="true"/>
          <p:nvPr/>
        </p:nvSpPr>
        <p:spPr>
          <a:xfrm rot="0">
            <a:off x="329391" y="1673785"/>
            <a:ext cx="15018733" cy="4170278"/>
          </a:xfrm>
          <a:prstGeom prst="rect">
            <a:avLst/>
          </a:prstGeom>
        </p:spPr>
        <p:txBody>
          <a:bodyPr anchor="t" rtlCol="false" tIns="0" lIns="0" bIns="0" rIns="0">
            <a:spAutoFit/>
          </a:bodyPr>
          <a:lstStyle/>
          <a:p>
            <a:pPr algn="l" marL="876797" indent="-438399" lvl="1">
              <a:lnSpc>
                <a:spcPts val="5685"/>
              </a:lnSpc>
              <a:buFont typeface="Arial"/>
              <a:buChar char="•"/>
            </a:pPr>
            <a:r>
              <a:rPr lang="en-US" sz="4061">
                <a:solidFill>
                  <a:srgbClr val="000000"/>
                </a:solidFill>
                <a:latin typeface="Open Sans"/>
                <a:ea typeface="Open Sans"/>
                <a:cs typeface="Open Sans"/>
                <a:sym typeface="Open Sans"/>
              </a:rPr>
              <a:t>Модель: LightGBM Classifier с базовыми параметрами.</a:t>
            </a:r>
          </a:p>
          <a:p>
            <a:pPr algn="l" marL="876797" indent="-438399" lvl="1">
              <a:lnSpc>
                <a:spcPts val="5685"/>
              </a:lnSpc>
              <a:buFont typeface="Arial"/>
              <a:buChar char="•"/>
            </a:pPr>
            <a:r>
              <a:rPr lang="en-US" sz="4061">
                <a:solidFill>
                  <a:srgbClr val="000000"/>
                </a:solidFill>
                <a:latin typeface="Open Sans"/>
                <a:ea typeface="Open Sans"/>
                <a:cs typeface="Open Sans"/>
                <a:sym typeface="Open Sans"/>
              </a:rPr>
              <a:t>Использованы все признаки без изменений.</a:t>
            </a:r>
          </a:p>
          <a:p>
            <a:pPr algn="l" marL="876797" indent="-438399" lvl="1">
              <a:lnSpc>
                <a:spcPts val="5685"/>
              </a:lnSpc>
              <a:buFont typeface="Arial"/>
              <a:buChar char="•"/>
            </a:pPr>
            <a:r>
              <a:rPr lang="en-US" sz="4061">
                <a:solidFill>
                  <a:srgbClr val="000000"/>
                </a:solidFill>
                <a:latin typeface="Open Sans"/>
                <a:ea typeface="Open Sans"/>
                <a:cs typeface="Open Sans"/>
                <a:sym typeface="Open Sans"/>
              </a:rPr>
              <a:t>Добавлены новые признаки.</a:t>
            </a:r>
          </a:p>
          <a:p>
            <a:pPr algn="l" marL="876797" indent="-438399" lvl="1">
              <a:lnSpc>
                <a:spcPts val="5685"/>
              </a:lnSpc>
              <a:buFont typeface="Arial"/>
              <a:buChar char="•"/>
            </a:pPr>
            <a:r>
              <a:rPr lang="en-US" sz="4061">
                <a:solidFill>
                  <a:srgbClr val="000000"/>
                </a:solidFill>
                <a:latin typeface="Open Sans"/>
                <a:ea typeface="Open Sans"/>
                <a:cs typeface="Open Sans"/>
                <a:sym typeface="Open Sans"/>
              </a:rPr>
              <a:t>Также использовался catboost для бейслайна, но цифры хуже.</a:t>
            </a:r>
          </a:p>
          <a:p>
            <a:pPr algn="l">
              <a:lnSpc>
                <a:spcPts val="4705"/>
              </a:lnSpc>
            </a:pPr>
          </a:p>
        </p:txBody>
      </p:sp>
      <p:sp>
        <p:nvSpPr>
          <p:cNvPr name="Freeform 11" id="11"/>
          <p:cNvSpPr/>
          <p:nvPr/>
        </p:nvSpPr>
        <p:spPr>
          <a:xfrm flipH="false" flipV="false" rot="0">
            <a:off x="443024" y="8523718"/>
            <a:ext cx="13053234" cy="734582"/>
          </a:xfrm>
          <a:custGeom>
            <a:avLst/>
            <a:gdLst/>
            <a:ahLst/>
            <a:cxnLst/>
            <a:rect r="r" b="b" t="t" l="l"/>
            <a:pathLst>
              <a:path h="734582" w="13053234">
                <a:moveTo>
                  <a:pt x="0" y="0"/>
                </a:moveTo>
                <a:lnTo>
                  <a:pt x="13053234" y="0"/>
                </a:lnTo>
                <a:lnTo>
                  <a:pt x="13053234" y="734582"/>
                </a:lnTo>
                <a:lnTo>
                  <a:pt x="0" y="734582"/>
                </a:lnTo>
                <a:lnTo>
                  <a:pt x="0" y="0"/>
                </a:lnTo>
                <a:close/>
              </a:path>
            </a:pathLst>
          </a:custGeom>
          <a:blipFill>
            <a:blip r:embed="rId5"/>
            <a:stretch>
              <a:fillRect l="0" t="-7751" r="0" b="-7751"/>
            </a:stretch>
          </a:blipFill>
        </p:spPr>
      </p:sp>
      <p:sp>
        <p:nvSpPr>
          <p:cNvPr name="TextBox 12" id="12"/>
          <p:cNvSpPr txBox="true"/>
          <p:nvPr/>
        </p:nvSpPr>
        <p:spPr>
          <a:xfrm rot="0">
            <a:off x="5944290" y="62245"/>
            <a:ext cx="2211140" cy="1435323"/>
          </a:xfrm>
          <a:prstGeom prst="rect">
            <a:avLst/>
          </a:prstGeom>
        </p:spPr>
        <p:txBody>
          <a:bodyPr anchor="t" rtlCol="false" tIns="0" lIns="0" bIns="0" rIns="0">
            <a:spAutoFit/>
          </a:bodyPr>
          <a:lstStyle/>
          <a:p>
            <a:pPr algn="l">
              <a:lnSpc>
                <a:spcPts val="10755"/>
              </a:lnSpc>
            </a:pPr>
            <a:r>
              <a:rPr lang="en-US" sz="11203" spc="-918">
                <a:solidFill>
                  <a:srgbClr val="EFEFEF"/>
                </a:solidFill>
                <a:latin typeface="TT Hoves"/>
                <a:ea typeface="TT Hoves"/>
                <a:cs typeface="TT Hoves"/>
                <a:sym typeface="TT Hoves"/>
              </a:rPr>
              <a:t>02.</a:t>
            </a:r>
          </a:p>
        </p:txBody>
      </p:sp>
      <p:sp>
        <p:nvSpPr>
          <p:cNvPr name="TextBox 13" id="13"/>
          <p:cNvSpPr txBox="true"/>
          <p:nvPr/>
        </p:nvSpPr>
        <p:spPr>
          <a:xfrm rot="0">
            <a:off x="12218908" y="7117899"/>
            <a:ext cx="4132127" cy="1183005"/>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4" id="14"/>
          <p:cNvSpPr txBox="true"/>
          <p:nvPr/>
        </p:nvSpPr>
        <p:spPr>
          <a:xfrm rot="0">
            <a:off x="574216" y="9501653"/>
            <a:ext cx="2647801" cy="4483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TT Hoves"/>
                <a:ea typeface="TT Hoves"/>
                <a:cs typeface="TT Hoves"/>
                <a:sym typeface="TT Hoves"/>
              </a:rPr>
              <a:t>Catboost baseline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109591" y="216975"/>
            <a:ext cx="12327917" cy="1327705"/>
          </a:xfrm>
          <a:prstGeom prst="rect">
            <a:avLst/>
          </a:prstGeom>
        </p:spPr>
        <p:txBody>
          <a:bodyPr anchor="t" rtlCol="false" tIns="0" lIns="0" bIns="0" rIns="0">
            <a:spAutoFit/>
          </a:bodyPr>
          <a:lstStyle/>
          <a:p>
            <a:pPr algn="just">
              <a:lnSpc>
                <a:spcPts val="10180"/>
              </a:lnSpc>
            </a:pPr>
            <a:r>
              <a:rPr lang="en-US" b="true" sz="9695" spc="-475">
                <a:solidFill>
                  <a:srgbClr val="343434"/>
                </a:solidFill>
                <a:latin typeface="TT Hoves Bold"/>
                <a:ea typeface="TT Hoves Bold"/>
                <a:cs typeface="TT Hoves Bold"/>
                <a:sym typeface="TT Hoves Bold"/>
              </a:rPr>
              <a:t>Усиление бейслайна</a:t>
            </a:r>
          </a:p>
        </p:txBody>
      </p:sp>
      <p:sp>
        <p:nvSpPr>
          <p:cNvPr name="Freeform 3" id="3"/>
          <p:cNvSpPr/>
          <p:nvPr/>
        </p:nvSpPr>
        <p:spPr>
          <a:xfrm flipH="false" flipV="false" rot="0">
            <a:off x="8273549" y="-2191029"/>
            <a:ext cx="16075318" cy="16075318"/>
          </a:xfrm>
          <a:custGeom>
            <a:avLst/>
            <a:gdLst/>
            <a:ahLst/>
            <a:cxnLst/>
            <a:rect r="r" b="b" t="t" l="l"/>
            <a:pathLst>
              <a:path h="16075318" w="16075318">
                <a:moveTo>
                  <a:pt x="0" y="0"/>
                </a:moveTo>
                <a:lnTo>
                  <a:pt x="16075318" y="0"/>
                </a:lnTo>
                <a:lnTo>
                  <a:pt x="16075318" y="16075318"/>
                </a:lnTo>
                <a:lnTo>
                  <a:pt x="0" y="1607531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96258" y="-976142"/>
            <a:ext cx="2222590" cy="11878896"/>
            <a:chOff x="0" y="0"/>
            <a:chExt cx="585373" cy="3128598"/>
          </a:xfrm>
        </p:grpSpPr>
        <p:sp>
          <p:nvSpPr>
            <p:cNvPr name="Freeform 5" id="5"/>
            <p:cNvSpPr/>
            <p:nvPr/>
          </p:nvSpPr>
          <p:spPr>
            <a:xfrm flipH="false" flipV="false" rot="0">
              <a:off x="0" y="0"/>
              <a:ext cx="585373" cy="3128598"/>
            </a:xfrm>
            <a:custGeom>
              <a:avLst/>
              <a:gdLst/>
              <a:ahLst/>
              <a:cxnLst/>
              <a:rect r="r" b="b" t="t" l="l"/>
              <a:pathLst>
                <a:path h="3128598" w="585373">
                  <a:moveTo>
                    <a:pt x="0" y="0"/>
                  </a:moveTo>
                  <a:lnTo>
                    <a:pt x="585373" y="0"/>
                  </a:lnTo>
                  <a:lnTo>
                    <a:pt x="585373" y="3128598"/>
                  </a:lnTo>
                  <a:lnTo>
                    <a:pt x="0" y="3128598"/>
                  </a:lnTo>
                  <a:close/>
                </a:path>
              </a:pathLst>
            </a:custGeom>
            <a:solidFill>
              <a:srgbClr val="0003FF"/>
            </a:solidFill>
          </p:spPr>
        </p:sp>
        <p:sp>
          <p:nvSpPr>
            <p:cNvPr name="TextBox 6" id="6"/>
            <p:cNvSpPr txBox="true"/>
            <p:nvPr/>
          </p:nvSpPr>
          <p:spPr>
            <a:xfrm>
              <a:off x="0" y="-57150"/>
              <a:ext cx="585373" cy="3185748"/>
            </a:xfrm>
            <a:prstGeom prst="rect">
              <a:avLst/>
            </a:prstGeom>
          </p:spPr>
          <p:txBody>
            <a:bodyPr anchor="ctr" rtlCol="false" tIns="50800" lIns="50800" bIns="50800" rIns="50800"/>
            <a:lstStyle/>
            <a:p>
              <a:pPr algn="ctr">
                <a:lnSpc>
                  <a:spcPts val="3639"/>
                </a:lnSpc>
              </a:pPr>
            </a:p>
          </p:txBody>
        </p:sp>
      </p:grpSp>
      <p:sp>
        <p:nvSpPr>
          <p:cNvPr name="TextBox 7" id="7"/>
          <p:cNvSpPr txBox="true"/>
          <p:nvPr/>
        </p:nvSpPr>
        <p:spPr>
          <a:xfrm rot="0">
            <a:off x="12860221" y="-392506"/>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03</a:t>
            </a:r>
          </a:p>
        </p:txBody>
      </p:sp>
      <p:sp>
        <p:nvSpPr>
          <p:cNvPr name="Freeform 8" id="8"/>
          <p:cNvSpPr/>
          <p:nvPr/>
        </p:nvSpPr>
        <p:spPr>
          <a:xfrm flipH="false" flipV="false" rot="0">
            <a:off x="2868188" y="3160744"/>
            <a:ext cx="12052414" cy="783407"/>
          </a:xfrm>
          <a:custGeom>
            <a:avLst/>
            <a:gdLst/>
            <a:ahLst/>
            <a:cxnLst/>
            <a:rect r="r" b="b" t="t" l="l"/>
            <a:pathLst>
              <a:path h="783407" w="12052414">
                <a:moveTo>
                  <a:pt x="0" y="0"/>
                </a:moveTo>
                <a:lnTo>
                  <a:pt x="12052415" y="0"/>
                </a:lnTo>
                <a:lnTo>
                  <a:pt x="12052415" y="783407"/>
                </a:lnTo>
                <a:lnTo>
                  <a:pt x="0" y="783407"/>
                </a:lnTo>
                <a:lnTo>
                  <a:pt x="0" y="0"/>
                </a:lnTo>
                <a:close/>
              </a:path>
            </a:pathLst>
          </a:custGeom>
          <a:blipFill>
            <a:blip r:embed="rId4"/>
            <a:stretch>
              <a:fillRect l="0" t="0" r="0" b="0"/>
            </a:stretch>
          </a:blipFill>
        </p:spPr>
      </p:sp>
      <p:sp>
        <p:nvSpPr>
          <p:cNvPr name="Freeform 9" id="9"/>
          <p:cNvSpPr/>
          <p:nvPr/>
        </p:nvSpPr>
        <p:spPr>
          <a:xfrm flipH="false" flipV="false" rot="0">
            <a:off x="2868188" y="4477551"/>
            <a:ext cx="12052414" cy="783407"/>
          </a:xfrm>
          <a:custGeom>
            <a:avLst/>
            <a:gdLst/>
            <a:ahLst/>
            <a:cxnLst/>
            <a:rect r="r" b="b" t="t" l="l"/>
            <a:pathLst>
              <a:path h="783407" w="12052414">
                <a:moveTo>
                  <a:pt x="0" y="0"/>
                </a:moveTo>
                <a:lnTo>
                  <a:pt x="12052415" y="0"/>
                </a:lnTo>
                <a:lnTo>
                  <a:pt x="12052415" y="783407"/>
                </a:lnTo>
                <a:lnTo>
                  <a:pt x="0" y="783407"/>
                </a:lnTo>
                <a:lnTo>
                  <a:pt x="0" y="0"/>
                </a:lnTo>
                <a:close/>
              </a:path>
            </a:pathLst>
          </a:custGeom>
          <a:blipFill>
            <a:blip r:embed="rId5"/>
            <a:stretch>
              <a:fillRect l="0" t="0" r="0" b="0"/>
            </a:stretch>
          </a:blipFill>
        </p:spPr>
      </p:sp>
      <p:sp>
        <p:nvSpPr>
          <p:cNvPr name="Freeform 10" id="10"/>
          <p:cNvSpPr/>
          <p:nvPr/>
        </p:nvSpPr>
        <p:spPr>
          <a:xfrm flipH="false" flipV="false" rot="0">
            <a:off x="8894396" y="6862172"/>
            <a:ext cx="8981188" cy="2649450"/>
          </a:xfrm>
          <a:custGeom>
            <a:avLst/>
            <a:gdLst/>
            <a:ahLst/>
            <a:cxnLst/>
            <a:rect r="r" b="b" t="t" l="l"/>
            <a:pathLst>
              <a:path h="2649450" w="8981188">
                <a:moveTo>
                  <a:pt x="0" y="0"/>
                </a:moveTo>
                <a:lnTo>
                  <a:pt x="8981187" y="0"/>
                </a:lnTo>
                <a:lnTo>
                  <a:pt x="8981187" y="2649450"/>
                </a:lnTo>
                <a:lnTo>
                  <a:pt x="0" y="2649450"/>
                </a:lnTo>
                <a:lnTo>
                  <a:pt x="0" y="0"/>
                </a:lnTo>
                <a:close/>
              </a:path>
            </a:pathLst>
          </a:custGeom>
          <a:blipFill>
            <a:blip r:embed="rId6"/>
            <a:stretch>
              <a:fillRect l="0" t="0" r="0" b="0"/>
            </a:stretch>
          </a:blipFill>
        </p:spPr>
      </p:sp>
      <p:sp>
        <p:nvSpPr>
          <p:cNvPr name="TextBox 11" id="11"/>
          <p:cNvSpPr txBox="true"/>
          <p:nvPr/>
        </p:nvSpPr>
        <p:spPr>
          <a:xfrm rot="-5400000">
            <a:off x="-849366" y="7803258"/>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Machine Learning</a:t>
            </a:r>
          </a:p>
        </p:txBody>
      </p:sp>
      <p:sp>
        <p:nvSpPr>
          <p:cNvPr name="TextBox 12" id="12"/>
          <p:cNvSpPr txBox="true"/>
          <p:nvPr/>
        </p:nvSpPr>
        <p:spPr>
          <a:xfrm rot="-5400000">
            <a:off x="-849366" y="2035431"/>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2024</a:t>
            </a:r>
          </a:p>
        </p:txBody>
      </p:sp>
      <p:sp>
        <p:nvSpPr>
          <p:cNvPr name="TextBox 13" id="13"/>
          <p:cNvSpPr txBox="true"/>
          <p:nvPr/>
        </p:nvSpPr>
        <p:spPr>
          <a:xfrm rot="-5400000">
            <a:off x="6164" y="4919345"/>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4" id="14"/>
          <p:cNvSpPr txBox="true"/>
          <p:nvPr/>
        </p:nvSpPr>
        <p:spPr>
          <a:xfrm rot="0">
            <a:off x="2109591" y="2060300"/>
            <a:ext cx="13505736" cy="2360296"/>
          </a:xfrm>
          <a:prstGeom prst="rect">
            <a:avLst/>
          </a:prstGeom>
        </p:spPr>
        <p:txBody>
          <a:bodyPr anchor="t" rtlCol="false" tIns="0" lIns="0" bIns="0" rIns="0">
            <a:spAutoFit/>
          </a:bodyPr>
          <a:lstStyle/>
          <a:p>
            <a:pPr algn="l" marL="582925" indent="-291463" lvl="1">
              <a:lnSpc>
                <a:spcPts val="3779"/>
              </a:lnSpc>
              <a:buFont typeface="Arial"/>
              <a:buChar char="•"/>
            </a:pPr>
            <a:r>
              <a:rPr lang="en-US" sz="2699">
                <a:solidFill>
                  <a:srgbClr val="000000"/>
                </a:solidFill>
                <a:latin typeface="TT Hoves"/>
                <a:ea typeface="TT Hoves"/>
                <a:cs typeface="TT Hoves"/>
                <a:sym typeface="TT Hoves"/>
              </a:rPr>
              <a:t>Добавление новых данных</a:t>
            </a:r>
          </a:p>
          <a:p>
            <a:pPr algn="l" marL="582925" indent="-291463" lvl="1">
              <a:lnSpc>
                <a:spcPts val="3779"/>
              </a:lnSpc>
              <a:buFont typeface="Arial"/>
              <a:buChar char="•"/>
            </a:pPr>
            <a:r>
              <a:rPr lang="en-US" sz="2699">
                <a:solidFill>
                  <a:srgbClr val="000000"/>
                </a:solidFill>
                <a:latin typeface="TT Hoves"/>
                <a:ea typeface="TT Hoves"/>
                <a:cs typeface="TT Hoves"/>
                <a:sym typeface="TT Hoves"/>
              </a:rPr>
              <a:t>Подбор гиперпараметров LightGBM с помощью Optuna.</a:t>
            </a:r>
          </a:p>
          <a:p>
            <a:pPr algn="l">
              <a:lnSpc>
                <a:spcPts val="3779"/>
              </a:lnSpc>
            </a:pPr>
          </a:p>
          <a:p>
            <a:pPr algn="l">
              <a:lnSpc>
                <a:spcPts val="3779"/>
              </a:lnSpc>
            </a:pPr>
          </a:p>
          <a:p>
            <a:pPr algn="l" marL="582925" indent="-291463" lvl="1">
              <a:lnSpc>
                <a:spcPts val="3779"/>
              </a:lnSpc>
              <a:buFont typeface="Arial"/>
              <a:buChar char="•"/>
            </a:pPr>
            <a:r>
              <a:rPr lang="en-US" sz="2699">
                <a:solidFill>
                  <a:srgbClr val="000000"/>
                </a:solidFill>
                <a:latin typeface="TT Hoves"/>
                <a:ea typeface="TT Hoves"/>
                <a:cs typeface="TT Hoves"/>
                <a:sym typeface="TT Hoves"/>
              </a:rPr>
              <a:t>Кросс валидация с использованием K-Fold  и выбор самого частого предсказания</a:t>
            </a:r>
          </a:p>
        </p:txBody>
      </p:sp>
      <p:sp>
        <p:nvSpPr>
          <p:cNvPr name="TextBox 15" id="15"/>
          <p:cNvSpPr txBox="true"/>
          <p:nvPr/>
        </p:nvSpPr>
        <p:spPr>
          <a:xfrm rot="0">
            <a:off x="2109591" y="1478005"/>
            <a:ext cx="10169605" cy="629920"/>
          </a:xfrm>
          <a:prstGeom prst="rect">
            <a:avLst/>
          </a:prstGeom>
        </p:spPr>
        <p:txBody>
          <a:bodyPr anchor="t" rtlCol="false" tIns="0" lIns="0" bIns="0" rIns="0">
            <a:spAutoFit/>
          </a:bodyPr>
          <a:lstStyle/>
          <a:p>
            <a:pPr algn="l">
              <a:lnSpc>
                <a:spcPts val="5179"/>
              </a:lnSpc>
            </a:pPr>
            <a:r>
              <a:rPr lang="en-US" sz="3699" b="true">
                <a:solidFill>
                  <a:srgbClr val="000000"/>
                </a:solidFill>
                <a:latin typeface="Open Sans Bold"/>
                <a:ea typeface="Open Sans Bold"/>
                <a:cs typeface="Open Sans Bold"/>
                <a:sym typeface="Open Sans Bold"/>
              </a:rPr>
              <a:t>LGBMClassifier</a:t>
            </a:r>
          </a:p>
        </p:txBody>
      </p:sp>
      <p:sp>
        <p:nvSpPr>
          <p:cNvPr name="TextBox 16" id="16"/>
          <p:cNvSpPr txBox="true"/>
          <p:nvPr/>
        </p:nvSpPr>
        <p:spPr>
          <a:xfrm rot="0">
            <a:off x="2077826" y="6516378"/>
            <a:ext cx="7066174" cy="3302938"/>
          </a:xfrm>
          <a:prstGeom prst="rect">
            <a:avLst/>
          </a:prstGeom>
        </p:spPr>
        <p:txBody>
          <a:bodyPr anchor="t" rtlCol="false" tIns="0" lIns="0" bIns="0" rIns="0">
            <a:spAutoFit/>
          </a:bodyPr>
          <a:lstStyle/>
          <a:p>
            <a:pPr algn="l" marL="585752" indent="-292876" lvl="1">
              <a:lnSpc>
                <a:spcPts val="3798"/>
              </a:lnSpc>
              <a:buFont typeface="Arial"/>
              <a:buChar char="•"/>
            </a:pPr>
            <a:r>
              <a:rPr lang="en-US" sz="2713">
                <a:solidFill>
                  <a:srgbClr val="000000"/>
                </a:solidFill>
                <a:latin typeface="TT Hoves"/>
                <a:ea typeface="TT Hoves"/>
                <a:cs typeface="TT Hoves"/>
                <a:sym typeface="TT Hoves"/>
              </a:rPr>
              <a:t>Добавление новых данных</a:t>
            </a:r>
          </a:p>
          <a:p>
            <a:pPr algn="l" marL="585752" indent="-292876" lvl="1">
              <a:lnSpc>
                <a:spcPts val="3798"/>
              </a:lnSpc>
              <a:buFont typeface="Arial"/>
              <a:buChar char="•"/>
            </a:pPr>
            <a:r>
              <a:rPr lang="en-US" sz="2713">
                <a:solidFill>
                  <a:srgbClr val="000000"/>
                </a:solidFill>
                <a:latin typeface="TT Hoves"/>
                <a:ea typeface="TT Hoves"/>
                <a:cs typeface="TT Hoves"/>
                <a:sym typeface="TT Hoves"/>
              </a:rPr>
              <a:t>Подбор гиперпараметров LightGBM с помощью Optuna.</a:t>
            </a:r>
          </a:p>
          <a:p>
            <a:pPr algn="l" marL="585752" indent="-292876" lvl="1">
              <a:lnSpc>
                <a:spcPts val="3798"/>
              </a:lnSpc>
              <a:buFont typeface="Arial"/>
              <a:buChar char="•"/>
            </a:pPr>
            <a:r>
              <a:rPr lang="en-US" sz="2713">
                <a:solidFill>
                  <a:srgbClr val="000000"/>
                </a:solidFill>
                <a:latin typeface="TT Hoves"/>
                <a:ea typeface="TT Hoves"/>
                <a:cs typeface="TT Hoves"/>
                <a:sym typeface="TT Hoves"/>
              </a:rPr>
              <a:t>Кросс валидация с использованием      K-Fold   и выбор самого частого предсказания</a:t>
            </a:r>
          </a:p>
          <a:p>
            <a:pPr algn="l" marL="585752" indent="-292876" lvl="1">
              <a:lnSpc>
                <a:spcPts val="3798"/>
              </a:lnSpc>
              <a:buFont typeface="Arial"/>
              <a:buChar char="•"/>
            </a:pPr>
            <a:r>
              <a:rPr lang="en-US" sz="2713">
                <a:solidFill>
                  <a:srgbClr val="000000"/>
                </a:solidFill>
                <a:latin typeface="TT Hoves"/>
                <a:ea typeface="TT Hoves"/>
                <a:cs typeface="TT Hoves"/>
                <a:sym typeface="TT Hoves"/>
              </a:rPr>
              <a:t>Кросс-валидация+ Optuna</a:t>
            </a:r>
          </a:p>
        </p:txBody>
      </p:sp>
      <p:sp>
        <p:nvSpPr>
          <p:cNvPr name="TextBox 17" id="17"/>
          <p:cNvSpPr txBox="true"/>
          <p:nvPr/>
        </p:nvSpPr>
        <p:spPr>
          <a:xfrm rot="0">
            <a:off x="2109591" y="5838834"/>
            <a:ext cx="15149709" cy="629919"/>
          </a:xfrm>
          <a:prstGeom prst="rect">
            <a:avLst/>
          </a:prstGeom>
        </p:spPr>
        <p:txBody>
          <a:bodyPr anchor="t" rtlCol="false" tIns="0" lIns="0" bIns="0" rIns="0">
            <a:spAutoFit/>
          </a:bodyPr>
          <a:lstStyle/>
          <a:p>
            <a:pPr algn="l">
              <a:lnSpc>
                <a:spcPts val="5180"/>
              </a:lnSpc>
            </a:pPr>
            <a:r>
              <a:rPr lang="en-US" sz="3700" b="true">
                <a:solidFill>
                  <a:srgbClr val="000000"/>
                </a:solidFill>
                <a:latin typeface="Open Sans Bold"/>
                <a:ea typeface="Open Sans Bold"/>
                <a:cs typeface="Open Sans Bold"/>
                <a:sym typeface="Open Sans Bold"/>
              </a:rPr>
              <a:t>LGBMRegressor с окуглением параметров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109591" y="216975"/>
            <a:ext cx="12327917" cy="1327705"/>
          </a:xfrm>
          <a:prstGeom prst="rect">
            <a:avLst/>
          </a:prstGeom>
        </p:spPr>
        <p:txBody>
          <a:bodyPr anchor="t" rtlCol="false" tIns="0" lIns="0" bIns="0" rIns="0">
            <a:spAutoFit/>
          </a:bodyPr>
          <a:lstStyle/>
          <a:p>
            <a:pPr algn="just">
              <a:lnSpc>
                <a:spcPts val="10180"/>
              </a:lnSpc>
            </a:pPr>
            <a:r>
              <a:rPr lang="en-US" b="true" sz="9695" spc="-475">
                <a:solidFill>
                  <a:srgbClr val="343434"/>
                </a:solidFill>
                <a:latin typeface="TT Hoves Bold"/>
                <a:ea typeface="TT Hoves Bold"/>
                <a:cs typeface="TT Hoves Bold"/>
                <a:sym typeface="TT Hoves Bold"/>
              </a:rPr>
              <a:t>Усиление бейслайна</a:t>
            </a:r>
          </a:p>
        </p:txBody>
      </p:sp>
      <p:sp>
        <p:nvSpPr>
          <p:cNvPr name="Freeform 3" id="3"/>
          <p:cNvSpPr/>
          <p:nvPr/>
        </p:nvSpPr>
        <p:spPr>
          <a:xfrm flipH="false" flipV="false" rot="0">
            <a:off x="8273549" y="-2191029"/>
            <a:ext cx="16075318" cy="16075318"/>
          </a:xfrm>
          <a:custGeom>
            <a:avLst/>
            <a:gdLst/>
            <a:ahLst/>
            <a:cxnLst/>
            <a:rect r="r" b="b" t="t" l="l"/>
            <a:pathLst>
              <a:path h="16075318" w="16075318">
                <a:moveTo>
                  <a:pt x="0" y="0"/>
                </a:moveTo>
                <a:lnTo>
                  <a:pt x="16075318" y="0"/>
                </a:lnTo>
                <a:lnTo>
                  <a:pt x="16075318" y="16075318"/>
                </a:lnTo>
                <a:lnTo>
                  <a:pt x="0" y="1607531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96258" y="-976142"/>
            <a:ext cx="2222590" cy="11878896"/>
            <a:chOff x="0" y="0"/>
            <a:chExt cx="585373" cy="3128598"/>
          </a:xfrm>
        </p:grpSpPr>
        <p:sp>
          <p:nvSpPr>
            <p:cNvPr name="Freeform 5" id="5"/>
            <p:cNvSpPr/>
            <p:nvPr/>
          </p:nvSpPr>
          <p:spPr>
            <a:xfrm flipH="false" flipV="false" rot="0">
              <a:off x="0" y="0"/>
              <a:ext cx="585373" cy="3128598"/>
            </a:xfrm>
            <a:custGeom>
              <a:avLst/>
              <a:gdLst/>
              <a:ahLst/>
              <a:cxnLst/>
              <a:rect r="r" b="b" t="t" l="l"/>
              <a:pathLst>
                <a:path h="3128598" w="585373">
                  <a:moveTo>
                    <a:pt x="0" y="0"/>
                  </a:moveTo>
                  <a:lnTo>
                    <a:pt x="585373" y="0"/>
                  </a:lnTo>
                  <a:lnTo>
                    <a:pt x="585373" y="3128598"/>
                  </a:lnTo>
                  <a:lnTo>
                    <a:pt x="0" y="3128598"/>
                  </a:lnTo>
                  <a:close/>
                </a:path>
              </a:pathLst>
            </a:custGeom>
            <a:solidFill>
              <a:srgbClr val="0003FF"/>
            </a:solidFill>
          </p:spPr>
        </p:sp>
        <p:sp>
          <p:nvSpPr>
            <p:cNvPr name="TextBox 6" id="6"/>
            <p:cNvSpPr txBox="true"/>
            <p:nvPr/>
          </p:nvSpPr>
          <p:spPr>
            <a:xfrm>
              <a:off x="0" y="-57150"/>
              <a:ext cx="585373" cy="3185748"/>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2332822" y="4569903"/>
            <a:ext cx="12104686" cy="786805"/>
          </a:xfrm>
          <a:custGeom>
            <a:avLst/>
            <a:gdLst/>
            <a:ahLst/>
            <a:cxnLst/>
            <a:rect r="r" b="b" t="t" l="l"/>
            <a:pathLst>
              <a:path h="786805" w="12104686">
                <a:moveTo>
                  <a:pt x="0" y="0"/>
                </a:moveTo>
                <a:lnTo>
                  <a:pt x="12104685" y="0"/>
                </a:lnTo>
                <a:lnTo>
                  <a:pt x="12104685" y="786805"/>
                </a:lnTo>
                <a:lnTo>
                  <a:pt x="0" y="786805"/>
                </a:lnTo>
                <a:lnTo>
                  <a:pt x="0" y="0"/>
                </a:lnTo>
                <a:close/>
              </a:path>
            </a:pathLst>
          </a:custGeom>
          <a:blipFill>
            <a:blip r:embed="rId4"/>
            <a:stretch>
              <a:fillRect l="0" t="0" r="0" b="0"/>
            </a:stretch>
          </a:blipFill>
        </p:spPr>
      </p:sp>
      <p:sp>
        <p:nvSpPr>
          <p:cNvPr name="Freeform 8" id="8"/>
          <p:cNvSpPr/>
          <p:nvPr/>
        </p:nvSpPr>
        <p:spPr>
          <a:xfrm flipH="false" flipV="false" rot="0">
            <a:off x="2332822" y="8879746"/>
            <a:ext cx="12333298" cy="706329"/>
          </a:xfrm>
          <a:custGeom>
            <a:avLst/>
            <a:gdLst/>
            <a:ahLst/>
            <a:cxnLst/>
            <a:rect r="r" b="b" t="t" l="l"/>
            <a:pathLst>
              <a:path h="706329" w="12333298">
                <a:moveTo>
                  <a:pt x="0" y="0"/>
                </a:moveTo>
                <a:lnTo>
                  <a:pt x="12333297" y="0"/>
                </a:lnTo>
                <a:lnTo>
                  <a:pt x="12333297" y="706328"/>
                </a:lnTo>
                <a:lnTo>
                  <a:pt x="0" y="706328"/>
                </a:lnTo>
                <a:lnTo>
                  <a:pt x="0" y="0"/>
                </a:lnTo>
                <a:close/>
              </a:path>
            </a:pathLst>
          </a:custGeom>
          <a:blipFill>
            <a:blip r:embed="rId5"/>
            <a:stretch>
              <a:fillRect l="0" t="-4566" r="0" b="-4566"/>
            </a:stretch>
          </a:blipFill>
        </p:spPr>
      </p:sp>
      <p:sp>
        <p:nvSpPr>
          <p:cNvPr name="TextBox 9" id="9"/>
          <p:cNvSpPr txBox="true"/>
          <p:nvPr/>
        </p:nvSpPr>
        <p:spPr>
          <a:xfrm rot="0">
            <a:off x="12860221" y="-392506"/>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03</a:t>
            </a:r>
          </a:p>
        </p:txBody>
      </p:sp>
      <p:sp>
        <p:nvSpPr>
          <p:cNvPr name="TextBox 10" id="10"/>
          <p:cNvSpPr txBox="true"/>
          <p:nvPr/>
        </p:nvSpPr>
        <p:spPr>
          <a:xfrm rot="-5400000">
            <a:off x="-849366" y="7803258"/>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Machine Learning</a:t>
            </a:r>
          </a:p>
        </p:txBody>
      </p:sp>
      <p:sp>
        <p:nvSpPr>
          <p:cNvPr name="TextBox 11" id="11"/>
          <p:cNvSpPr txBox="true"/>
          <p:nvPr/>
        </p:nvSpPr>
        <p:spPr>
          <a:xfrm rot="-5400000">
            <a:off x="-849366" y="2035431"/>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2024</a:t>
            </a:r>
          </a:p>
        </p:txBody>
      </p:sp>
      <p:sp>
        <p:nvSpPr>
          <p:cNvPr name="TextBox 12" id="12"/>
          <p:cNvSpPr txBox="true"/>
          <p:nvPr/>
        </p:nvSpPr>
        <p:spPr>
          <a:xfrm rot="-5400000">
            <a:off x="6164" y="4919345"/>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3" id="13"/>
          <p:cNvSpPr txBox="true"/>
          <p:nvPr/>
        </p:nvSpPr>
        <p:spPr>
          <a:xfrm rot="0">
            <a:off x="2109591" y="2060300"/>
            <a:ext cx="12832606" cy="1884046"/>
          </a:xfrm>
          <a:prstGeom prst="rect">
            <a:avLst/>
          </a:prstGeom>
        </p:spPr>
        <p:txBody>
          <a:bodyPr anchor="t" rtlCol="false" tIns="0" lIns="0" bIns="0" rIns="0">
            <a:spAutoFit/>
          </a:bodyPr>
          <a:lstStyle/>
          <a:p>
            <a:pPr algn="l" marL="582925" indent="-291463" lvl="1">
              <a:lnSpc>
                <a:spcPts val="3779"/>
              </a:lnSpc>
              <a:buFont typeface="Arial"/>
              <a:buChar char="•"/>
            </a:pPr>
            <a:r>
              <a:rPr lang="en-US" sz="2699">
                <a:solidFill>
                  <a:srgbClr val="000000"/>
                </a:solidFill>
                <a:latin typeface="TT Hoves"/>
                <a:ea typeface="TT Hoves"/>
                <a:cs typeface="TT Hoves"/>
                <a:sym typeface="TT Hoves"/>
              </a:rPr>
              <a:t>Добавление новых данных</a:t>
            </a:r>
          </a:p>
          <a:p>
            <a:pPr algn="l" marL="582925" indent="-291463" lvl="1">
              <a:lnSpc>
                <a:spcPts val="3779"/>
              </a:lnSpc>
              <a:buFont typeface="Arial"/>
              <a:buChar char="•"/>
            </a:pPr>
            <a:r>
              <a:rPr lang="en-US" sz="2699">
                <a:solidFill>
                  <a:srgbClr val="000000"/>
                </a:solidFill>
                <a:latin typeface="TT Hoves"/>
                <a:ea typeface="TT Hoves"/>
                <a:cs typeface="TT Hoves"/>
                <a:sym typeface="TT Hoves"/>
              </a:rPr>
              <a:t>Небольшая модель с одной сверткой, Dropout и Batch Norm</a:t>
            </a:r>
          </a:p>
          <a:p>
            <a:pPr algn="l" marL="582925" indent="-291463" lvl="1">
              <a:lnSpc>
                <a:spcPts val="3779"/>
              </a:lnSpc>
              <a:buFont typeface="Arial"/>
              <a:buChar char="•"/>
            </a:pPr>
            <a:r>
              <a:rPr lang="en-US" sz="2699">
                <a:solidFill>
                  <a:srgbClr val="000000"/>
                </a:solidFill>
                <a:latin typeface="TT Hoves"/>
                <a:ea typeface="TT Hoves"/>
                <a:cs typeface="TT Hoves"/>
                <a:sym typeface="TT Hoves"/>
              </a:rPr>
              <a:t>После получения предсказаний прогон через Optimized rounder для получения оптимальных границ для разбиения на классы</a:t>
            </a:r>
          </a:p>
        </p:txBody>
      </p:sp>
      <p:sp>
        <p:nvSpPr>
          <p:cNvPr name="TextBox 14" id="14"/>
          <p:cNvSpPr txBox="true"/>
          <p:nvPr/>
        </p:nvSpPr>
        <p:spPr>
          <a:xfrm rot="0">
            <a:off x="2109591" y="1478005"/>
            <a:ext cx="10169605" cy="629920"/>
          </a:xfrm>
          <a:prstGeom prst="rect">
            <a:avLst/>
          </a:prstGeom>
        </p:spPr>
        <p:txBody>
          <a:bodyPr anchor="t" rtlCol="false" tIns="0" lIns="0" bIns="0" rIns="0">
            <a:spAutoFit/>
          </a:bodyPr>
          <a:lstStyle/>
          <a:p>
            <a:pPr algn="l">
              <a:lnSpc>
                <a:spcPts val="5179"/>
              </a:lnSpc>
            </a:pPr>
            <a:r>
              <a:rPr lang="en-US" sz="3699" b="true">
                <a:solidFill>
                  <a:srgbClr val="000000"/>
                </a:solidFill>
                <a:latin typeface="Open Sans Bold"/>
                <a:ea typeface="Open Sans Bold"/>
                <a:cs typeface="Open Sans Bold"/>
                <a:sym typeface="Open Sans Bold"/>
              </a:rPr>
              <a:t>NN + Optimized Rounder</a:t>
            </a:r>
          </a:p>
        </p:txBody>
      </p:sp>
      <p:sp>
        <p:nvSpPr>
          <p:cNvPr name="TextBox 15" id="15"/>
          <p:cNvSpPr txBox="true"/>
          <p:nvPr/>
        </p:nvSpPr>
        <p:spPr>
          <a:xfrm rot="0">
            <a:off x="2332822" y="6041231"/>
            <a:ext cx="12832606" cy="1884046"/>
          </a:xfrm>
          <a:prstGeom prst="rect">
            <a:avLst/>
          </a:prstGeom>
        </p:spPr>
        <p:txBody>
          <a:bodyPr anchor="t" rtlCol="false" tIns="0" lIns="0" bIns="0" rIns="0">
            <a:spAutoFit/>
          </a:bodyPr>
          <a:lstStyle/>
          <a:p>
            <a:pPr algn="l" marL="582925" indent="-291463" lvl="1">
              <a:lnSpc>
                <a:spcPts val="3779"/>
              </a:lnSpc>
              <a:buFont typeface="Arial"/>
              <a:buChar char="•"/>
            </a:pPr>
            <a:r>
              <a:rPr lang="en-US" sz="2699">
                <a:solidFill>
                  <a:srgbClr val="000000"/>
                </a:solidFill>
                <a:latin typeface="TT Hoves"/>
                <a:ea typeface="TT Hoves"/>
                <a:cs typeface="TT Hoves"/>
                <a:sym typeface="TT Hoves"/>
              </a:rPr>
              <a:t>Также была попытка усложнить модель, но результаты лучше не стали</a:t>
            </a:r>
          </a:p>
          <a:p>
            <a:pPr algn="l" marL="582925" indent="-291463" lvl="1">
              <a:lnSpc>
                <a:spcPts val="3779"/>
              </a:lnSpc>
              <a:buFont typeface="Arial"/>
              <a:buChar char="•"/>
            </a:pPr>
            <a:r>
              <a:rPr lang="en-US" sz="2699">
                <a:solidFill>
                  <a:srgbClr val="000000"/>
                </a:solidFill>
                <a:latin typeface="TT Hoves"/>
                <a:ea typeface="TT Hoves"/>
                <a:cs typeface="TT Hoves"/>
                <a:sym typeface="TT Hoves"/>
              </a:rPr>
              <a:t>Помимо ранее названных методов сначала были испробованы стекинг, max voting, удаление выбросов (стало сильно хуже) и скейлинг некоторых признаков (также привело только к ухудшению)</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DAGZfoqnmsE</dc:identifier>
  <dcterms:modified xsi:type="dcterms:W3CDTF">2011-08-01T06:04:30Z</dcterms:modified>
  <cp:revision>1</cp:revision>
  <dc:title>Project presentation</dc:title>
</cp:coreProperties>
</file>