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59" r:id="rId9"/>
    <p:sldId id="258" r:id="rId10"/>
    <p:sldId id="256" r:id="rId11"/>
    <p:sldId id="262" r:id="rId12"/>
    <p:sldId id="263" r:id="rId13"/>
    <p:sldId id="264" r:id="rId14"/>
    <p:sldId id="261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B715-B3DD-4F67-9EB9-DAD51288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BE19E-ED11-49CC-9A65-4BF7E35E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CD410-A6D8-4427-B478-A2937504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68124-EA47-4A72-95F3-2AD73BF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E1A2B-F7EB-41DE-B74D-18FC1A24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8F0B4-5043-439E-A85B-3F3A6021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233EA-5FBC-42BB-B8E2-63FE2559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3934E-0F7D-4DEE-B37D-A599604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9CA89-83ED-474D-BCDA-9690492D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E1D9D-569F-44AF-B5ED-24AF84DE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69317-5ECA-4A7B-9176-FD32BACF2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80F8F-E0AD-4AEC-A00E-ECB92485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7FF59-258E-4DCB-849C-66410FA6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424FF-2451-4965-AB41-342E5951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EDCFE-F053-4BB2-8D0D-A97EC938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427A-97E0-4F51-AF52-AA69C48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69132-1DB1-4E38-9FB5-8641BA0A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81434-D424-4880-A12D-64CB4F9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A596-55A5-4A86-A7CC-BAF4B4E1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22E0F-0D50-415A-8A62-88018A5E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A2C46-7260-4B34-AC63-143496E4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8EC6C-7E1E-4673-9C7C-826243B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6A717-023A-47B9-A456-2BA1C3C6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C6084-6436-4F31-9FB9-6F80203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8A2F6-2B7E-41EF-92D5-24D4401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4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8074-3084-473B-9F7D-7A3CE7E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C82B6-690A-4009-87CA-30876917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03D11-7E19-4770-BEAA-68E293CE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9299A-7BEB-4E9D-99C9-7A90DE3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E927D-EEFE-4832-AE86-B841FEB8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C57D5-91D2-4580-AE58-9A494B7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2CDF-9DDC-4883-A552-77B583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22716-12F3-4F51-B9A9-7E94B08D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33E4D-0D73-4AA8-92CD-4051933D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36035-1DC7-4CF1-9CAC-E6DDB04F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5BFAF-AF75-4833-953A-4F3CC0859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34090-8B67-4DD9-921F-8A225120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626B1-77E0-4FDA-89F0-2F0CDABA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8DF82-66DB-458D-90F9-36CC9F0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F8F8-6E0A-4899-998C-8796E9B9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32C20-E31C-4290-993C-D30BF107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93DE9-EAD3-4353-A73C-8977FE22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DEF9A-F312-4A95-A6B3-51401B7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938EC-20D5-4A86-98D8-5B27F2DB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2550BF-BB85-4260-ABE6-2E8C5BE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EFBDA-3592-4181-A072-25344E65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4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C69A-1343-42B7-A95D-9B17B304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2614F-D4E9-4D0C-9C66-019056A7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8EF2F-E9F4-489A-AD26-DF205862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2A30-48C4-46F3-AF85-367B592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E055A-C82A-4586-9A6A-0AB583F7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5E098-7A60-48E9-89BA-B21098C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DE8E-C2F6-45D0-B957-4952F82C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40145-A91D-4A9A-B958-5168B01E5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5BFF5-1EB3-4BAF-8265-05B7EE59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10D53-E992-4CB8-8660-48DBAE46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D81B6-57F0-4961-99B9-70A867E5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EFFAA-2DD7-484A-AB92-2DACB81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9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C5A5F-2919-4DD1-B864-6D06C5C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11B06-7A4D-4E7B-B5BE-09AE66DB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4503-A35C-4AE1-A1AD-FDC8F2DD2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CF1B-EAE1-4EDD-B0F7-FCB1EC45EF6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0A4B6-6353-4CB0-8339-F1E709214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0BBA8-6D69-4941-A409-4DA6904CC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1853-592E-448B-BA11-C85D4F04A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957E-3A58-4390-B987-8865C2063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云计算管理平台</a:t>
            </a:r>
          </a:p>
        </p:txBody>
      </p:sp>
    </p:spTree>
    <p:extLst>
      <p:ext uri="{BB962C8B-B14F-4D97-AF65-F5344CB8AC3E}">
        <p14:creationId xmlns:p14="http://schemas.microsoft.com/office/powerpoint/2010/main" val="49429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52E37E-B172-497E-9BF3-E7284B04F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7" y="1767926"/>
            <a:ext cx="5942503" cy="3681239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0E9860B-BCF3-452E-BCD3-B313FE4A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2" y="1535383"/>
            <a:ext cx="5202315" cy="40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A00C1FC-D4F6-4B46-B105-CB029411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4" y="213064"/>
            <a:ext cx="10195063" cy="6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8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3CFAAB-4469-4080-888C-EA81BC27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9"/>
          <a:stretch/>
        </p:blipFill>
        <p:spPr>
          <a:xfrm>
            <a:off x="931931" y="463700"/>
            <a:ext cx="9481576" cy="5892106"/>
          </a:xfrm>
        </p:spPr>
      </p:pic>
    </p:spTree>
    <p:extLst>
      <p:ext uri="{BB962C8B-B14F-4D97-AF65-F5344CB8AC3E}">
        <p14:creationId xmlns:p14="http://schemas.microsoft.com/office/powerpoint/2010/main" val="316290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76B7038-4F96-49CD-B69E-A64A3676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6" y="485871"/>
            <a:ext cx="9543496" cy="58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E93F82-5FA5-4489-8105-B1624CF2C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" b="12395"/>
          <a:stretch/>
        </p:blipFill>
        <p:spPr>
          <a:xfrm>
            <a:off x="0" y="339346"/>
            <a:ext cx="12118019" cy="54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84E4F49-621A-4B2B-93F0-D37E2DEF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5" y="186678"/>
            <a:ext cx="11618188" cy="619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1C28A-2D15-437B-91B1-A7759B3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735" y="628808"/>
            <a:ext cx="7288530" cy="1325563"/>
          </a:xfrm>
        </p:spPr>
        <p:txBody>
          <a:bodyPr/>
          <a:lstStyle/>
          <a:p>
            <a:r>
              <a:rPr lang="zh-CN" altLang="en-US" dirty="0"/>
              <a:t>为什么产生</a:t>
            </a:r>
            <a:r>
              <a:rPr lang="en-US" altLang="zh-CN" dirty="0"/>
              <a:t>openstack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F37AD4-EA3D-4539-BB3B-8BBEBF35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24765" r="8571" b="9041"/>
          <a:stretch/>
        </p:blipFill>
        <p:spPr>
          <a:xfrm>
            <a:off x="1730941" y="1822766"/>
            <a:ext cx="8363773" cy="3743644"/>
          </a:xfrm>
        </p:spPr>
      </p:pic>
    </p:spTree>
    <p:extLst>
      <p:ext uri="{BB962C8B-B14F-4D97-AF65-F5344CB8AC3E}">
        <p14:creationId xmlns:p14="http://schemas.microsoft.com/office/powerpoint/2010/main" val="60655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F757-FC8B-45B8-8675-582732D2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0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openstack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4D2D0-0091-49AC-8C8F-C4CE32C4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325563"/>
            <a:ext cx="10843260" cy="485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a typeface="微软雅黑" panose="020B0503020204020204" pitchFamily="34" charset="-122"/>
              </a:rPr>
              <a:t>OpenStack是一</a:t>
            </a:r>
            <a:r>
              <a:rPr lang="zh-CN" altLang="en-US" sz="2400" dirty="0">
                <a:ea typeface="微软雅黑" panose="020B0503020204020204" pitchFamily="34" charset="-122"/>
              </a:rPr>
              <a:t>个开源的</a:t>
            </a:r>
            <a:r>
              <a:rPr lang="zh-CN" altLang="zh-CN" sz="2400" dirty="0">
                <a:ea typeface="微软雅黑" panose="020B0503020204020204" pitchFamily="34" charset="-122"/>
              </a:rPr>
              <a:t>云</a:t>
            </a:r>
            <a:r>
              <a:rPr lang="zh-CN" altLang="en-US" sz="2400" dirty="0">
                <a:ea typeface="微软雅黑" panose="020B0503020204020204" pitchFamily="34" charset="-122"/>
              </a:rPr>
              <a:t>计算管理平台</a:t>
            </a:r>
            <a:r>
              <a:rPr lang="zh-CN" altLang="zh-CN" sz="2400" dirty="0">
                <a:ea typeface="微软雅黑" panose="020B0503020204020204" pitchFamily="34" charset="-122"/>
              </a:rPr>
              <a:t>，用于提供虚拟机</a:t>
            </a:r>
            <a:r>
              <a:rPr lang="zh-CN" altLang="en-US" sz="2400" dirty="0">
                <a:ea typeface="微软雅黑" panose="020B0503020204020204" pitchFamily="34" charset="-122"/>
              </a:rPr>
              <a:t>，配置计算资源。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OpenStack</a:t>
            </a:r>
            <a:r>
              <a:rPr lang="zh-CN" altLang="en-US" sz="2400" dirty="0"/>
              <a:t>是基础设施即服务（</a:t>
            </a:r>
            <a:r>
              <a:rPr lang="en-US" altLang="zh-CN" sz="2400" dirty="0"/>
              <a:t>IaaS</a:t>
            </a:r>
            <a:r>
              <a:rPr lang="zh-CN" altLang="en-US" sz="2400" dirty="0"/>
              <a:t>）软件</a:t>
            </a:r>
            <a:r>
              <a:rPr lang="zh-CN" altLang="en-US" sz="2400" dirty="0">
                <a:ea typeface="微软雅黑" panose="020B0503020204020204" pitchFamily="34" charset="-122"/>
              </a:rPr>
              <a:t>（私有云），</a:t>
            </a:r>
            <a:r>
              <a:rPr lang="zh-CN" altLang="en-US" sz="2400" dirty="0"/>
              <a:t>任何人都可以自行创建和提供云计算服务。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举例</a:t>
            </a:r>
            <a:r>
              <a:rPr lang="zh-CN" altLang="en-US" sz="2400" dirty="0"/>
              <a:t>来说</a:t>
            </a:r>
            <a:r>
              <a:rPr lang="zh-CN" altLang="zh-CN" sz="2400" dirty="0"/>
              <a:t>：比如现有多台底层的物理机（服务器，PC等），Openstack是将物理机进行虚拟化，一台物理机可以虚拟出多个虚拟机（可以把Openstack的工作的一部分想象为VMware），然后对虚拟机进行各种管理，只是VMware面向的是单台PC，而Openstack面向的是很多台的集群管理，然后在部分的虚拟机中安装操作系统，例如linux，OSX，Windows等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078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104B4-7420-4FDC-8903-DD984511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4034"/>
            <a:ext cx="10515600" cy="58324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sz="4300" dirty="0"/>
              <a:t>Nova – </a:t>
            </a:r>
            <a:r>
              <a:rPr lang="zh-CN" altLang="en-US" sz="4300" dirty="0"/>
              <a:t>弹性计算模块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300" dirty="0"/>
              <a:t>      –</a:t>
            </a:r>
            <a:r>
              <a:rPr lang="zh-CN" altLang="en-US" sz="4300" dirty="0"/>
              <a:t>围绕虚拟机相关的所有操作（</a:t>
            </a:r>
            <a:r>
              <a:rPr lang="en-US" altLang="zh-CN" sz="4300" dirty="0"/>
              <a:t>KVM</a:t>
            </a:r>
            <a:r>
              <a:rPr lang="zh-CN" altLang="en-US" sz="4300" dirty="0"/>
              <a:t>，</a:t>
            </a:r>
            <a:r>
              <a:rPr lang="en-US" altLang="zh-CN" sz="4300" dirty="0"/>
              <a:t>Xen</a:t>
            </a:r>
            <a:r>
              <a:rPr lang="zh-CN" altLang="en-US" sz="4300" dirty="0"/>
              <a:t>，</a:t>
            </a:r>
            <a:r>
              <a:rPr lang="en-US" altLang="zh-CN" sz="4300" dirty="0"/>
              <a:t>Linux Container</a:t>
            </a:r>
            <a:r>
              <a:rPr lang="zh-CN" altLang="en-US" sz="4300" dirty="0"/>
              <a:t>） </a:t>
            </a:r>
          </a:p>
          <a:p>
            <a:pPr>
              <a:lnSpc>
                <a:spcPct val="170000"/>
              </a:lnSpc>
            </a:pPr>
            <a:r>
              <a:rPr lang="en-US" altLang="zh-CN" sz="4300" dirty="0"/>
              <a:t>Neutron – </a:t>
            </a:r>
            <a:r>
              <a:rPr lang="zh-CN" altLang="en-US" sz="4300" dirty="0"/>
              <a:t>网络模块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300" dirty="0"/>
              <a:t>      –</a:t>
            </a:r>
            <a:r>
              <a:rPr lang="en-US" altLang="zh-CN" sz="4300" dirty="0" err="1"/>
              <a:t>Linuxbridge+vlan</a:t>
            </a:r>
            <a:r>
              <a:rPr lang="zh-CN" altLang="en-US" sz="4300" dirty="0"/>
              <a:t>，</a:t>
            </a:r>
            <a:r>
              <a:rPr lang="en-US" altLang="zh-CN" sz="4300" dirty="0"/>
              <a:t>open </a:t>
            </a:r>
            <a:r>
              <a:rPr lang="en-US" altLang="zh-CN" sz="4300" dirty="0" err="1"/>
              <a:t>vswitch+vlan</a:t>
            </a:r>
            <a:r>
              <a:rPr lang="en-US" altLang="zh-CN" sz="4300" dirty="0"/>
              <a:t>/</a:t>
            </a:r>
            <a:r>
              <a:rPr lang="en-US" altLang="zh-CN" sz="4300" dirty="0" err="1"/>
              <a:t>gre</a:t>
            </a:r>
            <a:r>
              <a:rPr lang="en-US" altLang="zh-CN" sz="4300" dirty="0"/>
              <a:t>/</a:t>
            </a:r>
            <a:r>
              <a:rPr lang="en-US" altLang="zh-CN" sz="4300" dirty="0" err="1"/>
              <a:t>vxlan</a:t>
            </a:r>
            <a:r>
              <a:rPr lang="en-US" altLang="zh-CN" sz="43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sz="4300" dirty="0"/>
              <a:t>Cinder – </a:t>
            </a:r>
            <a:r>
              <a:rPr lang="zh-CN" altLang="en-US" sz="4300" dirty="0"/>
              <a:t>块存储模块（</a:t>
            </a:r>
            <a:r>
              <a:rPr lang="en-US" altLang="zh-CN" sz="4300" dirty="0"/>
              <a:t>EBS</a:t>
            </a:r>
            <a:r>
              <a:rPr lang="zh-CN" altLang="en-US" sz="4300" dirty="0"/>
              <a:t>共享存储）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300" dirty="0"/>
              <a:t>      –</a:t>
            </a:r>
            <a:r>
              <a:rPr lang="en-US" altLang="zh-CN" sz="4300" dirty="0" err="1"/>
              <a:t>Ceph</a:t>
            </a:r>
            <a:r>
              <a:rPr lang="zh-CN" altLang="en-US" sz="4300" dirty="0"/>
              <a:t>、</a:t>
            </a:r>
            <a:r>
              <a:rPr lang="en-US" altLang="zh-CN" sz="4300" dirty="0" err="1"/>
              <a:t>GlusterFS</a:t>
            </a:r>
            <a:r>
              <a:rPr lang="zh-CN" altLang="en-US" sz="4300" dirty="0"/>
              <a:t>、</a:t>
            </a:r>
            <a:r>
              <a:rPr lang="en-US" altLang="zh-CN" sz="4300" dirty="0" err="1"/>
              <a:t>SheepDog</a:t>
            </a:r>
            <a:r>
              <a:rPr lang="en-US" altLang="zh-CN" sz="43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sz="4300" dirty="0"/>
              <a:t>Swift – </a:t>
            </a:r>
            <a:r>
              <a:rPr lang="zh-CN" altLang="en-US" sz="4300" dirty="0"/>
              <a:t>对象存储模块 </a:t>
            </a:r>
          </a:p>
          <a:p>
            <a:pPr>
              <a:lnSpc>
                <a:spcPct val="170000"/>
              </a:lnSpc>
            </a:pPr>
            <a:r>
              <a:rPr lang="en-US" altLang="zh-CN" sz="4300" dirty="0" err="1"/>
              <a:t>KeyStone</a:t>
            </a:r>
            <a:r>
              <a:rPr lang="en-US" altLang="zh-CN" sz="4300" dirty="0"/>
              <a:t> – </a:t>
            </a:r>
            <a:r>
              <a:rPr lang="zh-CN" altLang="en-US" sz="4300" dirty="0"/>
              <a:t>认证鉴权模块 </a:t>
            </a:r>
          </a:p>
          <a:p>
            <a:pPr>
              <a:lnSpc>
                <a:spcPct val="170000"/>
              </a:lnSpc>
            </a:pPr>
            <a:r>
              <a:rPr lang="en-US" altLang="zh-CN" sz="4300" dirty="0"/>
              <a:t>Glance – </a:t>
            </a:r>
            <a:r>
              <a:rPr lang="zh-CN" altLang="en-US" sz="4300" dirty="0"/>
              <a:t>镜像管理模块 </a:t>
            </a:r>
            <a:endParaRPr lang="en-US" altLang="zh-CN" sz="4300" dirty="0"/>
          </a:p>
          <a:p>
            <a:pPr>
              <a:lnSpc>
                <a:spcPct val="170000"/>
              </a:lnSpc>
            </a:pPr>
            <a:r>
              <a:rPr lang="zh-CN" altLang="zh-CN" sz="4400" dirty="0">
                <a:ea typeface="Calibri" panose="020F0502020204030204" pitchFamily="34" charset="0"/>
              </a:rPr>
              <a:t>Horizon - UI</a:t>
            </a:r>
            <a:r>
              <a:rPr lang="zh-CN" altLang="zh-CN" sz="4400" dirty="0">
                <a:ea typeface="Microsoft YaHei" panose="020B0503020204020204" pitchFamily="34" charset="-122"/>
              </a:rPr>
              <a:t>服务</a:t>
            </a:r>
            <a:endParaRPr lang="zh-CN" altLang="zh-CN" sz="4400" dirty="0">
              <a:ea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sz="43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BBF7CB-40A0-4E70-9980-A298B2D01BCC}"/>
              </a:ext>
            </a:extLst>
          </p:cNvPr>
          <p:cNvSpPr/>
          <p:nvPr/>
        </p:nvSpPr>
        <p:spPr>
          <a:xfrm>
            <a:off x="609600" y="349368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Calibri" panose="020F0502020204030204" pitchFamily="34" charset="0"/>
              </a:rPr>
              <a:t>OpenStack</a:t>
            </a:r>
            <a:r>
              <a:rPr lang="zh-CN" altLang="zh-CN" b="1" dirty="0"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ea typeface="Microsoft YaHei" panose="020B0503020204020204" pitchFamily="34" charset="-122"/>
              </a:rPr>
              <a:t>主要</a:t>
            </a:r>
            <a:r>
              <a:rPr lang="zh-CN" altLang="zh-CN" b="1" dirty="0">
                <a:ea typeface="Microsoft YaHei" panose="020B0503020204020204" pitchFamily="34" charset="-122"/>
              </a:rPr>
              <a:t>构成部分：</a:t>
            </a:r>
            <a:endParaRPr lang="zh-CN" altLang="en-US" dirty="0"/>
          </a:p>
        </p:txBody>
      </p:sp>
      <p:pic>
        <p:nvPicPr>
          <p:cNvPr id="5" name="Picture 1" descr="Storage Services &#10;Shared Services &#10;Higher-level services &#10;Horizon &#10;Nova &#10;Neutron &#10;Swift &#10;Cinder &#10;Keystone &#10;Glance &#10;Ceilometer &#10;Heat &#10;Trove &#10;Dashboard, &#10;Compute, &#10;Networking, &#10;Object Storage, &#10;Block Storage, &#10;Identity service, &#10;Image Service, &#10;Telemetry, &#10;Orchestration, &#10;Database Service, ">
            <a:extLst>
              <a:ext uri="{FF2B5EF4-FFF2-40B4-BE49-F238E27FC236}">
                <a16:creationId xmlns:a16="http://schemas.microsoft.com/office/drawing/2014/main" id="{44AD7BA5-C660-4694-B2C5-049D0915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58" y="2216950"/>
            <a:ext cx="5403542" cy="37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17C5DB-58D1-4B14-9FD5-3923C8BB657E}"/>
              </a:ext>
            </a:extLst>
          </p:cNvPr>
          <p:cNvSpPr/>
          <p:nvPr/>
        </p:nvSpPr>
        <p:spPr>
          <a:xfrm>
            <a:off x="916305" y="691426"/>
            <a:ext cx="9387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400" b="1" dirty="0">
                <a:solidFill>
                  <a:srgbClr val="1A1A1A"/>
                </a:solidFill>
                <a:ea typeface="-apple-system"/>
              </a:rPr>
              <a:t>Nova </a:t>
            </a:r>
            <a:endParaRPr lang="en-US" altLang="zh-CN" sz="4400" b="1" dirty="0">
              <a:solidFill>
                <a:srgbClr val="1A1A1A"/>
              </a:solidFill>
              <a:ea typeface="-apple-system"/>
            </a:endParaRPr>
          </a:p>
          <a:p>
            <a:r>
              <a:rPr lang="zh-CN" altLang="zh-CN" dirty="0">
                <a:solidFill>
                  <a:srgbClr val="1A1A1A"/>
                </a:solidFill>
                <a:ea typeface="-apple-system"/>
              </a:rPr>
              <a:t>Nova是整个Openstack里面最核心的组件。OpenStack云实例生命期所需的各种动作都将由Nova进行处理和支撑，它负责管理整个云的计算资源、网络、授权及测度。</a:t>
            </a:r>
            <a:endParaRPr lang="en-US" altLang="zh-CN" dirty="0">
              <a:solidFill>
                <a:srgbClr val="1A1A1A"/>
              </a:solidFill>
              <a:ea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D7F123-BE56-4312-942A-D62857E492EB}"/>
              </a:ext>
            </a:extLst>
          </p:cNvPr>
          <p:cNvSpPr/>
          <p:nvPr/>
        </p:nvSpPr>
        <p:spPr>
          <a:xfrm>
            <a:off x="916305" y="2132201"/>
            <a:ext cx="9765030" cy="2710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2400" b="1" dirty="0">
                <a:solidFill>
                  <a:srgbClr val="4D4D4D"/>
                </a:solidFill>
                <a:ea typeface="Microsoft YaHei" panose="020B0503020204020204" pitchFamily="34" charset="-122"/>
              </a:rPr>
              <a:t>Nova Compute</a:t>
            </a:r>
            <a:r>
              <a:rPr lang="zh-CN" altLang="zh-CN" sz="2400" dirty="0">
                <a:solidFill>
                  <a:srgbClr val="4D4D4D"/>
                </a:solidFill>
                <a:ea typeface="Microsoft YaHei" panose="020B0503020204020204" pitchFamily="34" charset="-122"/>
              </a:rPr>
              <a:t> </a:t>
            </a:r>
            <a:r>
              <a:rPr lang="zh-CN" altLang="zh-CN" dirty="0">
                <a:solidFill>
                  <a:srgbClr val="4D4D4D"/>
                </a:solidFill>
                <a:ea typeface="Microsoft YaHei" panose="020B0503020204020204" pitchFamily="34" charset="-122"/>
              </a:rPr>
              <a:t>：- Nova组件中最核心的服务，实现虚拟机管理的功能。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dirty="0">
                <a:solidFill>
                  <a:srgbClr val="4D4D4D"/>
                </a:solidFill>
                <a:ea typeface="Microsoft YaHei" panose="020B0503020204020204" pitchFamily="34" charset="-122"/>
              </a:rPr>
              <a:t>实现了在计算节点上创建、启动、暂停、关闭和删除虚拟机、虚拟机在不同的计算节点间迁移、虚拟机安全控制、管理虚拟机磁盘镜像以及快照等功能。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2400" b="1" dirty="0">
                <a:solidFill>
                  <a:srgbClr val="4D4D4D"/>
                </a:solidFill>
                <a:ea typeface="Microsoft YaHei" panose="020B0503020204020204" pitchFamily="34" charset="-122"/>
              </a:rPr>
              <a:t>Nova Scheduler</a:t>
            </a:r>
            <a:r>
              <a:rPr lang="zh-CN" altLang="zh-CN" dirty="0">
                <a:solidFill>
                  <a:srgbClr val="4D4D4D"/>
                </a:solidFill>
                <a:ea typeface="Microsoft YaHei" panose="020B0503020204020204" pitchFamily="34" charset="-122"/>
              </a:rPr>
              <a:t>：用于云主机调度，决策虚拟机创建应该创建在哪个计算节点上。决策一个虚拟机应该调度到某个物理节点上，需要两步：过滤，计算权值。</a:t>
            </a:r>
          </a:p>
        </p:txBody>
      </p:sp>
    </p:spTree>
    <p:extLst>
      <p:ext uri="{BB962C8B-B14F-4D97-AF65-F5344CB8AC3E}">
        <p14:creationId xmlns:p14="http://schemas.microsoft.com/office/powerpoint/2010/main" val="26934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17C5DB-58D1-4B14-9FD5-3923C8BB657E}"/>
              </a:ext>
            </a:extLst>
          </p:cNvPr>
          <p:cNvSpPr/>
          <p:nvPr/>
        </p:nvSpPr>
        <p:spPr>
          <a:xfrm>
            <a:off x="916305" y="691426"/>
            <a:ext cx="9387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1A1A1A"/>
                </a:solidFill>
              </a:rPr>
              <a:t>Neutron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D7F123-BE56-4312-942A-D62857E492EB}"/>
              </a:ext>
            </a:extLst>
          </p:cNvPr>
          <p:cNvSpPr/>
          <p:nvPr/>
        </p:nvSpPr>
        <p:spPr>
          <a:xfrm>
            <a:off x="916304" y="1460867"/>
            <a:ext cx="976503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neutron</a:t>
            </a:r>
            <a:r>
              <a:rPr lang="zh-CN" altLang="en-US" dirty="0"/>
              <a:t>是用来创建虚拟网络的，所谓虚拟网络，就是虚拟机启动的时候会有一个虚拟网卡，虚拟网卡会连接到虚拟</a:t>
            </a:r>
            <a:r>
              <a:rPr lang="en-US" altLang="zh-CN" dirty="0"/>
              <a:t>switch</a:t>
            </a:r>
            <a:r>
              <a:rPr lang="zh-CN" altLang="en-US" dirty="0"/>
              <a:t>上，虚拟交换机连接到虚拟</a:t>
            </a:r>
            <a:r>
              <a:rPr lang="en-US" altLang="zh-CN" dirty="0"/>
              <a:t>router</a:t>
            </a:r>
            <a:r>
              <a:rPr lang="zh-CN" altLang="en-US" dirty="0"/>
              <a:t>上，虚拟路由器最终和物理网卡联通，从而虚拟网络和物理网络联通起来。</a:t>
            </a:r>
            <a:endParaRPr lang="zh-CN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A99783-1F01-4267-B293-69EFB8EFC288}"/>
              </a:ext>
            </a:extLst>
          </p:cNvPr>
          <p:cNvSpPr/>
          <p:nvPr/>
        </p:nvSpPr>
        <p:spPr>
          <a:xfrm>
            <a:off x="976312" y="2757504"/>
            <a:ext cx="10239375" cy="360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/>
              <a:t>1.Controller</a:t>
            </a:r>
            <a:r>
              <a:rPr lang="zh-CN" altLang="en-US" dirty="0"/>
              <a:t>节点：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neutron-server</a:t>
            </a:r>
            <a:r>
              <a:rPr lang="zh-CN" altLang="en-US" dirty="0"/>
              <a:t>进程，用于接受</a:t>
            </a:r>
            <a:r>
              <a:rPr lang="en-US" altLang="zh-CN" dirty="0"/>
              <a:t>RESTful API</a:t>
            </a:r>
            <a:r>
              <a:rPr lang="zh-CN" altLang="en-US" dirty="0"/>
              <a:t>请求创建网络，子网，路由器等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2.Network</a:t>
            </a:r>
            <a:r>
              <a:rPr lang="zh-CN" altLang="en-US" dirty="0"/>
              <a:t>节点：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neutron-l3-agent</a:t>
            </a:r>
            <a:r>
              <a:rPr lang="zh-CN" altLang="en-US" dirty="0"/>
              <a:t>，用于创建和管理虚拟路由器，当</a:t>
            </a:r>
            <a:r>
              <a:rPr lang="en-US" altLang="zh-CN" dirty="0"/>
              <a:t>neutron-server</a:t>
            </a:r>
            <a:r>
              <a:rPr lang="zh-CN" altLang="en-US" dirty="0"/>
              <a:t>将路由器的数据结构创建好，</a:t>
            </a:r>
            <a:r>
              <a:rPr lang="en-US" altLang="zh-CN" dirty="0"/>
              <a:t>neutron-</a:t>
            </a:r>
            <a:r>
              <a:rPr lang="en-US" altLang="zh-CN" dirty="0" err="1"/>
              <a:t>dhcp</a:t>
            </a:r>
            <a:r>
              <a:rPr lang="en-US" altLang="zh-CN" dirty="0"/>
              <a:t>-agent</a:t>
            </a:r>
            <a:r>
              <a:rPr lang="zh-CN" altLang="en-US" dirty="0"/>
              <a:t>，用于创建和管理虚拟</a:t>
            </a:r>
            <a:r>
              <a:rPr lang="en-US" altLang="zh-CN" dirty="0"/>
              <a:t>DHCP server</a:t>
            </a:r>
            <a:r>
              <a:rPr lang="zh-CN" altLang="en-US" dirty="0"/>
              <a:t>，每个虚拟网络都会有一个</a:t>
            </a:r>
            <a:r>
              <a:rPr lang="en-US" altLang="zh-CN" dirty="0"/>
              <a:t>DHCP server</a:t>
            </a:r>
            <a:r>
              <a:rPr lang="zh-CN" altLang="en-US" dirty="0"/>
              <a:t>，这个</a:t>
            </a:r>
            <a:r>
              <a:rPr lang="en-US" altLang="zh-CN" dirty="0"/>
              <a:t>DHCP server</a:t>
            </a:r>
            <a:r>
              <a:rPr lang="zh-CN" altLang="en-US" dirty="0"/>
              <a:t>为这个虚拟网络里面的虚拟机提供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neutron-</a:t>
            </a:r>
            <a:r>
              <a:rPr lang="en-US" altLang="zh-CN" dirty="0" err="1"/>
              <a:t>openvswitch</a:t>
            </a:r>
            <a:r>
              <a:rPr lang="en-US" altLang="zh-CN" dirty="0"/>
              <a:t>-plugin-agent</a:t>
            </a:r>
            <a:r>
              <a:rPr lang="zh-CN" altLang="en-US" dirty="0"/>
              <a:t>，这个是用于创建</a:t>
            </a:r>
            <a:r>
              <a:rPr lang="en-US" altLang="zh-CN" dirty="0"/>
              <a:t>L2</a:t>
            </a:r>
            <a:r>
              <a:rPr lang="zh-CN" altLang="en-US" dirty="0"/>
              <a:t>的</a:t>
            </a:r>
            <a:r>
              <a:rPr lang="en-US" altLang="zh-CN" dirty="0"/>
              <a:t>switch</a:t>
            </a:r>
            <a:r>
              <a:rPr lang="zh-CN" altLang="en-US" dirty="0"/>
              <a:t>的，在</a:t>
            </a:r>
            <a:r>
              <a:rPr lang="en-US" altLang="zh-CN" dirty="0"/>
              <a:t>Network</a:t>
            </a:r>
            <a:r>
              <a:rPr lang="zh-CN" altLang="en-US" dirty="0"/>
              <a:t>节点上，</a:t>
            </a:r>
            <a:r>
              <a:rPr lang="en-US" altLang="zh-CN" dirty="0"/>
              <a:t>Router</a:t>
            </a:r>
            <a:r>
              <a:rPr lang="zh-CN" altLang="en-US" dirty="0"/>
              <a:t>和</a:t>
            </a:r>
            <a:r>
              <a:rPr lang="en-US" altLang="zh-CN" dirty="0"/>
              <a:t>DHCP Server</a:t>
            </a:r>
            <a:r>
              <a:rPr lang="zh-CN" altLang="en-US" dirty="0"/>
              <a:t>都会连接到二层的</a:t>
            </a:r>
            <a:r>
              <a:rPr lang="en-US" altLang="zh-CN" dirty="0"/>
              <a:t>switch</a:t>
            </a:r>
            <a:r>
              <a:rPr lang="zh-CN" altLang="en-US" dirty="0"/>
              <a:t>上。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3.Compute</a:t>
            </a:r>
            <a:r>
              <a:rPr lang="zh-CN" altLang="en-US" dirty="0"/>
              <a:t>节点：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neutron-</a:t>
            </a:r>
            <a:r>
              <a:rPr lang="en-US" altLang="zh-CN" dirty="0" err="1"/>
              <a:t>openstackvswitch</a:t>
            </a:r>
            <a:r>
              <a:rPr lang="en-US" altLang="zh-CN" dirty="0"/>
              <a:t>-plugin-agent</a:t>
            </a:r>
            <a:r>
              <a:rPr lang="zh-CN" altLang="en-US" dirty="0"/>
              <a:t>，这个是用于创建</a:t>
            </a:r>
            <a:r>
              <a:rPr lang="en-US" altLang="zh-CN" dirty="0"/>
              <a:t>L2</a:t>
            </a:r>
            <a:r>
              <a:rPr lang="zh-CN" altLang="en-US" dirty="0"/>
              <a:t>层</a:t>
            </a:r>
            <a:r>
              <a:rPr lang="en-US" altLang="zh-CN" dirty="0"/>
              <a:t>switch</a:t>
            </a:r>
            <a:r>
              <a:rPr lang="zh-CN" altLang="en-US" dirty="0"/>
              <a:t>的，在</a:t>
            </a:r>
            <a:r>
              <a:rPr lang="en-US" altLang="zh-CN" dirty="0"/>
              <a:t>compute</a:t>
            </a:r>
            <a:r>
              <a:rPr lang="zh-CN" altLang="en-US" dirty="0"/>
              <a:t>节点上，虚拟机的网卡也是连接到二层的</a:t>
            </a:r>
            <a:r>
              <a:rPr lang="en-US" altLang="zh-CN" dirty="0"/>
              <a:t>switch</a:t>
            </a:r>
            <a:r>
              <a:rPr lang="zh-CN" altLang="en-US" dirty="0"/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1841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09B135-636A-4C3C-9BC6-AA971087BD1A}"/>
              </a:ext>
            </a:extLst>
          </p:cNvPr>
          <p:cNvSpPr/>
          <p:nvPr/>
        </p:nvSpPr>
        <p:spPr>
          <a:xfrm>
            <a:off x="1116330" y="355221"/>
            <a:ext cx="9959340" cy="184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ea typeface="微软雅黑" panose="020B0503020204020204" pitchFamily="34" charset="-122"/>
              </a:rPr>
              <a:t>Swift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Swift </a:t>
            </a:r>
            <a:r>
              <a:rPr lang="zh-CN" altLang="en-US" dirty="0">
                <a:ea typeface="微软雅黑" panose="020B0503020204020204" pitchFamily="34" charset="-122"/>
              </a:rPr>
              <a:t>不是文件系统或者实时的数据存储系统，而是对象存储，用于长期存储永久类型的静态数据。这些数据可以检索、调整和必要时进行更新。</a:t>
            </a:r>
            <a:r>
              <a:rPr lang="en-US" altLang="zh-CN" dirty="0">
                <a:ea typeface="微软雅黑" panose="020B0503020204020204" pitchFamily="34" charset="-122"/>
              </a:rPr>
              <a:t>Swift</a:t>
            </a:r>
            <a:r>
              <a:rPr lang="zh-CN" altLang="en-US" dirty="0">
                <a:ea typeface="微软雅黑" panose="020B0503020204020204" pitchFamily="34" charset="-122"/>
              </a:rPr>
              <a:t>最适合虚拟机镜像、图片、邮件和存档备份这类数据的存储（非结构化数据存储问题）。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00DEC-F5B2-4E49-B267-CA1641250DEA}"/>
              </a:ext>
            </a:extLst>
          </p:cNvPr>
          <p:cNvSpPr/>
          <p:nvPr/>
        </p:nvSpPr>
        <p:spPr>
          <a:xfrm>
            <a:off x="1116330" y="4219278"/>
            <a:ext cx="9959340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ea typeface="Microsoft YaHei" panose="020B0503020204020204" pitchFamily="34" charset="-122"/>
              </a:rPr>
              <a:t>cinder和swift都是关于存储的组件，那么它们有什么区别呢？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Microsoft YaHei" panose="020B0503020204020204" pitchFamily="34" charset="-122"/>
              </a:rPr>
              <a:t>cinder的存储，就像是普通硬盘。可以方便快捷地本地存取修改数据，还可以按需添加减少硬盘。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Microsoft YaHei" panose="020B0503020204020204" pitchFamily="34" charset="-122"/>
              </a:rPr>
              <a:t>swift的存储，就像是百度云盘。只能存取数据，不能在云端进行修改，适用于备份。如果非要修改，那么需要下载到本地修改，修改完再上传。在openstack实际应用中，swift常用来存储镜像这种不需要经常修改的文件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29C0CD-9282-44C2-A2E5-AC606048BC21}"/>
              </a:ext>
            </a:extLst>
          </p:cNvPr>
          <p:cNvSpPr/>
          <p:nvPr/>
        </p:nvSpPr>
        <p:spPr>
          <a:xfrm>
            <a:off x="1116330" y="2204382"/>
            <a:ext cx="8667750" cy="184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微软雅黑" panose="020B0503020204020204" pitchFamily="34" charset="-122"/>
              </a:rPr>
              <a:t>Cinder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cinder</a:t>
            </a:r>
            <a:r>
              <a:rPr lang="zh-CN" altLang="en-US" dirty="0"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ea typeface="微软雅黑" panose="020B0503020204020204" pitchFamily="34" charset="-122"/>
              </a:rPr>
              <a:t>openstack</a:t>
            </a:r>
            <a:r>
              <a:rPr lang="zh-CN" altLang="en-US" dirty="0">
                <a:ea typeface="微软雅黑" panose="020B0503020204020204" pitchFamily="34" charset="-122"/>
              </a:rPr>
              <a:t>中提供块存储服务的组件，主要是为虚拟机实例提供虚拟磁盘。 在</a:t>
            </a:r>
            <a:r>
              <a:rPr lang="en-US" altLang="zh-CN" dirty="0">
                <a:ea typeface="微软雅黑" panose="020B0503020204020204" pitchFamily="34" charset="-122"/>
              </a:rPr>
              <a:t>openstack</a:t>
            </a:r>
            <a:r>
              <a:rPr lang="zh-CN" altLang="en-US" dirty="0">
                <a:ea typeface="微软雅黑" panose="020B0503020204020204" pitchFamily="34" charset="-122"/>
              </a:rPr>
              <a:t>中提供对卷从创建到删除整个生命周期的管理，从虚拟机实例的角度来看，挂载的每一个卷都是一块硬盘。</a:t>
            </a:r>
          </a:p>
        </p:txBody>
      </p:sp>
    </p:spTree>
    <p:extLst>
      <p:ext uri="{BB962C8B-B14F-4D97-AF65-F5344CB8AC3E}">
        <p14:creationId xmlns:p14="http://schemas.microsoft.com/office/powerpoint/2010/main" val="257054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098D76-B810-4A23-A3BC-A51F5573145C}"/>
              </a:ext>
            </a:extLst>
          </p:cNvPr>
          <p:cNvSpPr/>
          <p:nvPr/>
        </p:nvSpPr>
        <p:spPr>
          <a:xfrm>
            <a:off x="718185" y="611595"/>
            <a:ext cx="1112329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Glance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1A1A1A"/>
                </a:solidFill>
              </a:rPr>
              <a:t>镜像服务，可以让用户注册、查找、检索虚拟机所用的镜像文件。</a:t>
            </a:r>
            <a:endParaRPr lang="en-US" altLang="zh-CN" sz="2400" dirty="0">
              <a:solidFill>
                <a:srgbClr val="1A1A1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1A1A1A"/>
                </a:solidFill>
              </a:rPr>
              <a:t>镜像文件：一个磁盘上的数据在另一个磁盘上存在</a:t>
            </a:r>
            <a:r>
              <a:rPr lang="zh-CN" altLang="en-US" sz="2400" dirty="0">
                <a:solidFill>
                  <a:srgbClr val="1A1A1A"/>
                </a:solidFill>
              </a:rPr>
              <a:t>的</a:t>
            </a:r>
            <a:r>
              <a:rPr lang="zh-CN" altLang="zh-CN" sz="2400" dirty="0">
                <a:solidFill>
                  <a:srgbClr val="1A1A1A"/>
                </a:solidFill>
              </a:rPr>
              <a:t>完全相同的副本即为镜像。</a:t>
            </a:r>
            <a:endParaRPr lang="en-US" altLang="zh-CN" sz="2400" dirty="0">
              <a:solidFill>
                <a:srgbClr val="1A1A1A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/>
              <a:t>Keystone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1A1A1A"/>
                </a:solidFill>
                <a:effectLst/>
                <a:ea typeface="-apple-system"/>
              </a:rPr>
              <a:t>Keystone为所有的OpenStack组件提供认证和访问策略服务，主要对（但不限于）Swift、Glance、Nova等进行认证与授权。</a:t>
            </a:r>
            <a:endParaRPr lang="en-US" altLang="zh-CN" sz="2400" dirty="0">
              <a:solidFill>
                <a:srgbClr val="1A1A1A"/>
              </a:solidFill>
              <a:effectLst/>
              <a:ea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/>
              <a:t>Horizon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1A1A1A"/>
                </a:solidFill>
                <a:effectLst/>
                <a:ea typeface="-apple-system"/>
              </a:rPr>
              <a:t>Horizon是一个用以管理、控制OpenStack服务的Web控制面板。用户可以通过这个界面对OpenStack状态进行查看和管理。</a:t>
            </a:r>
          </a:p>
          <a:p>
            <a:r>
              <a:rPr lang="zh-CN" altLang="zh-CN" sz="2400" dirty="0">
                <a:solidFill>
                  <a:srgbClr val="1A1A1A"/>
                </a:solidFill>
                <a:effectLst/>
                <a:ea typeface="微软雅黑" panose="020B0503020204020204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632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计算机生成了可选文字:&#10;组件间的关系&#10;网络Neutron&#10;块存餡(Cinder)&#10;提供网纟&#10;计算(Nova)&#10;共认证&#10;超共象&#10;〔V&#10;镜像存储&#10;镜像Glance&#10;认证服务(KeyStone)&#10;0份存储在">
            <a:extLst>
              <a:ext uri="{FF2B5EF4-FFF2-40B4-BE49-F238E27FC236}">
                <a16:creationId xmlns:a16="http://schemas.microsoft.com/office/drawing/2014/main" id="{E6CD6FF2-9DB6-4CF7-B933-BE116A44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" y="630315"/>
            <a:ext cx="7337615" cy="4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D26510-BF73-440B-A1D5-55105D56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19" y="1500187"/>
            <a:ext cx="42481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891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Openstack云计算管理平台</vt:lpstr>
      <vt:lpstr>为什么产生openstack</vt:lpstr>
      <vt:lpstr>什么是openstack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Openstack云平台</dc:title>
  <dc:creator>徐 诗浩</dc:creator>
  <cp:lastModifiedBy>徐 诗浩</cp:lastModifiedBy>
  <cp:revision>11</cp:revision>
  <dcterms:created xsi:type="dcterms:W3CDTF">2020-03-06T11:22:58Z</dcterms:created>
  <dcterms:modified xsi:type="dcterms:W3CDTF">2020-05-06T14:48:35Z</dcterms:modified>
</cp:coreProperties>
</file>