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3" r:id="rId5"/>
    <p:sldId id="269" r:id="rId6"/>
    <p:sldId id="256" r:id="rId7"/>
    <p:sldId id="265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FA320-9B9E-4927-8852-63FFD396E194}" v="17" dt="2024-12-17T08:42:27.887"/>
    <p1510:client id="{F285D1C5-361E-465F-986D-CAD6C187740B}" v="11" dt="2024-12-17T11:24:35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2" autoAdjust="0"/>
    <p:restoredTop sz="94710"/>
  </p:normalViewPr>
  <p:slideViewPr>
    <p:cSldViewPr snapToGrid="0">
      <p:cViewPr>
        <p:scale>
          <a:sx n="97" d="100"/>
          <a:sy n="97" d="100"/>
        </p:scale>
        <p:origin x="2200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0B7BA-D760-A915-9906-7C25417D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378222-18EA-5E3F-83EC-456D31233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7DAF7A-C2BC-20C1-5A2B-140BEBED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B1FDCD-24FE-66E1-D366-0B3F5C09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15C18-B15C-5E0A-1A11-C021A2A0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27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3B13A-EA19-6159-2DC7-D87CA673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245FA6-3C7B-010F-C131-8F9B505B7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9FD29-0929-F4E3-9040-D86B8402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A14CB-BEC2-F4CF-0CEF-DDFBCE97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25B90-BF92-87CB-AC1E-B44E0478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87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C8A36C-1012-4DBE-E225-AACAC0CF6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094F8B-2184-4EBD-3DA7-4D67603B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1AD8C-91DC-7331-3A92-0A109C85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FC455-AC8F-7A0B-D678-C9623DFD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1EC53-2F37-26A6-0EF7-50679077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79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68693-831A-E2B9-7DCC-31C3114A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42E357-2B5D-3783-F20F-D9CCE647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D4C33-77A3-4D53-6387-E1CA44EA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83C895-F865-83E9-9C7E-63C36E3C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0CEBC-3719-A185-FC7C-6611C54D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2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664AF-70DF-C998-D4FA-91ED38A0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FACC8D-498B-033C-739B-6E6392D63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78DF2-20E0-38C7-931F-262F7AD3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C4861-0FFD-3A34-C308-3A4F17C0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39E87-A921-DD3A-D8A2-AAE03C0D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32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14238-AD0F-46E7-4439-C8C77B3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7F3EE-7166-C28F-D0E3-23A7EA3B6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88DCAC-BEE4-775A-F957-6ADDD7B3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D7B6AA-D2D2-35DF-45CB-720A4C30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818347-4880-7BB2-4E71-ECB7B62B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F6324-1D5E-813D-7FC7-37A50436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28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E547F-CDF8-798E-3EDD-31AE2E61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EBC654-BC21-B4AD-83EB-DC9065198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CB543F-CEEF-CDC3-F5AD-D331296B0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070876-8E84-4665-0413-DF9D0899F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7001D1-2C1A-AE59-882B-988E2A5CB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323B64-59AB-D4B5-6C59-8F589496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FF6AF8-9162-3E79-F268-BEE73908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0FE316-8AA0-9F8A-118A-FB1186C1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43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E8CA3-1F2F-7F4F-0207-4A0B509A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A6C7DF-7E18-A4EE-1EFE-3936EF3E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89C706-1202-2933-0FDF-AA488B3E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ECA4C5-DA71-6072-31BC-8D1C16E5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30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30550C-A5F8-82DC-28CA-BBC7B02E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8C3E1C-6EF0-5800-70C2-C2BF6978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B86A02-9501-D57E-D745-53ACDD60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31C27-1D75-06AD-7CED-826F4AB8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9E65B-16EB-7140-FF14-ADF157A5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B8BDF3-051E-5ACA-AD5B-65B026C57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6DE76-C86A-E77D-7CC4-A8304318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63BFCC-93AD-25ED-F349-C9D92E97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E6DC67-B4C1-F497-F47B-A56A4D6C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00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C01AD-007B-2AE9-D4FF-C63FD4D7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C162DA-E6F0-91B9-D47E-30397C425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23F47E-F475-3D51-6C0F-ABF746CE6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755975-B259-9810-8749-B4EF9044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FFCBF5-324A-3063-B38F-DA0DF3C8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44BF31-CD80-64E5-9F0E-34273D56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8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5B1BD6-260A-E2AB-4753-7905B58D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85DA03-1EE6-EF1E-FEC0-A250D691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5AC19-BF73-63B4-7BF7-61981C004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C739-3E97-B9E2-9DDD-7FED0DB7B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2D0232-C7D3-2ADA-B4D0-90BC398EC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29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C4242E6-FB36-47B5-3312-2CF1F955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5200" b="1" kern="120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Wetterstation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sz="800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sz="800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144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F08B1-96E7-AF01-C10B-D2FA335A8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B80579-79A6-46E9-6667-09624969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Must2Haves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8DC8B67-1785-E6E1-D308-DCC85BFD6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2407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noProof="0" dirty="0"/>
              <a:t>Indoor:</a:t>
            </a:r>
          </a:p>
          <a:p>
            <a:r>
              <a:rPr lang="de-DE" sz="2000" noProof="0" dirty="0"/>
              <a:t>Luftfeuchtigkeit</a:t>
            </a:r>
          </a:p>
          <a:p>
            <a:r>
              <a:rPr lang="de-DE" sz="2000" noProof="0" dirty="0"/>
              <a:t>Luftdruck</a:t>
            </a:r>
          </a:p>
          <a:p>
            <a:r>
              <a:rPr lang="de-DE" sz="2000" noProof="0" dirty="0"/>
              <a:t>Temperatur</a:t>
            </a:r>
          </a:p>
          <a:p>
            <a:r>
              <a:rPr lang="de-DE" sz="2000" noProof="0" dirty="0"/>
              <a:t>CO2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7C0FBE6-3A73-32DF-055C-458B34C16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noProof="0" dirty="0"/>
              <a:t>Outdoor:</a:t>
            </a:r>
          </a:p>
          <a:p>
            <a:r>
              <a:rPr lang="de-DE" sz="2000" noProof="0" dirty="0"/>
              <a:t>Luftfeuchtigkeit</a:t>
            </a:r>
          </a:p>
          <a:p>
            <a:r>
              <a:rPr lang="de-DE" sz="2000" noProof="0" dirty="0"/>
              <a:t>Luftdruck</a:t>
            </a:r>
          </a:p>
          <a:p>
            <a:r>
              <a:rPr lang="de-DE" sz="2000" noProof="0" dirty="0"/>
              <a:t>Temperatur</a:t>
            </a:r>
          </a:p>
          <a:p>
            <a:r>
              <a:rPr lang="de-DE" sz="2000" noProof="0" dirty="0"/>
              <a:t>Regenmenge</a:t>
            </a:r>
          </a:p>
          <a:p>
            <a:r>
              <a:rPr lang="de-DE" sz="2000" noProof="0" dirty="0"/>
              <a:t>Windrichtung</a:t>
            </a:r>
          </a:p>
          <a:p>
            <a:r>
              <a:rPr lang="de-DE" sz="2000" noProof="0" dirty="0"/>
              <a:t>Windgeschwindigkeit</a:t>
            </a:r>
          </a:p>
        </p:txBody>
      </p:sp>
    </p:spTree>
    <p:extLst>
      <p:ext uri="{BB962C8B-B14F-4D97-AF65-F5344CB8AC3E}">
        <p14:creationId xmlns:p14="http://schemas.microsoft.com/office/powerpoint/2010/main" val="127257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3082BE1C-F9E0-7979-5571-F168D5B8C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D052B66-91DF-E73B-E565-558623452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230AD92-5B5F-D54B-FB73-B9F4390B32CD}"/>
              </a:ext>
            </a:extLst>
          </p:cNvPr>
          <p:cNvSpPr txBox="1">
            <a:spLocks/>
          </p:cNvSpPr>
          <p:nvPr/>
        </p:nvSpPr>
        <p:spPr>
          <a:xfrm>
            <a:off x="132080" y="1910941"/>
            <a:ext cx="3139440" cy="303611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noProof="0" dirty="0">
                <a:solidFill>
                  <a:srgbClr val="FFFFFF"/>
                </a:solidFill>
              </a:rPr>
              <a:t>Blockschaltbild</a:t>
            </a:r>
            <a:br>
              <a:rPr lang="de-DE" sz="2000" b="1" noProof="0" dirty="0">
                <a:solidFill>
                  <a:srgbClr val="FFFFFF"/>
                </a:solidFill>
              </a:rPr>
            </a:br>
            <a:r>
              <a:rPr lang="de-DE" sz="2000" b="1" noProof="0" dirty="0">
                <a:solidFill>
                  <a:srgbClr val="FFFFFF"/>
                </a:solidFill>
              </a:rPr>
              <a:t>Minimaler Ausbau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2658B27-AA26-820A-871F-7B8A8FA369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04" t="13607" r="31884" b="24075"/>
          <a:stretch/>
        </p:blipFill>
        <p:spPr>
          <a:xfrm>
            <a:off x="3604593" y="438635"/>
            <a:ext cx="8084621" cy="598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0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77E5C038-C919-680F-1F9D-1E85C868F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9218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1322140A-AF04-86A9-21AF-5A7189C810CE}"/>
              </a:ext>
            </a:extLst>
          </p:cNvPr>
          <p:cNvSpPr txBox="1">
            <a:spLocks/>
          </p:cNvSpPr>
          <p:nvPr/>
        </p:nvSpPr>
        <p:spPr>
          <a:xfrm>
            <a:off x="0" y="1412488"/>
            <a:ext cx="3489218" cy="43638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Nice2Haves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184A7C9E-E1C1-2C1D-D36E-8AF62241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96200" y="7726680"/>
            <a:ext cx="18897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FB98F0C2-2352-D588-A51C-B6B2F63F8986}"/>
              </a:ext>
            </a:extLst>
          </p:cNvPr>
          <p:cNvSpPr txBox="1">
            <a:spLocks/>
          </p:cNvSpPr>
          <p:nvPr/>
        </p:nvSpPr>
        <p:spPr>
          <a:xfrm>
            <a:off x="4383530" y="1117600"/>
            <a:ext cx="7808470" cy="453136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noProof="0" dirty="0"/>
              <a:t>Für alle Geräte:</a:t>
            </a:r>
          </a:p>
          <a:p>
            <a:r>
              <a:rPr lang="de-DE" sz="2000" noProof="0" dirty="0"/>
              <a:t>OTA				</a:t>
            </a:r>
            <a:r>
              <a:rPr lang="de-DE" sz="2000" noProof="0" dirty="0">
                <a:sym typeface="Wingdings" panose="05000000000000000000" pitchFamily="2" charset="2"/>
              </a:rPr>
              <a:t>	</a:t>
            </a:r>
            <a:r>
              <a:rPr lang="de-DE" sz="2000" noProof="0" dirty="0"/>
              <a:t>ermöglicht Updates von 						Anwendungen, Diensten 						und Konfigurationen über 						das Mobilfunknetz – ohne 						physischen Kontakt, also 						</a:t>
            </a:r>
            <a:r>
              <a:rPr lang="de-DE" sz="2000" noProof="0" dirty="0" err="1"/>
              <a:t>over</a:t>
            </a:r>
            <a:r>
              <a:rPr lang="de-DE" sz="2000" noProof="0" dirty="0"/>
              <a:t> </a:t>
            </a:r>
            <a:r>
              <a:rPr lang="de-DE" sz="2000" noProof="0" dirty="0" err="1"/>
              <a:t>the</a:t>
            </a:r>
            <a:r>
              <a:rPr lang="de-DE" sz="2000" noProof="0" dirty="0"/>
              <a:t> </a:t>
            </a:r>
            <a:r>
              <a:rPr lang="de-DE" sz="2000" noProof="0" dirty="0" err="1"/>
              <a:t>air</a:t>
            </a:r>
            <a:endParaRPr lang="de-DE" sz="2000" noProof="0" dirty="0"/>
          </a:p>
          <a:p>
            <a:pPr marL="0" indent="0">
              <a:buNone/>
            </a:pPr>
            <a:endParaRPr lang="de-DE" sz="2000" b="1" noProof="0" dirty="0"/>
          </a:p>
          <a:p>
            <a:pPr marL="0" indent="0">
              <a:buNone/>
            </a:pPr>
            <a:r>
              <a:rPr lang="de-DE" sz="2000" b="1" noProof="0" dirty="0"/>
              <a:t>HUB:</a:t>
            </a:r>
          </a:p>
          <a:p>
            <a:r>
              <a:rPr lang="de-DE" sz="2000" noProof="0" dirty="0"/>
              <a:t>Power </a:t>
            </a:r>
            <a:r>
              <a:rPr lang="de-DE" sz="2000" noProof="0" dirty="0" err="1"/>
              <a:t>over</a:t>
            </a:r>
            <a:r>
              <a:rPr lang="de-DE" sz="2000" noProof="0" dirty="0"/>
              <a:t> Ethernet (POE)	</a:t>
            </a:r>
            <a:r>
              <a:rPr lang="de-DE" sz="2000" noProof="0" dirty="0">
                <a:sym typeface="Wingdings" panose="05000000000000000000" pitchFamily="2" charset="2"/>
              </a:rPr>
              <a:t>	Ermöglicht es Daten und 						elektrische Energie über 						einen RJ-45 Kabel zu 						transportieren</a:t>
            </a:r>
          </a:p>
          <a:p>
            <a:endParaRPr lang="de-DE" sz="2000" noProof="0" dirty="0">
              <a:sym typeface="Wingdings" panose="05000000000000000000" pitchFamily="2" charset="2"/>
            </a:endParaRPr>
          </a:p>
          <a:p>
            <a:r>
              <a:rPr lang="de-DE" sz="2000" noProof="0" dirty="0">
                <a:sym typeface="Wingdings" panose="05000000000000000000" pitchFamily="2" charset="2"/>
              </a:rPr>
              <a:t>Datenspeicherung über längere Zeit</a:t>
            </a:r>
            <a:endParaRPr lang="de-DE" sz="2000" noProof="0" dirty="0"/>
          </a:p>
        </p:txBody>
      </p:sp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539B70CF-1BA7-2B83-6DE5-68726A3078D0}"/>
              </a:ext>
            </a:extLst>
          </p:cNvPr>
          <p:cNvSpPr txBox="1">
            <a:spLocks/>
          </p:cNvSpPr>
          <p:nvPr/>
        </p:nvSpPr>
        <p:spPr>
          <a:xfrm>
            <a:off x="4383530" y="5776332"/>
            <a:ext cx="7047642" cy="1046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noProof="0" dirty="0"/>
              <a:t>Nice Nice2Haves für Outdoor:</a:t>
            </a:r>
          </a:p>
          <a:p>
            <a:r>
              <a:rPr lang="de-DE" sz="2000" noProof="0" dirty="0"/>
              <a:t>Bodenfeuchtigkeit</a:t>
            </a:r>
          </a:p>
        </p:txBody>
      </p:sp>
    </p:spTree>
    <p:extLst>
      <p:ext uri="{BB962C8B-B14F-4D97-AF65-F5344CB8AC3E}">
        <p14:creationId xmlns:p14="http://schemas.microsoft.com/office/powerpoint/2010/main" val="261088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27A7A93-C50F-D2B7-8F44-B39B2F161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9218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id="{CB3DD32B-773B-3004-D4A9-9A74FD8EB78C}"/>
              </a:ext>
            </a:extLst>
          </p:cNvPr>
          <p:cNvSpPr txBox="1">
            <a:spLocks/>
          </p:cNvSpPr>
          <p:nvPr/>
        </p:nvSpPr>
        <p:spPr>
          <a:xfrm>
            <a:off x="0" y="1412488"/>
            <a:ext cx="3489218" cy="43638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Nice2Haves</a:t>
            </a:r>
          </a:p>
        </p:txBody>
      </p:sp>
      <p:cxnSp>
        <p:nvCxnSpPr>
          <p:cNvPr id="4" name="Straight Connector 11">
            <a:extLst>
              <a:ext uri="{FF2B5EF4-FFF2-40B4-BE49-F238E27FC236}">
                <a16:creationId xmlns:a16="http://schemas.microsoft.com/office/drawing/2014/main" id="{18E2F1B2-E1F9-A7B3-24D9-9A28C8917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96200" y="7726680"/>
            <a:ext cx="18897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F99C5C3-2029-E437-CEFD-37DF65AE1C22}"/>
              </a:ext>
            </a:extLst>
          </p:cNvPr>
          <p:cNvSpPr txBox="1">
            <a:spLocks/>
          </p:cNvSpPr>
          <p:nvPr/>
        </p:nvSpPr>
        <p:spPr>
          <a:xfrm>
            <a:off x="3804178" y="728345"/>
            <a:ext cx="8387080" cy="2116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900" b="1" dirty="0"/>
              <a:t>Outdoor:</a:t>
            </a:r>
          </a:p>
          <a:p>
            <a:r>
              <a:rPr lang="de-DE" sz="1900" dirty="0">
                <a:sym typeface="Wingdings" panose="05000000000000000000" pitchFamily="2" charset="2"/>
              </a:rPr>
              <a:t>Luftpartikelsensor</a:t>
            </a:r>
          </a:p>
          <a:p>
            <a:r>
              <a:rPr lang="de-DE" sz="1900" dirty="0">
                <a:sym typeface="Wingdings" panose="05000000000000000000" pitchFamily="2" charset="2"/>
              </a:rPr>
              <a:t>Sonnenlichtabhängige Sensoren</a:t>
            </a:r>
          </a:p>
          <a:p>
            <a:r>
              <a:rPr lang="de-DE" sz="1900" dirty="0">
                <a:sym typeface="Wingdings" panose="05000000000000000000" pitchFamily="2" charset="2"/>
              </a:rPr>
              <a:t>Windmessung über Ultraschall</a:t>
            </a:r>
          </a:p>
          <a:p>
            <a:r>
              <a:rPr lang="de-DE" sz="1800" noProof="0"/>
              <a:t>Gefühlte Temperatur</a:t>
            </a:r>
            <a:endParaRPr lang="de-DE" sz="1900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CEB745C-8AD7-31A0-A4CC-BA83E78A166A}"/>
              </a:ext>
            </a:extLst>
          </p:cNvPr>
          <p:cNvSpPr txBox="1">
            <a:spLocks/>
          </p:cNvSpPr>
          <p:nvPr/>
        </p:nvSpPr>
        <p:spPr>
          <a:xfrm>
            <a:off x="3804178" y="3525521"/>
            <a:ext cx="10515600" cy="100901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700" b="1" dirty="0"/>
              <a:t>Indoor:</a:t>
            </a:r>
          </a:p>
          <a:p>
            <a:r>
              <a:rPr lang="de-DE" sz="2700" dirty="0"/>
              <a:t>WS2812 (</a:t>
            </a:r>
            <a:r>
              <a:rPr lang="de-DE" sz="2700" dirty="0" err="1"/>
              <a:t>Wled</a:t>
            </a:r>
            <a:r>
              <a:rPr lang="de-DE" sz="2700" dirty="0"/>
              <a:t>)	</a:t>
            </a:r>
            <a:r>
              <a:rPr lang="de-DE" sz="2700" dirty="0">
                <a:sym typeface="Wingdings" panose="05000000000000000000" pitchFamily="2" charset="2"/>
              </a:rPr>
              <a:t> </a:t>
            </a:r>
            <a:r>
              <a:rPr lang="de-DE" sz="2700" dirty="0" err="1">
                <a:sym typeface="Wingdings" panose="05000000000000000000" pitchFamily="2" charset="2"/>
              </a:rPr>
              <a:t>visiulasierung</a:t>
            </a:r>
            <a:r>
              <a:rPr lang="de-DE" sz="2700" dirty="0">
                <a:sym typeface="Wingdings" panose="05000000000000000000" pitchFamily="2" charset="2"/>
              </a:rPr>
              <a:t> von ideal </a:t>
            </a:r>
            <a:r>
              <a:rPr lang="de-DE" sz="2700" dirty="0" err="1">
                <a:sym typeface="Wingdings" panose="05000000000000000000" pitchFamily="2" charset="2"/>
              </a:rPr>
              <a:t>status</a:t>
            </a:r>
            <a:endParaRPr lang="de-DE" sz="2700" dirty="0">
              <a:sym typeface="Wingdings" panose="05000000000000000000" pitchFamily="2" charset="2"/>
            </a:endParaRPr>
          </a:p>
          <a:p>
            <a:r>
              <a:rPr lang="de-DE" sz="2700" dirty="0">
                <a:sym typeface="Wingdings" panose="05000000000000000000" pitchFamily="2" charset="2"/>
              </a:rPr>
              <a:t>Luftpartikel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847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7A31EF79-59DA-D68A-A542-0252D688B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26DAC35D-FA00-FB83-1572-CE21B01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Nice2Haves</a:t>
            </a:r>
            <a:br>
              <a:rPr lang="de-DE" sz="4000" b="1" noProof="0" dirty="0">
                <a:solidFill>
                  <a:srgbClr val="FFFFFF"/>
                </a:solidFill>
              </a:rPr>
            </a:br>
            <a:r>
              <a:rPr lang="de-DE" sz="4000" b="1" noProof="0" dirty="0">
                <a:solidFill>
                  <a:srgbClr val="FFFFFF"/>
                </a:solidFill>
              </a:rPr>
              <a:t>Berechnungen</a:t>
            </a:r>
          </a:p>
        </p:txBody>
      </p:sp>
      <p:sp>
        <p:nvSpPr>
          <p:cNvPr id="17" name="Inhaltsplatzhalter 4">
            <a:extLst>
              <a:ext uri="{FF2B5EF4-FFF2-40B4-BE49-F238E27FC236}">
                <a16:creationId xmlns:a16="http://schemas.microsoft.com/office/drawing/2014/main" id="{31F6B00F-72B9-3F4B-BC8C-8BBAB035F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noProof="0" dirty="0"/>
              <a:t>Indoor:</a:t>
            </a: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E7D65A43-0D16-FB60-06D7-D8A3134FC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961C55BD-6B58-EBB9-BCBB-080AE4A18C36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noProof="0" dirty="0"/>
              <a:t>Outdoor:</a:t>
            </a:r>
          </a:p>
          <a:p>
            <a:r>
              <a:rPr lang="de-DE" sz="2000" noProof="0" dirty="0"/>
              <a:t>Sichtweite</a:t>
            </a:r>
          </a:p>
          <a:p>
            <a:r>
              <a:rPr lang="de-DE" sz="2000" noProof="0" dirty="0"/>
              <a:t>Einstrahlungsenergie pro m</a:t>
            </a:r>
            <a:r>
              <a:rPr lang="de-DE" sz="2000" baseline="30000" noProof="0" dirty="0"/>
              <a:t>2</a:t>
            </a:r>
          </a:p>
          <a:p>
            <a:r>
              <a:rPr lang="de-DE" sz="2000" noProof="0" dirty="0"/>
              <a:t>kWh/m</a:t>
            </a:r>
            <a:r>
              <a:rPr lang="de-DE" sz="2000" baseline="30000" noProof="0" dirty="0"/>
              <a:t>2</a:t>
            </a:r>
            <a:r>
              <a:rPr lang="de-DE" sz="2000" noProof="0" dirty="0"/>
              <a:t> (Sonneneinstrahlung)</a:t>
            </a:r>
          </a:p>
          <a:p>
            <a:r>
              <a:rPr lang="de-DE" sz="2000" noProof="0" dirty="0"/>
              <a:t>Taupunkt</a:t>
            </a:r>
          </a:p>
          <a:p>
            <a:endParaRPr lang="de-DE" sz="2000" b="1" noProof="0" dirty="0"/>
          </a:p>
        </p:txBody>
      </p:sp>
    </p:spTree>
    <p:extLst>
      <p:ext uri="{BB962C8B-B14F-4D97-AF65-F5344CB8AC3E}">
        <p14:creationId xmlns:p14="http://schemas.microsoft.com/office/powerpoint/2010/main" val="6174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AAF5FDC-CF01-E0B5-7DC8-64191E2A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9218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C6FD9AE7-0439-967F-C46C-547786D0CDF0}"/>
              </a:ext>
            </a:extLst>
          </p:cNvPr>
          <p:cNvSpPr txBox="1">
            <a:spLocks/>
          </p:cNvSpPr>
          <p:nvPr/>
        </p:nvSpPr>
        <p:spPr>
          <a:xfrm>
            <a:off x="0" y="1412488"/>
            <a:ext cx="3489218" cy="43638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Nice2Have</a:t>
            </a:r>
            <a:br>
              <a:rPr lang="de-DE" sz="4000" b="1" noProof="0" dirty="0">
                <a:solidFill>
                  <a:srgbClr val="FFFFFF"/>
                </a:solidFill>
              </a:rPr>
            </a:br>
            <a:r>
              <a:rPr lang="de-DE" sz="4000" b="1" noProof="0" dirty="0">
                <a:solidFill>
                  <a:srgbClr val="FFFFFF"/>
                </a:solidFill>
              </a:rPr>
              <a:t>Funkprotokoll:</a:t>
            </a:r>
          </a:p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Thread</a:t>
            </a:r>
          </a:p>
        </p:txBody>
      </p: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E9F7E56F-2A6F-FC0A-3084-AF6D63F5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96200" y="7726680"/>
            <a:ext cx="18897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E7A2FAD0-A01E-29E8-A071-D8648FF93774}"/>
              </a:ext>
            </a:extLst>
          </p:cNvPr>
          <p:cNvSpPr txBox="1">
            <a:spLocks/>
          </p:cNvSpPr>
          <p:nvPr/>
        </p:nvSpPr>
        <p:spPr>
          <a:xfrm>
            <a:off x="3826981" y="1412488"/>
            <a:ext cx="8223505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noProof="0" dirty="0"/>
              <a:t>Vorteile gegenüber WLAN:</a:t>
            </a:r>
          </a:p>
          <a:p>
            <a:r>
              <a:rPr lang="de-DE" sz="2000" noProof="0" dirty="0"/>
              <a:t>Geringer Stromverbrauch</a:t>
            </a:r>
          </a:p>
          <a:p>
            <a:r>
              <a:rPr lang="de-DE" sz="2000" noProof="0" dirty="0"/>
              <a:t>Unterstützt Mesh-Netzwerke	</a:t>
            </a:r>
            <a:r>
              <a:rPr lang="de-DE" sz="2000" noProof="0" dirty="0">
                <a:sym typeface="Wingdings" panose="05000000000000000000" pitchFamily="2" charset="2"/>
              </a:rPr>
              <a:t> 	Geräte können direkt 						miteinander kommunizieren 					und Signale weiterleiten</a:t>
            </a:r>
          </a:p>
          <a:p>
            <a:r>
              <a:rPr lang="de-DE" sz="2000" noProof="0" dirty="0">
                <a:sym typeface="Wingdings" panose="05000000000000000000" pitchFamily="2" charset="2"/>
              </a:rPr>
              <a:t>Ist besser für Smart-Home Geräte ausgelegt</a:t>
            </a:r>
          </a:p>
          <a:p>
            <a:r>
              <a:rPr lang="de-DE" sz="2000" noProof="0" dirty="0">
                <a:sym typeface="Wingdings" panose="05000000000000000000" pitchFamily="2" charset="2"/>
              </a:rPr>
              <a:t>Thread-Netzwerke können Tausende von Geräten effizient verbinden</a:t>
            </a:r>
          </a:p>
          <a:p>
            <a:r>
              <a:rPr lang="de-DE" sz="2000" noProof="0" dirty="0">
                <a:sym typeface="Wingdings" panose="05000000000000000000" pitchFamily="2" charset="2"/>
              </a:rPr>
              <a:t>IEEE 802.15.4 basiert			arbeitet in einem 						Frequenzbereich der weniger 					überlastet ist</a:t>
            </a:r>
          </a:p>
          <a:p>
            <a:r>
              <a:rPr lang="de-DE" sz="2000" noProof="0" dirty="0"/>
              <a:t>Beinhaltet integrierte Sicherheitsfunktionen</a:t>
            </a:r>
          </a:p>
          <a:p>
            <a:r>
              <a:rPr lang="de-DE" sz="2000" noProof="0" dirty="0"/>
              <a:t>Es gibt keinen zentralen Router</a:t>
            </a:r>
          </a:p>
          <a:p>
            <a:pPr marL="0" indent="0">
              <a:buNone/>
            </a:pPr>
            <a:endParaRPr lang="de-DE" sz="2000" noProof="0" dirty="0"/>
          </a:p>
        </p:txBody>
      </p:sp>
    </p:spTree>
    <p:extLst>
      <p:ext uri="{BB962C8B-B14F-4D97-AF65-F5344CB8AC3E}">
        <p14:creationId xmlns:p14="http://schemas.microsoft.com/office/powerpoint/2010/main" val="379122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CBCCD9-D2DF-DE01-EC57-3CEF21C3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" y="1910941"/>
            <a:ext cx="3139440" cy="303611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20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Blockschaltbild</a:t>
            </a:r>
            <a:br>
              <a:rPr lang="de-DE" sz="20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de-DE" sz="20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Maximaler Ausbau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B2813C-9DC7-B0E8-01CE-5900367574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94" t="10322" r="13855" b="9206"/>
          <a:stretch/>
        </p:blipFill>
        <p:spPr>
          <a:xfrm>
            <a:off x="3101118" y="241851"/>
            <a:ext cx="8827495" cy="637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6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Macintosh PowerPoint</Application>
  <PresentationFormat>Breitbild</PresentationFormat>
  <Paragraphs>54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Wingdings</vt:lpstr>
      <vt:lpstr>Office</vt:lpstr>
      <vt:lpstr>Wetterstation</vt:lpstr>
      <vt:lpstr>Must2Haves</vt:lpstr>
      <vt:lpstr>PowerPoint-Präsentation</vt:lpstr>
      <vt:lpstr>PowerPoint-Präsentation</vt:lpstr>
      <vt:lpstr>PowerPoint-Präsentation</vt:lpstr>
      <vt:lpstr>Nice2Haves Berechnungen</vt:lpstr>
      <vt:lpstr>PowerPoint-Präsentation</vt:lpstr>
      <vt:lpstr>Blockschaltbild Maximaler Ausbau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Schranzhofer Daniel Benjamin</dc:creator>
  <cp:lastModifiedBy>Reiner Jan Niklas</cp:lastModifiedBy>
  <cp:revision>6</cp:revision>
  <dcterms:created xsi:type="dcterms:W3CDTF">2024-12-17T07:17:07Z</dcterms:created>
  <dcterms:modified xsi:type="dcterms:W3CDTF">2024-12-17T11:50:48Z</dcterms:modified>
</cp:coreProperties>
</file>