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6" r:id="rId8"/>
  </p:sldIdLst>
  <p:sldSz cx="9144000" cy="5143500" type="screen16x9"/>
  <p:notesSz cx="6858000" cy="9144000"/>
  <p:embeddedFontLst>
    <p:embeddedFont>
      <p:font typeface="Anaheim" panose="020B0604020202020204" charset="0"/>
      <p:regular r:id="rId10"/>
      <p:bold r:id="rId11"/>
    </p:embeddedFont>
    <p:embeddedFont>
      <p:font typeface="Bebas Neue" panose="020B0604020202020204" charset="0"/>
      <p:regular r:id="rId12"/>
    </p:embeddedFont>
    <p:embeddedFont>
      <p:font typeface="Nunito Light" pitchFamily="2" charset="0"/>
      <p:regular r:id="rId13"/>
      <p:italic r:id="rId14"/>
    </p:embeddedFont>
    <p:embeddedFont>
      <p:font typeface="PT Sans" panose="020B0503020203020204"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Urbanis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9875" y="1660263"/>
            <a:ext cx="6784200" cy="208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3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79875" y="3918688"/>
            <a:ext cx="67842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
        <p:cNvGrpSpPr/>
        <p:nvPr/>
      </p:nvGrpSpPr>
      <p:grpSpPr>
        <a:xfrm>
          <a:off x="0" y="0"/>
          <a:ext cx="0" cy="0"/>
          <a:chOff x="0" y="0"/>
          <a:chExt cx="0" cy="0"/>
        </a:xfrm>
      </p:grpSpPr>
      <p:cxnSp>
        <p:nvCxnSpPr>
          <p:cNvPr id="77" name="Google Shape;77;p13"/>
          <p:cNvCxnSpPr/>
          <p:nvPr/>
        </p:nvCxnSpPr>
        <p:spPr>
          <a:xfrm>
            <a:off x="713225" y="-12"/>
            <a:ext cx="0" cy="4575900"/>
          </a:xfrm>
          <a:prstGeom prst="straightConnector1">
            <a:avLst/>
          </a:prstGeom>
          <a:noFill/>
          <a:ln w="28575" cap="flat" cmpd="sng">
            <a:solidFill>
              <a:schemeClr val="dk1"/>
            </a:solidFill>
            <a:prstDash val="solid"/>
            <a:round/>
            <a:headEnd type="none" w="sm" len="sm"/>
            <a:tailEnd type="none" w="sm" len="sm"/>
          </a:ln>
        </p:spPr>
      </p:cxnSp>
      <p:cxnSp>
        <p:nvCxnSpPr>
          <p:cNvPr id="78" name="Google Shape;78;p13"/>
          <p:cNvCxnSpPr/>
          <p:nvPr/>
        </p:nvCxnSpPr>
        <p:spPr>
          <a:xfrm>
            <a:off x="8430775" y="567588"/>
            <a:ext cx="0" cy="457590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
        <p:cNvGrpSpPr/>
        <p:nvPr/>
      </p:nvGrpSpPr>
      <p:grpSpPr>
        <a:xfrm>
          <a:off x="0" y="0"/>
          <a:ext cx="0" cy="0"/>
          <a:chOff x="0" y="0"/>
          <a:chExt cx="0" cy="0"/>
        </a:xfrm>
      </p:grpSpPr>
      <p:cxnSp>
        <p:nvCxnSpPr>
          <p:cNvPr id="80" name="Google Shape;80;p14"/>
          <p:cNvCxnSpPr/>
          <p:nvPr/>
        </p:nvCxnSpPr>
        <p:spPr>
          <a:xfrm>
            <a:off x="0" y="4603988"/>
            <a:ext cx="6141900" cy="0"/>
          </a:xfrm>
          <a:prstGeom prst="straightConnector1">
            <a:avLst/>
          </a:prstGeom>
          <a:noFill/>
          <a:ln w="28575" cap="flat" cmpd="sng">
            <a:solidFill>
              <a:schemeClr val="dk1"/>
            </a:solidFill>
            <a:prstDash val="solid"/>
            <a:round/>
            <a:headEnd type="none" w="sm" len="sm"/>
            <a:tailEnd type="none" w="sm" len="sm"/>
          </a:ln>
        </p:spPr>
      </p:cxnSp>
      <p:cxnSp>
        <p:nvCxnSpPr>
          <p:cNvPr id="81" name="Google Shape;81;p14"/>
          <p:cNvCxnSpPr/>
          <p:nvPr/>
        </p:nvCxnSpPr>
        <p:spPr>
          <a:xfrm>
            <a:off x="3002100" y="539488"/>
            <a:ext cx="6141900" cy="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3"/>
          <p:cNvSpPr txBox="1">
            <a:spLocks noGrp="1"/>
          </p:cNvSpPr>
          <p:nvPr>
            <p:ph type="subTitle" idx="1"/>
          </p:nvPr>
        </p:nvSpPr>
        <p:spPr>
          <a:xfrm>
            <a:off x="5253862" y="2909825"/>
            <a:ext cx="2505600" cy="146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4" name="Google Shape;14;p3"/>
          <p:cNvSpPr txBox="1">
            <a:spLocks noGrp="1"/>
          </p:cNvSpPr>
          <p:nvPr>
            <p:ph type="subTitle" idx="2"/>
          </p:nvPr>
        </p:nvSpPr>
        <p:spPr>
          <a:xfrm>
            <a:off x="1384538" y="2909825"/>
            <a:ext cx="2505600" cy="146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3"/>
          <p:cNvSpPr txBox="1">
            <a:spLocks noGrp="1"/>
          </p:cNvSpPr>
          <p:nvPr>
            <p:ph type="subTitle" idx="3"/>
          </p:nvPr>
        </p:nvSpPr>
        <p:spPr>
          <a:xfrm>
            <a:off x="1384538" y="2383201"/>
            <a:ext cx="2505600" cy="52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 name="Google Shape;16;p3"/>
          <p:cNvSpPr txBox="1">
            <a:spLocks noGrp="1"/>
          </p:cNvSpPr>
          <p:nvPr>
            <p:ph type="subTitle" idx="4"/>
          </p:nvPr>
        </p:nvSpPr>
        <p:spPr>
          <a:xfrm>
            <a:off x="5253863" y="2383201"/>
            <a:ext cx="2505600" cy="52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3225" y="862800"/>
            <a:ext cx="4294800" cy="1119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lt1"/>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4"/>
          <p:cNvSpPr txBox="1">
            <a:spLocks noGrp="1"/>
          </p:cNvSpPr>
          <p:nvPr>
            <p:ph type="subTitle" idx="1"/>
          </p:nvPr>
        </p:nvSpPr>
        <p:spPr>
          <a:xfrm>
            <a:off x="713225" y="2173075"/>
            <a:ext cx="42948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endParaRPr/>
          </a:p>
        </p:txBody>
      </p:sp>
      <p:sp>
        <p:nvSpPr>
          <p:cNvPr id="20" name="Google Shape;20;p4"/>
          <p:cNvSpPr>
            <a:spLocks noGrp="1"/>
          </p:cNvSpPr>
          <p:nvPr>
            <p:ph type="pic" idx="2"/>
          </p:nvPr>
        </p:nvSpPr>
        <p:spPr>
          <a:xfrm>
            <a:off x="5643775" y="539500"/>
            <a:ext cx="27870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1618650" y="1462500"/>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4" name="Google Shape;24;p5"/>
          <p:cNvSpPr txBox="1">
            <a:spLocks noGrp="1"/>
          </p:cNvSpPr>
          <p:nvPr>
            <p:ph type="title" idx="3"/>
          </p:nvPr>
        </p:nvSpPr>
        <p:spPr>
          <a:xfrm>
            <a:off x="1618650" y="3172403"/>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5" name="Google Shape;25;p5"/>
          <p:cNvSpPr txBox="1">
            <a:spLocks noGrp="1"/>
          </p:cNvSpPr>
          <p:nvPr>
            <p:ph type="title" idx="4"/>
          </p:nvPr>
        </p:nvSpPr>
        <p:spPr>
          <a:xfrm>
            <a:off x="4204650" y="1462500"/>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6" name="Google Shape;26;p5"/>
          <p:cNvSpPr txBox="1">
            <a:spLocks noGrp="1"/>
          </p:cNvSpPr>
          <p:nvPr>
            <p:ph type="title" idx="5"/>
          </p:nvPr>
        </p:nvSpPr>
        <p:spPr>
          <a:xfrm>
            <a:off x="4204650" y="3172403"/>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5"/>
          <p:cNvSpPr txBox="1">
            <a:spLocks noGrp="1"/>
          </p:cNvSpPr>
          <p:nvPr>
            <p:ph type="title" idx="6"/>
          </p:nvPr>
        </p:nvSpPr>
        <p:spPr>
          <a:xfrm>
            <a:off x="6790650" y="1462500"/>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8" name="Google Shape;28;p5"/>
          <p:cNvSpPr txBox="1">
            <a:spLocks noGrp="1"/>
          </p:cNvSpPr>
          <p:nvPr>
            <p:ph type="title" idx="7"/>
          </p:nvPr>
        </p:nvSpPr>
        <p:spPr>
          <a:xfrm>
            <a:off x="6790650" y="3172403"/>
            <a:ext cx="734700" cy="5727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5"/>
          <p:cNvSpPr txBox="1">
            <a:spLocks noGrp="1"/>
          </p:cNvSpPr>
          <p:nvPr>
            <p:ph type="subTitle" idx="1"/>
          </p:nvPr>
        </p:nvSpPr>
        <p:spPr>
          <a:xfrm>
            <a:off x="973950" y="20352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5"/>
          <p:cNvSpPr txBox="1">
            <a:spLocks noGrp="1"/>
          </p:cNvSpPr>
          <p:nvPr>
            <p:ph type="subTitle" idx="8"/>
          </p:nvPr>
        </p:nvSpPr>
        <p:spPr>
          <a:xfrm>
            <a:off x="3559950" y="20352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9"/>
          </p:nvPr>
        </p:nvSpPr>
        <p:spPr>
          <a:xfrm>
            <a:off x="6145950" y="20352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13"/>
          </p:nvPr>
        </p:nvSpPr>
        <p:spPr>
          <a:xfrm>
            <a:off x="973950" y="37451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 name="Google Shape;33;p5"/>
          <p:cNvSpPr txBox="1">
            <a:spLocks noGrp="1"/>
          </p:cNvSpPr>
          <p:nvPr>
            <p:ph type="subTitle" idx="14"/>
          </p:nvPr>
        </p:nvSpPr>
        <p:spPr>
          <a:xfrm>
            <a:off x="3559950" y="37451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 name="Google Shape;34;p5"/>
          <p:cNvSpPr txBox="1">
            <a:spLocks noGrp="1"/>
          </p:cNvSpPr>
          <p:nvPr>
            <p:ph type="subTitle" idx="15"/>
          </p:nvPr>
        </p:nvSpPr>
        <p:spPr>
          <a:xfrm>
            <a:off x="6145950" y="3745100"/>
            <a:ext cx="2024100" cy="74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7" name="Google Shape;37;p6"/>
          <p:cNvSpPr txBox="1">
            <a:spLocks noGrp="1"/>
          </p:cNvSpPr>
          <p:nvPr>
            <p:ph type="subTitle" idx="1"/>
          </p:nvPr>
        </p:nvSpPr>
        <p:spPr>
          <a:xfrm>
            <a:off x="720000" y="1735625"/>
            <a:ext cx="3146700" cy="12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 name="Google Shape;38;p6"/>
          <p:cNvSpPr txBox="1">
            <a:spLocks noGrp="1"/>
          </p:cNvSpPr>
          <p:nvPr>
            <p:ph type="subTitle" idx="2"/>
          </p:nvPr>
        </p:nvSpPr>
        <p:spPr>
          <a:xfrm>
            <a:off x="4632773" y="1735625"/>
            <a:ext cx="3146700" cy="12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9" name="Google Shape;39;p6"/>
          <p:cNvSpPr txBox="1">
            <a:spLocks noGrp="1"/>
          </p:cNvSpPr>
          <p:nvPr>
            <p:ph type="subTitle" idx="3"/>
          </p:nvPr>
        </p:nvSpPr>
        <p:spPr>
          <a:xfrm>
            <a:off x="720000" y="3396200"/>
            <a:ext cx="3146700" cy="12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0" name="Google Shape;40;p6"/>
          <p:cNvSpPr txBox="1">
            <a:spLocks noGrp="1"/>
          </p:cNvSpPr>
          <p:nvPr>
            <p:ph type="subTitle" idx="4"/>
          </p:nvPr>
        </p:nvSpPr>
        <p:spPr>
          <a:xfrm>
            <a:off x="4632773" y="3396200"/>
            <a:ext cx="3146700" cy="12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1" name="Google Shape;41;p6"/>
          <p:cNvSpPr txBox="1">
            <a:spLocks noGrp="1"/>
          </p:cNvSpPr>
          <p:nvPr>
            <p:ph type="subTitle" idx="5"/>
          </p:nvPr>
        </p:nvSpPr>
        <p:spPr>
          <a:xfrm>
            <a:off x="720000" y="1282675"/>
            <a:ext cx="3146700" cy="46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6"/>
          <p:cNvSpPr txBox="1">
            <a:spLocks noGrp="1"/>
          </p:cNvSpPr>
          <p:nvPr>
            <p:ph type="subTitle" idx="6"/>
          </p:nvPr>
        </p:nvSpPr>
        <p:spPr>
          <a:xfrm>
            <a:off x="720000" y="2943425"/>
            <a:ext cx="3146700" cy="46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6"/>
          <p:cNvSpPr txBox="1">
            <a:spLocks noGrp="1"/>
          </p:cNvSpPr>
          <p:nvPr>
            <p:ph type="subTitle" idx="7"/>
          </p:nvPr>
        </p:nvSpPr>
        <p:spPr>
          <a:xfrm>
            <a:off x="4632748" y="1282675"/>
            <a:ext cx="3146700" cy="46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 name="Google Shape;44;p6"/>
          <p:cNvSpPr txBox="1">
            <a:spLocks noGrp="1"/>
          </p:cNvSpPr>
          <p:nvPr>
            <p:ph type="subTitle" idx="8"/>
          </p:nvPr>
        </p:nvSpPr>
        <p:spPr>
          <a:xfrm>
            <a:off x="4632748" y="2943425"/>
            <a:ext cx="3146700" cy="46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2347938" y="540000"/>
            <a:ext cx="4448100" cy="105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1" name="Google Shape;61;p8"/>
          <p:cNvSpPr txBox="1">
            <a:spLocks noGrp="1"/>
          </p:cNvSpPr>
          <p:nvPr>
            <p:ph type="subTitle" idx="1"/>
          </p:nvPr>
        </p:nvSpPr>
        <p:spPr>
          <a:xfrm>
            <a:off x="2347900" y="1720075"/>
            <a:ext cx="4448100" cy="10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2" name="Google Shape;62;p8"/>
          <p:cNvSpPr txBox="1"/>
          <p:nvPr/>
        </p:nvSpPr>
        <p:spPr>
          <a:xfrm>
            <a:off x="2099100" y="4047800"/>
            <a:ext cx="49458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GB" sz="1000" b="1" i="0" u="none" strike="noStrike" cap="none">
                <a:solidFill>
                  <a:schemeClr val="dk1"/>
                </a:solidFill>
                <a:latin typeface="Roboto"/>
                <a:ea typeface="Roboto"/>
                <a:cs typeface="Roboto"/>
                <a:sym typeface="Roboto"/>
              </a:rPr>
              <a:t>CREDITS:</a:t>
            </a:r>
            <a:r>
              <a:rPr lang="en-GB" sz="1000" b="0" i="0" u="none" strike="noStrike" cap="none">
                <a:solidFill>
                  <a:schemeClr val="dk1"/>
                </a:solidFill>
                <a:latin typeface="Roboto"/>
                <a:ea typeface="Roboto"/>
                <a:cs typeface="Roboto"/>
                <a:sym typeface="Roboto"/>
              </a:rPr>
              <a:t> This presentation template was created by </a:t>
            </a:r>
            <a:r>
              <a:rPr lang="en-GB" sz="1000" b="1" i="0" u="sng" strike="noStrike" cap="none">
                <a:solidFill>
                  <a:schemeClr val="hlink"/>
                </a:solidFill>
                <a:latin typeface="Roboto"/>
                <a:ea typeface="Roboto"/>
                <a:cs typeface="Roboto"/>
                <a:sym typeface="Roboto"/>
                <a:hlinkClick r:id="rId2"/>
              </a:rPr>
              <a:t>Slidesgo</a:t>
            </a:r>
            <a:r>
              <a:rPr lang="en-GB" sz="1000" b="0" i="0" u="none" strike="noStrike" cap="none">
                <a:solidFill>
                  <a:schemeClr val="dk1"/>
                </a:solidFill>
                <a:latin typeface="Roboto"/>
                <a:ea typeface="Roboto"/>
                <a:cs typeface="Roboto"/>
                <a:sym typeface="Roboto"/>
              </a:rPr>
              <a:t>, and includes icons by </a:t>
            </a:r>
            <a:r>
              <a:rPr lang="en-GB" sz="1000" b="1" i="0" u="sng" strike="noStrike" cap="none">
                <a:solidFill>
                  <a:schemeClr val="hlink"/>
                </a:solidFill>
                <a:latin typeface="Roboto"/>
                <a:ea typeface="Roboto"/>
                <a:cs typeface="Roboto"/>
                <a:sym typeface="Roboto"/>
                <a:hlinkClick r:id="rId3"/>
              </a:rPr>
              <a:t>Flaticon</a:t>
            </a:r>
            <a:r>
              <a:rPr lang="en-GB" sz="1000" b="0" i="0" u="none" strike="noStrike" cap="none">
                <a:solidFill>
                  <a:schemeClr val="dk1"/>
                </a:solidFill>
                <a:latin typeface="Roboto"/>
                <a:ea typeface="Roboto"/>
                <a:cs typeface="Roboto"/>
                <a:sym typeface="Roboto"/>
              </a:rPr>
              <a:t>, and infographics &amp; images by </a:t>
            </a:r>
            <a:r>
              <a:rPr lang="en-GB" sz="1000" b="1" i="0" u="sng" strike="noStrike" cap="none">
                <a:solidFill>
                  <a:schemeClr val="hlink"/>
                </a:solidFill>
                <a:latin typeface="Roboto"/>
                <a:ea typeface="Roboto"/>
                <a:cs typeface="Roboto"/>
                <a:sym typeface="Roboto"/>
                <a:hlinkClick r:id="rId4"/>
              </a:rPr>
              <a:t>Freepik</a:t>
            </a:r>
            <a:r>
              <a:rPr lang="en-GB" sz="1000" b="0" i="0" u="sng" strike="noStrike" cap="none">
                <a:solidFill>
                  <a:schemeClr val="dk1"/>
                </a:solidFill>
                <a:latin typeface="Roboto"/>
                <a:ea typeface="Roboto"/>
                <a:cs typeface="Roboto"/>
                <a:sym typeface="Roboto"/>
              </a:rPr>
              <a:t> </a:t>
            </a:r>
            <a:endParaRPr sz="1000" b="1" i="0" u="sng" strike="noStrike" cap="none">
              <a:solidFill>
                <a:schemeClr val="dk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cxnSp>
        <p:nvCxnSpPr>
          <p:cNvPr id="65" name="Google Shape;65;p9"/>
          <p:cNvCxnSpPr/>
          <p:nvPr/>
        </p:nvCxnSpPr>
        <p:spPr>
          <a:xfrm>
            <a:off x="0" y="2571738"/>
            <a:ext cx="1237800" cy="0"/>
          </a:xfrm>
          <a:prstGeom prst="straightConnector1">
            <a:avLst/>
          </a:prstGeom>
          <a:noFill/>
          <a:ln w="28575" cap="flat" cmpd="sng">
            <a:solidFill>
              <a:schemeClr val="dk1"/>
            </a:solidFill>
            <a:prstDash val="solid"/>
            <a:round/>
            <a:headEnd type="none" w="sm" len="sm"/>
            <a:tailEnd type="none" w="sm" len="sm"/>
          </a:ln>
        </p:spPr>
      </p:cxnSp>
      <p:cxnSp>
        <p:nvCxnSpPr>
          <p:cNvPr id="66" name="Google Shape;66;p9"/>
          <p:cNvCxnSpPr/>
          <p:nvPr/>
        </p:nvCxnSpPr>
        <p:spPr>
          <a:xfrm>
            <a:off x="7906200" y="2571738"/>
            <a:ext cx="1237800" cy="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9" name="Google Shape;69;p10"/>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cxnSp>
        <p:nvCxnSpPr>
          <p:cNvPr id="70" name="Google Shape;70;p10"/>
          <p:cNvCxnSpPr/>
          <p:nvPr/>
        </p:nvCxnSpPr>
        <p:spPr>
          <a:xfrm>
            <a:off x="4571975" y="-12"/>
            <a:ext cx="0" cy="906000"/>
          </a:xfrm>
          <a:prstGeom prst="straightConnector1">
            <a:avLst/>
          </a:prstGeom>
          <a:noFill/>
          <a:ln w="28575" cap="flat" cmpd="sng">
            <a:solidFill>
              <a:schemeClr val="dk1"/>
            </a:solidFill>
            <a:prstDash val="solid"/>
            <a:round/>
            <a:headEnd type="none" w="sm" len="sm"/>
            <a:tailEnd type="none" w="sm" len="sm"/>
          </a:ln>
        </p:spPr>
      </p:cxnSp>
      <p:cxnSp>
        <p:nvCxnSpPr>
          <p:cNvPr id="71" name="Google Shape;71;p10"/>
          <p:cNvCxnSpPr/>
          <p:nvPr/>
        </p:nvCxnSpPr>
        <p:spPr>
          <a:xfrm>
            <a:off x="4571975" y="4237488"/>
            <a:ext cx="0" cy="90600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a:spLocks noGrp="1"/>
          </p:cNvSpPr>
          <p:nvPr>
            <p:ph type="pic" idx="2"/>
          </p:nvPr>
        </p:nvSpPr>
        <p:spPr>
          <a:xfrm>
            <a:off x="0" y="0"/>
            <a:ext cx="9144000" cy="5143500"/>
          </a:xfrm>
          <a:prstGeom prst="rect">
            <a:avLst/>
          </a:prstGeom>
          <a:noFill/>
          <a:ln>
            <a:noFill/>
          </a:ln>
        </p:spPr>
      </p:sp>
      <p:sp>
        <p:nvSpPr>
          <p:cNvPr id="74" name="Google Shape;74;p11"/>
          <p:cNvSpPr txBox="1">
            <a:spLocks noGrp="1"/>
          </p:cNvSpPr>
          <p:nvPr>
            <p:ph type="title"/>
          </p:nvPr>
        </p:nvSpPr>
        <p:spPr>
          <a:xfrm>
            <a:off x="720000" y="4014450"/>
            <a:ext cx="7704000" cy="572700"/>
          </a:xfrm>
          <a:prstGeom prst="rect">
            <a:avLst/>
          </a:prstGeom>
          <a:solidFill>
            <a:schemeClr val="dk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Urbanist"/>
              <a:buNone/>
              <a:defRPr sz="3000" b="1" i="0" u="none" strike="noStrike" cap="none">
                <a:solidFill>
                  <a:schemeClr val="dk1"/>
                </a:solidFill>
                <a:latin typeface="Urbanist"/>
                <a:ea typeface="Urbanist"/>
                <a:cs typeface="Urbanist"/>
                <a:sym typeface="Urbanist"/>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p:nvPr/>
        </p:nvSpPr>
        <p:spPr>
          <a:xfrm>
            <a:off x="2230100" y="295950"/>
            <a:ext cx="4683900" cy="4710300"/>
          </a:xfrm>
          <a:prstGeom prst="ellipse">
            <a:avLst/>
          </a:prstGeom>
          <a:solidFill>
            <a:srgbClr val="146C94">
              <a:alpha val="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txBox="1">
            <a:spLocks noGrp="1"/>
          </p:cNvSpPr>
          <p:nvPr>
            <p:ph type="ctrTitle"/>
          </p:nvPr>
        </p:nvSpPr>
        <p:spPr>
          <a:xfrm>
            <a:off x="1179875" y="1660263"/>
            <a:ext cx="6784200" cy="2088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800" dirty="0">
                <a:solidFill>
                  <a:schemeClr val="dk1"/>
                </a:solidFill>
              </a:rPr>
              <a:t>Design Patterns  </a:t>
            </a:r>
            <a:br>
              <a:rPr lang="en-GB" sz="4800" dirty="0">
                <a:solidFill>
                  <a:schemeClr val="dk1"/>
                </a:solidFill>
              </a:rPr>
            </a:br>
            <a:r>
              <a:rPr lang="en-GB" sz="4800" dirty="0">
                <a:solidFill>
                  <a:schemeClr val="dk1"/>
                </a:solidFill>
              </a:rPr>
              <a:t>Decorator</a:t>
            </a:r>
            <a:endParaRPr sz="4800" dirty="0">
              <a:solidFill>
                <a:schemeClr val="dk1"/>
              </a:solidFill>
            </a:endParaRPr>
          </a:p>
        </p:txBody>
      </p:sp>
      <p:sp>
        <p:nvSpPr>
          <p:cNvPr id="88" name="Google Shape;88;p15"/>
          <p:cNvSpPr txBox="1">
            <a:spLocks noGrp="1"/>
          </p:cNvSpPr>
          <p:nvPr>
            <p:ph type="subTitle" idx="1"/>
          </p:nvPr>
        </p:nvSpPr>
        <p:spPr>
          <a:xfrm>
            <a:off x="1179875" y="3918688"/>
            <a:ext cx="6784200" cy="47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GB"/>
              <a:t>Kamal Pashayev</a:t>
            </a:r>
            <a:endParaRPr/>
          </a:p>
        </p:txBody>
      </p:sp>
      <p:cxnSp>
        <p:nvCxnSpPr>
          <p:cNvPr id="89" name="Google Shape;89;p15"/>
          <p:cNvCxnSpPr>
            <a:endCxn id="87" idx="0"/>
          </p:cNvCxnSpPr>
          <p:nvPr/>
        </p:nvCxnSpPr>
        <p:spPr>
          <a:xfrm>
            <a:off x="4571975" y="489063"/>
            <a:ext cx="0" cy="1171200"/>
          </a:xfrm>
          <a:prstGeom prst="straightConnector1">
            <a:avLst/>
          </a:prstGeom>
          <a:noFill/>
          <a:ln w="28575" cap="flat" cmpd="sng">
            <a:solidFill>
              <a:schemeClr val="dk1"/>
            </a:solidFill>
            <a:prstDash val="solid"/>
            <a:round/>
            <a:headEnd type="none" w="sm" len="sm"/>
            <a:tailEnd type="none" w="sm" len="sm"/>
          </a:ln>
        </p:spPr>
      </p:cxnSp>
      <p:sp>
        <p:nvSpPr>
          <p:cNvPr id="90" name="Google Shape;90;p15"/>
          <p:cNvSpPr/>
          <p:nvPr/>
        </p:nvSpPr>
        <p:spPr>
          <a:xfrm>
            <a:off x="6171050" y="1016363"/>
            <a:ext cx="574800" cy="574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4175975" y="72275"/>
            <a:ext cx="792000" cy="792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5417701" y="29595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3074952" y="29595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2398100" y="1016363"/>
            <a:ext cx="574800" cy="574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p15"/>
          <p:cNvGrpSpPr/>
          <p:nvPr/>
        </p:nvGrpSpPr>
        <p:grpSpPr>
          <a:xfrm>
            <a:off x="4315262" y="207323"/>
            <a:ext cx="513333" cy="521904"/>
            <a:chOff x="850092" y="3352934"/>
            <a:chExt cx="369517" cy="375660"/>
          </a:xfrm>
        </p:grpSpPr>
        <p:sp>
          <p:nvSpPr>
            <p:cNvPr id="96" name="Google Shape;96;p15"/>
            <p:cNvSpPr/>
            <p:nvPr/>
          </p:nvSpPr>
          <p:spPr>
            <a:xfrm>
              <a:off x="969859" y="3475692"/>
              <a:ext cx="53088" cy="53088"/>
            </a:xfrm>
            <a:custGeom>
              <a:avLst/>
              <a:gdLst/>
              <a:ahLst/>
              <a:cxnLst/>
              <a:rect l="l" t="t" r="r" b="b"/>
              <a:pathLst>
                <a:path w="1668" h="1668" extrusionOk="0">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1046786" y="3552237"/>
              <a:ext cx="53088" cy="53088"/>
            </a:xfrm>
            <a:custGeom>
              <a:avLst/>
              <a:gdLst/>
              <a:ahLst/>
              <a:cxnLst/>
              <a:rect l="l" t="t" r="r" b="b"/>
              <a:pathLst>
                <a:path w="1668" h="1668" extrusionOk="0">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984245" y="3485272"/>
              <a:ext cx="106527" cy="104999"/>
            </a:xfrm>
            <a:custGeom>
              <a:avLst/>
              <a:gdLst/>
              <a:ahLst/>
              <a:cxnLst/>
              <a:rect l="l" t="t" r="r" b="b"/>
              <a:pathLst>
                <a:path w="3347" h="3299" extrusionOk="0">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922850" y="3428715"/>
              <a:ext cx="223620" cy="223620"/>
            </a:xfrm>
            <a:custGeom>
              <a:avLst/>
              <a:gdLst/>
              <a:ahLst/>
              <a:cxnLst/>
              <a:rect l="l" t="t" r="r" b="b"/>
              <a:pathLst>
                <a:path w="7026" h="7026" extrusionOk="0">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850092" y="3352934"/>
              <a:ext cx="369517" cy="375660"/>
            </a:xfrm>
            <a:custGeom>
              <a:avLst/>
              <a:gdLst/>
              <a:ahLst/>
              <a:cxnLst/>
              <a:rect l="l" t="t" r="r" b="b"/>
              <a:pathLst>
                <a:path w="11610" h="11803" extrusionOk="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p:nvPr/>
        </p:nvSpPr>
        <p:spPr>
          <a:xfrm>
            <a:off x="2499420" y="1117695"/>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 name="Google Shape;102;p15"/>
          <p:cNvGrpSpPr/>
          <p:nvPr/>
        </p:nvGrpSpPr>
        <p:grpSpPr>
          <a:xfrm>
            <a:off x="5575721" y="453189"/>
            <a:ext cx="336492" cy="336854"/>
            <a:chOff x="3539102" y="2427549"/>
            <a:chExt cx="355099" cy="355481"/>
          </a:xfrm>
        </p:grpSpPr>
        <p:sp>
          <p:nvSpPr>
            <p:cNvPr id="103" name="Google Shape;103;p15"/>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15"/>
          <p:cNvGrpSpPr/>
          <p:nvPr/>
        </p:nvGrpSpPr>
        <p:grpSpPr>
          <a:xfrm>
            <a:off x="3199894" y="439413"/>
            <a:ext cx="402374" cy="362502"/>
            <a:chOff x="3988156" y="3380210"/>
            <a:chExt cx="353954" cy="318880"/>
          </a:xfrm>
        </p:grpSpPr>
        <p:sp>
          <p:nvSpPr>
            <p:cNvPr id="106" name="Google Shape;106;p15"/>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5"/>
          <p:cNvGrpSpPr/>
          <p:nvPr/>
        </p:nvGrpSpPr>
        <p:grpSpPr>
          <a:xfrm>
            <a:off x="6312295" y="1136251"/>
            <a:ext cx="336512" cy="335048"/>
            <a:chOff x="3996113" y="4291176"/>
            <a:chExt cx="336512" cy="335048"/>
          </a:xfrm>
        </p:grpSpPr>
        <p:sp>
          <p:nvSpPr>
            <p:cNvPr id="112" name="Google Shape;112;p15"/>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0000" y="2775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What is Design Pattern?</a:t>
            </a:r>
            <a:br>
              <a:rPr lang="en-GB"/>
            </a:br>
            <a:r>
              <a:rPr lang="en-GB"/>
              <a:t> </a:t>
            </a:r>
            <a:endParaRPr/>
          </a:p>
        </p:txBody>
      </p:sp>
      <p:sp>
        <p:nvSpPr>
          <p:cNvPr id="120" name="Google Shape;120;p16"/>
          <p:cNvSpPr txBox="1">
            <a:spLocks noGrp="1"/>
          </p:cNvSpPr>
          <p:nvPr>
            <p:ph type="subTitle" idx="2"/>
          </p:nvPr>
        </p:nvSpPr>
        <p:spPr>
          <a:xfrm>
            <a:off x="2161309" y="3398375"/>
            <a:ext cx="4821382" cy="146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GB" sz="1600" b="1" i="0">
                <a:solidFill>
                  <a:schemeClr val="dk1"/>
                </a:solidFill>
                <a:latin typeface="PT Sans"/>
                <a:ea typeface="PT Sans"/>
                <a:cs typeface="PT Sans"/>
                <a:sym typeface="PT Sans"/>
              </a:rPr>
              <a:t>Design patterns</a:t>
            </a:r>
            <a:r>
              <a:rPr lang="en-GB" sz="1600" b="0" i="0">
                <a:solidFill>
                  <a:schemeClr val="dk1"/>
                </a:solidFill>
                <a:latin typeface="PT Sans"/>
                <a:ea typeface="PT Sans"/>
                <a:cs typeface="PT Sans"/>
                <a:sym typeface="PT Sans"/>
              </a:rPr>
              <a:t> are typical solutions to common problems in software design. Each pattern is like a blueprint that you can customize to solve a particular design problem in your code.</a:t>
            </a:r>
            <a:endParaRPr sz="1600">
              <a:solidFill>
                <a:schemeClr val="dk1"/>
              </a:solidFill>
            </a:endParaRPr>
          </a:p>
        </p:txBody>
      </p:sp>
      <p:pic>
        <p:nvPicPr>
          <p:cNvPr id="121" name="Google Shape;121;p16" descr="Design Patterns section thumbnail."/>
          <p:cNvPicPr preferRelativeResize="0"/>
          <p:nvPr/>
        </p:nvPicPr>
        <p:blipFill rotWithShape="1">
          <a:blip r:embed="rId3">
            <a:alphaModFix/>
          </a:blip>
          <a:srcRect/>
          <a:stretch/>
        </p:blipFill>
        <p:spPr>
          <a:xfrm>
            <a:off x="2352675" y="1228470"/>
            <a:ext cx="443865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5"/>
        <p:cNvGrpSpPr/>
        <p:nvPr/>
      </p:nvGrpSpPr>
      <p:grpSpPr>
        <a:xfrm>
          <a:off x="0" y="0"/>
          <a:ext cx="0" cy="0"/>
          <a:chOff x="0" y="0"/>
          <a:chExt cx="0" cy="0"/>
        </a:xfrm>
      </p:grpSpPr>
      <p:sp>
        <p:nvSpPr>
          <p:cNvPr id="126" name="Google Shape;126;p17"/>
          <p:cNvSpPr/>
          <p:nvPr/>
        </p:nvSpPr>
        <p:spPr>
          <a:xfrm>
            <a:off x="0" y="0"/>
            <a:ext cx="70332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Urbanist"/>
              <a:ea typeface="Urbanist"/>
              <a:cs typeface="Urbanist"/>
              <a:sym typeface="Urbanist"/>
            </a:endParaRPr>
          </a:p>
        </p:txBody>
      </p:sp>
      <p:cxnSp>
        <p:nvCxnSpPr>
          <p:cNvPr id="127" name="Google Shape;127;p17"/>
          <p:cNvCxnSpPr/>
          <p:nvPr/>
        </p:nvCxnSpPr>
        <p:spPr>
          <a:xfrm>
            <a:off x="929975" y="0"/>
            <a:ext cx="0" cy="862800"/>
          </a:xfrm>
          <a:prstGeom prst="straightConnector1">
            <a:avLst/>
          </a:prstGeom>
          <a:noFill/>
          <a:ln w="28575" cap="flat" cmpd="sng">
            <a:solidFill>
              <a:schemeClr val="lt1"/>
            </a:solidFill>
            <a:prstDash val="solid"/>
            <a:round/>
            <a:headEnd type="none" w="sm" len="sm"/>
            <a:tailEnd type="none" w="sm" len="sm"/>
          </a:ln>
        </p:spPr>
      </p:cxnSp>
      <p:sp>
        <p:nvSpPr>
          <p:cNvPr id="128" name="Google Shape;128;p17"/>
          <p:cNvSpPr txBox="1"/>
          <p:nvPr/>
        </p:nvSpPr>
        <p:spPr>
          <a:xfrm>
            <a:off x="840865" y="1005672"/>
            <a:ext cx="4572000"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Urbanist"/>
                <a:ea typeface="Urbanist"/>
                <a:cs typeface="Urbanist"/>
                <a:sym typeface="Urbanist"/>
              </a:rPr>
              <a:t>In addition, all patterns can be categorized by their intent, or purpose. This book covers three main groups of patterns:</a:t>
            </a:r>
            <a:br>
              <a:rPr lang="en-GB" sz="1400" b="1" i="0" u="none" strike="noStrike" cap="none">
                <a:solidFill>
                  <a:schemeClr val="lt1"/>
                </a:solidFill>
                <a:latin typeface="Urbanist"/>
                <a:ea typeface="Urbanist"/>
                <a:cs typeface="Urbanist"/>
                <a:sym typeface="Urbanist"/>
              </a:rPr>
            </a:br>
            <a:endParaRPr sz="1400" b="1" i="0" u="none" strike="noStrike" cap="none">
              <a:solidFill>
                <a:schemeClr val="lt1"/>
              </a:solidFill>
              <a:latin typeface="Urbanist"/>
              <a:ea typeface="Urbanist"/>
              <a:cs typeface="Urbanist"/>
              <a:sym typeface="Urbanist"/>
            </a:endParaRPr>
          </a:p>
          <a:p>
            <a:pPr marL="342900" marR="0" lvl="0" indent="-342900" algn="l" rtl="0">
              <a:lnSpc>
                <a:spcPct val="100000"/>
              </a:lnSpc>
              <a:spcBef>
                <a:spcPts val="0"/>
              </a:spcBef>
              <a:spcAft>
                <a:spcPts val="0"/>
              </a:spcAft>
              <a:buClr>
                <a:schemeClr val="lt1"/>
              </a:buClr>
              <a:buSzPts val="1400"/>
              <a:buFont typeface="Arial"/>
              <a:buAutoNum type="arabicPeriod"/>
            </a:pPr>
            <a:r>
              <a:rPr lang="en-GB" sz="1400" b="1" i="0" u="none" strike="noStrike" cap="none">
                <a:solidFill>
                  <a:schemeClr val="lt1"/>
                </a:solidFill>
                <a:latin typeface="Urbanist"/>
                <a:ea typeface="Urbanist"/>
                <a:cs typeface="Urbanist"/>
                <a:sym typeface="Urbanist"/>
              </a:rPr>
              <a:t>Creational patterns - These patterns provide various object creation mechanisms, which increase flexibility and reuse of existing code.</a:t>
            </a:r>
            <a:br>
              <a:rPr lang="en-GB" sz="1400" b="1" i="0" u="none" strike="noStrike" cap="none">
                <a:solidFill>
                  <a:schemeClr val="lt1"/>
                </a:solidFill>
                <a:latin typeface="Urbanist"/>
                <a:ea typeface="Urbanist"/>
                <a:cs typeface="Urbanist"/>
                <a:sym typeface="Urbanist"/>
              </a:rPr>
            </a:br>
            <a:endParaRPr sz="1400" b="1" i="0" u="none" strike="noStrike" cap="none">
              <a:solidFill>
                <a:schemeClr val="lt1"/>
              </a:solidFill>
              <a:latin typeface="Urbanist"/>
              <a:ea typeface="Urbanist"/>
              <a:cs typeface="Urbanist"/>
              <a:sym typeface="Urbanist"/>
            </a:endParaRPr>
          </a:p>
          <a:p>
            <a:pPr marL="342900" marR="0" lvl="0" indent="-342900" algn="l" rtl="0">
              <a:lnSpc>
                <a:spcPct val="100000"/>
              </a:lnSpc>
              <a:spcBef>
                <a:spcPts val="0"/>
              </a:spcBef>
              <a:spcAft>
                <a:spcPts val="0"/>
              </a:spcAft>
              <a:buClr>
                <a:schemeClr val="lt1"/>
              </a:buClr>
              <a:buSzPts val="1400"/>
              <a:buFont typeface="Arial"/>
              <a:buAutoNum type="arabicPeriod"/>
            </a:pPr>
            <a:r>
              <a:rPr lang="en-GB" sz="1400" b="1" i="0" u="none" strike="noStrike" cap="none">
                <a:solidFill>
                  <a:schemeClr val="lt1"/>
                </a:solidFill>
                <a:latin typeface="Urbanist"/>
                <a:ea typeface="Urbanist"/>
                <a:cs typeface="Urbanist"/>
                <a:sym typeface="Urbanist"/>
              </a:rPr>
              <a:t>Structural patterns - These patterns explain how to assemble objects and classes into larger structures while keeping these structures flexible and efficient.</a:t>
            </a:r>
            <a:br>
              <a:rPr lang="en-GB" sz="1400" b="1" i="0" u="none" strike="noStrike" cap="none">
                <a:solidFill>
                  <a:schemeClr val="lt1"/>
                </a:solidFill>
                <a:latin typeface="Urbanist"/>
                <a:ea typeface="Urbanist"/>
                <a:cs typeface="Urbanist"/>
                <a:sym typeface="Urbanist"/>
              </a:rPr>
            </a:br>
            <a:endParaRPr sz="1400" b="1" i="0" u="none" strike="noStrike" cap="none">
              <a:solidFill>
                <a:schemeClr val="lt1"/>
              </a:solidFill>
              <a:latin typeface="Urbanist"/>
              <a:ea typeface="Urbanist"/>
              <a:cs typeface="Urbanist"/>
              <a:sym typeface="Urbanist"/>
            </a:endParaRPr>
          </a:p>
          <a:p>
            <a:pPr marL="342900" marR="0" lvl="0" indent="-342900" algn="l" rtl="0">
              <a:lnSpc>
                <a:spcPct val="100000"/>
              </a:lnSpc>
              <a:spcBef>
                <a:spcPts val="0"/>
              </a:spcBef>
              <a:spcAft>
                <a:spcPts val="0"/>
              </a:spcAft>
              <a:buClr>
                <a:schemeClr val="lt1"/>
              </a:buClr>
              <a:buSzPts val="1400"/>
              <a:buFont typeface="Arial"/>
              <a:buAutoNum type="arabicPeriod"/>
            </a:pPr>
            <a:r>
              <a:rPr lang="en-GB" sz="1400" b="1" i="0" u="none" strike="noStrike" cap="none">
                <a:solidFill>
                  <a:schemeClr val="lt1"/>
                </a:solidFill>
                <a:latin typeface="Urbanist"/>
                <a:ea typeface="Urbanist"/>
                <a:cs typeface="Urbanist"/>
                <a:sym typeface="Urbanist"/>
              </a:rPr>
              <a:t>Behavioral patterns - These patterns are concerned with algorithms and the assignment of responsibilities between objects.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8"/>
          <p:cNvPicPr preferRelativeResize="0"/>
          <p:nvPr/>
        </p:nvPicPr>
        <p:blipFill rotWithShape="1">
          <a:blip r:embed="rId3">
            <a:alphaModFix/>
          </a:blip>
          <a:srcRect/>
          <a:stretch/>
        </p:blipFill>
        <p:spPr>
          <a:xfrm>
            <a:off x="136715" y="402847"/>
            <a:ext cx="2057845" cy="4149969"/>
          </a:xfrm>
          <a:prstGeom prst="rect">
            <a:avLst/>
          </a:prstGeom>
          <a:noFill/>
          <a:ln>
            <a:noFill/>
          </a:ln>
        </p:spPr>
      </p:pic>
      <p:pic>
        <p:nvPicPr>
          <p:cNvPr id="134" name="Google Shape;134;p18"/>
          <p:cNvPicPr preferRelativeResize="0"/>
          <p:nvPr/>
        </p:nvPicPr>
        <p:blipFill rotWithShape="1">
          <a:blip r:embed="rId4">
            <a:alphaModFix/>
          </a:blip>
          <a:srcRect/>
          <a:stretch/>
        </p:blipFill>
        <p:spPr>
          <a:xfrm>
            <a:off x="2462756" y="398622"/>
            <a:ext cx="1977534" cy="4154194"/>
          </a:xfrm>
          <a:prstGeom prst="rect">
            <a:avLst/>
          </a:prstGeom>
          <a:noFill/>
          <a:ln>
            <a:noFill/>
          </a:ln>
        </p:spPr>
      </p:pic>
      <p:pic>
        <p:nvPicPr>
          <p:cNvPr id="135" name="Google Shape;135;p18"/>
          <p:cNvPicPr preferRelativeResize="0"/>
          <p:nvPr/>
        </p:nvPicPr>
        <p:blipFill rotWithShape="1">
          <a:blip r:embed="rId5">
            <a:alphaModFix/>
          </a:blip>
          <a:srcRect/>
          <a:stretch/>
        </p:blipFill>
        <p:spPr>
          <a:xfrm>
            <a:off x="4777804" y="398622"/>
            <a:ext cx="4235251" cy="41541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720000" y="17070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000"/>
              <a:t>Decorator is a structural design pattern that lets you attach new behaviors to objects by placing these objects inside special wrapper objects that contain the behaviors.</a:t>
            </a:r>
            <a:endParaRPr/>
          </a:p>
        </p:txBody>
      </p:sp>
      <p:pic>
        <p:nvPicPr>
          <p:cNvPr id="141" name="Google Shape;141;p19" descr="Decorator design pattern"/>
          <p:cNvPicPr preferRelativeResize="0"/>
          <p:nvPr/>
        </p:nvPicPr>
        <p:blipFill rotWithShape="1">
          <a:blip r:embed="rId3">
            <a:alphaModFix/>
          </a:blip>
          <a:srcRect/>
          <a:stretch/>
        </p:blipFill>
        <p:spPr>
          <a:xfrm>
            <a:off x="1524000" y="1222465"/>
            <a:ext cx="6096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Problem Statement</a:t>
            </a:r>
            <a:endParaRPr/>
          </a:p>
        </p:txBody>
      </p:sp>
      <p:cxnSp>
        <p:nvCxnSpPr>
          <p:cNvPr id="147" name="Google Shape;147;p20"/>
          <p:cNvCxnSpPr/>
          <p:nvPr/>
        </p:nvCxnSpPr>
        <p:spPr>
          <a:xfrm>
            <a:off x="929975" y="0"/>
            <a:ext cx="0" cy="534600"/>
          </a:xfrm>
          <a:prstGeom prst="straightConnector1">
            <a:avLst/>
          </a:prstGeom>
          <a:noFill/>
          <a:ln w="28575" cap="flat" cmpd="sng">
            <a:solidFill>
              <a:schemeClr val="dk1"/>
            </a:solidFill>
            <a:prstDash val="solid"/>
            <a:round/>
            <a:headEnd type="none" w="sm" len="sm"/>
            <a:tailEnd type="none" w="sm" len="sm"/>
          </a:ln>
        </p:spPr>
      </p:cxnSp>
      <p:sp>
        <p:nvSpPr>
          <p:cNvPr id="148" name="Google Shape;148;p20"/>
          <p:cNvSpPr txBox="1"/>
          <p:nvPr/>
        </p:nvSpPr>
        <p:spPr>
          <a:xfrm>
            <a:off x="720000" y="1462750"/>
            <a:ext cx="7703999" cy="30469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400" b="1" i="0" u="none" strike="noStrike" cap="none" dirty="0">
                <a:solidFill>
                  <a:srgbClr val="000000"/>
                </a:solidFill>
                <a:latin typeface="Urbanist"/>
                <a:ea typeface="Urbanist"/>
                <a:cs typeface="Urbanist"/>
                <a:sym typeface="Urbanist"/>
              </a:rPr>
              <a:t>Imagine you are developing a software system for a car dealership that allows customers to configure and customize their vehicles online. The system supports various models of cars, and customers can add optional features or packages to enhance their chosen model. You decide to use the Decorator pattern to dynamically add these features to a base car model.</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p:nvPr/>
        </p:nvSpPr>
        <p:spPr>
          <a:xfrm>
            <a:off x="2230050" y="365760"/>
            <a:ext cx="4683900" cy="4710300"/>
          </a:xfrm>
          <a:prstGeom prst="ellipse">
            <a:avLst/>
          </a:prstGeom>
          <a:solidFill>
            <a:srgbClr val="146C94">
              <a:alpha val="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5"/>
          <p:cNvSpPr txBox="1">
            <a:spLocks noGrp="1"/>
          </p:cNvSpPr>
          <p:nvPr>
            <p:ph type="title"/>
          </p:nvPr>
        </p:nvSpPr>
        <p:spPr>
          <a:xfrm>
            <a:off x="2347950" y="2042400"/>
            <a:ext cx="4448100" cy="105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Thanks!</a:t>
            </a:r>
            <a:endParaRPr/>
          </a:p>
        </p:txBody>
      </p:sp>
      <p:sp>
        <p:nvSpPr>
          <p:cNvPr id="175" name="Google Shape;175;p25"/>
          <p:cNvSpPr/>
          <p:nvPr/>
        </p:nvSpPr>
        <p:spPr>
          <a:xfrm>
            <a:off x="2834640" y="3596640"/>
            <a:ext cx="3512820" cy="1181100"/>
          </a:xfrm>
          <a:prstGeom prst="ellipse">
            <a:avLst/>
          </a:prstGeom>
          <a:solidFill>
            <a:srgbClr val="EA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25"/>
          <p:cNvSpPr/>
          <p:nvPr/>
        </p:nvSpPr>
        <p:spPr>
          <a:xfrm>
            <a:off x="1958340" y="4187190"/>
            <a:ext cx="876300" cy="35814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5"/>
          <p:cNvSpPr/>
          <p:nvPr/>
        </p:nvSpPr>
        <p:spPr>
          <a:xfrm>
            <a:off x="6309360" y="4187190"/>
            <a:ext cx="876300" cy="35814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ricing Strategies Proposal by Slidesgo">
  <a:themeElements>
    <a:clrScheme name="Simple Light">
      <a:dk1>
        <a:srgbClr val="005E88"/>
      </a:dk1>
      <a:lt1>
        <a:srgbClr val="F3F3F3"/>
      </a:lt1>
      <a:dk2>
        <a:srgbClr val="E8E8E8"/>
      </a:dk2>
      <a:lt2>
        <a:srgbClr val="99B5CE"/>
      </a:lt2>
      <a:accent1>
        <a:srgbClr val="297AB8"/>
      </a:accent1>
      <a:accent2>
        <a:srgbClr val="063C53"/>
      </a:accent2>
      <a:accent3>
        <a:srgbClr val="FFFFFF"/>
      </a:accent3>
      <a:accent4>
        <a:srgbClr val="FFFFFF"/>
      </a:accent4>
      <a:accent5>
        <a:srgbClr val="FFFFFF"/>
      </a:accent5>
      <a:accent6>
        <a:srgbClr val="FFFFFF"/>
      </a:accent6>
      <a:hlink>
        <a:srgbClr val="005E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225</Words>
  <Application>Microsoft Office PowerPoint</Application>
  <PresentationFormat>On-screen Show (16:9)</PresentationFormat>
  <Paragraphs>12</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PT Sans</vt:lpstr>
      <vt:lpstr>Nunito Light</vt:lpstr>
      <vt:lpstr>Bebas Neue</vt:lpstr>
      <vt:lpstr>Raleway</vt:lpstr>
      <vt:lpstr>Urbanist</vt:lpstr>
      <vt:lpstr>Anaheim</vt:lpstr>
      <vt:lpstr>Roboto</vt:lpstr>
      <vt:lpstr>Arial</vt:lpstr>
      <vt:lpstr>Pricing Strategies Proposal by Slidesgo</vt:lpstr>
      <vt:lpstr>Design Patterns   Decorator</vt:lpstr>
      <vt:lpstr>What is Design Pattern?  </vt:lpstr>
      <vt:lpstr>PowerPoint Presentation</vt:lpstr>
      <vt:lpstr>PowerPoint Presentation</vt:lpstr>
      <vt:lpstr>Decorator is a structural design pattern that lets you attach new behaviors to objects by placing these objects inside special wrapper objects that contain the behaviors.</vt:lpstr>
      <vt:lpstr>Problem Statement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Decorator</dc:title>
  <cp:lastModifiedBy>Eaupleah</cp:lastModifiedBy>
  <cp:revision>4</cp:revision>
  <dcterms:modified xsi:type="dcterms:W3CDTF">2024-07-01T07:06:51Z</dcterms:modified>
</cp:coreProperties>
</file>