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Syncopate"/>
      <p:regular r:id="rId21"/>
      <p:bold r:id="rId2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Syncopate-bold.fntdata"/><Relationship Id="rId10" Type="http://schemas.openxmlformats.org/officeDocument/2006/relationships/slide" Target="slides/slide5.xml"/><Relationship Id="rId21" Type="http://schemas.openxmlformats.org/officeDocument/2006/relationships/font" Target="fonts/Syncopat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grpSp>
        <p:nvGrpSpPr>
          <p:cNvPr id="9" name="Shape 9"/>
          <p:cNvGrpSpPr/>
          <p:nvPr/>
        </p:nvGrpSpPr>
        <p:grpSpPr>
          <a:xfrm>
            <a:off x="6098378" y="4"/>
            <a:ext cx="3045625" cy="2030570"/>
            <a:chOff x="6098378" y="4"/>
            <a:chExt cx="3045625" cy="2030570"/>
          </a:xfrm>
        </p:grpSpPr>
        <p:sp>
          <p:nvSpPr>
            <p:cNvPr id="10" name="Shape 1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13" name="Shape 1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4" name="Shape 1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15" name="Shape 15"/>
          <p:cNvSpPr txBox="1"/>
          <p:nvPr>
            <p:ph type="ctrTitle"/>
          </p:nvPr>
        </p:nvSpPr>
        <p:spPr>
          <a:xfrm>
            <a:off x="598100" y="1775222"/>
            <a:ext cx="8222100" cy="838799"/>
          </a:xfrm>
          <a:prstGeom prst="rect">
            <a:avLst/>
          </a:prstGeom>
        </p:spPr>
        <p:txBody>
          <a:bodyPr anchorCtr="0" anchor="b"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16" name="Shape 16"/>
          <p:cNvSpPr txBox="1"/>
          <p:nvPr>
            <p:ph idx="1" type="subTitle"/>
          </p:nvPr>
        </p:nvSpPr>
        <p:spPr>
          <a:xfrm>
            <a:off x="598088" y="2715912"/>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100">
                <a:solidFill>
                  <a:schemeClr val="lt1"/>
                </a:solidFill>
              </a:defRPr>
            </a:lvl1pPr>
            <a:lvl2pPr>
              <a:lnSpc>
                <a:spcPct val="100000"/>
              </a:lnSpc>
              <a:spcBef>
                <a:spcPts val="0"/>
              </a:spcBef>
              <a:spcAft>
                <a:spcPts val="0"/>
              </a:spcAft>
              <a:buClr>
                <a:schemeClr val="lt1"/>
              </a:buClr>
              <a:buSzPct val="100000"/>
              <a:buNone/>
              <a:defRPr sz="2100">
                <a:solidFill>
                  <a:schemeClr val="lt1"/>
                </a:solidFill>
              </a:defRPr>
            </a:lvl2pPr>
            <a:lvl3pPr>
              <a:lnSpc>
                <a:spcPct val="100000"/>
              </a:lnSpc>
              <a:spcBef>
                <a:spcPts val="0"/>
              </a:spcBef>
              <a:spcAft>
                <a:spcPts val="0"/>
              </a:spcAft>
              <a:buClr>
                <a:schemeClr val="lt1"/>
              </a:buClr>
              <a:buSzPct val="100000"/>
              <a:buNone/>
              <a:defRPr sz="2100">
                <a:solidFill>
                  <a:schemeClr val="lt1"/>
                </a:solidFill>
              </a:defRPr>
            </a:lvl3pPr>
            <a:lvl4pPr>
              <a:lnSpc>
                <a:spcPct val="100000"/>
              </a:lnSpc>
              <a:spcBef>
                <a:spcPts val="0"/>
              </a:spcBef>
              <a:spcAft>
                <a:spcPts val="0"/>
              </a:spcAft>
              <a:buClr>
                <a:schemeClr val="lt1"/>
              </a:buClr>
              <a:buSzPct val="100000"/>
              <a:buNone/>
              <a:defRPr sz="2100">
                <a:solidFill>
                  <a:schemeClr val="lt1"/>
                </a:solidFill>
              </a:defRPr>
            </a:lvl4pPr>
            <a:lvl5pPr>
              <a:lnSpc>
                <a:spcPct val="100000"/>
              </a:lnSpc>
              <a:spcBef>
                <a:spcPts val="0"/>
              </a:spcBef>
              <a:spcAft>
                <a:spcPts val="0"/>
              </a:spcAft>
              <a:buClr>
                <a:schemeClr val="lt1"/>
              </a:buClr>
              <a:buSzPct val="100000"/>
              <a:buNone/>
              <a:defRPr sz="2100">
                <a:solidFill>
                  <a:schemeClr val="lt1"/>
                </a:solidFill>
              </a:defRPr>
            </a:lvl5pPr>
            <a:lvl6pPr>
              <a:lnSpc>
                <a:spcPct val="100000"/>
              </a:lnSpc>
              <a:spcBef>
                <a:spcPts val="0"/>
              </a:spcBef>
              <a:spcAft>
                <a:spcPts val="0"/>
              </a:spcAft>
              <a:buClr>
                <a:schemeClr val="lt1"/>
              </a:buClr>
              <a:buSzPct val="100000"/>
              <a:buNone/>
              <a:defRPr sz="2100">
                <a:solidFill>
                  <a:schemeClr val="lt1"/>
                </a:solidFill>
              </a:defRPr>
            </a:lvl6pPr>
            <a:lvl7pPr>
              <a:lnSpc>
                <a:spcPct val="100000"/>
              </a:lnSpc>
              <a:spcBef>
                <a:spcPts val="0"/>
              </a:spcBef>
              <a:spcAft>
                <a:spcPts val="0"/>
              </a:spcAft>
              <a:buClr>
                <a:schemeClr val="lt1"/>
              </a:buClr>
              <a:buSzPct val="100000"/>
              <a:buNone/>
              <a:defRPr sz="2100">
                <a:solidFill>
                  <a:schemeClr val="lt1"/>
                </a:solidFill>
              </a:defRPr>
            </a:lvl7pPr>
            <a:lvl8pPr>
              <a:lnSpc>
                <a:spcPct val="100000"/>
              </a:lnSpc>
              <a:spcBef>
                <a:spcPts val="0"/>
              </a:spcBef>
              <a:spcAft>
                <a:spcPts val="0"/>
              </a:spcAft>
              <a:buClr>
                <a:schemeClr val="lt1"/>
              </a:buClr>
              <a:buSzPct val="100000"/>
              <a:buNone/>
              <a:defRPr sz="2100">
                <a:solidFill>
                  <a:schemeClr val="lt1"/>
                </a:solidFill>
              </a:defRPr>
            </a:lvl8pPr>
            <a:lvl9pPr>
              <a:lnSpc>
                <a:spcPct val="100000"/>
              </a:lnSpc>
              <a:spcBef>
                <a:spcPts val="0"/>
              </a:spcBef>
              <a:spcAft>
                <a:spcPts val="0"/>
              </a:spcAft>
              <a:buClr>
                <a:schemeClr val="lt1"/>
              </a:buClr>
              <a:buSzPct val="100000"/>
              <a:buNone/>
              <a:defRPr sz="2100">
                <a:solidFill>
                  <a:schemeClr val="lt1"/>
                </a:solidFill>
              </a:defRPr>
            </a:lvl9pPr>
          </a:lstStyle>
          <a:p/>
        </p:txBody>
      </p:sp>
      <p:sp>
        <p:nvSpPr>
          <p:cNvPr id="17" name="Shape 1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8"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1" name="Shape 7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72" name="Shape 7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73" name="Shape 7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4" name="Shape 7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75" name="Shape 75"/>
          <p:cNvSpPr txBox="1"/>
          <p:nvPr>
            <p:ph type="title"/>
          </p:nvPr>
        </p:nvSpPr>
        <p:spPr>
          <a:xfrm>
            <a:off x="311700" y="1256050"/>
            <a:ext cx="8520599" cy="20307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76" name="Shape 76"/>
          <p:cNvSpPr txBox="1"/>
          <p:nvPr>
            <p:ph idx="1" type="body"/>
          </p:nvPr>
        </p:nvSpPr>
        <p:spPr>
          <a:xfrm>
            <a:off x="311700" y="3369225"/>
            <a:ext cx="8520599" cy="12819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77" name="Shape 7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8" name="Shape 78"/>
        <p:cNvGrpSpPr/>
        <p:nvPr/>
      </p:nvGrpSpPr>
      <p:grpSpPr>
        <a:xfrm>
          <a:off x="0" y="0"/>
          <a:ext cx="0" cy="0"/>
          <a:chOff x="0" y="0"/>
          <a:chExt cx="0" cy="0"/>
        </a:xfrm>
      </p:grpSpPr>
      <p:sp>
        <p:nvSpPr>
          <p:cNvPr id="79" name="Shape 79"/>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6098378" y="4"/>
            <a:ext cx="3045625" cy="2030570"/>
            <a:chOff x="6098378" y="4"/>
            <a:chExt cx="3045625" cy="2030570"/>
          </a:xfrm>
        </p:grpSpPr>
        <p:sp>
          <p:nvSpPr>
            <p:cNvPr id="20" name="Shape 2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1" name="Shape 2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25" name="Shape 25"/>
          <p:cNvSpPr txBox="1"/>
          <p:nvPr>
            <p:ph type="title"/>
          </p:nvPr>
        </p:nvSpPr>
        <p:spPr>
          <a:xfrm>
            <a:off x="598100" y="2152347"/>
            <a:ext cx="8222100" cy="838799"/>
          </a:xfrm>
          <a:prstGeom prst="rect">
            <a:avLst/>
          </a:prstGeom>
        </p:spPr>
        <p:txBody>
          <a:bodyPr anchorCtr="0" anchor="ctr"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26" name="Shape 2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 name="Shape 27"/>
        <p:cNvGrpSpPr/>
        <p:nvPr/>
      </p:nvGrpSpPr>
      <p:grpSpPr>
        <a:xfrm>
          <a:off x="0" y="0"/>
          <a:ext cx="0" cy="0"/>
          <a:chOff x="0" y="0"/>
          <a:chExt cx="0" cy="0"/>
        </a:xfrm>
      </p:grpSpPr>
      <p:grpSp>
        <p:nvGrpSpPr>
          <p:cNvPr id="28" name="Shape 28"/>
          <p:cNvGrpSpPr/>
          <p:nvPr/>
        </p:nvGrpSpPr>
        <p:grpSpPr>
          <a:xfrm>
            <a:off x="0" y="3903669"/>
            <a:ext cx="9144000" cy="1239924"/>
            <a:chOff x="0" y="3903669"/>
            <a:chExt cx="9144000" cy="1239924"/>
          </a:xfrm>
        </p:grpSpPr>
        <p:sp>
          <p:nvSpPr>
            <p:cNvPr id="29" name="Shape 29"/>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1" name="Shape 31"/>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34" name="Shape 34"/>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idx="1" type="body"/>
          </p:nvPr>
        </p:nvSpPr>
        <p:spPr>
          <a:xfrm>
            <a:off x="311700" y="1229875"/>
            <a:ext cx="8520599" cy="3339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7" name="Shape 37"/>
        <p:cNvGrpSpPr/>
        <p:nvPr/>
      </p:nvGrpSpPr>
      <p:grpSpPr>
        <a:xfrm>
          <a:off x="0" y="0"/>
          <a:ext cx="0" cy="0"/>
          <a:chOff x="0" y="0"/>
          <a:chExt cx="0" cy="0"/>
        </a:xfrm>
      </p:grpSpPr>
      <p:sp>
        <p:nvSpPr>
          <p:cNvPr id="38" name="Shape 38"/>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 type="body"/>
          </p:nvPr>
        </p:nvSpPr>
        <p:spPr>
          <a:xfrm>
            <a:off x="3117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2" type="body"/>
          </p:nvPr>
        </p:nvSpPr>
        <p:spPr>
          <a:xfrm>
            <a:off x="48324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1" name="Shape 41"/>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5" name="Shape 45"/>
        <p:cNvGrpSpPr/>
        <p:nvPr/>
      </p:nvGrpSpPr>
      <p:grpSpPr>
        <a:xfrm>
          <a:off x="0" y="0"/>
          <a:ext cx="0" cy="0"/>
          <a:chOff x="0" y="0"/>
          <a:chExt cx="0" cy="0"/>
        </a:xfrm>
      </p:grpSpPr>
      <p:sp>
        <p:nvSpPr>
          <p:cNvPr id="46" name="Shape 46"/>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47" name="Shape 47"/>
          <p:cNvSpPr txBox="1"/>
          <p:nvPr>
            <p:ph idx="1" type="body"/>
          </p:nvPr>
        </p:nvSpPr>
        <p:spPr>
          <a:xfrm>
            <a:off x="311700" y="1465804"/>
            <a:ext cx="2807999" cy="3103199"/>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8" name="Shape 48"/>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49" name="Shape 49"/>
        <p:cNvGrpSpPr/>
        <p:nvPr/>
      </p:nvGrpSpPr>
      <p:grpSpPr>
        <a:xfrm>
          <a:off x="0" y="0"/>
          <a:ext cx="0" cy="0"/>
          <a:chOff x="0" y="0"/>
          <a:chExt cx="0" cy="0"/>
        </a:xfrm>
      </p:grpSpPr>
      <p:grpSp>
        <p:nvGrpSpPr>
          <p:cNvPr id="50" name="Shape 50"/>
          <p:cNvGrpSpPr/>
          <p:nvPr/>
        </p:nvGrpSpPr>
        <p:grpSpPr>
          <a:xfrm>
            <a:off x="6098378" y="4"/>
            <a:ext cx="3045625" cy="2030570"/>
            <a:chOff x="6098378" y="4"/>
            <a:chExt cx="3045625" cy="2030570"/>
          </a:xfrm>
        </p:grpSpPr>
        <p:sp>
          <p:nvSpPr>
            <p:cNvPr id="51" name="Shape 51"/>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2" name="Shape 52"/>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4" name="Shape 54"/>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5" name="Shape 55"/>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grpSp>
      <p:sp>
        <p:nvSpPr>
          <p:cNvPr id="56" name="Shape 56"/>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57" name="Shape 5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8" name="Shape 58"/>
        <p:cNvGrpSpPr/>
        <p:nvPr/>
      </p:nvGrpSpPr>
      <p:grpSpPr>
        <a:xfrm>
          <a:off x="0" y="0"/>
          <a:ext cx="0" cy="0"/>
          <a:chOff x="0" y="0"/>
          <a:chExt cx="0" cy="0"/>
        </a:xfrm>
      </p:grpSpPr>
      <p:sp>
        <p:nvSpPr>
          <p:cNvPr id="59" name="Shape 59"/>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60" name="Shape 6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1" name="Shape 61"/>
          <p:cNvSpPr txBox="1"/>
          <p:nvPr>
            <p:ph type="title"/>
          </p:nvPr>
        </p:nvSpPr>
        <p:spPr>
          <a:xfrm>
            <a:off x="265500" y="1151100"/>
            <a:ext cx="4045199" cy="15644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62" name="Shape 62"/>
          <p:cNvSpPr txBox="1"/>
          <p:nvPr>
            <p:ph idx="1" type="subTitle"/>
          </p:nvPr>
        </p:nvSpPr>
        <p:spPr>
          <a:xfrm>
            <a:off x="265500" y="2769001"/>
            <a:ext cx="4045199" cy="12692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63" name="Shape 6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64" name="Shape 6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67" name="Shape 6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10000"/>
            <a:ext cx="8520599" cy="607800"/>
          </a:xfrm>
          <a:prstGeom prst="rect">
            <a:avLst/>
          </a:prstGeom>
          <a:noFill/>
          <a:ln>
            <a:noFill/>
          </a:ln>
        </p:spPr>
        <p:txBody>
          <a:bodyPr anchorCtr="0" anchor="t" bIns="91425" lIns="91425" rIns="91425" tIns="91425"/>
          <a:lstStyle>
            <a:lvl1pPr>
              <a:spcBef>
                <a:spcPts val="0"/>
              </a:spcBef>
              <a:buClr>
                <a:schemeClr val="dk1"/>
              </a:buClr>
              <a:buSzPct val="100000"/>
              <a:buFont typeface="Roboto"/>
              <a:buNone/>
              <a:defRPr sz="3000">
                <a:solidFill>
                  <a:schemeClr val="dk1"/>
                </a:solidFill>
                <a:latin typeface="Roboto"/>
                <a:ea typeface="Roboto"/>
                <a:cs typeface="Roboto"/>
                <a:sym typeface="Roboto"/>
              </a:defRPr>
            </a:lvl1pPr>
            <a:lvl2pPr>
              <a:spcBef>
                <a:spcPts val="0"/>
              </a:spcBef>
              <a:buClr>
                <a:schemeClr val="dk1"/>
              </a:buClr>
              <a:buSzPct val="100000"/>
              <a:buFont typeface="Roboto"/>
              <a:buNone/>
              <a:defRPr sz="3000">
                <a:solidFill>
                  <a:schemeClr val="dk1"/>
                </a:solidFill>
                <a:latin typeface="Roboto"/>
                <a:ea typeface="Roboto"/>
                <a:cs typeface="Roboto"/>
                <a:sym typeface="Roboto"/>
              </a:defRPr>
            </a:lvl2pPr>
            <a:lvl3pPr>
              <a:spcBef>
                <a:spcPts val="0"/>
              </a:spcBef>
              <a:buClr>
                <a:schemeClr val="dk1"/>
              </a:buClr>
              <a:buSzPct val="100000"/>
              <a:buFont typeface="Roboto"/>
              <a:buNone/>
              <a:defRPr sz="3000">
                <a:solidFill>
                  <a:schemeClr val="dk1"/>
                </a:solidFill>
                <a:latin typeface="Roboto"/>
                <a:ea typeface="Roboto"/>
                <a:cs typeface="Roboto"/>
                <a:sym typeface="Roboto"/>
              </a:defRPr>
            </a:lvl3pPr>
            <a:lvl4pPr>
              <a:spcBef>
                <a:spcPts val="0"/>
              </a:spcBef>
              <a:buClr>
                <a:schemeClr val="dk1"/>
              </a:buClr>
              <a:buSzPct val="100000"/>
              <a:buFont typeface="Roboto"/>
              <a:buNone/>
              <a:defRPr sz="3000">
                <a:solidFill>
                  <a:schemeClr val="dk1"/>
                </a:solidFill>
                <a:latin typeface="Roboto"/>
                <a:ea typeface="Roboto"/>
                <a:cs typeface="Roboto"/>
                <a:sym typeface="Roboto"/>
              </a:defRPr>
            </a:lvl4pPr>
            <a:lvl5pPr>
              <a:spcBef>
                <a:spcPts val="0"/>
              </a:spcBef>
              <a:buClr>
                <a:schemeClr val="dk1"/>
              </a:buClr>
              <a:buSzPct val="100000"/>
              <a:buFont typeface="Roboto"/>
              <a:buNone/>
              <a:defRPr sz="3000">
                <a:solidFill>
                  <a:schemeClr val="dk1"/>
                </a:solidFill>
                <a:latin typeface="Roboto"/>
                <a:ea typeface="Roboto"/>
                <a:cs typeface="Roboto"/>
                <a:sym typeface="Roboto"/>
              </a:defRPr>
            </a:lvl5pPr>
            <a:lvl6pPr>
              <a:spcBef>
                <a:spcPts val="0"/>
              </a:spcBef>
              <a:buClr>
                <a:schemeClr val="dk1"/>
              </a:buClr>
              <a:buSzPct val="100000"/>
              <a:buFont typeface="Roboto"/>
              <a:buNone/>
              <a:defRPr sz="3000">
                <a:solidFill>
                  <a:schemeClr val="dk1"/>
                </a:solidFill>
                <a:latin typeface="Roboto"/>
                <a:ea typeface="Roboto"/>
                <a:cs typeface="Roboto"/>
                <a:sym typeface="Roboto"/>
              </a:defRPr>
            </a:lvl6pPr>
            <a:lvl7pPr>
              <a:spcBef>
                <a:spcPts val="0"/>
              </a:spcBef>
              <a:buClr>
                <a:schemeClr val="dk1"/>
              </a:buClr>
              <a:buSzPct val="100000"/>
              <a:buFont typeface="Roboto"/>
              <a:buNone/>
              <a:defRPr sz="3000">
                <a:solidFill>
                  <a:schemeClr val="dk1"/>
                </a:solidFill>
                <a:latin typeface="Roboto"/>
                <a:ea typeface="Roboto"/>
                <a:cs typeface="Roboto"/>
                <a:sym typeface="Roboto"/>
              </a:defRPr>
            </a:lvl7pPr>
            <a:lvl8pPr>
              <a:spcBef>
                <a:spcPts val="0"/>
              </a:spcBef>
              <a:buClr>
                <a:schemeClr val="dk1"/>
              </a:buClr>
              <a:buSzPct val="100000"/>
              <a:buFont typeface="Roboto"/>
              <a:buNone/>
              <a:defRPr sz="3000">
                <a:solidFill>
                  <a:schemeClr val="dk1"/>
                </a:solidFill>
                <a:latin typeface="Roboto"/>
                <a:ea typeface="Roboto"/>
                <a:cs typeface="Roboto"/>
                <a:sym typeface="Roboto"/>
              </a:defRPr>
            </a:lvl8pPr>
            <a:lvl9pPr>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6" name="Shape 6"/>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7" name="Shape 7"/>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ctrTitle"/>
          </p:nvPr>
        </p:nvSpPr>
        <p:spPr>
          <a:xfrm>
            <a:off x="564225" y="1010725"/>
            <a:ext cx="10680599" cy="838799"/>
          </a:xfrm>
          <a:prstGeom prst="rect">
            <a:avLst/>
          </a:prstGeom>
        </p:spPr>
        <p:txBody>
          <a:bodyPr anchorCtr="0" anchor="b" bIns="91425" lIns="91425" rIns="91425" tIns="91425">
            <a:noAutofit/>
          </a:bodyPr>
          <a:lstStyle/>
          <a:p>
            <a:pPr>
              <a:spcBef>
                <a:spcPts val="0"/>
              </a:spcBef>
              <a:buNone/>
            </a:pPr>
            <a:r>
              <a:rPr b="1" lang="en-GB" sz="1800">
                <a:latin typeface="Syncopate"/>
                <a:ea typeface="Syncopate"/>
                <a:cs typeface="Syncopate"/>
                <a:sym typeface="Syncopate"/>
              </a:rPr>
              <a:t>Computer Science != Software Engineering</a:t>
            </a:r>
          </a:p>
        </p:txBody>
      </p:sp>
      <p:sp>
        <p:nvSpPr>
          <p:cNvPr id="82" name="Shape 82"/>
          <p:cNvSpPr txBox="1"/>
          <p:nvPr>
            <p:ph idx="1" type="subTitle"/>
          </p:nvPr>
        </p:nvSpPr>
        <p:spPr>
          <a:xfrm>
            <a:off x="2555149" y="1797025"/>
            <a:ext cx="4242899" cy="432899"/>
          </a:xfrm>
          <a:prstGeom prst="rect">
            <a:avLst/>
          </a:prstGeom>
        </p:spPr>
        <p:txBody>
          <a:bodyPr anchorCtr="0" anchor="t" bIns="91425" lIns="91425" rIns="91425" tIns="91425">
            <a:noAutofit/>
          </a:bodyPr>
          <a:lstStyle/>
          <a:p>
            <a:pPr algn="ctr">
              <a:spcBef>
                <a:spcPts val="0"/>
              </a:spcBef>
              <a:buNone/>
            </a:pPr>
            <a:r>
              <a:rPr lang="en-GB">
                <a:latin typeface="Courier New"/>
                <a:ea typeface="Courier New"/>
                <a:cs typeface="Courier New"/>
                <a:sym typeface="Courier New"/>
              </a:rPr>
              <a:t>Tamer Avci - CS540/485</a:t>
            </a:r>
          </a:p>
        </p:txBody>
      </p:sp>
      <p:sp>
        <p:nvSpPr>
          <p:cNvPr id="83" name="Shape 83"/>
          <p:cNvSpPr txBox="1"/>
          <p:nvPr>
            <p:ph idx="2" type="subTitle"/>
          </p:nvPr>
        </p:nvSpPr>
        <p:spPr>
          <a:xfrm>
            <a:off x="3144500" y="2913575"/>
            <a:ext cx="3064199" cy="432899"/>
          </a:xfrm>
          <a:prstGeom prst="rect">
            <a:avLst/>
          </a:prstGeom>
        </p:spPr>
        <p:txBody>
          <a:bodyPr anchorCtr="0" anchor="t" bIns="91425" lIns="91425" rIns="91425" tIns="91425">
            <a:noAutofit/>
          </a:bodyPr>
          <a:lstStyle/>
          <a:p>
            <a:pPr lvl="0" rtl="0">
              <a:spcBef>
                <a:spcPts val="0"/>
              </a:spcBef>
              <a:buNone/>
            </a:pPr>
            <a:r>
              <a:rPr lang="en-GB" sz="1800">
                <a:latin typeface="Courier New"/>
                <a:ea typeface="Courier New"/>
                <a:cs typeface="Courier New"/>
                <a:sym typeface="Courier New"/>
              </a:rPr>
              <a:t>Author: Chuck Connell</a:t>
            </a:r>
          </a:p>
        </p:txBody>
      </p:sp>
      <p:pic>
        <p:nvPicPr>
          <p:cNvPr id="84" name="Shape 84"/>
          <p:cNvPicPr preferRelativeResize="0"/>
          <p:nvPr/>
        </p:nvPicPr>
        <p:blipFill rotWithShape="1">
          <a:blip r:embed="rId3">
            <a:alphaModFix/>
          </a:blip>
          <a:srcRect b="49997" l="0" r="0" t="0"/>
          <a:stretch/>
        </p:blipFill>
        <p:spPr>
          <a:xfrm>
            <a:off x="0" y="3452776"/>
            <a:ext cx="9144000" cy="16907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sz="1800"/>
              <a:t>Just because it cannot be formulated formally, is it useless?</a:t>
            </a:r>
          </a:p>
        </p:txBody>
      </p:sp>
      <p:sp>
        <p:nvSpPr>
          <p:cNvPr id="151" name="Shape 151"/>
          <p:cNvSpPr txBox="1"/>
          <p:nvPr>
            <p:ph idx="1" type="body"/>
          </p:nvPr>
        </p:nvSpPr>
        <p:spPr>
          <a:xfrm>
            <a:off x="215175" y="2600600"/>
            <a:ext cx="6534600" cy="1460999"/>
          </a:xfrm>
          <a:prstGeom prst="rect">
            <a:avLst/>
          </a:prstGeom>
          <a:solidFill>
            <a:srgbClr val="C27BA0"/>
          </a:solidFill>
        </p:spPr>
        <p:txBody>
          <a:bodyPr anchorCtr="0" anchor="t" bIns="91425" lIns="91425" rIns="91425" tIns="91425">
            <a:noAutofit/>
          </a:bodyPr>
          <a:lstStyle/>
          <a:p>
            <a:pPr lvl="0" rtl="0">
              <a:spcBef>
                <a:spcPts val="0"/>
              </a:spcBef>
              <a:buNone/>
            </a:pPr>
            <a:r>
              <a:rPr i="1" lang="en-GB"/>
              <a:t>“We should not try to make software engineering into an extension of mathematically-based computer science. It won't work, and can distract us from useful advances waiting to be discovered.”</a:t>
            </a:r>
          </a:p>
          <a:p>
            <a:pPr lvl="0" rtl="0">
              <a:spcBef>
                <a:spcPts val="0"/>
              </a:spcBef>
              <a:buNone/>
            </a:pPr>
            <a:r>
              <a:t/>
            </a:r>
            <a:endParaRPr/>
          </a:p>
        </p:txBody>
      </p:sp>
      <p:sp>
        <p:nvSpPr>
          <p:cNvPr id="152" name="Shape 152"/>
          <p:cNvSpPr txBox="1"/>
          <p:nvPr>
            <p:ph idx="2" type="body"/>
          </p:nvPr>
        </p:nvSpPr>
        <p:spPr>
          <a:xfrm>
            <a:off x="465125" y="1009575"/>
            <a:ext cx="5439599" cy="1032599"/>
          </a:xfrm>
          <a:prstGeom prst="rect">
            <a:avLst/>
          </a:prstGeom>
          <a:solidFill>
            <a:schemeClr val="accent6"/>
          </a:solidFill>
        </p:spPr>
        <p:txBody>
          <a:bodyPr anchorCtr="0" anchor="t" bIns="91425" lIns="91425" rIns="91425" tIns="91425">
            <a:noAutofit/>
          </a:bodyPr>
          <a:lstStyle/>
          <a:p>
            <a:pPr indent="-228600" lvl="0" marL="457200" rtl="0" algn="l">
              <a:spcBef>
                <a:spcPts val="0"/>
              </a:spcBef>
              <a:buSzPct val="100000"/>
            </a:pPr>
            <a:r>
              <a:rPr b="1" lang="en-GB" sz="1200"/>
              <a:t>Classical computer science NOT whole story. </a:t>
            </a:r>
          </a:p>
          <a:p>
            <a:pPr indent="-228600" lvl="0" marL="457200" rtl="0" algn="l">
              <a:spcBef>
                <a:spcPts val="0"/>
              </a:spcBef>
              <a:buSzPct val="100000"/>
            </a:pPr>
            <a:r>
              <a:rPr b="1" lang="en-GB" sz="1200"/>
              <a:t>Creativity</a:t>
            </a:r>
          </a:p>
          <a:p>
            <a:pPr indent="-228600" lvl="0" marL="457200" rtl="0" algn="l">
              <a:spcBef>
                <a:spcPts val="0"/>
              </a:spcBef>
              <a:buSzPct val="100000"/>
            </a:pPr>
            <a:r>
              <a:rPr b="1" lang="en-GB" sz="1200"/>
              <a:t>Vision</a:t>
            </a:r>
          </a:p>
          <a:p>
            <a:pPr indent="-228600" lvl="0" marL="457200" rtl="0" algn="l">
              <a:spcBef>
                <a:spcPts val="0"/>
              </a:spcBef>
              <a:buSzPct val="100000"/>
            </a:pPr>
            <a:r>
              <a:rPr b="1" lang="en-GB" sz="1200"/>
              <a:t>Multi-disciplinary thinking, and humanity. </a:t>
            </a:r>
          </a:p>
          <a:p>
            <a:pPr lvl="0" rtl="0">
              <a:spcBef>
                <a:spcPts val="0"/>
              </a:spcBef>
              <a:buNone/>
            </a:pPr>
            <a:r>
              <a:t/>
            </a:r>
            <a:endParaRPr b="1" sz="1200"/>
          </a:p>
        </p:txBody>
      </p:sp>
      <p:sp>
        <p:nvSpPr>
          <p:cNvPr id="153" name="Shape 153"/>
          <p:cNvSpPr txBox="1"/>
          <p:nvPr>
            <p:ph idx="3" type="body"/>
          </p:nvPr>
        </p:nvSpPr>
        <p:spPr>
          <a:xfrm>
            <a:off x="6495575" y="1673650"/>
            <a:ext cx="2178599" cy="567299"/>
          </a:xfrm>
          <a:prstGeom prst="rect">
            <a:avLst/>
          </a:prstGeom>
          <a:solidFill>
            <a:schemeClr val="accent5"/>
          </a:solidFill>
        </p:spPr>
        <p:txBody>
          <a:bodyPr anchorCtr="0" anchor="t" bIns="91425" lIns="91425" rIns="91425" tIns="91425">
            <a:noAutofit/>
          </a:bodyPr>
          <a:lstStyle/>
          <a:p>
            <a:pPr lvl="0" rtl="0">
              <a:spcBef>
                <a:spcPts val="0"/>
              </a:spcBef>
              <a:buNone/>
            </a:pPr>
            <a:r>
              <a:rPr b="1" lang="en-GB" sz="1000"/>
              <a:t>Physical architecture vs structural engineer</a:t>
            </a:r>
          </a:p>
          <a:p>
            <a:pPr lvl="0" rtl="0">
              <a:spcBef>
                <a:spcPts val="0"/>
              </a:spcBef>
              <a:buNone/>
            </a:pPr>
            <a:r>
              <a:t/>
            </a:r>
            <a:endParaRPr sz="9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94075" y="717600"/>
            <a:ext cx="8520599" cy="369000"/>
          </a:xfrm>
          <a:prstGeom prst="rect">
            <a:avLst/>
          </a:prstGeom>
        </p:spPr>
        <p:txBody>
          <a:bodyPr anchorCtr="0" anchor="b" bIns="91425" lIns="91425" rIns="91425" tIns="91425">
            <a:noAutofit/>
          </a:bodyPr>
          <a:lstStyle/>
          <a:p>
            <a:pPr>
              <a:spcBef>
                <a:spcPts val="0"/>
              </a:spcBef>
              <a:buNone/>
            </a:pPr>
            <a:r>
              <a:rPr lang="en-GB" sz="1800"/>
              <a:t>Advice: Liberal arts college vs. technical college</a:t>
            </a:r>
          </a:p>
        </p:txBody>
      </p:sp>
      <p:sp>
        <p:nvSpPr>
          <p:cNvPr id="159" name="Shape 159"/>
          <p:cNvSpPr txBox="1"/>
          <p:nvPr>
            <p:ph idx="1" type="body"/>
          </p:nvPr>
        </p:nvSpPr>
        <p:spPr>
          <a:xfrm>
            <a:off x="369375" y="1930800"/>
            <a:ext cx="8520599" cy="1281900"/>
          </a:xfrm>
          <a:prstGeom prst="rect">
            <a:avLst/>
          </a:prstGeom>
        </p:spPr>
        <p:txBody>
          <a:bodyPr anchorCtr="0" anchor="t" bIns="91425" lIns="91425" rIns="91425" tIns="91425">
            <a:noAutofit/>
          </a:bodyPr>
          <a:lstStyle/>
          <a:p>
            <a:pPr rtl="0">
              <a:spcBef>
                <a:spcPts val="0"/>
              </a:spcBef>
              <a:buNone/>
            </a:pPr>
            <a:r>
              <a:rPr lang="en-GB"/>
              <a:t>Thank you for listening!</a:t>
            </a:r>
          </a:p>
          <a:p>
            <a:pPr>
              <a:spcBef>
                <a:spcPts val="0"/>
              </a:spcBef>
              <a:buNone/>
            </a:pPr>
            <a:r>
              <a:rPr lang="en-GB"/>
              <a:t>Q &amp; 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GB">
                <a:latin typeface="Courier New"/>
                <a:ea typeface="Courier New"/>
                <a:cs typeface="Courier New"/>
                <a:sym typeface="Courier New"/>
              </a:rPr>
              <a:t>Table of Contents</a:t>
            </a:r>
          </a:p>
        </p:txBody>
      </p:sp>
      <p:sp>
        <p:nvSpPr>
          <p:cNvPr id="90" name="Shape 90"/>
          <p:cNvSpPr txBox="1"/>
          <p:nvPr>
            <p:ph idx="1" type="body"/>
          </p:nvPr>
        </p:nvSpPr>
        <p:spPr>
          <a:xfrm>
            <a:off x="311700" y="1133725"/>
            <a:ext cx="8520599" cy="3339000"/>
          </a:xfrm>
          <a:prstGeom prst="rect">
            <a:avLst/>
          </a:prstGeom>
        </p:spPr>
        <p:txBody>
          <a:bodyPr anchorCtr="0" anchor="t" bIns="91425" lIns="91425" rIns="91425" tIns="91425">
            <a:noAutofit/>
          </a:bodyPr>
          <a:lstStyle/>
          <a:p>
            <a:pPr indent="-228600" lvl="0" marL="457200" rtl="0">
              <a:spcBef>
                <a:spcPts val="0"/>
              </a:spcBef>
              <a:buFont typeface="Courier New"/>
              <a:buChar char="●"/>
            </a:pPr>
            <a:r>
              <a:rPr lang="en-GB">
                <a:latin typeface="Courier New"/>
                <a:ea typeface="Courier New"/>
                <a:cs typeface="Courier New"/>
                <a:sym typeface="Courier New"/>
              </a:rPr>
              <a:t>Introduction</a:t>
            </a:r>
          </a:p>
          <a:p>
            <a:pPr indent="-228600" lvl="0" marL="457200" rtl="0">
              <a:spcBef>
                <a:spcPts val="0"/>
              </a:spcBef>
              <a:buFont typeface="Courier New"/>
              <a:buChar char="●"/>
            </a:pPr>
            <a:r>
              <a:rPr lang="en-GB">
                <a:latin typeface="Courier New"/>
                <a:ea typeface="Courier New"/>
                <a:cs typeface="Courier New"/>
                <a:sym typeface="Courier New"/>
              </a:rPr>
              <a:t>Contrast</a:t>
            </a:r>
          </a:p>
          <a:p>
            <a:pPr indent="-228600" lvl="0" marL="457200" rtl="0">
              <a:spcBef>
                <a:spcPts val="0"/>
              </a:spcBef>
              <a:buFont typeface="Courier New"/>
              <a:buChar char="●"/>
            </a:pPr>
            <a:r>
              <a:rPr lang="en-GB">
                <a:latin typeface="Courier New"/>
                <a:ea typeface="Courier New"/>
                <a:cs typeface="Courier New"/>
                <a:sym typeface="Courier New"/>
              </a:rPr>
              <a:t>Big Question 0</a:t>
            </a:r>
          </a:p>
          <a:p>
            <a:pPr indent="-228600" lvl="0" marL="457200" rtl="0">
              <a:spcBef>
                <a:spcPts val="0"/>
              </a:spcBef>
              <a:buFont typeface="Courier New"/>
              <a:buChar char="●"/>
            </a:pPr>
            <a:r>
              <a:rPr lang="en-GB">
                <a:latin typeface="Courier New"/>
                <a:ea typeface="Courier New"/>
                <a:cs typeface="Courier New"/>
                <a:sym typeface="Courier New"/>
              </a:rPr>
              <a:t>Big Question 1</a:t>
            </a:r>
          </a:p>
          <a:p>
            <a:pPr indent="-228600" lvl="0" marL="457200" rtl="0">
              <a:spcBef>
                <a:spcPts val="0"/>
              </a:spcBef>
              <a:buFont typeface="Courier New"/>
              <a:buChar char="●"/>
            </a:pPr>
            <a:r>
              <a:rPr lang="en-GB">
                <a:latin typeface="Courier New"/>
                <a:ea typeface="Courier New"/>
                <a:cs typeface="Courier New"/>
                <a:sym typeface="Courier New"/>
              </a:rPr>
              <a:t>Fine Line</a:t>
            </a:r>
          </a:p>
          <a:p>
            <a:pPr indent="-228600" lvl="0" marL="457200" rtl="0">
              <a:spcBef>
                <a:spcPts val="0"/>
              </a:spcBef>
              <a:buFont typeface="Courier New"/>
              <a:buChar char="●"/>
            </a:pPr>
            <a:r>
              <a:rPr lang="en-GB">
                <a:latin typeface="Courier New"/>
                <a:ea typeface="Courier New"/>
                <a:cs typeface="Courier New"/>
                <a:sym typeface="Courier New"/>
              </a:rPr>
              <a:t>Connells’ Thesis</a:t>
            </a:r>
          </a:p>
          <a:p>
            <a:pPr indent="-228600" lvl="0" marL="457200" rtl="0">
              <a:spcBef>
                <a:spcPts val="0"/>
              </a:spcBef>
              <a:buFont typeface="Courier New"/>
              <a:buChar char="●"/>
            </a:pPr>
            <a:r>
              <a:rPr lang="en-GB">
                <a:latin typeface="Courier New"/>
                <a:ea typeface="Courier New"/>
                <a:cs typeface="Courier New"/>
                <a:sym typeface="Courier New"/>
              </a:rPr>
              <a:t>Objections</a:t>
            </a:r>
          </a:p>
          <a:p>
            <a:pPr indent="-228600" lvl="0" marL="457200">
              <a:spcBef>
                <a:spcPts val="0"/>
              </a:spcBef>
              <a:buFont typeface="Courier New"/>
              <a:buChar char="●"/>
            </a:pPr>
            <a:r>
              <a:rPr lang="en-GB">
                <a:latin typeface="Courier New"/>
                <a:ea typeface="Courier New"/>
                <a:cs typeface="Courier New"/>
                <a:sym typeface="Courier New"/>
              </a:rPr>
              <a:t>Conclusion and some humble advice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33800"/>
            <a:ext cx="8520599" cy="607800"/>
          </a:xfrm>
          <a:prstGeom prst="rect">
            <a:avLst/>
          </a:prstGeom>
        </p:spPr>
        <p:txBody>
          <a:bodyPr anchorCtr="0" anchor="t" bIns="91425" lIns="91425" rIns="91425" tIns="91425">
            <a:noAutofit/>
          </a:bodyPr>
          <a:lstStyle/>
          <a:p>
            <a:pPr lvl="0" rtl="0">
              <a:spcBef>
                <a:spcPts val="0"/>
              </a:spcBef>
              <a:buNone/>
            </a:pPr>
            <a:r>
              <a:rPr lang="en-GB" sz="1800"/>
              <a:t>Computer science and software engineering ask different questions</a:t>
            </a:r>
          </a:p>
        </p:txBody>
      </p:sp>
      <p:sp>
        <p:nvSpPr>
          <p:cNvPr id="96" name="Shape 96"/>
          <p:cNvSpPr txBox="1"/>
          <p:nvPr>
            <p:ph idx="1" type="body"/>
          </p:nvPr>
        </p:nvSpPr>
        <p:spPr>
          <a:xfrm>
            <a:off x="455925" y="819325"/>
            <a:ext cx="8312999" cy="1998599"/>
          </a:xfrm>
          <a:prstGeom prst="rect">
            <a:avLst/>
          </a:prstGeom>
          <a:solidFill>
            <a:schemeClr val="accent6"/>
          </a:solidFill>
        </p:spPr>
        <p:txBody>
          <a:bodyPr anchorCtr="0" anchor="t" bIns="91425" lIns="91425" rIns="91425" tIns="91425">
            <a:noAutofit/>
          </a:bodyPr>
          <a:lstStyle/>
          <a:p>
            <a:pPr rtl="0">
              <a:spcBef>
                <a:spcPts val="0"/>
              </a:spcBef>
              <a:buNone/>
            </a:pPr>
            <a:r>
              <a:rPr b="1" lang="en-GB" sz="1400"/>
              <a:t>Computer Science:</a:t>
            </a:r>
          </a:p>
          <a:p>
            <a:pPr indent="-228600" lvl="0" marL="457200" rtl="0">
              <a:spcBef>
                <a:spcPts val="0"/>
              </a:spcBef>
              <a:buSzPct val="100000"/>
            </a:pPr>
            <a:r>
              <a:rPr lang="en-GB" sz="1400"/>
              <a:t>Is P = NP? </a:t>
            </a:r>
          </a:p>
          <a:p>
            <a:pPr indent="-228600" lvl="0" marL="457200" rtl="0">
              <a:spcBef>
                <a:spcPts val="0"/>
              </a:spcBef>
              <a:buSzPct val="100000"/>
            </a:pPr>
            <a:r>
              <a:rPr lang="en-GB" sz="1400"/>
              <a:t>Is there an algorithm which can determine whether or not an arbitrary polynomial equation in several variables has solutions in integers?</a:t>
            </a:r>
          </a:p>
          <a:p>
            <a:pPr indent="-228600" lvl="0" marL="457200" rtl="0">
              <a:spcBef>
                <a:spcPts val="0"/>
              </a:spcBef>
              <a:buSzPct val="100000"/>
            </a:pPr>
            <a:r>
              <a:rPr lang="en-GB" sz="1400"/>
              <a:t>Can you simulate everything on a Turing machine?</a:t>
            </a:r>
          </a:p>
          <a:p>
            <a:pPr lvl="0" rtl="0">
              <a:spcBef>
                <a:spcPts val="0"/>
              </a:spcBef>
              <a:buNone/>
            </a:pPr>
            <a:r>
              <a:t/>
            </a:r>
            <a:endParaRPr sz="1400"/>
          </a:p>
          <a:p>
            <a:pPr lvl="0" rtl="0">
              <a:spcBef>
                <a:spcPts val="0"/>
              </a:spcBef>
              <a:buNone/>
            </a:pPr>
            <a:r>
              <a:rPr b="1" lang="en-GB" sz="2400"/>
              <a:t>...who cares?</a:t>
            </a:r>
          </a:p>
        </p:txBody>
      </p:sp>
      <p:sp>
        <p:nvSpPr>
          <p:cNvPr id="97" name="Shape 97"/>
          <p:cNvSpPr txBox="1"/>
          <p:nvPr>
            <p:ph idx="2" type="body"/>
          </p:nvPr>
        </p:nvSpPr>
        <p:spPr>
          <a:xfrm>
            <a:off x="455925" y="3418675"/>
            <a:ext cx="5659199" cy="1374899"/>
          </a:xfrm>
          <a:prstGeom prst="rect">
            <a:avLst/>
          </a:prstGeom>
          <a:solidFill>
            <a:srgbClr val="C27BA0"/>
          </a:solidFill>
        </p:spPr>
        <p:txBody>
          <a:bodyPr anchorCtr="0" anchor="t" bIns="91425" lIns="91425" rIns="91425" tIns="91425">
            <a:noAutofit/>
          </a:bodyPr>
          <a:lstStyle/>
          <a:p>
            <a:pPr rtl="0">
              <a:lnSpc>
                <a:spcPct val="100000"/>
              </a:lnSpc>
              <a:spcBef>
                <a:spcPts val="0"/>
              </a:spcBef>
              <a:buNone/>
            </a:pPr>
            <a:r>
              <a:rPr b="1" lang="en-GB" sz="1400"/>
              <a:t>Software Engineering doesn’t. Well, to a certain extent.</a:t>
            </a:r>
          </a:p>
          <a:p>
            <a:pPr indent="-228600" lvl="0" marL="457200" rtl="0">
              <a:lnSpc>
                <a:spcPct val="100000"/>
              </a:lnSpc>
              <a:spcBef>
                <a:spcPts val="0"/>
              </a:spcBef>
              <a:buSzPct val="100000"/>
            </a:pPr>
            <a:r>
              <a:rPr lang="en-GB" sz="1400"/>
              <a:t>Softwares solve problems that humans have. </a:t>
            </a:r>
          </a:p>
          <a:p>
            <a:pPr indent="-228600" lvl="0" marL="457200" rtl="0">
              <a:lnSpc>
                <a:spcPct val="100000"/>
              </a:lnSpc>
              <a:spcBef>
                <a:spcPts val="0"/>
              </a:spcBef>
              <a:buSzPct val="100000"/>
            </a:pPr>
            <a:r>
              <a:rPr lang="en-GB" sz="1400"/>
              <a:t>Softwares run with minimum amount of errors. </a:t>
            </a:r>
          </a:p>
          <a:p>
            <a:pPr indent="-228600" lvl="0" marL="457200" rtl="0">
              <a:lnSpc>
                <a:spcPct val="100000"/>
              </a:lnSpc>
              <a:spcBef>
                <a:spcPts val="0"/>
              </a:spcBef>
              <a:buSzPct val="100000"/>
            </a:pPr>
            <a:r>
              <a:rPr lang="en-GB" sz="1400"/>
              <a:t>Softwares that we can use in daily life and make money with.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sz="1800"/>
              <a:t>Software engineering still uses computer science</a:t>
            </a:r>
          </a:p>
        </p:txBody>
      </p:sp>
      <p:sp>
        <p:nvSpPr>
          <p:cNvPr id="103" name="Shape 103"/>
          <p:cNvSpPr txBox="1"/>
          <p:nvPr>
            <p:ph idx="1" type="body"/>
          </p:nvPr>
        </p:nvSpPr>
        <p:spPr>
          <a:xfrm>
            <a:off x="455925" y="1124125"/>
            <a:ext cx="8312999" cy="1808400"/>
          </a:xfrm>
          <a:prstGeom prst="rect">
            <a:avLst/>
          </a:prstGeom>
          <a:solidFill>
            <a:srgbClr val="C27BA0"/>
          </a:solidFill>
        </p:spPr>
        <p:txBody>
          <a:bodyPr anchorCtr="0" anchor="t" bIns="91425" lIns="91425" rIns="91425" tIns="91425">
            <a:noAutofit/>
          </a:bodyPr>
          <a:lstStyle/>
          <a:p>
            <a:pPr rtl="0">
              <a:spcBef>
                <a:spcPts val="0"/>
              </a:spcBef>
              <a:buNone/>
            </a:pPr>
            <a:r>
              <a:rPr b="1" lang="en-GB" sz="1400"/>
              <a:t>Of course.</a:t>
            </a:r>
          </a:p>
          <a:p>
            <a:pPr rtl="0">
              <a:spcBef>
                <a:spcPts val="0"/>
              </a:spcBef>
              <a:buNone/>
            </a:pPr>
            <a:r>
              <a:rPr lang="en-GB" sz="1400"/>
              <a:t>We need software that solves a certain problem in reasonable time and reasonable cost.</a:t>
            </a:r>
          </a:p>
          <a:p>
            <a:pPr rtl="0">
              <a:spcBef>
                <a:spcPts val="0"/>
              </a:spcBef>
              <a:buNone/>
            </a:pPr>
            <a:r>
              <a:rPr lang="en-GB" sz="1400"/>
              <a:t>For that you need complexity theory. Oh wait a second. I took that class in undergraduate.</a:t>
            </a:r>
          </a:p>
          <a:p>
            <a:pPr lvl="0" rtl="0">
              <a:spcBef>
                <a:spcPts val="0"/>
              </a:spcBef>
              <a:buNone/>
            </a:pPr>
            <a:r>
              <a:rPr b="1" lang="en-GB" sz="1200"/>
              <a:t>Rubber meets the road </a:t>
            </a:r>
          </a:p>
        </p:txBody>
      </p:sp>
      <p:sp>
        <p:nvSpPr>
          <p:cNvPr id="104" name="Shape 104"/>
          <p:cNvSpPr txBox="1"/>
          <p:nvPr>
            <p:ph idx="2" type="body"/>
          </p:nvPr>
        </p:nvSpPr>
        <p:spPr>
          <a:xfrm>
            <a:off x="455925" y="3221125"/>
            <a:ext cx="3909299" cy="980700"/>
          </a:xfrm>
          <a:prstGeom prst="rect">
            <a:avLst/>
          </a:prstGeom>
          <a:solidFill>
            <a:schemeClr val="accent6"/>
          </a:solidFill>
        </p:spPr>
        <p:txBody>
          <a:bodyPr anchorCtr="0" anchor="t" bIns="91425" lIns="91425" rIns="91425" tIns="91425">
            <a:noAutofit/>
          </a:bodyPr>
          <a:lstStyle/>
          <a:p>
            <a:pPr rtl="0">
              <a:spcBef>
                <a:spcPts val="0"/>
              </a:spcBef>
              <a:buNone/>
            </a:pPr>
            <a:r>
              <a:rPr b="1" lang="en-GB" sz="1400"/>
              <a:t>Does computer science need SE?</a:t>
            </a:r>
          </a:p>
          <a:p>
            <a:pPr lvl="0" rtl="0">
              <a:spcBef>
                <a:spcPts val="0"/>
              </a:spcBef>
              <a:buNone/>
            </a:pPr>
            <a:r>
              <a:rPr lang="en-GB" sz="1400"/>
              <a:t>Not really. Because Church-Turing thesis. :)</a:t>
            </a:r>
            <a:r>
              <a:rPr b="1" lang="en-GB" sz="1400"/>
              <a:t> </a:t>
            </a:r>
          </a:p>
        </p:txBody>
      </p:sp>
      <p:pic>
        <p:nvPicPr>
          <p:cNvPr id="105" name="Shape 105"/>
          <p:cNvPicPr preferRelativeResize="0"/>
          <p:nvPr/>
        </p:nvPicPr>
        <p:blipFill rotWithShape="1">
          <a:blip r:embed="rId3">
            <a:alphaModFix/>
          </a:blip>
          <a:srcRect b="16562" l="0" r="13703" t="0"/>
          <a:stretch/>
        </p:blipFill>
        <p:spPr>
          <a:xfrm>
            <a:off x="4609250" y="3038850"/>
            <a:ext cx="2217550" cy="12111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GB" sz="1800"/>
              <a:t>Computer science and software engineering is concerned with different processes</a:t>
            </a:r>
          </a:p>
        </p:txBody>
      </p:sp>
      <p:sp>
        <p:nvSpPr>
          <p:cNvPr id="111" name="Shape 111"/>
          <p:cNvSpPr txBox="1"/>
          <p:nvPr>
            <p:ph idx="1" type="body"/>
          </p:nvPr>
        </p:nvSpPr>
        <p:spPr>
          <a:xfrm>
            <a:off x="455925" y="1124125"/>
            <a:ext cx="3736199" cy="3339000"/>
          </a:xfrm>
          <a:prstGeom prst="rect">
            <a:avLst/>
          </a:prstGeom>
          <a:solidFill>
            <a:schemeClr val="accent6"/>
          </a:solidFill>
        </p:spPr>
        <p:txBody>
          <a:bodyPr anchorCtr="0" anchor="t" bIns="91425" lIns="91425" rIns="91425" tIns="91425">
            <a:noAutofit/>
          </a:bodyPr>
          <a:lstStyle/>
          <a:p>
            <a:pPr lvl="0" rtl="0">
              <a:spcBef>
                <a:spcPts val="0"/>
              </a:spcBef>
              <a:buNone/>
            </a:pPr>
            <a:r>
              <a:rPr b="1" lang="en-GB" sz="1200" u="sng"/>
              <a:t>Curriculum for CS:</a:t>
            </a:r>
          </a:p>
          <a:p>
            <a:pPr lvl="0" rtl="0">
              <a:spcBef>
                <a:spcPts val="0"/>
              </a:spcBef>
              <a:buNone/>
            </a:pPr>
            <a:r>
              <a:rPr lang="en-GB" sz="1200"/>
              <a:t>Introductory CS</a:t>
            </a:r>
          </a:p>
          <a:p>
            <a:pPr lvl="0" rtl="0">
              <a:spcBef>
                <a:spcPts val="0"/>
              </a:spcBef>
              <a:buNone/>
            </a:pPr>
            <a:r>
              <a:rPr lang="en-GB" sz="1200"/>
              <a:t>Assembly - C</a:t>
            </a:r>
          </a:p>
          <a:p>
            <a:pPr lvl="0" rtl="0">
              <a:spcBef>
                <a:spcPts val="0"/>
              </a:spcBef>
              <a:buNone/>
            </a:pPr>
            <a:r>
              <a:rPr lang="en-GB" sz="1200"/>
              <a:t>Data Structures</a:t>
            </a:r>
          </a:p>
          <a:p>
            <a:pPr lvl="0" rtl="0">
              <a:spcBef>
                <a:spcPts val="0"/>
              </a:spcBef>
              <a:buNone/>
            </a:pPr>
            <a:r>
              <a:rPr lang="en-GB" sz="1200"/>
              <a:t>Algorithms</a:t>
            </a:r>
          </a:p>
          <a:p>
            <a:pPr lvl="0" rtl="0">
              <a:spcBef>
                <a:spcPts val="0"/>
              </a:spcBef>
              <a:buNone/>
            </a:pPr>
            <a:r>
              <a:rPr lang="en-GB" sz="1200"/>
              <a:t>Theory of Computing</a:t>
            </a:r>
          </a:p>
          <a:p>
            <a:pPr>
              <a:spcBef>
                <a:spcPts val="0"/>
              </a:spcBef>
              <a:buNone/>
            </a:pPr>
            <a:r>
              <a:rPr lang="en-GB" sz="1200"/>
              <a:t>Systems Programming</a:t>
            </a:r>
          </a:p>
        </p:txBody>
      </p:sp>
      <p:sp>
        <p:nvSpPr>
          <p:cNvPr id="112" name="Shape 112"/>
          <p:cNvSpPr txBox="1"/>
          <p:nvPr>
            <p:ph idx="2" type="body"/>
          </p:nvPr>
        </p:nvSpPr>
        <p:spPr>
          <a:xfrm>
            <a:off x="1749925" y="1996800"/>
            <a:ext cx="2625000" cy="1149900"/>
          </a:xfrm>
          <a:prstGeom prst="rect">
            <a:avLst/>
          </a:prstGeom>
          <a:solidFill>
            <a:srgbClr val="C27BA0"/>
          </a:solidFill>
        </p:spPr>
        <p:txBody>
          <a:bodyPr anchorCtr="0" anchor="t" bIns="91425" lIns="91425" rIns="91425" tIns="91425">
            <a:noAutofit/>
          </a:bodyPr>
          <a:lstStyle/>
          <a:p>
            <a:pPr indent="-228600" lvl="0" marL="457200" rtl="0">
              <a:spcBef>
                <a:spcPts val="0"/>
              </a:spcBef>
              <a:buSzPct val="100000"/>
            </a:pPr>
            <a:r>
              <a:rPr lang="en-GB" sz="1200"/>
              <a:t>Clean</a:t>
            </a:r>
          </a:p>
          <a:p>
            <a:pPr indent="-228600" lvl="0" marL="457200" rtl="0">
              <a:spcBef>
                <a:spcPts val="0"/>
              </a:spcBef>
              <a:buSzPct val="100000"/>
            </a:pPr>
            <a:r>
              <a:rPr lang="en-GB" sz="1200"/>
              <a:t>Well defined</a:t>
            </a:r>
          </a:p>
          <a:p>
            <a:pPr indent="-228600" lvl="0" marL="457200" rtl="0">
              <a:spcBef>
                <a:spcPts val="0"/>
              </a:spcBef>
              <a:buSzPct val="100000"/>
            </a:pPr>
            <a:r>
              <a:rPr lang="en-GB" sz="1200"/>
              <a:t>Analyzed and proven</a:t>
            </a:r>
          </a:p>
          <a:p>
            <a:pPr indent="-228600" lvl="0" marL="457200" rtl="0">
              <a:spcBef>
                <a:spcPts val="0"/>
              </a:spcBef>
              <a:buSzPct val="100000"/>
            </a:pPr>
            <a:r>
              <a:rPr lang="en-GB" sz="1200"/>
              <a:t>Each one building on earlier stuff</a:t>
            </a:r>
          </a:p>
        </p:txBody>
      </p:sp>
      <p:sp>
        <p:nvSpPr>
          <p:cNvPr id="113" name="Shape 113"/>
          <p:cNvSpPr txBox="1"/>
          <p:nvPr>
            <p:ph idx="3" type="body"/>
          </p:nvPr>
        </p:nvSpPr>
        <p:spPr>
          <a:xfrm>
            <a:off x="4621925" y="1124125"/>
            <a:ext cx="3736199" cy="2625899"/>
          </a:xfrm>
          <a:prstGeom prst="rect">
            <a:avLst/>
          </a:prstGeom>
          <a:solidFill>
            <a:schemeClr val="accent6"/>
          </a:solidFill>
        </p:spPr>
        <p:txBody>
          <a:bodyPr anchorCtr="0" anchor="t" bIns="91425" lIns="91425" rIns="91425" tIns="91425">
            <a:noAutofit/>
          </a:bodyPr>
          <a:lstStyle/>
          <a:p>
            <a:pPr lvl="0" rtl="0">
              <a:spcBef>
                <a:spcPts val="0"/>
              </a:spcBef>
              <a:buNone/>
            </a:pPr>
            <a:r>
              <a:rPr b="1" lang="en-GB" sz="1200" u="sng"/>
              <a:t>Software Engineering:</a:t>
            </a:r>
          </a:p>
          <a:p>
            <a:pPr rtl="0">
              <a:spcBef>
                <a:spcPts val="0"/>
              </a:spcBef>
              <a:buNone/>
            </a:pPr>
            <a:r>
              <a:rPr lang="en-GB" sz="1200"/>
              <a:t>Requirements</a:t>
            </a:r>
          </a:p>
          <a:p>
            <a:pPr rtl="0">
              <a:spcBef>
                <a:spcPts val="0"/>
              </a:spcBef>
              <a:buNone/>
            </a:pPr>
            <a:r>
              <a:rPr lang="en-GB" sz="1200"/>
              <a:t>Design</a:t>
            </a:r>
          </a:p>
          <a:p>
            <a:pPr rtl="0">
              <a:spcBef>
                <a:spcPts val="0"/>
              </a:spcBef>
              <a:buNone/>
            </a:pPr>
            <a:r>
              <a:rPr lang="en-GB" sz="1200"/>
              <a:t>Implementation</a:t>
            </a:r>
          </a:p>
          <a:p>
            <a:pPr lvl="0" rtl="0">
              <a:spcBef>
                <a:spcPts val="0"/>
              </a:spcBef>
              <a:buNone/>
            </a:pPr>
            <a:r>
              <a:rPr lang="en-GB" sz="1200"/>
              <a:t>Testing</a:t>
            </a:r>
          </a:p>
        </p:txBody>
      </p:sp>
      <p:sp>
        <p:nvSpPr>
          <p:cNvPr id="114" name="Shape 114"/>
          <p:cNvSpPr txBox="1"/>
          <p:nvPr>
            <p:ph idx="4" type="body"/>
          </p:nvPr>
        </p:nvSpPr>
        <p:spPr>
          <a:xfrm>
            <a:off x="5966900" y="1958325"/>
            <a:ext cx="2625000" cy="1149900"/>
          </a:xfrm>
          <a:prstGeom prst="rect">
            <a:avLst/>
          </a:prstGeom>
          <a:solidFill>
            <a:srgbClr val="C27BA0"/>
          </a:solidFill>
        </p:spPr>
        <p:txBody>
          <a:bodyPr anchorCtr="0" anchor="t" bIns="91425" lIns="91425" rIns="91425" tIns="91425">
            <a:noAutofit/>
          </a:bodyPr>
          <a:lstStyle/>
          <a:p>
            <a:pPr indent="-228600" lvl="0" marL="457200" rtl="0">
              <a:spcBef>
                <a:spcPts val="0"/>
              </a:spcBef>
              <a:buSzPct val="100000"/>
            </a:pPr>
            <a:r>
              <a:rPr lang="en-GB" sz="1200"/>
              <a:t>Slippery</a:t>
            </a:r>
          </a:p>
          <a:p>
            <a:pPr indent="-228600" lvl="0" marL="457200" rtl="0">
              <a:spcBef>
                <a:spcPts val="0"/>
              </a:spcBef>
              <a:buSzPct val="100000"/>
            </a:pPr>
            <a:r>
              <a:rPr lang="en-GB" sz="1200"/>
              <a:t>Imperfect results</a:t>
            </a:r>
          </a:p>
          <a:p>
            <a:pPr indent="-228600" lvl="0" marL="457200" rtl="0">
              <a:spcBef>
                <a:spcPts val="0"/>
              </a:spcBef>
              <a:buSzPct val="100000"/>
            </a:pPr>
            <a:r>
              <a:rPr lang="en-GB" sz="1200"/>
              <a:t>Always changing</a:t>
            </a:r>
          </a:p>
          <a:p>
            <a:pPr indent="-228600" lvl="0" marL="457200" rtl="0">
              <a:spcBef>
                <a:spcPts val="0"/>
              </a:spcBef>
              <a:buSzPct val="100000"/>
            </a:pPr>
            <a:r>
              <a:rPr lang="en-GB" sz="1200"/>
              <a:t>results defined in general</a:t>
            </a:r>
          </a:p>
          <a:p>
            <a:pPr indent="-228600" lvl="0" marL="457200" rtl="0">
              <a:spcBef>
                <a:spcPts val="0"/>
              </a:spcBef>
              <a:buSzPct val="100000"/>
            </a:pPr>
            <a:r>
              <a:rPr lang="en-GB" sz="1200"/>
              <a:t>fashionable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mt="37000"/>
          </a:blip>
          <a:stretch>
            <a:fillRect/>
          </a:stretch>
        </p:blipFill>
        <p:spPr>
          <a:xfrm>
            <a:off x="938975" y="0"/>
            <a:ext cx="7531547" cy="5143499"/>
          </a:xfrm>
          <a:prstGeom prst="rect">
            <a:avLst/>
          </a:prstGeom>
          <a:noFill/>
          <a:ln>
            <a:noFill/>
          </a:ln>
        </p:spPr>
      </p:pic>
      <p:sp>
        <p:nvSpPr>
          <p:cNvPr id="120" name="Shape 120"/>
          <p:cNvSpPr txBox="1"/>
          <p:nvPr>
            <p:ph idx="4294967295" type="body"/>
          </p:nvPr>
        </p:nvSpPr>
        <p:spPr>
          <a:xfrm>
            <a:off x="1295400" y="1342550"/>
            <a:ext cx="6858000" cy="1357800"/>
          </a:xfrm>
          <a:prstGeom prst="rect">
            <a:avLst/>
          </a:prstGeom>
          <a:solidFill>
            <a:schemeClr val="accent6"/>
          </a:solidFill>
          <a:ln>
            <a:noFill/>
          </a:ln>
        </p:spPr>
        <p:txBody>
          <a:bodyPr anchorCtr="0" anchor="t" bIns="91425" lIns="91425" rIns="91425" tIns="91425">
            <a:noAutofit/>
          </a:bodyPr>
          <a:lstStyle/>
          <a:p>
            <a:pPr rtl="0">
              <a:spcBef>
                <a:spcPts val="0"/>
              </a:spcBef>
              <a:buNone/>
            </a:pPr>
            <a:r>
              <a:rPr i="1" lang="en-GB" sz="2400">
                <a:solidFill>
                  <a:schemeClr val="lt1"/>
                </a:solidFill>
                <a:latin typeface="Georgia"/>
                <a:ea typeface="Georgia"/>
                <a:cs typeface="Georgia"/>
                <a:sym typeface="Georgia"/>
              </a:rPr>
              <a:t>“Why can't software engineering have more rigorous results, like the other parts of computer science? </a:t>
            </a:r>
          </a:p>
          <a:p>
            <a:pPr lvl="0" rtl="0">
              <a:spcBef>
                <a:spcPts val="0"/>
              </a:spcBef>
              <a:buNone/>
            </a:pPr>
            <a:r>
              <a:t/>
            </a:r>
            <a:endParaRPr i="1" sz="2400">
              <a:solidFill>
                <a:schemeClr val="lt1"/>
              </a:solidFill>
              <a:latin typeface="Georgia"/>
              <a:ea typeface="Georgia"/>
              <a:cs typeface="Georgia"/>
              <a:sym typeface="Georgia"/>
            </a:endParaRPr>
          </a:p>
        </p:txBody>
      </p:sp>
      <p:sp>
        <p:nvSpPr>
          <p:cNvPr id="121" name="Shape 121"/>
          <p:cNvSpPr txBox="1"/>
          <p:nvPr>
            <p:ph idx="4294967295" type="body"/>
          </p:nvPr>
        </p:nvSpPr>
        <p:spPr>
          <a:xfrm>
            <a:off x="1295400" y="2872725"/>
            <a:ext cx="6858000" cy="1396499"/>
          </a:xfrm>
          <a:prstGeom prst="rect">
            <a:avLst/>
          </a:prstGeom>
          <a:solidFill>
            <a:schemeClr val="accent6"/>
          </a:solidFill>
          <a:ln>
            <a:noFill/>
          </a:ln>
        </p:spPr>
        <p:txBody>
          <a:bodyPr anchorCtr="0" anchor="t" bIns="91425" lIns="91425" rIns="91425" tIns="91425">
            <a:noAutofit/>
          </a:bodyPr>
          <a:lstStyle/>
          <a:p>
            <a:pPr lvl="0" rtl="0">
              <a:spcBef>
                <a:spcPts val="0"/>
              </a:spcBef>
              <a:buNone/>
            </a:pPr>
            <a:r>
              <a:rPr i="1" lang="en-GB" sz="2400">
                <a:solidFill>
                  <a:schemeClr val="lt1"/>
                </a:solidFill>
                <a:latin typeface="Georgia"/>
                <a:ea typeface="Georgia"/>
                <a:cs typeface="Georgia"/>
                <a:sym typeface="Georgia"/>
              </a:rPr>
              <a:t>To state the question another way, "How much of software design and construction can be made formal and provable?" </a:t>
            </a:r>
          </a:p>
        </p:txBody>
      </p:sp>
      <p:sp>
        <p:nvSpPr>
          <p:cNvPr id="122" name="Shape 122"/>
          <p:cNvSpPr txBox="1"/>
          <p:nvPr>
            <p:ph type="title"/>
          </p:nvPr>
        </p:nvSpPr>
        <p:spPr>
          <a:xfrm>
            <a:off x="134625" y="163450"/>
            <a:ext cx="1778699" cy="607800"/>
          </a:xfrm>
          <a:prstGeom prst="rect">
            <a:avLst/>
          </a:prstGeom>
          <a:solidFill>
            <a:schemeClr val="accent6"/>
          </a:solidFill>
        </p:spPr>
        <p:txBody>
          <a:bodyPr anchorCtr="0" anchor="ctr" bIns="91425" lIns="91425" rIns="91425" tIns="91425">
            <a:noAutofit/>
          </a:bodyPr>
          <a:lstStyle/>
          <a:p>
            <a:pPr lvl="0" rtl="0">
              <a:spcBef>
                <a:spcPts val="0"/>
              </a:spcBef>
              <a:buNone/>
            </a:pPr>
            <a:r>
              <a:rPr b="1" lang="en-GB" sz="1800"/>
              <a:t>Big Question 0:</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GB"/>
              <a:t>Answer lies in the following diagram</a:t>
            </a:r>
          </a:p>
        </p:txBody>
      </p:sp>
      <p:pic>
        <p:nvPicPr>
          <p:cNvPr id="128" name="Shape 128"/>
          <p:cNvPicPr preferRelativeResize="0"/>
          <p:nvPr/>
        </p:nvPicPr>
        <p:blipFill>
          <a:blip r:embed="rId3">
            <a:alphaModFix/>
          </a:blip>
          <a:stretch>
            <a:fillRect/>
          </a:stretch>
        </p:blipFill>
        <p:spPr>
          <a:xfrm>
            <a:off x="432900" y="1017800"/>
            <a:ext cx="5586250" cy="3789950"/>
          </a:xfrm>
          <a:prstGeom prst="rect">
            <a:avLst/>
          </a:prstGeom>
          <a:noFill/>
          <a:ln>
            <a:noFill/>
          </a:ln>
        </p:spPr>
      </p:pic>
      <p:sp>
        <p:nvSpPr>
          <p:cNvPr id="129" name="Shape 129"/>
          <p:cNvSpPr txBox="1"/>
          <p:nvPr>
            <p:ph idx="1" type="body"/>
          </p:nvPr>
        </p:nvSpPr>
        <p:spPr>
          <a:xfrm>
            <a:off x="6124800" y="1996800"/>
            <a:ext cx="2625000" cy="1416600"/>
          </a:xfrm>
          <a:prstGeom prst="rect">
            <a:avLst/>
          </a:prstGeom>
          <a:solidFill>
            <a:srgbClr val="CC0000"/>
          </a:solidFill>
        </p:spPr>
        <p:txBody>
          <a:bodyPr anchorCtr="0" anchor="t" bIns="91425" lIns="91425" rIns="91425" tIns="91425">
            <a:noAutofit/>
          </a:bodyPr>
          <a:lstStyle/>
          <a:p>
            <a:pPr rtl="0">
              <a:spcBef>
                <a:spcPts val="0"/>
              </a:spcBef>
              <a:buNone/>
            </a:pPr>
            <a:r>
              <a:rPr lang="en-GB">
                <a:solidFill>
                  <a:schemeClr val="lt1"/>
                </a:solidFill>
                <a:latin typeface="Times New Roman"/>
                <a:ea typeface="Times New Roman"/>
                <a:cs typeface="Times New Roman"/>
                <a:sym typeface="Times New Roman"/>
              </a:rPr>
              <a:t>Big Question 1:</a:t>
            </a:r>
          </a:p>
          <a:p>
            <a:pPr lvl="0" rtl="0">
              <a:spcBef>
                <a:spcPts val="0"/>
              </a:spcBef>
              <a:buNone/>
            </a:pPr>
            <a:r>
              <a:rPr lang="en-GB">
                <a:solidFill>
                  <a:schemeClr val="lt1"/>
                </a:solidFill>
                <a:latin typeface="Times New Roman"/>
                <a:ea typeface="Times New Roman"/>
                <a:cs typeface="Times New Roman"/>
                <a:sym typeface="Times New Roman"/>
              </a:rPr>
              <a:t>“What property does that red line have?”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GB" sz="1800"/>
              <a:t>Software engineering has an essential </a:t>
            </a:r>
            <a:r>
              <a:rPr b="1" lang="en-GB" sz="1800"/>
              <a:t>human</a:t>
            </a:r>
            <a:r>
              <a:rPr lang="en-GB" sz="1800"/>
              <a:t> component</a:t>
            </a:r>
          </a:p>
        </p:txBody>
      </p:sp>
      <p:sp>
        <p:nvSpPr>
          <p:cNvPr id="135" name="Shape 135"/>
          <p:cNvSpPr txBox="1"/>
          <p:nvPr>
            <p:ph idx="1" type="body"/>
          </p:nvPr>
        </p:nvSpPr>
        <p:spPr>
          <a:xfrm>
            <a:off x="344625" y="2856100"/>
            <a:ext cx="4230599" cy="1904400"/>
          </a:xfrm>
          <a:prstGeom prst="rect">
            <a:avLst/>
          </a:prstGeom>
          <a:solidFill>
            <a:srgbClr val="C27BA0"/>
          </a:solidFill>
        </p:spPr>
        <p:txBody>
          <a:bodyPr anchorCtr="0" anchor="t" bIns="91425" lIns="91425" rIns="91425" tIns="91425">
            <a:noAutofit/>
          </a:bodyPr>
          <a:lstStyle/>
          <a:p>
            <a:pPr lvl="0" rtl="0">
              <a:spcBef>
                <a:spcPts val="0"/>
              </a:spcBef>
              <a:buNone/>
            </a:pPr>
            <a:r>
              <a:rPr lang="en-GB" sz="1400"/>
              <a:t>HUMAN ACTIVITY</a:t>
            </a:r>
          </a:p>
        </p:txBody>
      </p:sp>
      <p:sp>
        <p:nvSpPr>
          <p:cNvPr id="136" name="Shape 136"/>
          <p:cNvSpPr txBox="1"/>
          <p:nvPr>
            <p:ph idx="2" type="body"/>
          </p:nvPr>
        </p:nvSpPr>
        <p:spPr>
          <a:xfrm>
            <a:off x="591825" y="3279275"/>
            <a:ext cx="3736199" cy="1318199"/>
          </a:xfrm>
          <a:prstGeom prst="rect">
            <a:avLst/>
          </a:prstGeom>
          <a:solidFill>
            <a:schemeClr val="accent6"/>
          </a:solidFill>
        </p:spPr>
        <p:txBody>
          <a:bodyPr anchorCtr="0" anchor="t" bIns="91425" lIns="91425" rIns="91425" tIns="91425">
            <a:noAutofit/>
          </a:bodyPr>
          <a:lstStyle/>
          <a:p>
            <a:pPr rtl="0">
              <a:spcBef>
                <a:spcPts val="0"/>
              </a:spcBef>
              <a:buNone/>
            </a:pPr>
            <a:r>
              <a:rPr b="1" lang="en-GB" sz="1200"/>
              <a:t>Maintainability</a:t>
            </a:r>
          </a:p>
          <a:p>
            <a:pPr rtl="0">
              <a:spcBef>
                <a:spcPts val="0"/>
              </a:spcBef>
              <a:buNone/>
            </a:pPr>
            <a:r>
              <a:rPr b="1" lang="en-GB" sz="1200"/>
              <a:t>Requirements</a:t>
            </a:r>
          </a:p>
          <a:p>
            <a:pPr rtl="0">
              <a:spcBef>
                <a:spcPts val="0"/>
              </a:spcBef>
              <a:buNone/>
            </a:pPr>
            <a:r>
              <a:rPr b="1" lang="en-GB" sz="1200"/>
              <a:t>Safety</a:t>
            </a:r>
          </a:p>
          <a:p>
            <a:pPr lvl="0" rtl="0">
              <a:spcBef>
                <a:spcPts val="0"/>
              </a:spcBef>
              <a:buNone/>
            </a:pPr>
            <a:r>
              <a:t/>
            </a:r>
            <a:endParaRPr b="1" sz="1200"/>
          </a:p>
        </p:txBody>
      </p:sp>
      <p:sp>
        <p:nvSpPr>
          <p:cNvPr id="137" name="Shape 137"/>
          <p:cNvSpPr txBox="1"/>
          <p:nvPr>
            <p:ph idx="3" type="body"/>
          </p:nvPr>
        </p:nvSpPr>
        <p:spPr>
          <a:xfrm>
            <a:off x="4951200" y="1355175"/>
            <a:ext cx="3736199" cy="2270700"/>
          </a:xfrm>
          <a:prstGeom prst="rect">
            <a:avLst/>
          </a:prstGeom>
          <a:solidFill>
            <a:schemeClr val="accent6"/>
          </a:solidFill>
        </p:spPr>
        <p:txBody>
          <a:bodyPr anchorCtr="0" anchor="t" bIns="91425" lIns="91425" rIns="91425" tIns="91425">
            <a:noAutofit/>
          </a:bodyPr>
          <a:lstStyle/>
          <a:p>
            <a:pPr lvl="0" rtl="0">
              <a:spcBef>
                <a:spcPts val="0"/>
              </a:spcBef>
              <a:buNone/>
            </a:pPr>
            <a:r>
              <a:rPr b="1" lang="en-GB"/>
              <a:t>Software engineering has this property, while traditional computer science does not. The results from disciplines below the line might be used by people, but their results are not directly affected by people</a:t>
            </a:r>
          </a:p>
          <a:p>
            <a:pPr lvl="0" rtl="0">
              <a:spcBef>
                <a:spcPts val="0"/>
              </a:spcBef>
              <a:buNone/>
            </a:pPr>
            <a:r>
              <a:t/>
            </a:r>
            <a:endParaRPr b="1" sz="1200"/>
          </a:p>
        </p:txBody>
      </p:sp>
      <p:pic>
        <p:nvPicPr>
          <p:cNvPr id="138" name="Shape 138"/>
          <p:cNvPicPr preferRelativeResize="0"/>
          <p:nvPr/>
        </p:nvPicPr>
        <p:blipFill>
          <a:blip r:embed="rId3">
            <a:alphaModFix/>
          </a:blip>
          <a:stretch>
            <a:fillRect/>
          </a:stretch>
        </p:blipFill>
        <p:spPr>
          <a:xfrm>
            <a:off x="925007" y="1017800"/>
            <a:ext cx="2871599" cy="1616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230625" y="276350"/>
            <a:ext cx="5618700" cy="598799"/>
          </a:xfrm>
          <a:prstGeom prst="rect">
            <a:avLst/>
          </a:prstGeom>
        </p:spPr>
        <p:txBody>
          <a:bodyPr anchorCtr="0" anchor="ctr" bIns="91425" lIns="91425" rIns="91425" tIns="91425">
            <a:noAutofit/>
          </a:bodyPr>
          <a:lstStyle/>
          <a:p>
            <a:pPr lvl="0" rtl="0">
              <a:spcBef>
                <a:spcPts val="0"/>
              </a:spcBef>
              <a:buNone/>
            </a:pPr>
            <a:r>
              <a:rPr lang="en-GB" sz="1800"/>
              <a:t>Which brings us to Connell’s thesis..</a:t>
            </a:r>
          </a:p>
        </p:txBody>
      </p:sp>
      <p:sp>
        <p:nvSpPr>
          <p:cNvPr id="144" name="Shape 144"/>
          <p:cNvSpPr txBox="1"/>
          <p:nvPr>
            <p:ph idx="4294967295" type="body"/>
          </p:nvPr>
        </p:nvSpPr>
        <p:spPr>
          <a:xfrm>
            <a:off x="1100950" y="1434825"/>
            <a:ext cx="6692100" cy="820499"/>
          </a:xfrm>
          <a:prstGeom prst="rect">
            <a:avLst/>
          </a:prstGeom>
          <a:solidFill>
            <a:schemeClr val="accent1"/>
          </a:solidFill>
          <a:ln>
            <a:noFill/>
          </a:ln>
        </p:spPr>
        <p:txBody>
          <a:bodyPr anchorCtr="0" anchor="t" bIns="91425" lIns="91425" rIns="91425" tIns="91425">
            <a:noAutofit/>
          </a:bodyPr>
          <a:lstStyle/>
          <a:p>
            <a:pPr rtl="0">
              <a:spcBef>
                <a:spcPts val="0"/>
              </a:spcBef>
              <a:buNone/>
            </a:pPr>
            <a:r>
              <a:rPr i="1" lang="en-GB">
                <a:solidFill>
                  <a:schemeClr val="lt1"/>
                </a:solidFill>
              </a:rPr>
              <a:t>“Software engineering will never be a rigorous discipline with proven results, because it involves human activity. “</a:t>
            </a:r>
          </a:p>
          <a:p>
            <a:pPr lvl="0" rtl="0">
              <a:spcBef>
                <a:spcPts val="0"/>
              </a:spcBef>
              <a:buNone/>
            </a:pPr>
            <a:r>
              <a:t/>
            </a:r>
            <a:endParaRPr i="1"/>
          </a:p>
        </p:txBody>
      </p:sp>
      <p:sp>
        <p:nvSpPr>
          <p:cNvPr id="145" name="Shape 145"/>
          <p:cNvSpPr txBox="1"/>
          <p:nvPr>
            <p:ph idx="4294967295" type="body"/>
          </p:nvPr>
        </p:nvSpPr>
        <p:spPr>
          <a:xfrm>
            <a:off x="4705900" y="2672350"/>
            <a:ext cx="3736199" cy="820499"/>
          </a:xfrm>
          <a:prstGeom prst="rect">
            <a:avLst/>
          </a:prstGeom>
          <a:solidFill>
            <a:schemeClr val="accent6"/>
          </a:solidFill>
          <a:ln>
            <a:noFill/>
          </a:ln>
        </p:spPr>
        <p:txBody>
          <a:bodyPr anchorCtr="0" anchor="t" bIns="91425" lIns="91425" rIns="91425" tIns="91425">
            <a:noAutofit/>
          </a:bodyPr>
          <a:lstStyle/>
          <a:p>
            <a:pPr indent="-228600" lvl="0" marL="457200" rtl="0">
              <a:spcBef>
                <a:spcPts val="0"/>
              </a:spcBef>
              <a:buSzPct val="100000"/>
            </a:pPr>
            <a:r>
              <a:rPr b="1" lang="en-GB" sz="1200"/>
              <a:t>Extra-mathematical statement</a:t>
            </a:r>
          </a:p>
          <a:p>
            <a:pPr indent="-228600" lvl="0" marL="457200" rtl="0">
              <a:spcBef>
                <a:spcPts val="0"/>
              </a:spcBef>
              <a:buSzPct val="100000"/>
            </a:pPr>
            <a:r>
              <a:rPr b="1" lang="en-GB" sz="1200"/>
              <a:t>No proof</a:t>
            </a:r>
          </a:p>
          <a:p>
            <a:pPr indent="-228600" lvl="0" marL="457200" rtl="0">
              <a:spcBef>
                <a:spcPts val="0"/>
              </a:spcBef>
              <a:buSzPct val="100000"/>
            </a:pPr>
            <a:r>
              <a:rPr b="1" lang="en-GB" sz="1200"/>
              <a:t>No proof for no proof</a:t>
            </a:r>
          </a:p>
          <a:p>
            <a:pPr lvl="0" rtl="0">
              <a:spcBef>
                <a:spcPts val="0"/>
              </a:spcBef>
              <a:buNone/>
            </a:pPr>
            <a:r>
              <a:t/>
            </a:r>
            <a:endParaRPr b="1" sz="12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