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3" d="100"/>
          <a:sy n="83" d="100"/>
        </p:scale>
        <p:origin x="686"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09/03/2025</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267E4205-935A-0597-F7DD-2C192F721A2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56777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09/03/2025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565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29884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0140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453433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FE10-F406-47AF-8AE1-E9BA4C7E25F2}" type="datetimeFigureOut">
              <a:rPr lang="en-GB" smtClean="0"/>
              <a:t>09/03/2025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06119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FE10-F406-47AF-8AE1-E9BA4C7E25F2}" type="datetimeFigureOut">
              <a:rPr lang="en-GB" smtClean="0"/>
              <a:t>09/03/2025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34476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9061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03411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4" name="Footer Placeholder 4">
            <a:extLst>
              <a:ext uri="{FF2B5EF4-FFF2-40B4-BE49-F238E27FC236}">
                <a16:creationId xmlns:a16="http://schemas.microsoft.com/office/drawing/2014/main" id="{FFBEEF55-3E43-EBE2-0464-69B742AB5AB2}"/>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67863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1978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09/03/2025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69861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09/03/2025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5631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03281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36755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6670FE10-F406-47AF-8AE1-E9BA4C7E25F2}" type="datetimeFigureOut">
              <a:rPr lang="en-GB" smtClean="0"/>
              <a:t>09/03/2025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7917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09/03/2025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45566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70FE10-F406-47AF-8AE1-E9BA4C7E25F2}" type="datetimeFigureOut">
              <a:rPr lang="en-GB" smtClean="0"/>
              <a:t>09/03/2025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42792717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US" dirty="0"/>
              <a:t>B</a:t>
            </a:r>
            <a:r>
              <a:rPr lang="en-GB" dirty="0"/>
              <a:t>RITISH AIRWAYS FORAGE PROGRAM</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US" dirty="0"/>
              <a:t>Behavioral analysis of customers</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US" dirty="0"/>
              <a:t>KEY INSIGHTS</a:t>
            </a:r>
            <a:endParaRPr lang="en-GB" dirty="0"/>
          </a:p>
        </p:txBody>
      </p:sp>
      <p:sp>
        <p:nvSpPr>
          <p:cNvPr id="5" name="TextBox 4">
            <a:extLst>
              <a:ext uri="{FF2B5EF4-FFF2-40B4-BE49-F238E27FC236}">
                <a16:creationId xmlns:a16="http://schemas.microsoft.com/office/drawing/2014/main" id="{5ECAE92B-6510-6E5E-59E1-11E7295C3B46}"/>
              </a:ext>
            </a:extLst>
          </p:cNvPr>
          <p:cNvSpPr txBox="1"/>
          <p:nvPr/>
        </p:nvSpPr>
        <p:spPr>
          <a:xfrm>
            <a:off x="9173246" y="6936510"/>
            <a:ext cx="3665298" cy="646331"/>
          </a:xfrm>
          <a:prstGeom prst="rect">
            <a:avLst/>
          </a:prstGeom>
          <a:noFill/>
        </p:spPr>
        <p:txBody>
          <a:bodyPr wrap="square" rtlCol="0">
            <a:spAutoFit/>
          </a:bodyPr>
          <a:lstStyle/>
          <a:p>
            <a:r>
              <a:rPr lang="en-US" dirty="0"/>
              <a:t>Wors that appeared the most in the user reviews</a:t>
            </a:r>
            <a:endParaRPr lang="en-GB" dirty="0"/>
          </a:p>
        </p:txBody>
      </p:sp>
      <p:sp>
        <p:nvSpPr>
          <p:cNvPr id="7" name="TextBox 6">
            <a:extLst>
              <a:ext uri="{FF2B5EF4-FFF2-40B4-BE49-F238E27FC236}">
                <a16:creationId xmlns:a16="http://schemas.microsoft.com/office/drawing/2014/main" id="{1F7504BD-3F97-2C28-C148-C31190F0830F}"/>
              </a:ext>
            </a:extLst>
          </p:cNvPr>
          <p:cNvSpPr txBox="1"/>
          <p:nvPr/>
        </p:nvSpPr>
        <p:spPr>
          <a:xfrm>
            <a:off x="170873" y="1616516"/>
            <a:ext cx="5223164" cy="4247317"/>
          </a:xfrm>
          <a:prstGeom prst="rect">
            <a:avLst/>
          </a:prstGeom>
          <a:noFill/>
        </p:spPr>
        <p:txBody>
          <a:bodyPr wrap="square">
            <a:spAutoFit/>
          </a:bodyPr>
          <a:lstStyle/>
          <a:p>
            <a:pPr marL="285750" indent="-285750">
              <a:buFont typeface="Wingdings" panose="05000000000000000000" pitchFamily="2" charset="2"/>
              <a:buChar char="v"/>
            </a:pPr>
            <a:r>
              <a:rPr lang="en-US" dirty="0"/>
              <a:t>After creating new features and analyzing the FIS as seen in the figure, two different RF models were trained with the results as follows:</a:t>
            </a:r>
          </a:p>
          <a:p>
            <a:endParaRPr lang="en-US" dirty="0"/>
          </a:p>
          <a:p>
            <a:pPr marL="285750" indent="-285750">
              <a:buFont typeface="Wingdings" panose="05000000000000000000" pitchFamily="2" charset="2"/>
              <a:buChar char="§"/>
            </a:pPr>
            <a:r>
              <a:rPr lang="en-US" dirty="0"/>
              <a:t>Model 1 (SMOTE)</a:t>
            </a:r>
          </a:p>
          <a:p>
            <a:pPr marL="285750" indent="-285750">
              <a:buFont typeface="Wingdings" panose="05000000000000000000" pitchFamily="2" charset="2"/>
              <a:buChar char="ü"/>
            </a:pPr>
            <a:r>
              <a:rPr lang="en-US" dirty="0"/>
              <a:t>Precision: 0.8452</a:t>
            </a:r>
          </a:p>
          <a:p>
            <a:pPr marL="285750" indent="-285750">
              <a:buFont typeface="Wingdings" panose="05000000000000000000" pitchFamily="2" charset="2"/>
              <a:buChar char="ü"/>
            </a:pPr>
            <a:r>
              <a:rPr lang="en-US" dirty="0"/>
              <a:t>AUC: 0.7589</a:t>
            </a:r>
            <a:endParaRPr lang="en-US" sz="1800" dirty="0"/>
          </a:p>
          <a:p>
            <a:endParaRPr lang="en-US" dirty="0"/>
          </a:p>
          <a:p>
            <a:endParaRPr lang="en-US" dirty="0"/>
          </a:p>
          <a:p>
            <a:pPr marL="285750" indent="-285750">
              <a:buFont typeface="Wingdings" panose="05000000000000000000" pitchFamily="2" charset="2"/>
              <a:buChar char="§"/>
            </a:pPr>
            <a:r>
              <a:rPr lang="en-US" sz="1800" dirty="0"/>
              <a:t>Model 2 (NO SMOTE)</a:t>
            </a:r>
          </a:p>
          <a:p>
            <a:pPr marL="285750" indent="-285750">
              <a:buFont typeface="Wingdings" panose="05000000000000000000" pitchFamily="2" charset="2"/>
              <a:buChar char="ü"/>
            </a:pPr>
            <a:r>
              <a:rPr lang="en-US" dirty="0"/>
              <a:t>Accuracy: 0.7362</a:t>
            </a:r>
            <a:endParaRPr lang="en-US" sz="1800" dirty="0"/>
          </a:p>
          <a:p>
            <a:pPr marL="285750" indent="-285750">
              <a:buFont typeface="Wingdings" panose="05000000000000000000" pitchFamily="2" charset="2"/>
              <a:buChar char="ü"/>
            </a:pPr>
            <a:r>
              <a:rPr lang="en-US" dirty="0"/>
              <a:t>AUC: 0.7469</a:t>
            </a:r>
          </a:p>
          <a:p>
            <a:endParaRPr lang="en-US" sz="1800" dirty="0"/>
          </a:p>
          <a:p>
            <a:endParaRPr lang="en-US" dirty="0"/>
          </a:p>
        </p:txBody>
      </p:sp>
      <p:pic>
        <p:nvPicPr>
          <p:cNvPr id="3" name="Picture 2">
            <a:extLst>
              <a:ext uri="{FF2B5EF4-FFF2-40B4-BE49-F238E27FC236}">
                <a16:creationId xmlns:a16="http://schemas.microsoft.com/office/drawing/2014/main" id="{36DB8C97-96FD-60AF-1286-478D94378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055" y="1700644"/>
            <a:ext cx="6528811" cy="29267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FB2645E-AB8D-1F83-37EE-4BA86113BE30}"/>
              </a:ext>
            </a:extLst>
          </p:cNvPr>
          <p:cNvSpPr txBox="1"/>
          <p:nvPr/>
        </p:nvSpPr>
        <p:spPr>
          <a:xfrm>
            <a:off x="157018" y="5735782"/>
            <a:ext cx="11277600" cy="1200329"/>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FF0000"/>
                </a:solidFill>
              </a:rPr>
              <a:t>The model without SMOTE is better for overall predictive performance while the model with SMOTE is still useful If the goal is to correctly predict more "1" cases (booking completions) as smote improved the recall. The Models can further be improved upon with more feature engineering</a:t>
            </a:r>
            <a:endParaRPr lang="en-US" sz="1800" b="1" dirty="0">
              <a:solidFill>
                <a:srgbClr val="FF0000"/>
              </a:solidFill>
            </a:endParaRPr>
          </a:p>
          <a:p>
            <a:pPr marL="285750" indent="-285750">
              <a:buFont typeface="Wingdings" panose="05000000000000000000" pitchFamily="2" charset="2"/>
              <a:buChar char="v"/>
            </a:pPr>
            <a:endParaRPr lang="en-GB" dirty="0"/>
          </a:p>
        </p:txBody>
      </p:sp>
    </p:spTree>
    <p:extLst>
      <p:ext uri="{BB962C8B-B14F-4D97-AF65-F5344CB8AC3E}">
        <p14:creationId xmlns:p14="http://schemas.microsoft.com/office/powerpoint/2010/main" val="1911081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114</TotalTime>
  <Words>120</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 Gothic</vt:lpstr>
      <vt:lpstr>Wingdings</vt:lpstr>
      <vt:lpstr>Wingdings 3</vt:lpstr>
      <vt:lpstr>Ion</vt:lpstr>
      <vt:lpstr>BRITISH AIRWAYS FORAGE PROGRAM</vt:lpstr>
      <vt:lpstr>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Israel Aiyegbeni</cp:lastModifiedBy>
  <cp:revision>4</cp:revision>
  <dcterms:created xsi:type="dcterms:W3CDTF">2022-12-06T11:13:27Z</dcterms:created>
  <dcterms:modified xsi:type="dcterms:W3CDTF">2025-03-09T01:59:39Z</dcterms:modified>
</cp:coreProperties>
</file>