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sldIdLst>
    <p:sldId id="298" r:id="rId5"/>
    <p:sldId id="300" r:id="rId6"/>
    <p:sldId id="301" r:id="rId7"/>
    <p:sldId id="302" r:id="rId8"/>
    <p:sldId id="303" r:id="rId9"/>
    <p:sldId id="305" r:id="rId10"/>
    <p:sldId id="304"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A17391-A0C6-4ABC-BEC8-63EFE328FF0A}" type="datetimeFigureOut">
              <a:rPr lang="en-GB" smtClean="0"/>
              <a:t>25/07/2025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D20CE-22DE-4323-84C4-D7215890E005}" type="slidenum">
              <a:rPr lang="en-GB" smtClean="0"/>
              <a:t>‹#›</a:t>
            </a:fld>
            <a:endParaRPr lang="en-GB"/>
          </a:p>
        </p:txBody>
      </p:sp>
    </p:spTree>
    <p:extLst>
      <p:ext uri="{BB962C8B-B14F-4D97-AF65-F5344CB8AC3E}">
        <p14:creationId xmlns:p14="http://schemas.microsoft.com/office/powerpoint/2010/main" val="3336504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BFD20CE-22DE-4323-84C4-D7215890E005}" type="slidenum">
              <a:rPr lang="en-GB" smtClean="0"/>
              <a:t>3</a:t>
            </a:fld>
            <a:endParaRPr lang="en-GB"/>
          </a:p>
        </p:txBody>
      </p:sp>
    </p:spTree>
    <p:extLst>
      <p:ext uri="{BB962C8B-B14F-4D97-AF65-F5344CB8AC3E}">
        <p14:creationId xmlns:p14="http://schemas.microsoft.com/office/powerpoint/2010/main" val="2002593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7/25/2025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7/25/2025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7/25/2025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7/25/2025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7/25/2025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7/25/2025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7/25/2025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7/25/2025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7/25/2025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7/25/2025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0"/>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12607" y="1475234"/>
            <a:ext cx="3635926" cy="2901694"/>
          </a:xfrm>
        </p:spPr>
        <p:txBody>
          <a:bodyPr anchor="b">
            <a:normAutofit/>
          </a:bodyPr>
          <a:lstStyle/>
          <a:p>
            <a:r>
              <a:rPr lang="en-US" sz="4200" dirty="0">
                <a:solidFill>
                  <a:schemeClr val="tx1"/>
                </a:solidFill>
              </a:rPr>
              <a:t>TATA</a:t>
            </a:r>
            <a:br>
              <a:rPr lang="en-US" sz="4200" dirty="0">
                <a:solidFill>
                  <a:schemeClr val="tx1"/>
                </a:solidFill>
              </a:rPr>
            </a:br>
            <a:r>
              <a:rPr lang="en-US" sz="4200" dirty="0">
                <a:solidFill>
                  <a:schemeClr val="tx1"/>
                </a:solidFill>
              </a:rPr>
              <a:t>Data Visualization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5" name="Picture 4">
            <a:extLst>
              <a:ext uri="{FF2B5EF4-FFF2-40B4-BE49-F238E27FC236}">
                <a16:creationId xmlns:a16="http://schemas.microsoft.com/office/drawing/2014/main" id="{5FA0B906-EA36-476B-B36B-21EE27F08C6C}"/>
              </a:ext>
            </a:extLst>
          </p:cNvPr>
          <p:cNvPicPr>
            <a:picLocks noChangeAspect="1"/>
          </p:cNvPicPr>
          <p:nvPr/>
        </p:nvPicPr>
        <p:blipFill>
          <a:blip r:embed="rId4"/>
          <a:stretch>
            <a:fillRect/>
          </a:stretch>
        </p:blipFill>
        <p:spPr>
          <a:xfrm>
            <a:off x="9623237" y="1756391"/>
            <a:ext cx="1711418" cy="962673"/>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8794"/>
    </mc:Choice>
    <mc:Fallback xmlns="">
      <p:transition spd="slow" advTm="1879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Introduction</a:t>
            </a:r>
          </a:p>
        </p:txBody>
      </p:sp>
      <p:sp>
        <p:nvSpPr>
          <p:cNvPr id="5" name="Content Placeholder 4">
            <a:extLst>
              <a:ext uri="{FF2B5EF4-FFF2-40B4-BE49-F238E27FC236}">
                <a16:creationId xmlns:a16="http://schemas.microsoft.com/office/drawing/2014/main" id="{7A3EAAFA-351F-4848-866B-8C3BD547AF98}"/>
              </a:ext>
            </a:extLst>
          </p:cNvPr>
          <p:cNvSpPr>
            <a:spLocks noGrp="1"/>
          </p:cNvSpPr>
          <p:nvPr>
            <p:ph idx="1"/>
          </p:nvPr>
        </p:nvSpPr>
        <p:spPr/>
        <p:txBody>
          <a:bodyPr/>
          <a:lstStyle/>
          <a:p>
            <a:r>
              <a:rPr lang="en-US" dirty="0"/>
              <a:t>Hello. In this presentation, we will go through the company’s sales performance for the years 2010 and 2011.</a:t>
            </a:r>
          </a:p>
          <a:p>
            <a:r>
              <a:rPr lang="en-US" dirty="0"/>
              <a:t>I appreciate the opportunity given to me to dive into this data to gain and discuss the insightful information about the Tata’s performance.</a:t>
            </a:r>
          </a:p>
          <a:p>
            <a:endParaRPr lang="en-US" dirty="0"/>
          </a:p>
        </p:txBody>
      </p:sp>
    </p:spTree>
    <p:extLst>
      <p:ext uri="{BB962C8B-B14F-4D97-AF65-F5344CB8AC3E}">
        <p14:creationId xmlns:p14="http://schemas.microsoft.com/office/powerpoint/2010/main" val="2933514334"/>
      </p:ext>
    </p:extLst>
  </p:cSld>
  <p:clrMapOvr>
    <a:masterClrMapping/>
  </p:clrMapOvr>
  <mc:AlternateContent xmlns:mc="http://schemas.openxmlformats.org/markup-compatibility/2006" xmlns:p14="http://schemas.microsoft.com/office/powerpoint/2010/main">
    <mc:Choice Requires="p14">
      <p:transition spd="slow" p14:dur="2000" advTm="2086"/>
    </mc:Choice>
    <mc:Fallback xmlns="">
      <p:transition spd="slow" advTm="208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Process</a:t>
            </a:r>
          </a:p>
        </p:txBody>
      </p:sp>
      <p:sp>
        <p:nvSpPr>
          <p:cNvPr id="5" name="Content Placeholder 4">
            <a:extLst>
              <a:ext uri="{FF2B5EF4-FFF2-40B4-BE49-F238E27FC236}">
                <a16:creationId xmlns:a16="http://schemas.microsoft.com/office/drawing/2014/main" id="{7A3EAAFA-351F-4848-866B-8C3BD547AF98}"/>
              </a:ext>
            </a:extLst>
          </p:cNvPr>
          <p:cNvSpPr>
            <a:spLocks noGrp="1"/>
          </p:cNvSpPr>
          <p:nvPr>
            <p:ph idx="1"/>
          </p:nvPr>
        </p:nvSpPr>
        <p:spPr/>
        <p:txBody>
          <a:bodyPr/>
          <a:lstStyle/>
          <a:p>
            <a:r>
              <a:rPr lang="en-US" dirty="0"/>
              <a:t>The necessary steps taken include:</a:t>
            </a:r>
          </a:p>
          <a:p>
            <a:pPr>
              <a:buFont typeface="Wingdings" panose="05000000000000000000" pitchFamily="2" charset="2"/>
              <a:buChar char="Ø"/>
            </a:pPr>
            <a:r>
              <a:rPr lang="en-US" dirty="0"/>
              <a:t> Data Cleaning by removing the negative values for price and zero values for quantity</a:t>
            </a:r>
          </a:p>
          <a:p>
            <a:pPr>
              <a:buFont typeface="Wingdings" panose="05000000000000000000" pitchFamily="2" charset="2"/>
              <a:buChar char="Ø"/>
            </a:pPr>
            <a:r>
              <a:rPr lang="en-US" dirty="0"/>
              <a:t> Data Filtering for the required tasks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699309664"/>
      </p:ext>
    </p:extLst>
  </p:cSld>
  <p:clrMapOvr>
    <a:masterClrMapping/>
  </p:clrMapOvr>
  <mc:AlternateContent xmlns:mc="http://schemas.openxmlformats.org/markup-compatibility/2006" xmlns:p14="http://schemas.microsoft.com/office/powerpoint/2010/main">
    <mc:Choice Requires="p14">
      <p:transition spd="slow" p14:dur="2000" advTm="48735"/>
    </mc:Choice>
    <mc:Fallback xmlns="">
      <p:transition spd="slow" advTm="4873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976544"/>
          </a:xfrm>
        </p:spPr>
        <p:txBody>
          <a:bodyPr vert="horz" lIns="91440" tIns="45720" rIns="91440" bIns="45720" rtlCol="0">
            <a:normAutofit/>
          </a:bodyPr>
          <a:lstStyle/>
          <a:p>
            <a:pPr algn="ctr"/>
            <a:r>
              <a:rPr lang="en-US" sz="2400" b="1" dirty="0"/>
              <a:t>Revenue by Month for 2011</a:t>
            </a:r>
          </a:p>
        </p:txBody>
      </p:sp>
      <p:pic>
        <p:nvPicPr>
          <p:cNvPr id="6" name="Content Placeholder 5">
            <a:extLst>
              <a:ext uri="{FF2B5EF4-FFF2-40B4-BE49-F238E27FC236}">
                <a16:creationId xmlns:a16="http://schemas.microsoft.com/office/drawing/2014/main" id="{0B4B959F-F6EB-4592-B500-9A3133B4C032}"/>
              </a:ext>
            </a:extLst>
          </p:cNvPr>
          <p:cNvPicPr>
            <a:picLocks noGrp="1" noChangeAspect="1"/>
          </p:cNvPicPr>
          <p:nvPr>
            <p:ph idx="4294967295"/>
          </p:nvPr>
        </p:nvPicPr>
        <p:blipFill>
          <a:blip r:embed="rId3"/>
          <a:stretch>
            <a:fillRect/>
          </a:stretch>
        </p:blipFill>
        <p:spPr>
          <a:xfrm>
            <a:off x="3248024" y="2713114"/>
            <a:ext cx="5695950" cy="331470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EA98CA3-48B3-4DBE-9E0C-0B6E64ED716E}"/>
              </a:ext>
            </a:extLst>
          </p:cNvPr>
          <p:cNvSpPr txBox="1"/>
          <p:nvPr/>
        </p:nvSpPr>
        <p:spPr>
          <a:xfrm>
            <a:off x="221942" y="1180730"/>
            <a:ext cx="11745157"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first 8 months had stable monthly revenues with minor fluctuations. The average revenue was $685,000.</a:t>
            </a:r>
          </a:p>
          <a:p>
            <a:pPr marL="285750" indent="-285750">
              <a:buFont typeface="Arial" panose="020B0604020202020204" pitchFamily="34" charset="0"/>
              <a:buChar char="•"/>
            </a:pPr>
            <a:r>
              <a:rPr lang="en-US" dirty="0"/>
              <a:t>We had a significant increase in revenue from September with the revenue peaking at $1.15 Million in November and an average of 21.18% increase in revenue from August to November.</a:t>
            </a:r>
          </a:p>
        </p:txBody>
      </p:sp>
    </p:spTree>
    <p:extLst>
      <p:ext uri="{BB962C8B-B14F-4D97-AF65-F5344CB8AC3E}">
        <p14:creationId xmlns:p14="http://schemas.microsoft.com/office/powerpoint/2010/main" val="2782592546"/>
      </p:ext>
    </p:extLst>
  </p:cSld>
  <p:clrMapOvr>
    <a:masterClrMapping/>
  </p:clrMapOvr>
  <mc:AlternateContent xmlns:mc="http://schemas.openxmlformats.org/markup-compatibility/2006" xmlns:p14="http://schemas.microsoft.com/office/powerpoint/2010/main">
    <mc:Choice Requires="p14">
      <p:transition spd="slow" p14:dur="2000" advTm="50103"/>
    </mc:Choice>
    <mc:Fallback xmlns="">
      <p:transition spd="slow" advTm="5010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119086"/>
            <a:ext cx="12192000" cy="644489"/>
          </a:xfrm>
        </p:spPr>
        <p:txBody>
          <a:bodyPr vert="horz" lIns="91440" tIns="45720" rIns="91440" bIns="45720" rtlCol="0">
            <a:normAutofit/>
          </a:bodyPr>
          <a:lstStyle/>
          <a:p>
            <a:pPr algn="ctr"/>
            <a:r>
              <a:rPr lang="en-US" sz="2400" b="1" dirty="0"/>
              <a:t>Top 10 Countries by Revenue and their Quantity </a:t>
            </a:r>
          </a:p>
        </p:txBody>
      </p:sp>
      <p:sp>
        <p:nvSpPr>
          <p:cNvPr id="8" name="TextBox 7">
            <a:extLst>
              <a:ext uri="{FF2B5EF4-FFF2-40B4-BE49-F238E27FC236}">
                <a16:creationId xmlns:a16="http://schemas.microsoft.com/office/drawing/2014/main" id="{FEA98CA3-48B3-4DBE-9E0C-0B6E64ED716E}"/>
              </a:ext>
            </a:extLst>
          </p:cNvPr>
          <p:cNvSpPr txBox="1"/>
          <p:nvPr/>
        </p:nvSpPr>
        <p:spPr>
          <a:xfrm>
            <a:off x="-119803" y="534185"/>
            <a:ext cx="11745157" cy="2862322"/>
          </a:xfrm>
          <a:prstGeom prst="rect">
            <a:avLst/>
          </a:prstGeom>
          <a:noFill/>
        </p:spPr>
        <p:txBody>
          <a:bodyPr wrap="square" rtlCol="0">
            <a:spAutoFit/>
          </a:bodyPr>
          <a:lstStyle/>
          <a:p>
            <a:pPr marL="742950" lvl="1" indent="-285750">
              <a:buFont typeface="Arial" panose="020B0604020202020204" pitchFamily="34" charset="0"/>
              <a:buChar char="•"/>
            </a:pPr>
            <a:r>
              <a:rPr lang="en-US" dirty="0"/>
              <a:t>This chart represents the top 10 countries in the revenue and the quantities bought in these countries except The United Kingdom which is the largest market and not needed for this analysis.</a:t>
            </a:r>
          </a:p>
          <a:p>
            <a:pPr marL="742950" lvl="1" indent="-285750">
              <a:buFont typeface="Arial" panose="020B0604020202020204" pitchFamily="34" charset="0"/>
              <a:buChar char="•"/>
            </a:pPr>
            <a:r>
              <a:rPr lang="en-US" dirty="0"/>
              <a:t>There is no major difference between the revenue and the quantity of goods sold in these countries, showing a high purchasing power in these countries. Although </a:t>
            </a:r>
            <a:r>
              <a:rPr lang="en-US" b="1" dirty="0"/>
              <a:t>High revenue ≠ high quantity:</a:t>
            </a:r>
            <a:r>
              <a:rPr lang="en-US" dirty="0"/>
              <a:t> For example, </a:t>
            </a:r>
            <a:r>
              <a:rPr lang="en-US" b="1" dirty="0"/>
              <a:t>Spain </a:t>
            </a:r>
            <a:r>
              <a:rPr lang="en-US" dirty="0"/>
              <a:t>shows </a:t>
            </a:r>
            <a:r>
              <a:rPr lang="en-US" b="1" dirty="0"/>
              <a:t>high revenue</a:t>
            </a:r>
            <a:r>
              <a:rPr lang="en-US" dirty="0"/>
              <a:t> but not necessarily the higher quantity when compared to Sweden and </a:t>
            </a:r>
            <a:r>
              <a:rPr lang="en-US" dirty="0" err="1"/>
              <a:t>switzerland</a:t>
            </a:r>
            <a:r>
              <a:rPr lang="en-US" dirty="0"/>
              <a:t>. This implies </a:t>
            </a:r>
            <a:r>
              <a:rPr lang="en-US" b="1" dirty="0"/>
              <a:t>higher unit prices</a:t>
            </a:r>
            <a:r>
              <a:rPr lang="en-US" dirty="0"/>
              <a:t> or premium product sales.</a:t>
            </a:r>
          </a:p>
          <a:p>
            <a:pPr marL="742950" lvl="1" indent="-285750">
              <a:buFont typeface="Arial" panose="020B0604020202020204" pitchFamily="34" charset="0"/>
              <a:buChar char="•"/>
            </a:pPr>
            <a:r>
              <a:rPr lang="en-US" dirty="0"/>
              <a:t>These countries represent regions with the highest potential to generate more revenue that management needs to focus more on in terms of marketing strategies</a:t>
            </a:r>
          </a:p>
          <a:p>
            <a:pPr marL="742950" lvl="1" indent="-285750">
              <a:buFont typeface="Arial" panose="020B0604020202020204" pitchFamily="34" charset="0"/>
              <a:buChar char="•"/>
            </a:pPr>
            <a:r>
              <a:rPr lang="en-US" dirty="0"/>
              <a:t>Some countries (like Switzerland or Sweden) show lower performance in both revenue and quantity, suggesting possible under-penetration or market potential.</a:t>
            </a:r>
          </a:p>
        </p:txBody>
      </p:sp>
      <p:pic>
        <p:nvPicPr>
          <p:cNvPr id="10" name="Picture 9">
            <a:extLst>
              <a:ext uri="{FF2B5EF4-FFF2-40B4-BE49-F238E27FC236}">
                <a16:creationId xmlns:a16="http://schemas.microsoft.com/office/drawing/2014/main" id="{E7E08F76-D328-4817-B45F-8C8BEB48719B}"/>
              </a:ext>
            </a:extLst>
          </p:cNvPr>
          <p:cNvPicPr>
            <a:picLocks noChangeAspect="1"/>
          </p:cNvPicPr>
          <p:nvPr/>
        </p:nvPicPr>
        <p:blipFill>
          <a:blip r:embed="rId3"/>
          <a:srcRect l="33106" t="38787" r="30379" b="18654"/>
          <a:stretch/>
        </p:blipFill>
        <p:spPr>
          <a:xfrm>
            <a:off x="1708728" y="3472874"/>
            <a:ext cx="8756072" cy="2918690"/>
          </a:xfrm>
          <a:prstGeom prst="rect">
            <a:avLst/>
          </a:prstGeom>
        </p:spPr>
      </p:pic>
    </p:spTree>
    <p:extLst>
      <p:ext uri="{BB962C8B-B14F-4D97-AF65-F5344CB8AC3E}">
        <p14:creationId xmlns:p14="http://schemas.microsoft.com/office/powerpoint/2010/main" val="582697247"/>
      </p:ext>
    </p:extLst>
  </p:cSld>
  <p:clrMapOvr>
    <a:masterClrMapping/>
  </p:clrMapOvr>
  <p:transition spd="slow" advTm="143435">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Top 10 Customers by Revenue</a:t>
            </a:r>
          </a:p>
        </p:txBody>
      </p:sp>
      <p:sp>
        <p:nvSpPr>
          <p:cNvPr id="8" name="TextBox 7">
            <a:extLst>
              <a:ext uri="{FF2B5EF4-FFF2-40B4-BE49-F238E27FC236}">
                <a16:creationId xmlns:a16="http://schemas.microsoft.com/office/drawing/2014/main" id="{FEA98CA3-48B3-4DBE-9E0C-0B6E64ED716E}"/>
              </a:ext>
            </a:extLst>
          </p:cNvPr>
          <p:cNvSpPr txBox="1"/>
          <p:nvPr/>
        </p:nvSpPr>
        <p:spPr>
          <a:xfrm>
            <a:off x="-92094" y="515712"/>
            <a:ext cx="11745157" cy="2031325"/>
          </a:xfrm>
          <a:prstGeom prst="rect">
            <a:avLst/>
          </a:prstGeom>
          <a:noFill/>
        </p:spPr>
        <p:txBody>
          <a:bodyPr wrap="square" rtlCol="0">
            <a:spAutoFit/>
          </a:bodyPr>
          <a:lstStyle/>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This chart highlights the top 10 revenue-generating customers</a:t>
            </a:r>
          </a:p>
          <a:p>
            <a:pPr marL="742950" lvl="1" indent="-285750">
              <a:buFont typeface="Arial" panose="020B0604020202020204" pitchFamily="34" charset="0"/>
              <a:buChar char="•"/>
            </a:pPr>
            <a:r>
              <a:rPr lang="en-US" dirty="0"/>
              <a:t>Customers are sorted in descending order of revenue (left to right), which aligns with the CMO’s goal of identifying and retaining top </a:t>
            </a:r>
            <a:r>
              <a:rPr lang="en-US" dirty="0" err="1"/>
              <a:t>buyers.nce</a:t>
            </a:r>
            <a:r>
              <a:rPr lang="en-US" dirty="0"/>
              <a:t> between the top 10 customers in terms of revenue generated.</a:t>
            </a:r>
          </a:p>
          <a:p>
            <a:pPr marL="742950" lvl="1" indent="-285750">
              <a:buFont typeface="Arial" panose="020B0604020202020204" pitchFamily="34" charset="0"/>
              <a:buChar char="•"/>
            </a:pPr>
            <a:r>
              <a:rPr lang="en-US" dirty="0"/>
              <a:t>The average difference is revenue between the top 10 customers in 15.8%.</a:t>
            </a:r>
          </a:p>
          <a:p>
            <a:pPr marL="742950" lvl="1" indent="-285750">
              <a:buFont typeface="Arial" panose="020B0604020202020204" pitchFamily="34" charset="0"/>
              <a:buChar char="•"/>
            </a:pPr>
            <a:r>
              <a:rPr lang="en-US" b="1" dirty="0"/>
              <a:t>Strategic opportunity:</a:t>
            </a:r>
            <a:r>
              <a:rPr lang="en-US" dirty="0"/>
              <a:t> These top customers should be </a:t>
            </a:r>
            <a:r>
              <a:rPr lang="en-US" b="1" dirty="0"/>
              <a:t>targeted for retention</a:t>
            </a:r>
            <a:r>
              <a:rPr lang="en-US" dirty="0"/>
              <a:t> and maybe offered incentives or loyalty programs.</a:t>
            </a:r>
          </a:p>
        </p:txBody>
      </p:sp>
      <p:pic>
        <p:nvPicPr>
          <p:cNvPr id="7" name="Picture 6">
            <a:extLst>
              <a:ext uri="{FF2B5EF4-FFF2-40B4-BE49-F238E27FC236}">
                <a16:creationId xmlns:a16="http://schemas.microsoft.com/office/drawing/2014/main" id="{7D380543-0BD7-20E7-4564-95153B541113}"/>
              </a:ext>
            </a:extLst>
          </p:cNvPr>
          <p:cNvPicPr>
            <a:picLocks noChangeAspect="1"/>
          </p:cNvPicPr>
          <p:nvPr/>
        </p:nvPicPr>
        <p:blipFill>
          <a:blip r:embed="rId3"/>
          <a:srcRect l="32651" t="37980" r="26819" b="18519"/>
          <a:stretch/>
        </p:blipFill>
        <p:spPr>
          <a:xfrm>
            <a:off x="1995055" y="2918691"/>
            <a:ext cx="7823200" cy="3380509"/>
          </a:xfrm>
          <a:prstGeom prst="rect">
            <a:avLst/>
          </a:prstGeom>
        </p:spPr>
      </p:pic>
    </p:spTree>
    <p:extLst>
      <p:ext uri="{BB962C8B-B14F-4D97-AF65-F5344CB8AC3E}">
        <p14:creationId xmlns:p14="http://schemas.microsoft.com/office/powerpoint/2010/main" val="163723005"/>
      </p:ext>
    </p:extLst>
  </p:cSld>
  <p:clrMapOvr>
    <a:masterClrMapping/>
  </p:clrMapOvr>
  <mc:AlternateContent xmlns:mc="http://schemas.openxmlformats.org/markup-compatibility/2006" xmlns:p14="http://schemas.microsoft.com/office/powerpoint/2010/main">
    <mc:Choice Requires="p14">
      <p:transition spd="slow" p14:dur="2000" advTm="43736"/>
    </mc:Choice>
    <mc:Fallback xmlns="">
      <p:transition spd="slow" advTm="4373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Revenue by Countries </a:t>
            </a:r>
          </a:p>
        </p:txBody>
      </p:sp>
      <p:sp>
        <p:nvSpPr>
          <p:cNvPr id="8" name="TextBox 7">
            <a:extLst>
              <a:ext uri="{FF2B5EF4-FFF2-40B4-BE49-F238E27FC236}">
                <a16:creationId xmlns:a16="http://schemas.microsoft.com/office/drawing/2014/main" id="{FEA98CA3-48B3-4DBE-9E0C-0B6E64ED716E}"/>
              </a:ext>
            </a:extLst>
          </p:cNvPr>
          <p:cNvSpPr txBox="1"/>
          <p:nvPr/>
        </p:nvSpPr>
        <p:spPr>
          <a:xfrm>
            <a:off x="221942" y="1180730"/>
            <a:ext cx="11745157" cy="2031325"/>
          </a:xfrm>
          <a:prstGeom prst="rect">
            <a:avLst/>
          </a:prstGeom>
          <a:noFill/>
        </p:spPr>
        <p:txBody>
          <a:bodyPr wrap="square" rtlCol="0">
            <a:spAutoFit/>
          </a:bodyPr>
          <a:lstStyle/>
          <a:p>
            <a:pPr marL="742950" lvl="1" indent="-285750">
              <a:buFont typeface="Arial" panose="020B0604020202020204" pitchFamily="34" charset="0"/>
              <a:buChar char="•"/>
            </a:pPr>
            <a:r>
              <a:rPr lang="en-US" dirty="0"/>
              <a:t>The map chart concludes by comparing the places that have produced the greatest revenue to those that have not.</a:t>
            </a:r>
          </a:p>
          <a:p>
            <a:pPr marL="742950" lvl="1" indent="-285750">
              <a:buFont typeface="Arial" panose="020B0604020202020204" pitchFamily="34" charset="0"/>
              <a:buChar char="•"/>
            </a:pPr>
            <a:r>
              <a:rPr lang="en-US" dirty="0"/>
              <a:t>The map also reveals that the majority of sales occur only in the European zone , with a small number in American region.</a:t>
            </a:r>
          </a:p>
          <a:p>
            <a:pPr marL="742950" lvl="1" indent="-285750">
              <a:buFont typeface="Arial" panose="020B0604020202020204" pitchFamily="34" charset="0"/>
              <a:buChar char="•"/>
            </a:pPr>
            <a:r>
              <a:rPr lang="en-US" dirty="0"/>
              <a:t>Along with Russia, there is no market for the items in Africa or Asia.</a:t>
            </a:r>
          </a:p>
          <a:p>
            <a:pPr marL="742950" lvl="1" indent="-285750">
              <a:buFont typeface="Arial" panose="020B0604020202020204" pitchFamily="34" charset="0"/>
              <a:buChar char="•"/>
            </a:pPr>
            <a:r>
              <a:rPr lang="en-US" dirty="0"/>
              <a:t>The company can concentrate on the European market more and dive deeper into countries in the region to come up with strategies that will maximize sales from each country in the region alongside Australia and Japan</a:t>
            </a:r>
          </a:p>
        </p:txBody>
      </p:sp>
      <p:pic>
        <p:nvPicPr>
          <p:cNvPr id="5" name="Picture 4">
            <a:extLst>
              <a:ext uri="{FF2B5EF4-FFF2-40B4-BE49-F238E27FC236}">
                <a16:creationId xmlns:a16="http://schemas.microsoft.com/office/drawing/2014/main" id="{2724B900-B64F-45EC-8C5A-7AD8C9AA5D45}"/>
              </a:ext>
            </a:extLst>
          </p:cNvPr>
          <p:cNvPicPr>
            <a:picLocks noChangeAspect="1"/>
          </p:cNvPicPr>
          <p:nvPr/>
        </p:nvPicPr>
        <p:blipFill>
          <a:blip r:embed="rId3"/>
          <a:stretch>
            <a:fillRect/>
          </a:stretch>
        </p:blipFill>
        <p:spPr>
          <a:xfrm>
            <a:off x="3495875" y="3429000"/>
            <a:ext cx="5197290" cy="2857748"/>
          </a:xfrm>
          <a:prstGeom prst="rect">
            <a:avLst/>
          </a:prstGeom>
        </p:spPr>
      </p:pic>
    </p:spTree>
    <p:extLst>
      <p:ext uri="{BB962C8B-B14F-4D97-AF65-F5344CB8AC3E}">
        <p14:creationId xmlns:p14="http://schemas.microsoft.com/office/powerpoint/2010/main" val="396594977"/>
      </p:ext>
    </p:extLst>
  </p:cSld>
  <p:clrMapOvr>
    <a:masterClrMapping/>
  </p:clrMapOvr>
  <mc:AlternateContent xmlns:mc="http://schemas.openxmlformats.org/markup-compatibility/2006" xmlns:p14="http://schemas.microsoft.com/office/powerpoint/2010/main">
    <mc:Choice Requires="p14">
      <p:transition spd="slow" p14:dur="2000" advTm="29270"/>
    </mc:Choice>
    <mc:Fallback xmlns="">
      <p:transition spd="slow" advTm="2927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idx="4294967295"/>
          </p:nvPr>
        </p:nvSpPr>
        <p:spPr>
          <a:xfrm>
            <a:off x="0" y="204186"/>
            <a:ext cx="12192000" cy="644489"/>
          </a:xfrm>
        </p:spPr>
        <p:txBody>
          <a:bodyPr vert="horz" lIns="91440" tIns="45720" rIns="91440" bIns="45720" rtlCol="0">
            <a:normAutofit/>
          </a:bodyPr>
          <a:lstStyle/>
          <a:p>
            <a:pPr algn="ctr"/>
            <a:r>
              <a:rPr lang="en-US" sz="2400" b="1" dirty="0"/>
              <a:t>Recommendations</a:t>
            </a:r>
          </a:p>
        </p:txBody>
      </p:sp>
      <p:sp>
        <p:nvSpPr>
          <p:cNvPr id="8" name="TextBox 7">
            <a:extLst>
              <a:ext uri="{FF2B5EF4-FFF2-40B4-BE49-F238E27FC236}">
                <a16:creationId xmlns:a16="http://schemas.microsoft.com/office/drawing/2014/main" id="{FEA98CA3-48B3-4DBE-9E0C-0B6E64ED716E}"/>
              </a:ext>
            </a:extLst>
          </p:cNvPr>
          <p:cNvSpPr txBox="1"/>
          <p:nvPr/>
        </p:nvSpPr>
        <p:spPr>
          <a:xfrm>
            <a:off x="142043" y="1180730"/>
            <a:ext cx="11745157" cy="3416320"/>
          </a:xfrm>
          <a:prstGeom prst="rect">
            <a:avLst/>
          </a:prstGeom>
          <a:noFill/>
        </p:spPr>
        <p:txBody>
          <a:bodyPr wrap="square" rtlCol="0">
            <a:spAutoFit/>
          </a:bodyPr>
          <a:lstStyle/>
          <a:p>
            <a:pPr lvl="1"/>
            <a:endParaRPr lang="en-US" dirty="0"/>
          </a:p>
          <a:p>
            <a:pPr marL="742950" lvl="1" indent="-285750">
              <a:buFont typeface="Arial" panose="020B0604020202020204" pitchFamily="34" charset="0"/>
              <a:buChar char="•"/>
            </a:pPr>
            <a:r>
              <a:rPr lang="en-US" dirty="0"/>
              <a:t>Market Expansion opportunity - Target the least performing countries in the top 10. Investigate </a:t>
            </a:r>
            <a:r>
              <a:rPr lang="en-US" b="1" dirty="0"/>
              <a:t>market barriers</a:t>
            </a:r>
            <a:r>
              <a:rPr lang="en-US" dirty="0"/>
              <a:t>—such as shipping costs, product fit, or local competitors. Consider </a:t>
            </a:r>
            <a:r>
              <a:rPr lang="en-US" b="1" dirty="0"/>
              <a:t>targeted promotional campaigns or partnerships</a:t>
            </a:r>
            <a:r>
              <a:rPr lang="en-US" dirty="0"/>
              <a:t> in these regions to increase brand awareness.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A deeper dive into the type of products and the revenue generated from these products for each region would be key in guiding region specific marketing strategies.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Launch a </a:t>
            </a:r>
            <a:r>
              <a:rPr lang="en-US" b="1" dirty="0"/>
              <a:t>VIP loyalty program</a:t>
            </a:r>
            <a:r>
              <a:rPr lang="en-US" dirty="0"/>
              <a:t> for top customers (e.g., exclusive discounts, early access to new products)..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European market has more potential for growth and the company should aim at strategies that will increase its market positioning in the region.</a:t>
            </a:r>
          </a:p>
        </p:txBody>
      </p:sp>
    </p:spTree>
    <p:extLst>
      <p:ext uri="{BB962C8B-B14F-4D97-AF65-F5344CB8AC3E}">
        <p14:creationId xmlns:p14="http://schemas.microsoft.com/office/powerpoint/2010/main" val="2417333563"/>
      </p:ext>
    </p:extLst>
  </p:cSld>
  <p:clrMapOvr>
    <a:masterClrMapping/>
  </p:clrMapOvr>
  <mc:AlternateContent xmlns:mc="http://schemas.openxmlformats.org/markup-compatibility/2006" xmlns:p14="http://schemas.microsoft.com/office/powerpoint/2010/main">
    <mc:Choice Requires="p14">
      <p:transition spd="slow" p14:dur="2000" advTm="70265"/>
    </mc:Choice>
    <mc:Fallback xmlns="">
      <p:transition spd="slow" advTm="70265"/>
    </mc:Fallback>
  </mc:AlternateContent>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71af3243-3dd4-4a8d-8c0d-dd76da1f02a5"/>
    <ds:schemaRef ds:uri="http://purl.org/dc/terms/"/>
    <ds:schemaRef ds:uri="http://schemas.microsoft.com/office/2006/documentManagement/types"/>
    <ds:schemaRef ds:uri="http://purl.org/dc/dcmitype/"/>
    <ds:schemaRef ds:uri="http://schemas.openxmlformats.org/package/2006/metadata/core-properties"/>
    <ds:schemaRef ds:uri="16c05727-aa75-4e4a-9b5f-8a80a1165891"/>
    <ds:schemaRef ds:uri="http://purl.org/dc/elements/1.1/"/>
    <ds:schemaRef ds:uri="http://schemas.microsoft.com/office/2006/metadata/properties"/>
    <ds:schemaRef ds:uri="http://schemas.microsoft.com/office/infopath/2007/PartnerControls"/>
    <ds:schemaRef ds:uri="230e9df3-be65-4c73-a93b-d1236ebd677e"/>
    <ds:schemaRef ds:uri="http://schemas.microsoft.com/sharepoint/v3"/>
    <ds:schemaRef ds:uri="http://www.w3.org/XML/1998/namespac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147</TotalTime>
  <Words>592</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Bookman Old Style</vt:lpstr>
      <vt:lpstr>Calibri</vt:lpstr>
      <vt:lpstr>Franklin Gothic Book</vt:lpstr>
      <vt:lpstr>Wingdings</vt:lpstr>
      <vt:lpstr>Custom</vt:lpstr>
      <vt:lpstr>TATA Data Visualization</vt:lpstr>
      <vt:lpstr>Introduction</vt:lpstr>
      <vt:lpstr>Process</vt:lpstr>
      <vt:lpstr>Revenue by Month for 2011</vt:lpstr>
      <vt:lpstr>Top 10 Countries by Revenue and their Quantity </vt:lpstr>
      <vt:lpstr>Top 10 Customers by Revenue</vt:lpstr>
      <vt:lpstr>Revenue by Countries </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dc:title>
  <dc:creator>TUF GAMING</dc:creator>
  <cp:lastModifiedBy>Israel Aiyegbeni</cp:lastModifiedBy>
  <cp:revision>14</cp:revision>
  <dcterms:created xsi:type="dcterms:W3CDTF">2023-07-22T06:13:50Z</dcterms:created>
  <dcterms:modified xsi:type="dcterms:W3CDTF">2025-07-25T17:38:46Z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