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9144000" cy="5143500" type="screen16x9"/>
  <p:notesSz cx="6858000" cy="9144000"/>
  <p:embeddedFontLst>
    <p:embeddedFont>
      <p:font typeface="Maven Pro" panose="020B0604020202020204" charset="0"/>
      <p:regular r:id="rId11"/>
      <p:bold r:id="rId12"/>
    </p:embeddedFont>
    <p:embeddedFont>
      <p:font typeface="Nunito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75dacc34c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75dacc34c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75dacc34c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75dacc34c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Feedback Insights: Key Findings &amp; Recommendations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Aiyegbeni Israel Temidayo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 2025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E6D6936-47E2-FFAA-1584-967CCACBC5A2}"/>
              </a:ext>
            </a:extLst>
          </p:cNvPr>
          <p:cNvSpPr/>
          <p:nvPr/>
        </p:nvSpPr>
        <p:spPr>
          <a:xfrm>
            <a:off x="0" y="0"/>
            <a:ext cx="4396740" cy="5143500"/>
          </a:xfrm>
          <a:prstGeom prst="rect">
            <a:avLst/>
          </a:prstGeom>
          <a:ln w="0" cap="rnd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20084" y="154910"/>
            <a:ext cx="4185216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Survey Overview and Response Rate</a:t>
            </a:r>
            <a:endParaRPr dirty="0"/>
          </a:p>
        </p:txBody>
      </p:sp>
      <p:sp>
        <p:nvSpPr>
          <p:cNvPr id="284" name="Google Shape;284;p14"/>
          <p:cNvSpPr/>
          <p:nvPr/>
        </p:nvSpPr>
        <p:spPr>
          <a:xfrm>
            <a:off x="1202101" y="1604699"/>
            <a:ext cx="2629500" cy="609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5 Product Categories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5" name="Google Shape;285;p14"/>
          <p:cNvSpPr/>
          <p:nvPr/>
        </p:nvSpPr>
        <p:spPr>
          <a:xfrm>
            <a:off x="1199978" y="4375702"/>
            <a:ext cx="2629500" cy="609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Nunito"/>
                <a:ea typeface="Nunito"/>
                <a:cs typeface="Nunito"/>
                <a:sym typeface="Nunito"/>
              </a:rPr>
              <a:t>Nov 2023 to May 2024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6" name="Google Shape;286;p14"/>
          <p:cNvSpPr txBox="1"/>
          <p:nvPr/>
        </p:nvSpPr>
        <p:spPr>
          <a:xfrm>
            <a:off x="922067" y="2272759"/>
            <a:ext cx="2814000" cy="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200 Customer feedbacks collected </a:t>
            </a:r>
            <a:endParaRPr sz="13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7" name="Google Shape;287;p14"/>
          <p:cNvSpPr txBox="1"/>
          <p:nvPr/>
        </p:nvSpPr>
        <p:spPr>
          <a:xfrm>
            <a:off x="854989" y="3515998"/>
            <a:ext cx="6239100" cy="7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Customer service, </a:t>
            </a:r>
            <a:endParaRPr sz="13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Product quality, Delivery Issues,</a:t>
            </a:r>
            <a:endParaRPr sz="13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Price satisfaction, Return process,</a:t>
            </a:r>
            <a:endParaRPr sz="13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8" name="Google Shape;288;p14"/>
          <p:cNvSpPr/>
          <p:nvPr/>
        </p:nvSpPr>
        <p:spPr>
          <a:xfrm>
            <a:off x="882285" y="1601475"/>
            <a:ext cx="565200" cy="609300"/>
          </a:xfrm>
          <a:prstGeom prst="flowChartConnector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9" name="Google Shape;289;p14"/>
          <p:cNvSpPr/>
          <p:nvPr/>
        </p:nvSpPr>
        <p:spPr>
          <a:xfrm>
            <a:off x="1196747" y="2788300"/>
            <a:ext cx="2629500" cy="609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Nunito"/>
                <a:ea typeface="Nunito"/>
                <a:cs typeface="Nunito"/>
                <a:sym typeface="Nunito"/>
              </a:rPr>
              <a:t>     Key Satisfaction Categories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0" name="Google Shape;290;p14"/>
          <p:cNvSpPr/>
          <p:nvPr/>
        </p:nvSpPr>
        <p:spPr>
          <a:xfrm>
            <a:off x="936876" y="2783874"/>
            <a:ext cx="565200" cy="631800"/>
          </a:xfrm>
          <a:prstGeom prst="flowChartConnector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1" name="Google Shape;291;p14"/>
          <p:cNvSpPr/>
          <p:nvPr/>
        </p:nvSpPr>
        <p:spPr>
          <a:xfrm>
            <a:off x="902756" y="4375702"/>
            <a:ext cx="565200" cy="609300"/>
          </a:xfrm>
          <a:prstGeom prst="flowChartConnector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68A30D-2F48-6061-5362-0C0DACD801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" t="57690" r="48304" b="5077"/>
          <a:stretch/>
        </p:blipFill>
        <p:spPr>
          <a:xfrm>
            <a:off x="4431167" y="1234440"/>
            <a:ext cx="4712833" cy="390905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8F1ACF-8564-49FF-5E06-463CA87F0472}"/>
              </a:ext>
            </a:extLst>
          </p:cNvPr>
          <p:cNvCxnSpPr/>
          <p:nvPr/>
        </p:nvCxnSpPr>
        <p:spPr>
          <a:xfrm>
            <a:off x="0" y="1249680"/>
            <a:ext cx="4411980" cy="0"/>
          </a:xfrm>
          <a:prstGeom prst="line">
            <a:avLst/>
          </a:prstGeom>
          <a:ln w="19050" cmpd="dbl">
            <a:solidFill>
              <a:schemeClr val="accent1">
                <a:shade val="95000"/>
                <a:satMod val="105000"/>
                <a:alpha val="96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1D4B2DB-E45E-C5C0-1C6D-8E3B422CA30B}"/>
              </a:ext>
            </a:extLst>
          </p:cNvPr>
          <p:cNvSpPr txBox="1"/>
          <p:nvPr/>
        </p:nvSpPr>
        <p:spPr>
          <a:xfrm>
            <a:off x="5440680" y="838200"/>
            <a:ext cx="3566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Product Category by Proportions</a:t>
            </a:r>
            <a:endParaRPr lang="en-GB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CF6C84-ACD5-C381-081E-BF194A4DEF40}"/>
              </a:ext>
            </a:extLst>
          </p:cNvPr>
          <p:cNvSpPr/>
          <p:nvPr/>
        </p:nvSpPr>
        <p:spPr>
          <a:xfrm>
            <a:off x="0" y="0"/>
            <a:ext cx="4396740" cy="5143500"/>
          </a:xfrm>
          <a:prstGeom prst="rect">
            <a:avLst/>
          </a:prstGeom>
          <a:ln w="0" cap="rnd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6" name="Google Shape;296;p15"/>
          <p:cNvSpPr txBox="1">
            <a:spLocks noGrp="1"/>
          </p:cNvSpPr>
          <p:nvPr>
            <p:ph type="title"/>
          </p:nvPr>
        </p:nvSpPr>
        <p:spPr>
          <a:xfrm>
            <a:off x="205020" y="391685"/>
            <a:ext cx="4046940" cy="572700"/>
          </a:xfr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Breakdown of Feedback Categories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D48544-D6E0-09C5-7EE2-8AFF9E7939C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5503"/>
          <a:stretch/>
        </p:blipFill>
        <p:spPr>
          <a:xfrm>
            <a:off x="4457700" y="1292900"/>
            <a:ext cx="4686300" cy="38343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379CB6-4EB3-789A-5CCA-4D2C68BAF958}"/>
              </a:ext>
            </a:extLst>
          </p:cNvPr>
          <p:cNvCxnSpPr/>
          <p:nvPr/>
        </p:nvCxnSpPr>
        <p:spPr>
          <a:xfrm>
            <a:off x="0" y="1249680"/>
            <a:ext cx="4411980" cy="0"/>
          </a:xfrm>
          <a:prstGeom prst="line">
            <a:avLst/>
          </a:prstGeom>
          <a:ln w="19050" cmpd="dbl">
            <a:solidFill>
              <a:schemeClr val="accent1">
                <a:shade val="95000"/>
                <a:satMod val="105000"/>
                <a:alpha val="96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B570D5-BC94-391D-8CF5-FE90BC1F7310}"/>
              </a:ext>
            </a:extLst>
          </p:cNvPr>
          <p:cNvSpPr txBox="1"/>
          <p:nvPr/>
        </p:nvSpPr>
        <p:spPr>
          <a:xfrm>
            <a:off x="0" y="1394460"/>
            <a:ext cx="4366260" cy="3391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/>
              <a:t>Return/Refund Process</a:t>
            </a:r>
            <a:r>
              <a:rPr lang="en-US" dirty="0"/>
              <a:t> is the most common complaint, accounting for </a:t>
            </a:r>
            <a:r>
              <a:rPr lang="en-US" b="1" dirty="0"/>
              <a:t>51 responses (25.5%)</a:t>
            </a:r>
            <a:r>
              <a:rPr lang="en-US" dirty="0"/>
              <a:t> out of 200 total.</a:t>
            </a:r>
            <a:r>
              <a:rPr lang="en-GB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Return/Refund spikes suggest post-purchase dissatisfaction.</a:t>
            </a:r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Price dissatisfaction</a:t>
            </a:r>
            <a:r>
              <a:rPr lang="en-US" dirty="0"/>
              <a:t> follows as the second most frequent issue, raised by </a:t>
            </a:r>
            <a:r>
              <a:rPr lang="en-US" b="1" dirty="0"/>
              <a:t>41 customers (20.5%)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These categories highlight key areas needing improvement.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Least mentioned: Customer Service.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To better understand the context, the next slide examines which product categories are driving the most complaints.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0DA6A8-00C4-EAE2-786C-494D5A393355}"/>
              </a:ext>
            </a:extLst>
          </p:cNvPr>
          <p:cNvSpPr txBox="1"/>
          <p:nvPr/>
        </p:nvSpPr>
        <p:spPr>
          <a:xfrm>
            <a:off x="5349240" y="876300"/>
            <a:ext cx="3375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Feedback Category by Proportions</a:t>
            </a:r>
            <a:endParaRPr lang="en-GB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8C09577-6DF9-9BA5-737E-81CCAFC6ED54}"/>
              </a:ext>
            </a:extLst>
          </p:cNvPr>
          <p:cNvSpPr/>
          <p:nvPr/>
        </p:nvSpPr>
        <p:spPr>
          <a:xfrm>
            <a:off x="0" y="0"/>
            <a:ext cx="4396740" cy="5143500"/>
          </a:xfrm>
          <a:prstGeom prst="rect">
            <a:avLst/>
          </a:prstGeom>
          <a:ln w="0" cap="rnd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D3B3BE-C112-EBDC-E349-583EE7305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389120" cy="1179274"/>
          </a:xfrm>
        </p:spPr>
        <p:txBody>
          <a:bodyPr>
            <a:normAutofit fontScale="90000"/>
          </a:bodyPr>
          <a:lstStyle/>
          <a:p>
            <a:r>
              <a:rPr lang="en-US" dirty="0"/>
              <a:t>Breakdown of Feedback Categories by Product Category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1B217E-E6F9-5466-7276-5B58902652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250"/>
          <a:stretch/>
        </p:blipFill>
        <p:spPr>
          <a:xfrm>
            <a:off x="4457700" y="1091767"/>
            <a:ext cx="4634894" cy="402830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B1D7E7-6B49-D32F-0C49-CE7FE36F2126}"/>
              </a:ext>
            </a:extLst>
          </p:cNvPr>
          <p:cNvCxnSpPr/>
          <p:nvPr/>
        </p:nvCxnSpPr>
        <p:spPr>
          <a:xfrm>
            <a:off x="0" y="1249680"/>
            <a:ext cx="4411980" cy="0"/>
          </a:xfrm>
          <a:prstGeom prst="line">
            <a:avLst/>
          </a:prstGeom>
          <a:ln w="19050" cmpd="dbl">
            <a:solidFill>
              <a:schemeClr val="accent1">
                <a:shade val="95000"/>
                <a:satMod val="105000"/>
                <a:alpha val="96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60E09FF-9DD0-D057-27DD-53F9CD44819E}"/>
              </a:ext>
            </a:extLst>
          </p:cNvPr>
          <p:cNvSpPr txBox="1"/>
          <p:nvPr/>
        </p:nvSpPr>
        <p:spPr>
          <a:xfrm>
            <a:off x="0" y="1386840"/>
            <a:ext cx="440436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Beauty Products:</a:t>
            </a:r>
            <a:r>
              <a:rPr lang="en-US" dirty="0"/>
              <a:t> The Return/refund process is the most common complaint.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Electronics:</a:t>
            </a:r>
            <a:r>
              <a:rPr lang="en-US" dirty="0"/>
              <a:t> Price satisfaction tops the list of concerns.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Clothing:</a:t>
            </a:r>
            <a:r>
              <a:rPr lang="en-US" dirty="0"/>
              <a:t> Complaints are evenly split among delivery issues, price dissatisfaction, and the return/refund process.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Toys:</a:t>
            </a:r>
            <a:r>
              <a:rPr lang="en-US" dirty="0"/>
              <a:t> The Return/refund process stands out as the most frequent complaint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 Home Goods:</a:t>
            </a:r>
            <a:r>
              <a:rPr lang="en-US" dirty="0"/>
              <a:t> Customer service is the most commonly cited issue.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/>
              <a:t>highest spike</a:t>
            </a:r>
            <a:r>
              <a:rPr lang="en-US" dirty="0"/>
              <a:t> in complaints is from the </a:t>
            </a:r>
            <a:r>
              <a:rPr lang="en-US" b="1" dirty="0"/>
              <a:t>return/refund process</a:t>
            </a:r>
            <a:r>
              <a:rPr lang="en-US" dirty="0"/>
              <a:t> within the </a:t>
            </a:r>
            <a:r>
              <a:rPr lang="en-US" b="1" dirty="0"/>
              <a:t>Toys</a:t>
            </a:r>
            <a:r>
              <a:rPr lang="en-US" dirty="0"/>
              <a:t> category.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D3E926-A94E-4039-0159-5B9B99AE3808}"/>
              </a:ext>
            </a:extLst>
          </p:cNvPr>
          <p:cNvSpPr txBox="1"/>
          <p:nvPr/>
        </p:nvSpPr>
        <p:spPr>
          <a:xfrm>
            <a:off x="4450080" y="647700"/>
            <a:ext cx="4846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Response Count by Product Category and Feedback Category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676831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77EA70-3EF6-90BB-FE5E-FB3BD52CF02F}"/>
              </a:ext>
            </a:extLst>
          </p:cNvPr>
          <p:cNvSpPr/>
          <p:nvPr/>
        </p:nvSpPr>
        <p:spPr>
          <a:xfrm>
            <a:off x="0" y="0"/>
            <a:ext cx="4396740" cy="5143500"/>
          </a:xfrm>
          <a:prstGeom prst="rect">
            <a:avLst/>
          </a:prstGeom>
          <a:ln w="0" cap="rnd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A83470-E811-0D01-4862-B16777C09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" y="221328"/>
            <a:ext cx="4320540" cy="999300"/>
          </a:xfrm>
        </p:spPr>
        <p:txBody>
          <a:bodyPr>
            <a:normAutofit fontScale="90000"/>
          </a:bodyPr>
          <a:lstStyle/>
          <a:p>
            <a:r>
              <a:rPr lang="en-US" dirty="0"/>
              <a:t>Satisfaction Across Product Category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13E207-C364-30EE-40F3-B7223A2BAF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010"/>
          <a:stretch/>
        </p:blipFill>
        <p:spPr>
          <a:xfrm>
            <a:off x="4411980" y="1249680"/>
            <a:ext cx="4732020" cy="389382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6D1EA99-60BD-875A-CF7C-665CA495C8A7}"/>
              </a:ext>
            </a:extLst>
          </p:cNvPr>
          <p:cNvCxnSpPr/>
          <p:nvPr/>
        </p:nvCxnSpPr>
        <p:spPr>
          <a:xfrm>
            <a:off x="0" y="1249680"/>
            <a:ext cx="4411980" cy="0"/>
          </a:xfrm>
          <a:prstGeom prst="line">
            <a:avLst/>
          </a:prstGeom>
          <a:ln w="19050" cmpd="dbl">
            <a:solidFill>
              <a:schemeClr val="accent1">
                <a:shade val="95000"/>
                <a:satMod val="105000"/>
                <a:alpha val="96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40B838-ACD4-EE20-BD5E-091EAB711335}"/>
              </a:ext>
            </a:extLst>
          </p:cNvPr>
          <p:cNvSpPr txBox="1"/>
          <p:nvPr/>
        </p:nvSpPr>
        <p:spPr>
          <a:xfrm>
            <a:off x="53340" y="1470660"/>
            <a:ext cx="428244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Average satisfaction scores range narrowly between 2.77 and 3.11</a:t>
            </a:r>
            <a:r>
              <a:rPr lang="en-US" dirty="0"/>
              <a:t>, indicating generally moderate customer sentiment.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Home Goods has the highest average score (3.11)</a:t>
            </a:r>
            <a:r>
              <a:rPr lang="en-US" dirty="0"/>
              <a:t>, but it had the fewest total responses. This suggests high satisfaction among a smaller customer base. The score is only slightly above neutral on a 5-point scale.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Beauty Products</a:t>
            </a:r>
            <a:r>
              <a:rPr lang="en-US" dirty="0"/>
              <a:t> follows closely at 2.88 and had </a:t>
            </a:r>
            <a:r>
              <a:rPr lang="en-US" b="1" dirty="0"/>
              <a:t>the highest number of responses</a:t>
            </a:r>
            <a:r>
              <a:rPr lang="en-US" dirty="0"/>
              <a:t>, making its lower score more significant.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Electronics has the lowest average score (2.77)</a:t>
            </a:r>
            <a:r>
              <a:rPr lang="en-US" dirty="0"/>
              <a:t>, suggesting significant room for improvement.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/>
              <a:t>tight clustering of scores</a:t>
            </a:r>
            <a:r>
              <a:rPr lang="en-US" dirty="0"/>
              <a:t> suggests </a:t>
            </a:r>
            <a:r>
              <a:rPr lang="en-US" b="1" dirty="0"/>
              <a:t>no category is excelling</a:t>
            </a:r>
            <a:r>
              <a:rPr lang="en-US" dirty="0"/>
              <a:t> — all require attention and improvement.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4B77EA-80B2-BB8E-9105-B0B82E19E851}"/>
              </a:ext>
            </a:extLst>
          </p:cNvPr>
          <p:cNvSpPr txBox="1"/>
          <p:nvPr/>
        </p:nvSpPr>
        <p:spPr>
          <a:xfrm>
            <a:off x="4701540" y="899160"/>
            <a:ext cx="3992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Average Satisfaction by Product Category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547593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B770CF-23DB-7EF9-821E-3F0C0930C0A9}"/>
              </a:ext>
            </a:extLst>
          </p:cNvPr>
          <p:cNvSpPr/>
          <p:nvPr/>
        </p:nvSpPr>
        <p:spPr>
          <a:xfrm>
            <a:off x="0" y="0"/>
            <a:ext cx="4396740" cy="5143500"/>
          </a:xfrm>
          <a:prstGeom prst="rect">
            <a:avLst/>
          </a:prstGeom>
          <a:ln w="0" cap="rnd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352B11-36ED-6E8B-8300-EC0DA76D8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9702"/>
            <a:ext cx="4358640" cy="999300"/>
          </a:xfrm>
        </p:spPr>
        <p:txBody>
          <a:bodyPr>
            <a:normAutofit/>
          </a:bodyPr>
          <a:lstStyle/>
          <a:p>
            <a:r>
              <a:rPr lang="en-US" sz="2500" dirty="0"/>
              <a:t>Key Trends and Insights</a:t>
            </a:r>
            <a:endParaRPr lang="en-GB" sz="25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0B0F7ED-A694-C524-D4B6-369244558E1C}"/>
              </a:ext>
            </a:extLst>
          </p:cNvPr>
          <p:cNvCxnSpPr/>
          <p:nvPr/>
        </p:nvCxnSpPr>
        <p:spPr>
          <a:xfrm>
            <a:off x="0" y="1249680"/>
            <a:ext cx="4411980" cy="0"/>
          </a:xfrm>
          <a:prstGeom prst="line">
            <a:avLst/>
          </a:prstGeom>
          <a:ln w="19050" cmpd="dbl">
            <a:solidFill>
              <a:schemeClr val="accent1">
                <a:shade val="95000"/>
                <a:satMod val="105000"/>
                <a:alpha val="96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7B2F330-26B8-AEAF-5541-5491BDA5041F}"/>
              </a:ext>
            </a:extLst>
          </p:cNvPr>
          <p:cNvSpPr txBox="1"/>
          <p:nvPr/>
        </p:nvSpPr>
        <p:spPr>
          <a:xfrm>
            <a:off x="0" y="1348740"/>
            <a:ext cx="440436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Satisfaction dips</a:t>
            </a:r>
            <a:r>
              <a:rPr lang="en-US" dirty="0"/>
              <a:t> observed in </a:t>
            </a:r>
            <a:r>
              <a:rPr lang="en-US" b="1" dirty="0"/>
              <a:t>November, December, March, May</a:t>
            </a:r>
            <a:r>
              <a:rPr lang="en-US" dirty="0"/>
              <a:t> — possibly due to </a:t>
            </a:r>
            <a:r>
              <a:rPr lang="en-US" b="1" dirty="0"/>
              <a:t>operational or supply chain pressures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March recorded the lowest satisfaction</a:t>
            </a:r>
            <a:r>
              <a:rPr lang="en-US" dirty="0"/>
              <a:t>, </a:t>
            </a:r>
            <a:r>
              <a:rPr lang="en-US" b="1" dirty="0"/>
              <a:t>April saw the highest spike in satisfaction</a:t>
            </a:r>
            <a:r>
              <a:rPr lang="en-US" dirty="0"/>
              <a:t>, possibly indicating effective service or promotions during that period.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next slide highlights the most common complaints from customers each month, providing deeper insight into the causes of satisfaction trends.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8269B8-97CD-1F64-E21F-05BCF3B2427C}"/>
              </a:ext>
            </a:extLst>
          </p:cNvPr>
          <p:cNvSpPr txBox="1"/>
          <p:nvPr/>
        </p:nvSpPr>
        <p:spPr>
          <a:xfrm>
            <a:off x="4495800" y="708660"/>
            <a:ext cx="451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Response Count and Average Satisfaction by Month</a:t>
            </a:r>
            <a:endParaRPr lang="en-GB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45FD89-CD0E-D20F-7C11-7A5FF9F9B4B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929"/>
          <a:stretch/>
        </p:blipFill>
        <p:spPr>
          <a:xfrm>
            <a:off x="4411981" y="1264920"/>
            <a:ext cx="4728366" cy="387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751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468D08A-5350-D152-8FEA-E6CF1D269855}"/>
              </a:ext>
            </a:extLst>
          </p:cNvPr>
          <p:cNvSpPr/>
          <p:nvPr/>
        </p:nvSpPr>
        <p:spPr>
          <a:xfrm>
            <a:off x="0" y="0"/>
            <a:ext cx="4396740" cy="5143500"/>
          </a:xfrm>
          <a:prstGeom prst="rect">
            <a:avLst/>
          </a:prstGeom>
          <a:ln w="0" cap="rnd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AFF0EE-FDAD-25BC-6EBD-3054F9D06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" y="117492"/>
            <a:ext cx="4236720" cy="999300"/>
          </a:xfrm>
        </p:spPr>
        <p:txBody>
          <a:bodyPr>
            <a:normAutofit fontScale="90000"/>
          </a:bodyPr>
          <a:lstStyle/>
          <a:p>
            <a:r>
              <a:rPr lang="en-US" dirty="0"/>
              <a:t>Key Trends and Insights by Feedback Category</a:t>
            </a:r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F4F903-10B4-CEF0-D2C2-105221D3BD00}"/>
              </a:ext>
            </a:extLst>
          </p:cNvPr>
          <p:cNvCxnSpPr/>
          <p:nvPr/>
        </p:nvCxnSpPr>
        <p:spPr>
          <a:xfrm>
            <a:off x="0" y="1249680"/>
            <a:ext cx="4411980" cy="0"/>
          </a:xfrm>
          <a:prstGeom prst="line">
            <a:avLst/>
          </a:prstGeom>
          <a:ln w="19050" cmpd="dbl">
            <a:solidFill>
              <a:schemeClr val="accent1">
                <a:shade val="95000"/>
                <a:satMod val="105000"/>
                <a:alpha val="96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64A3C4F-93FA-E531-13C4-47C72696F713}"/>
              </a:ext>
            </a:extLst>
          </p:cNvPr>
          <p:cNvSpPr txBox="1"/>
          <p:nvPr/>
        </p:nvSpPr>
        <p:spPr>
          <a:xfrm>
            <a:off x="0" y="1531620"/>
            <a:ext cx="4396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March (Lowest Satisfaction)</a:t>
            </a:r>
            <a:br>
              <a:rPr lang="en-US" dirty="0"/>
            </a:br>
            <a:r>
              <a:rPr lang="en-US" dirty="0"/>
              <a:t>→ Top Complaints: </a:t>
            </a:r>
            <a:r>
              <a:rPr lang="en-US" i="1" dirty="0"/>
              <a:t>Product Quality</a:t>
            </a:r>
            <a:r>
              <a:rPr lang="en-US" dirty="0"/>
              <a:t> and </a:t>
            </a:r>
            <a:r>
              <a:rPr lang="en-US" i="1" dirty="0"/>
              <a:t>Return/Refund Process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November</a:t>
            </a:r>
            <a:br>
              <a:rPr lang="en-US" dirty="0"/>
            </a:br>
            <a:r>
              <a:rPr lang="en-US" dirty="0"/>
              <a:t>→ Top Complaints: </a:t>
            </a:r>
            <a:r>
              <a:rPr lang="en-US" i="1" dirty="0"/>
              <a:t>Return/Refund Process</a:t>
            </a:r>
            <a:r>
              <a:rPr lang="en-US" dirty="0"/>
              <a:t>, </a:t>
            </a:r>
            <a:r>
              <a:rPr lang="en-US" i="1" dirty="0"/>
              <a:t>Product Quality</a:t>
            </a:r>
            <a:r>
              <a:rPr lang="en-US" dirty="0"/>
              <a:t>, </a:t>
            </a:r>
            <a:r>
              <a:rPr lang="en-US" i="1" dirty="0"/>
              <a:t>Price Satisfaction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December</a:t>
            </a:r>
            <a:br>
              <a:rPr lang="en-US" dirty="0"/>
            </a:br>
            <a:r>
              <a:rPr lang="en-US" dirty="0"/>
              <a:t>→ Top Complaints: </a:t>
            </a:r>
            <a:r>
              <a:rPr lang="en-US" i="1" dirty="0"/>
              <a:t>Customer Service</a:t>
            </a:r>
            <a:r>
              <a:rPr lang="en-US" dirty="0"/>
              <a:t>, </a:t>
            </a:r>
            <a:r>
              <a:rPr lang="en-US" i="1" dirty="0"/>
              <a:t>Price Satisfaction</a:t>
            </a:r>
            <a:r>
              <a:rPr lang="en-US" dirty="0"/>
              <a:t>, </a:t>
            </a:r>
            <a:r>
              <a:rPr lang="en-US" i="1" dirty="0"/>
              <a:t>Delivery Issues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64268A-B795-7781-7742-EB2C4742E86F}"/>
              </a:ext>
            </a:extLst>
          </p:cNvPr>
          <p:cNvSpPr txBox="1"/>
          <p:nvPr/>
        </p:nvSpPr>
        <p:spPr>
          <a:xfrm>
            <a:off x="4632960" y="845820"/>
            <a:ext cx="4511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Feedback Count by Month and Feedback Category</a:t>
            </a:r>
            <a:endParaRPr lang="en-GB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500B28-6118-61E2-A1F6-C610389D36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799"/>
          <a:stretch/>
        </p:blipFill>
        <p:spPr>
          <a:xfrm>
            <a:off x="4419599" y="1257300"/>
            <a:ext cx="4711923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894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531FB03-04E1-C24F-FB91-32E08F0A5944}"/>
              </a:ext>
            </a:extLst>
          </p:cNvPr>
          <p:cNvSpPr/>
          <p:nvPr/>
        </p:nvSpPr>
        <p:spPr>
          <a:xfrm>
            <a:off x="-83820" y="0"/>
            <a:ext cx="4823460" cy="5143500"/>
          </a:xfrm>
          <a:prstGeom prst="rect">
            <a:avLst/>
          </a:prstGeom>
          <a:ln w="0" cap="rnd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32665-06C7-0F6F-640C-A1D14C6BC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5700" y="248055"/>
            <a:ext cx="7030500" cy="999300"/>
          </a:xfrm>
        </p:spPr>
        <p:txBody>
          <a:bodyPr>
            <a:normAutofit/>
          </a:bodyPr>
          <a:lstStyle/>
          <a:p>
            <a:r>
              <a:rPr lang="en-US" sz="2500" dirty="0"/>
              <a:t>Recommendations</a:t>
            </a:r>
            <a:endParaRPr lang="en-GB" sz="2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3A2532-1D4A-77FF-8389-9A601050CB68}"/>
              </a:ext>
            </a:extLst>
          </p:cNvPr>
          <p:cNvSpPr txBox="1"/>
          <p:nvPr/>
        </p:nvSpPr>
        <p:spPr>
          <a:xfrm>
            <a:off x="-76200" y="1062871"/>
            <a:ext cx="4792980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Return/Refund Process is the Most Common Complaint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Dominates feedback across multiple product categories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Particularly high in </a:t>
            </a:r>
            <a:r>
              <a:rPr lang="en-US" b="1" dirty="0"/>
              <a:t>Toys</a:t>
            </a:r>
            <a:r>
              <a:rPr lang="en-US" dirty="0"/>
              <a:t> and </a:t>
            </a:r>
            <a:r>
              <a:rPr lang="en-US" b="1" dirty="0"/>
              <a:t>Beauty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Peaks during </a:t>
            </a:r>
            <a:r>
              <a:rPr lang="en-US" b="1" dirty="0"/>
              <a:t>March</a:t>
            </a:r>
            <a:r>
              <a:rPr lang="en-US" dirty="0"/>
              <a:t> and </a:t>
            </a:r>
            <a:r>
              <a:rPr lang="en-US" b="1" dirty="0"/>
              <a:t>November</a:t>
            </a:r>
            <a:r>
              <a:rPr lang="en-US" dirty="0"/>
              <a:t>, aligning with lowest satisfaction periods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Satisfaction Scores Are Mediocre Across the Board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Scores range from 2.77 to 3.11 (on a 5-point scale)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Even highest-performing category (Home Goods) shows room for improvement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Beauty has low score (2.88) but the highest number of responses, signaling high visibility and dissatisfaction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Seasonal Dips Suggest Operational Stress Points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Satisfaction drops in March, November, and December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Correspond with spikes in complaints (returns, pricing, delivery)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April stands out as a performance high point, with the best average score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38B71A-7570-4D03-5458-A9CEB86D0DEC}"/>
              </a:ext>
            </a:extLst>
          </p:cNvPr>
          <p:cNvCxnSpPr>
            <a:cxnSpLocks/>
          </p:cNvCxnSpPr>
          <p:nvPr/>
        </p:nvCxnSpPr>
        <p:spPr>
          <a:xfrm>
            <a:off x="-99060" y="1059180"/>
            <a:ext cx="4838700" cy="0"/>
          </a:xfrm>
          <a:prstGeom prst="line">
            <a:avLst/>
          </a:prstGeom>
          <a:ln w="19050" cmpd="dbl">
            <a:solidFill>
              <a:schemeClr val="accent1">
                <a:shade val="95000"/>
                <a:satMod val="105000"/>
                <a:alpha val="96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C95EBE-9B6A-E739-0732-750484F6F0C2}"/>
              </a:ext>
            </a:extLst>
          </p:cNvPr>
          <p:cNvSpPr txBox="1"/>
          <p:nvPr/>
        </p:nvSpPr>
        <p:spPr>
          <a:xfrm>
            <a:off x="0" y="297180"/>
            <a:ext cx="46177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Maven Pro" panose="020B0604020202020204" charset="0"/>
              </a:rPr>
              <a:t>3 Key Insights</a:t>
            </a:r>
            <a:endParaRPr lang="en-GB" sz="2500" b="1" dirty="0">
              <a:latin typeface="Maven Pro" panose="020B060402020202020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34B752F-3C10-CF6C-522A-B2EA8EC6DC09}"/>
              </a:ext>
            </a:extLst>
          </p:cNvPr>
          <p:cNvCxnSpPr>
            <a:cxnSpLocks/>
          </p:cNvCxnSpPr>
          <p:nvPr/>
        </p:nvCxnSpPr>
        <p:spPr>
          <a:xfrm>
            <a:off x="4701540" y="1066800"/>
            <a:ext cx="4442460" cy="0"/>
          </a:xfrm>
          <a:prstGeom prst="line">
            <a:avLst/>
          </a:prstGeom>
          <a:ln w="19050" cmpd="dbl">
            <a:solidFill>
              <a:schemeClr val="accent1">
                <a:shade val="95000"/>
                <a:satMod val="105000"/>
                <a:alpha val="96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9439B7-B627-ECA5-65FE-71987B559CF1}"/>
              </a:ext>
            </a:extLst>
          </p:cNvPr>
          <p:cNvSpPr txBox="1"/>
          <p:nvPr/>
        </p:nvSpPr>
        <p:spPr>
          <a:xfrm>
            <a:off x="4777740" y="1173480"/>
            <a:ext cx="436626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1" dirty="0"/>
              <a:t>Overhaul Return/Refund Experience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Simplify process and policy clarity across product lines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1" dirty="0"/>
              <a:t>Prioritize Product Quality Assurance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Introduce or tighten </a:t>
            </a:r>
            <a:r>
              <a:rPr lang="en-US" b="1" dirty="0"/>
              <a:t>quality control</a:t>
            </a:r>
            <a:r>
              <a:rPr lang="en-US" dirty="0"/>
              <a:t> processes</a:t>
            </a:r>
            <a:endParaRPr lang="en-US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Targeted Product Line Improvements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Beauty</a:t>
            </a:r>
            <a:r>
              <a:rPr lang="en-US" dirty="0"/>
              <a:t>: Address pricing dissatisfaction and refund experience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Electronics</a:t>
            </a:r>
            <a:r>
              <a:rPr lang="en-US" dirty="0"/>
              <a:t>: Revisit value proposition and price clarity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Toys</a:t>
            </a:r>
            <a:r>
              <a:rPr lang="en-US" dirty="0"/>
              <a:t>: Prioritize return handling.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Home Goods</a:t>
            </a:r>
            <a:r>
              <a:rPr lang="en-US" dirty="0"/>
              <a:t>: Prioritize improvement in customer service and delivery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3418371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78</TotalTime>
  <Words>688</Words>
  <Application>Microsoft Office PowerPoint</Application>
  <PresentationFormat>On-screen Show (16:9)</PresentationFormat>
  <Paragraphs>68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Wingdings</vt:lpstr>
      <vt:lpstr>Maven Pro</vt:lpstr>
      <vt:lpstr>Arial</vt:lpstr>
      <vt:lpstr>Nunito</vt:lpstr>
      <vt:lpstr>Momentum</vt:lpstr>
      <vt:lpstr>Customer Feedback Insights: Key Findings &amp; Recommendations</vt:lpstr>
      <vt:lpstr>Survey Overview and Response Rate</vt:lpstr>
      <vt:lpstr>Breakdown of Feedback Categories</vt:lpstr>
      <vt:lpstr>Breakdown of Feedback Categories by Product Category</vt:lpstr>
      <vt:lpstr>Satisfaction Across Product Category</vt:lpstr>
      <vt:lpstr>Key Trends and Insights</vt:lpstr>
      <vt:lpstr>Key Trends and Insights by Feedback Category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Israel Aiyegbeni</dc:creator>
  <cp:lastModifiedBy>Israel Aiyegbeni</cp:lastModifiedBy>
  <cp:revision>12</cp:revision>
  <dcterms:modified xsi:type="dcterms:W3CDTF">2025-05-12T14:28:11Z</dcterms:modified>
</cp:coreProperties>
</file>