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</p:sldMasterIdLst>
  <p:notesMasterIdLst>
    <p:notesMasterId r:id="rId30"/>
  </p:notesMasterIdLst>
  <p:handoutMasterIdLst>
    <p:handoutMasterId r:id="rId31"/>
  </p:handoutMasterIdLst>
  <p:sldIdLst>
    <p:sldId id="256" r:id="rId8"/>
    <p:sldId id="259" r:id="rId9"/>
    <p:sldId id="290" r:id="rId10"/>
    <p:sldId id="316" r:id="rId11"/>
    <p:sldId id="291" r:id="rId12"/>
    <p:sldId id="292" r:id="rId13"/>
    <p:sldId id="294" r:id="rId14"/>
    <p:sldId id="293" r:id="rId15"/>
    <p:sldId id="295" r:id="rId16"/>
    <p:sldId id="296" r:id="rId17"/>
    <p:sldId id="298" r:id="rId18"/>
    <p:sldId id="317" r:id="rId19"/>
    <p:sldId id="318" r:id="rId20"/>
    <p:sldId id="313" r:id="rId21"/>
    <p:sldId id="301" r:id="rId22"/>
    <p:sldId id="307" r:id="rId23"/>
    <p:sldId id="306" r:id="rId24"/>
    <p:sldId id="319" r:id="rId25"/>
    <p:sldId id="310" r:id="rId26"/>
    <p:sldId id="320" r:id="rId27"/>
    <p:sldId id="311" r:id="rId28"/>
    <p:sldId id="312" r:id="rId29"/>
  </p:sldIdLst>
  <p:sldSz cx="10693400" cy="7561263"/>
  <p:notesSz cx="6810375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52" userDrawn="1">
          <p15:clr>
            <a:srgbClr val="A4A3A4"/>
          </p15:clr>
        </p15:guide>
        <p15:guide id="2" orient="horz" pos="453">
          <p15:clr>
            <a:srgbClr val="A4A3A4"/>
          </p15:clr>
        </p15:guide>
        <p15:guide id="3" orient="horz" pos="4196" userDrawn="1">
          <p15:clr>
            <a:srgbClr val="A4A3A4"/>
          </p15:clr>
        </p15:guide>
        <p15:guide id="4" orient="horz" pos="4651">
          <p15:clr>
            <a:srgbClr val="A4A3A4"/>
          </p15:clr>
        </p15:guide>
        <p15:guide id="5" orient="horz" pos="4573">
          <p15:clr>
            <a:srgbClr val="A4A3A4"/>
          </p15:clr>
        </p15:guide>
        <p15:guide id="6" pos="261" userDrawn="1">
          <p15:clr>
            <a:srgbClr val="A4A3A4"/>
          </p15:clr>
        </p15:guide>
        <p15:guide id="7" pos="647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505"/>
    <a:srgbClr val="59DAA4"/>
    <a:srgbClr val="3C5C8A"/>
    <a:srgbClr val="1AA1B1"/>
    <a:srgbClr val="5F85C0"/>
    <a:srgbClr val="EF7D00"/>
    <a:srgbClr val="A9CCF0"/>
    <a:srgbClr val="AFCA04"/>
    <a:srgbClr val="D4E6F8"/>
    <a:srgbClr val="C3D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4" autoAdjust="0"/>
    <p:restoredTop sz="86447" autoAdjust="0"/>
  </p:normalViewPr>
  <p:slideViewPr>
    <p:cSldViewPr snapToGrid="0" showGuides="1">
      <p:cViewPr varScale="1">
        <p:scale>
          <a:sx n="104" d="100"/>
          <a:sy n="104" d="100"/>
        </p:scale>
        <p:origin x="-1194" y="-102"/>
      </p:cViewPr>
      <p:guideLst>
        <p:guide orient="horz" pos="1152"/>
        <p:guide orient="horz" pos="453"/>
        <p:guide orient="horz" pos="4196"/>
        <p:guide orient="horz" pos="4651"/>
        <p:guide orient="horz" pos="4573"/>
        <p:guide pos="261"/>
        <p:guide pos="647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-2790" y="-102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5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6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7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C0D352-2347-4219-857C-28EAC95EAD2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412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9938" y="746125"/>
            <a:ext cx="527050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483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0A6334-B1FB-41C3-9CDC-F71EE66EFC3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755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9388" indent="-1778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58775" indent="-1778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38163" indent="-1778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17550" indent="-1778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52293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513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https://en.wikipedia.org/wiki/Fuzzing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A6334-B1FB-41C3-9CDC-F71EE66EFC3C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467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Keyvisual"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241608" y="209550"/>
            <a:ext cx="5066030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0429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GB" altLang="de-DE" sz="3000" b="1" smtClean="0">
                <a:solidFill>
                  <a:srgbClr val="00205B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en-US" sz="1200" b="0" kern="0" dirty="0" smtClean="0">
                <a:solidFill>
                  <a:schemeClr val="bg1"/>
                </a:solidFill>
              </a:rPr>
              <a:t>Electronics and Border Security</a:t>
            </a:r>
            <a:endParaRPr lang="en-US" sz="1200" b="0" kern="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11313" y="4374000"/>
            <a:ext cx="8644999" cy="450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dirty="0" err="1" smtClean="0"/>
              <a:t>Mastertitelformat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bearbeiten</a:t>
            </a:r>
            <a:endParaRPr lang="en-US" altLang="de-DE" noProof="0" dirty="0" smtClean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1313" y="4933958"/>
            <a:ext cx="8644999" cy="800100"/>
          </a:xfrm>
        </p:spPr>
        <p:txBody>
          <a:bodyPr anchor="t" anchorCtr="0"/>
          <a:lstStyle>
            <a:lvl1pPr marL="0" indent="0"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dirty="0" smtClean="0"/>
              <a:t>Master-</a:t>
            </a:r>
            <a:r>
              <a:rPr lang="en-US" altLang="de-DE" noProof="0" dirty="0" err="1" smtClean="0"/>
              <a:t>Untertitelformat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bearbeiten</a:t>
            </a:r>
            <a:endParaRPr lang="en-US" altLang="de-DE" noProof="0" dirty="0" smtClean="0"/>
          </a:p>
        </p:txBody>
      </p:sp>
      <p:sp>
        <p:nvSpPr>
          <p:cNvPr id="2" name="Rechteck 1"/>
          <p:cNvSpPr/>
          <p:nvPr/>
        </p:nvSpPr>
        <p:spPr bwMode="auto">
          <a:xfrm>
            <a:off x="0" y="6858000"/>
            <a:ext cx="10693400" cy="7032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0" y="6850856"/>
            <a:ext cx="10693400" cy="637817"/>
            <a:chOff x="0" y="6850856"/>
            <a:chExt cx="10693400" cy="637817"/>
          </a:xfrm>
        </p:grpSpPr>
        <p:cxnSp>
          <p:nvCxnSpPr>
            <p:cNvPr id="13" name="Gerade Verbindung 12"/>
            <p:cNvCxnSpPr/>
            <p:nvPr/>
          </p:nvCxnSpPr>
          <p:spPr bwMode="auto">
            <a:xfrm>
              <a:off x="0" y="6850856"/>
              <a:ext cx="10693400" cy="34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D50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906" y="6920664"/>
              <a:ext cx="1633953" cy="568009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417513" y="7066161"/>
              <a:ext cx="344011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2"/>
                  </a:solidFill>
                </a:rPr>
                <a:t>Detect</a:t>
              </a:r>
              <a:r>
                <a:rPr lang="en-US" sz="1200" b="1" i="1" baseline="0" dirty="0" smtClean="0">
                  <a:solidFill>
                    <a:schemeClr val="bg2"/>
                  </a:solidFill>
                </a:rPr>
                <a:t> and Protect</a:t>
              </a:r>
              <a:r>
                <a:rPr lang="en-US" sz="2400" b="1" i="1" baseline="0" dirty="0" smtClean="0">
                  <a:solidFill>
                    <a:srgbClr val="00D505"/>
                  </a:solidFill>
                </a:rPr>
                <a:t>.</a:t>
              </a:r>
              <a:endParaRPr lang="en-US" sz="2400" b="1" i="1" dirty="0" smtClean="0">
                <a:solidFill>
                  <a:srgbClr val="00D50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4659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11313" y="4204800"/>
            <a:ext cx="8644999" cy="450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dirty="0" err="1" smtClean="0"/>
              <a:t>Mastertitelformat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bearbeiten</a:t>
            </a:r>
            <a:endParaRPr lang="en-US" altLang="de-DE" noProof="0" dirty="0" smtClean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1313" y="4764618"/>
            <a:ext cx="8644999" cy="800100"/>
          </a:xfrm>
        </p:spPr>
        <p:txBody>
          <a:bodyPr anchor="t" anchorCtr="0"/>
          <a:lstStyle>
            <a:lvl1pPr marL="0" indent="0"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dirty="0" smtClean="0"/>
              <a:t>Master-</a:t>
            </a:r>
            <a:r>
              <a:rPr lang="en-US" altLang="de-DE" noProof="0" dirty="0" err="1" smtClean="0"/>
              <a:t>Untertitelformat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bearbeiten</a:t>
            </a:r>
            <a:endParaRPr lang="en-US" altLang="de-DE" noProof="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241608" y="209550"/>
            <a:ext cx="5066030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0429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GB" altLang="de-DE" sz="3000" b="1" smtClean="0">
                <a:solidFill>
                  <a:srgbClr val="00205B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en-US" sz="1200" b="0" kern="0" dirty="0" smtClean="0">
                <a:solidFill>
                  <a:schemeClr val="bg1"/>
                </a:solidFill>
              </a:rPr>
              <a:t>Electronics and Border Security</a:t>
            </a:r>
            <a:endParaRPr lang="en-US" sz="1200" b="0" kern="0" dirty="0">
              <a:solidFill>
                <a:schemeClr val="bg1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 bwMode="auto">
          <a:xfrm>
            <a:off x="0" y="6850856"/>
            <a:ext cx="10693400" cy="344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D5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06" y="6920664"/>
            <a:ext cx="1633953" cy="568009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417513" y="7066161"/>
            <a:ext cx="34401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1" dirty="0" smtClean="0">
                <a:solidFill>
                  <a:schemeClr val="bg2"/>
                </a:solidFill>
              </a:rPr>
              <a:t>Detect</a:t>
            </a:r>
            <a:r>
              <a:rPr lang="en-US" sz="1200" b="1" i="1" baseline="0" dirty="0" smtClean="0">
                <a:solidFill>
                  <a:schemeClr val="bg2"/>
                </a:solidFill>
              </a:rPr>
              <a:t> and Protect</a:t>
            </a:r>
            <a:r>
              <a:rPr lang="en-US" sz="2400" b="1" i="1" baseline="0" dirty="0" smtClean="0">
                <a:solidFill>
                  <a:srgbClr val="00D505"/>
                </a:solidFill>
              </a:rPr>
              <a:t>.</a:t>
            </a:r>
            <a:endParaRPr lang="en-US" sz="2400" b="1" i="1" dirty="0" smtClean="0">
              <a:solidFill>
                <a:srgbClr val="00D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991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693400" cy="68400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8" y="161123"/>
            <a:ext cx="5157663" cy="33530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11313" y="4374000"/>
            <a:ext cx="8644999" cy="450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dirty="0" err="1" smtClean="0"/>
              <a:t>Mastertitelformat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bearbeiten</a:t>
            </a:r>
            <a:endParaRPr lang="en-US" altLang="de-DE" noProof="0" dirty="0" smtClean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1313" y="4764618"/>
            <a:ext cx="8644999" cy="800100"/>
          </a:xfrm>
        </p:spPr>
        <p:txBody>
          <a:bodyPr anchor="t" anchorCtr="0"/>
          <a:lstStyle>
            <a:lvl1pPr marL="0" indent="0"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dirty="0" smtClean="0"/>
              <a:t>Master-</a:t>
            </a:r>
            <a:r>
              <a:rPr lang="en-US" altLang="de-DE" noProof="0" dirty="0" err="1" smtClean="0"/>
              <a:t>Untertitelformat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bearbeiten</a:t>
            </a:r>
            <a:endParaRPr lang="en-US" altLang="de-DE" noProof="0" dirty="0" smtClean="0"/>
          </a:p>
        </p:txBody>
      </p:sp>
      <p:cxnSp>
        <p:nvCxnSpPr>
          <p:cNvPr id="11" name="Gerade Verbindung 10"/>
          <p:cNvCxnSpPr/>
          <p:nvPr/>
        </p:nvCxnSpPr>
        <p:spPr bwMode="auto">
          <a:xfrm>
            <a:off x="0" y="6850856"/>
            <a:ext cx="10693400" cy="344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D5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06" y="6920664"/>
            <a:ext cx="1633953" cy="568009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417513" y="7066161"/>
            <a:ext cx="34401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1" dirty="0" smtClean="0">
                <a:solidFill>
                  <a:schemeClr val="bg2"/>
                </a:solidFill>
              </a:rPr>
              <a:t>Detect</a:t>
            </a:r>
            <a:r>
              <a:rPr lang="en-US" sz="1200" b="1" i="1" baseline="0" dirty="0" smtClean="0">
                <a:solidFill>
                  <a:schemeClr val="bg2"/>
                </a:solidFill>
              </a:rPr>
              <a:t> and Protect</a:t>
            </a:r>
            <a:r>
              <a:rPr lang="en-US" sz="2400" b="1" i="1" baseline="0" dirty="0" smtClean="0">
                <a:solidFill>
                  <a:srgbClr val="00D505"/>
                </a:solidFill>
              </a:rPr>
              <a:t>.</a:t>
            </a:r>
            <a:endParaRPr lang="en-US" sz="2400" b="1" i="1" dirty="0" smtClean="0">
              <a:solidFill>
                <a:srgbClr val="00D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55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13"/>
          <p:cNvCxnSpPr/>
          <p:nvPr/>
        </p:nvCxnSpPr>
        <p:spPr bwMode="auto">
          <a:xfrm>
            <a:off x="2466975" y="3619500"/>
            <a:ext cx="5724525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7FBE-C1D3-4FA4-B990-F276C22E80DF}" type="datetime3">
              <a:rPr lang="en-US" smtClean="0"/>
              <a:t>20 February 2017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3BDE7-C439-4370-BEF8-E4CE31B86B3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975" y="3849688"/>
            <a:ext cx="5724525" cy="3847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 runs here (go to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63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17512" y="1828800"/>
            <a:ext cx="9861552" cy="5011200"/>
          </a:xfrm>
        </p:spPr>
        <p:txBody>
          <a:bodyPr/>
          <a:lstStyle>
            <a:lvl1pPr marL="0" indent="0">
              <a:buClr>
                <a:schemeClr val="bg2"/>
              </a:buClr>
              <a:buNone/>
              <a:defRPr sz="1500">
                <a:solidFill>
                  <a:schemeClr val="tx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482908" y="361950"/>
            <a:ext cx="5066030" cy="230832"/>
          </a:xfrm>
          <a:prstGeom prst="rect">
            <a:avLst/>
          </a:prstGeom>
        </p:spPr>
        <p:txBody>
          <a:bodyPr wrap="square" tIns="0" anchor="t" anchorCtr="0">
            <a:spAutoFit/>
          </a:bodyPr>
          <a:lstStyle>
            <a:lvl1pPr algn="l" defTabSz="10429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GB" altLang="de-DE" sz="3000" b="1" smtClean="0">
                <a:solidFill>
                  <a:srgbClr val="00205B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en-US" sz="1200" kern="0" noProof="0" dirty="0" smtClean="0">
                <a:solidFill>
                  <a:schemeClr val="bg1"/>
                </a:solidFill>
              </a:rPr>
              <a:t>Detect and Protect</a:t>
            </a:r>
            <a:r>
              <a:rPr lang="en-US" sz="1200" b="0" kern="0" noProof="0" dirty="0" smtClean="0">
                <a:solidFill>
                  <a:schemeClr val="bg1"/>
                </a:solidFill>
              </a:rPr>
              <a:t>. Reassuringly excellent.</a:t>
            </a:r>
            <a:endParaRPr lang="en-US" sz="1200" b="0" kern="0" noProof="0" dirty="0">
              <a:solidFill>
                <a:schemeClr val="bg1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0"/>
          </p:nvPr>
        </p:nvSpPr>
        <p:spPr>
          <a:xfrm>
            <a:off x="417513" y="1090086"/>
            <a:ext cx="9861551" cy="304699"/>
          </a:xfrm>
        </p:spPr>
        <p:txBody>
          <a:bodyPr wrap="square"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de-DE" noProof="0" dirty="0" smtClean="0"/>
              <a:t>Master-</a:t>
            </a:r>
            <a:r>
              <a:rPr lang="en-US" altLang="de-DE" noProof="0" dirty="0" err="1" smtClean="0"/>
              <a:t>Untertitelformat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bearbeiten</a:t>
            </a:r>
            <a:endParaRPr lang="en-US" altLang="de-DE" noProof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60272BD-FD97-437E-B920-CBCC438E3B9B}" type="datetime3">
              <a:rPr lang="en-US" smtClean="0"/>
              <a:t>20 February 2017</a:t>
            </a:fld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BDE7-C439-4370-BEF8-E4CE31B86B3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Presentation Title runs here (go to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84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512" y="1828799"/>
            <a:ext cx="4907135" cy="5037827"/>
          </a:xfrm>
        </p:spPr>
        <p:txBody>
          <a:bodyPr/>
          <a:lstStyle>
            <a:lvl1pPr marL="0" indent="0">
              <a:buClr>
                <a:schemeClr val="bg2"/>
              </a:buClr>
              <a:buNone/>
              <a:defRPr sz="1500">
                <a:solidFill>
                  <a:schemeClr val="tx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5381313" y="1828799"/>
            <a:ext cx="4897751" cy="5037827"/>
          </a:xfrm>
        </p:spPr>
        <p:txBody>
          <a:bodyPr/>
          <a:lstStyle>
            <a:lvl1pPr marL="0" indent="0">
              <a:buClr>
                <a:schemeClr val="bg2"/>
              </a:buClr>
              <a:buNone/>
              <a:defRPr sz="1500">
                <a:solidFill>
                  <a:schemeClr val="tx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0"/>
          </p:nvPr>
        </p:nvSpPr>
        <p:spPr>
          <a:xfrm>
            <a:off x="417513" y="1090086"/>
            <a:ext cx="9861551" cy="304699"/>
          </a:xfrm>
        </p:spPr>
        <p:txBody>
          <a:bodyPr wrap="square"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de-DE" noProof="0" dirty="0" smtClean="0"/>
              <a:t>Master-</a:t>
            </a:r>
            <a:r>
              <a:rPr lang="en-US" altLang="de-DE" noProof="0" dirty="0" err="1" smtClean="0"/>
              <a:t>Untertitelformat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bearbeiten</a:t>
            </a:r>
            <a:endParaRPr lang="en-US" altLang="de-DE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7103DC-4F1D-463D-9256-FA37D65B826F}" type="datetime3">
              <a:rPr lang="en-US" smtClean="0"/>
              <a:t>20 February 2017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23BDE7-C439-4370-BEF8-E4CE31B86B3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Presentation Title runs here (go to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488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subTitle" idx="10"/>
          </p:nvPr>
        </p:nvSpPr>
        <p:spPr>
          <a:xfrm>
            <a:off x="417513" y="1090086"/>
            <a:ext cx="9861551" cy="304699"/>
          </a:xfrm>
        </p:spPr>
        <p:txBody>
          <a:bodyPr wrap="square"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de-DE" noProof="0" dirty="0" smtClean="0"/>
              <a:t>Master-</a:t>
            </a:r>
            <a:r>
              <a:rPr lang="en-US" altLang="de-DE" noProof="0" dirty="0" err="1" smtClean="0"/>
              <a:t>Untertitelformat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bearbeiten</a:t>
            </a:r>
            <a:endParaRPr lang="en-US" altLang="de-DE" noProof="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EBD7109-3020-4A5E-9506-8EFFEEC0B92F}" type="datetime3">
              <a:rPr lang="en-US" smtClean="0"/>
              <a:t>20 February 2017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BDE7-C439-4370-BEF8-E4CE31B86B3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Presentation Title runs here (go to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83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 bwMode="auto">
          <a:xfrm>
            <a:off x="2466975" y="3829050"/>
            <a:ext cx="5724525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B94B-E284-44C0-8D58-DBD1F6498542}" type="datetime3">
              <a:rPr lang="en-US" smtClean="0"/>
              <a:t>20 February 2017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3BDE7-C439-4370-BEF8-E4CE31B86B3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6975" y="3177418"/>
            <a:ext cx="5724525" cy="4231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 runs here (go to Header &amp; Footer to edit this text)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465389" y="4150010"/>
            <a:ext cx="5726111" cy="7823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ZoneTexte 17"/>
          <p:cNvSpPr txBox="1">
            <a:spLocks noChangeArrowheads="1"/>
          </p:cNvSpPr>
          <p:nvPr/>
        </p:nvSpPr>
        <p:spPr bwMode="auto">
          <a:xfrm rot="16200000">
            <a:off x="-2904331" y="3483239"/>
            <a:ext cx="61134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sz="600" noProof="0" dirty="0" smtClean="0">
                <a:solidFill>
                  <a:schemeClr val="tx1"/>
                </a:solidFill>
                <a:ea typeface="ＭＳ Ｐゴシック" pitchFamily="34" charset="-128"/>
              </a:rPr>
              <a:t>This document and its content is the property of  </a:t>
            </a:r>
            <a:r>
              <a:rPr lang="en-US" sz="600" noProof="0" dirty="0" smtClean="0">
                <a:solidFill>
                  <a:schemeClr val="tx1"/>
                </a:solidFill>
                <a:ea typeface="ＭＳ Ｐゴシック" pitchFamily="34" charset="-128"/>
              </a:rPr>
              <a:t>Airbus DS Electronics and Border Security</a:t>
            </a:r>
            <a:r>
              <a:rPr lang="en-GB" sz="600" noProof="0" dirty="0" smtClean="0">
                <a:solidFill>
                  <a:schemeClr val="tx1"/>
                </a:solidFill>
                <a:ea typeface="ＭＳ Ｐゴシック" pitchFamily="34" charset="-128"/>
              </a:rPr>
              <a:t>.</a:t>
            </a:r>
          </a:p>
          <a:p>
            <a:pPr>
              <a:defRPr/>
            </a:pPr>
            <a:r>
              <a:rPr lang="en-GB" sz="600" noProof="0" dirty="0" smtClean="0">
                <a:solidFill>
                  <a:schemeClr val="tx1"/>
                </a:solidFill>
                <a:ea typeface="ＭＳ Ｐゴシック" pitchFamily="34" charset="-128"/>
              </a:rPr>
              <a:t>It shall not be communicated to any third party without the owner’s written consent |</a:t>
            </a:r>
            <a:r>
              <a:rPr lang="en-US" sz="600" noProof="0" dirty="0" smtClean="0">
                <a:solidFill>
                  <a:schemeClr val="tx1"/>
                </a:solidFill>
                <a:ea typeface="ＭＳ Ｐゴシック" pitchFamily="34" charset="-128"/>
              </a:rPr>
              <a:t>Airbus DS Electronics and Border Security GmbH</a:t>
            </a:r>
            <a:r>
              <a:rPr lang="en-GB" sz="600" noProof="0" dirty="0" smtClean="0">
                <a:solidFill>
                  <a:schemeClr val="tx1"/>
                </a:solidFill>
                <a:ea typeface="ＭＳ Ｐゴシック" pitchFamily="34" charset="-128"/>
              </a:rPr>
              <a:t>. All rights reserved. ©2016</a:t>
            </a:r>
          </a:p>
        </p:txBody>
      </p:sp>
    </p:spTree>
    <p:extLst>
      <p:ext uri="{BB962C8B-B14F-4D97-AF65-F5344CB8AC3E}">
        <p14:creationId xmlns:p14="http://schemas.microsoft.com/office/powerpoint/2010/main" val="311153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4" y="1828801"/>
            <a:ext cx="986155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Textmasterformat</a:t>
            </a:r>
            <a:r>
              <a:rPr kumimoji="0" lang="en-GB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bearbeiten</a:t>
            </a:r>
            <a:endParaRPr kumimoji="0" lang="en-GB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1" indent="-177800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Zweite</a:t>
            </a:r>
            <a:r>
              <a:rPr kumimoji="0" lang="en-GB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GB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Ebene</a:t>
            </a:r>
            <a:endParaRPr kumimoji="0" lang="en-GB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55600" marR="0" lvl="2" indent="-174625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Dritte</a:t>
            </a:r>
            <a:r>
              <a:rPr kumimoji="0" lang="en-GB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GB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Ebene</a:t>
            </a:r>
            <a:endParaRPr kumimoji="0" lang="en-GB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38163" marR="0" lvl="3" indent="-180975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Vierte</a:t>
            </a:r>
            <a:r>
              <a:rPr kumimoji="0" lang="en-GB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GB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Ebene</a:t>
            </a:r>
            <a:endParaRPr kumimoji="0" lang="en-GB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720725" marR="0" lvl="4" indent="-180975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Fünfte</a:t>
            </a:r>
            <a:r>
              <a:rPr kumimoji="0" lang="en-GB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GB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Ebene</a:t>
            </a:r>
            <a:endParaRPr kumimoji="0" lang="en-GB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7513" y="719138"/>
            <a:ext cx="9861551" cy="3847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7805738" y="6974946"/>
            <a:ext cx="2473326" cy="401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2ACF16F-BF03-4172-A591-8A128CF90D09}" type="datetime3">
              <a:rPr lang="en-US" smtClean="0"/>
              <a:t>20 February 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7513" y="262467"/>
            <a:ext cx="644895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Presentation Title runs here (go to Header &amp; Footer to edit this text)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098925" y="6974946"/>
            <a:ext cx="2495550" cy="401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823BDE7-C439-4370-BEF8-E4CE31B86B30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1" name="Gerade Verbindung 10"/>
          <p:cNvCxnSpPr/>
          <p:nvPr/>
        </p:nvCxnSpPr>
        <p:spPr bwMode="auto">
          <a:xfrm>
            <a:off x="0" y="6854297"/>
            <a:ext cx="10693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feld 9"/>
          <p:cNvSpPr txBox="1"/>
          <p:nvPr/>
        </p:nvSpPr>
        <p:spPr>
          <a:xfrm>
            <a:off x="417513" y="7066161"/>
            <a:ext cx="34401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200" b="1" i="1" dirty="0" err="1" smtClean="0">
                <a:solidFill>
                  <a:schemeClr val="bg2"/>
                </a:solidFill>
              </a:rPr>
              <a:t>Detect</a:t>
            </a:r>
            <a:r>
              <a:rPr lang="de-DE" sz="1200" b="1" i="1" baseline="0" dirty="0" smtClean="0">
                <a:solidFill>
                  <a:schemeClr val="bg2"/>
                </a:solidFill>
              </a:rPr>
              <a:t> and </a:t>
            </a:r>
            <a:r>
              <a:rPr lang="de-DE" sz="1200" b="1" i="1" baseline="0" dirty="0" err="1" smtClean="0">
                <a:solidFill>
                  <a:schemeClr val="bg2"/>
                </a:solidFill>
              </a:rPr>
              <a:t>Protect</a:t>
            </a:r>
            <a:r>
              <a:rPr lang="de-DE" sz="2400" b="1" i="1" baseline="0" dirty="0" smtClean="0">
                <a:solidFill>
                  <a:srgbClr val="00D505"/>
                </a:solidFill>
              </a:rPr>
              <a:t>.</a:t>
            </a:r>
            <a:endParaRPr lang="en-GB" sz="2400" b="1" i="1" dirty="0" err="1" smtClean="0">
              <a:solidFill>
                <a:srgbClr val="00D50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8" r:id="rId2"/>
    <p:sldLayoutId id="2147483860" r:id="rId3"/>
    <p:sldLayoutId id="2147483854" r:id="rId4"/>
    <p:sldLayoutId id="2147483851" r:id="rId5"/>
    <p:sldLayoutId id="2147483852" r:id="rId6"/>
    <p:sldLayoutId id="2147483853" r:id="rId7"/>
    <p:sldLayoutId id="2147483859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GB" altLang="de-DE" sz="2500" b="0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2pPr>
      <a:lvl3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3pPr>
      <a:lvl4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4pPr>
      <a:lvl5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5pPr>
      <a:lvl6pPr marL="4572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6pPr>
      <a:lvl7pPr marL="9144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7pPr>
      <a:lvl8pPr marL="13716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8pPr>
      <a:lvl9pPr marL="18288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9pPr>
    </p:titleStyle>
    <p:bodyStyle>
      <a:lvl1pPr marL="342900" marR="0" indent="-342900" algn="l" defTabSz="1042988" rtl="0" eaLnBrk="1" fontAlgn="base" latinLnBrk="0" hangingPunct="1">
        <a:lnSpc>
          <a:spcPct val="115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400" b="0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7800" algn="l" defTabSz="1042988" rtl="0" eaLnBrk="1" fontAlgn="base" latinLnBrk="0" hangingPunct="1">
        <a:lnSpc>
          <a:spcPct val="115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Char char="•"/>
        <a:tabLst/>
        <a:defRPr sz="1400">
          <a:solidFill>
            <a:schemeClr val="tx1"/>
          </a:solidFill>
          <a:latin typeface="+mn-lt"/>
          <a:cs typeface="+mn-cs"/>
        </a:defRPr>
      </a:lvl2pPr>
      <a:lvl3pPr marL="355600" marR="0" indent="-174625" algn="l" defTabSz="1042988" rtl="0" eaLnBrk="1" fontAlgn="base" latinLnBrk="0" hangingPunct="1">
        <a:lnSpc>
          <a:spcPct val="115000"/>
        </a:lnSpc>
        <a:spcBef>
          <a:spcPct val="0"/>
        </a:spcBef>
        <a:spcAft>
          <a:spcPct val="0"/>
        </a:spcAft>
        <a:buClr>
          <a:schemeClr val="tx1"/>
        </a:buClr>
        <a:buSzTx/>
        <a:buFont typeface="Arial" charset="0"/>
        <a:buChar char="–"/>
        <a:tabLst/>
        <a:defRPr sz="1200">
          <a:solidFill>
            <a:schemeClr val="tx1"/>
          </a:solidFill>
          <a:latin typeface="+mn-lt"/>
          <a:cs typeface="+mn-cs"/>
        </a:defRPr>
      </a:lvl3pPr>
      <a:lvl4pPr marL="538163" marR="0" indent="-180975" algn="l" defTabSz="1042988" rtl="0" eaLnBrk="1" fontAlgn="base" latinLnBrk="0" hangingPunct="1">
        <a:lnSpc>
          <a:spcPct val="115000"/>
        </a:lnSpc>
        <a:spcBef>
          <a:spcPct val="0"/>
        </a:spcBef>
        <a:spcAft>
          <a:spcPct val="0"/>
        </a:spcAft>
        <a:buClr>
          <a:schemeClr val="tx1"/>
        </a:buClr>
        <a:buSzTx/>
        <a:buFont typeface="Arial" charset="0"/>
        <a:buChar char="–"/>
        <a:tabLst/>
        <a:defRPr sz="1000">
          <a:solidFill>
            <a:schemeClr val="tx1"/>
          </a:solidFill>
          <a:latin typeface="+mn-lt"/>
          <a:cs typeface="+mn-cs"/>
        </a:defRPr>
      </a:lvl4pPr>
      <a:lvl5pPr marL="720725" marR="0" indent="-180975" algn="l" defTabSz="1042988" rtl="0" eaLnBrk="1" fontAlgn="base" latinLnBrk="0" hangingPunct="1">
        <a:lnSpc>
          <a:spcPct val="115000"/>
        </a:lnSpc>
        <a:spcBef>
          <a:spcPct val="0"/>
        </a:spcBef>
        <a:spcAft>
          <a:spcPct val="0"/>
        </a:spcAft>
        <a:buClr>
          <a:schemeClr val="tx1"/>
        </a:buClr>
        <a:buSzTx/>
        <a:buFont typeface="Arial" charset="0"/>
        <a:buChar char="–"/>
        <a:tabLst/>
        <a:defRPr sz="1000">
          <a:solidFill>
            <a:schemeClr val="tx1"/>
          </a:solidFill>
          <a:latin typeface="+mn-lt"/>
          <a:cs typeface="+mn-cs"/>
        </a:defRPr>
      </a:lvl5pPr>
      <a:lvl6pPr marL="1080000" indent="-180000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-"/>
        <a:defRPr sz="1000">
          <a:solidFill>
            <a:schemeClr val="tx1"/>
          </a:solidFill>
          <a:latin typeface="+mn-lt"/>
          <a:cs typeface="+mn-cs"/>
        </a:defRPr>
      </a:lvl6pPr>
      <a:lvl7pPr marL="1260000" indent="-180000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-"/>
        <a:defRPr sz="1000">
          <a:solidFill>
            <a:schemeClr val="tx1"/>
          </a:solidFill>
          <a:latin typeface="+mn-lt"/>
          <a:cs typeface="+mn-cs"/>
        </a:defRPr>
      </a:lvl7pPr>
      <a:lvl8pPr marL="1440000" indent="-180000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-"/>
        <a:defRPr sz="1000">
          <a:solidFill>
            <a:schemeClr val="tx1"/>
          </a:solidFill>
          <a:latin typeface="+mn-lt"/>
          <a:cs typeface="+mn-cs"/>
        </a:defRPr>
      </a:lvl8pPr>
      <a:lvl9pPr marL="1620000" indent="-180000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-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4="http://schemas.microsoft.com/office/drawing/2010/main" xmlns:p15="http://schemas.microsoft.com/office/powerpoint/2012/main">
        <p15:guide id="1" orient="horz" pos="1152" userDrawn="1">
          <p15:clr>
            <a:srgbClr val="F26B43"/>
          </p15:clr>
        </p15:guide>
        <p15:guide id="2" pos="261" userDrawn="1">
          <p15:clr>
            <a:srgbClr val="F26B43"/>
          </p15:clr>
        </p15:guide>
        <p15:guide id="3" pos="6475" userDrawn="1">
          <p15:clr>
            <a:srgbClr val="F26B43"/>
          </p15:clr>
        </p15:guide>
        <p15:guide id="4" orient="horz" pos="41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camtuf.coredump.cx/af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uzzing-project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hyperlink" Target="https://bugs.exim.org/show_bug.cgi?id=1780" TargetMode="External"/><Relationship Id="rId117" Type="http://schemas.openxmlformats.org/officeDocument/2006/relationships/hyperlink" Target="https://github.com/erikd/libsndfile/commit/e67d42d5585d4e14973b773293054545a377691b" TargetMode="External"/><Relationship Id="rId21" Type="http://schemas.openxmlformats.org/officeDocument/2006/relationships/hyperlink" Target="http://lcamtuf.blogspot.com/2015/03/another-round-of-image-bugs-png-and.html" TargetMode="External"/><Relationship Id="rId42" Type="http://schemas.openxmlformats.org/officeDocument/2006/relationships/hyperlink" Target="http://listarchives.documentliberation.org/www/discuss/msg00102.html" TargetMode="External"/><Relationship Id="rId47" Type="http://schemas.openxmlformats.org/officeDocument/2006/relationships/hyperlink" Target="http://git.savannah.gnu.org/cgit/freetype/freetype2.git/commit/?id=c9ca6ffc9442b4b127f948e2d993454aa7791e59" TargetMode="External"/><Relationship Id="rId63" Type="http://schemas.openxmlformats.org/officeDocument/2006/relationships/hyperlink" Target="http://lcamtuf.blogspot.com/2014/10/bash-bug-how-we-finally-cracked.html" TargetMode="External"/><Relationship Id="rId68" Type="http://schemas.openxmlformats.org/officeDocument/2006/relationships/hyperlink" Target="http://marc.info/?l=openbsd-cvs&amp;m=141645608125637&amp;w=2" TargetMode="External"/><Relationship Id="rId84" Type="http://schemas.openxmlformats.org/officeDocument/2006/relationships/hyperlink" Target="https://code.google.com/p/libarchive/issues/detail?id=400" TargetMode="External"/><Relationship Id="rId89" Type="http://schemas.openxmlformats.org/officeDocument/2006/relationships/hyperlink" Target="https://code.google.com/p/libarchive/issues/detail?id=395" TargetMode="External"/><Relationship Id="rId112" Type="http://schemas.openxmlformats.org/officeDocument/2006/relationships/hyperlink" Target="http://events.linuxfoundation.org/sites/events/files/slides/ABS2015.pdf" TargetMode="External"/><Relationship Id="rId133" Type="http://schemas.openxmlformats.org/officeDocument/2006/relationships/hyperlink" Target="http://bugs.gw.com/view.php?id=459" TargetMode="External"/><Relationship Id="rId138" Type="http://schemas.openxmlformats.org/officeDocument/2006/relationships/hyperlink" Target="http://lists.freedesktop.org/archives/systemd-devel/2014-November/025283.html" TargetMode="External"/><Relationship Id="rId154" Type="http://schemas.openxmlformats.org/officeDocument/2006/relationships/hyperlink" Target="http://seclists.org/oss-sec/2015/q2/345" TargetMode="External"/><Relationship Id="rId159" Type="http://schemas.openxmlformats.org/officeDocument/2006/relationships/hyperlink" Target="https://bugzilla.gnome.org/show_bug.cgi?id=759398" TargetMode="External"/><Relationship Id="rId16" Type="http://schemas.openxmlformats.org/officeDocument/2006/relationships/hyperlink" Target="http://lcamtuf.blogspot.com/2014/09/cve-2014-1564-uninitialized-memory-when.html" TargetMode="External"/><Relationship Id="rId107" Type="http://schemas.openxmlformats.org/officeDocument/2006/relationships/hyperlink" Target="http://lists.nongnu.org/archive/html/qemu-devel/2015-07/msg05188.html" TargetMode="External"/><Relationship Id="rId11" Type="http://schemas.openxmlformats.org/officeDocument/2006/relationships/hyperlink" Target="https://bugs.php.net/bug.php?id=68799" TargetMode="External"/><Relationship Id="rId32" Type="http://schemas.openxmlformats.org/officeDocument/2006/relationships/hyperlink" Target="https://www.sqlite.org/src/info/e098de69100" TargetMode="External"/><Relationship Id="rId37" Type="http://schemas.openxmlformats.org/officeDocument/2006/relationships/hyperlink" Target="https://blog.fuzzing-project.org/15-Out-of-bounds-read-in-OpenSSL-function-X509_cmp_time-CVE-2015-1789-and-other-minor-issues.html" TargetMode="External"/><Relationship Id="rId53" Type="http://schemas.openxmlformats.org/officeDocument/2006/relationships/hyperlink" Target="http://lists.mindrot.org/pipermail/openssh-commits/2014-November/004134.html" TargetMode="External"/><Relationship Id="rId58" Type="http://schemas.openxmlformats.org/officeDocument/2006/relationships/hyperlink" Target="http://support.ntp.org/bin/view/Main/NtpBug2922" TargetMode="External"/><Relationship Id="rId74" Type="http://schemas.openxmlformats.org/officeDocument/2006/relationships/hyperlink" Target="https://bugs.webkit.org/show_bug.cgi?id=141187" TargetMode="External"/><Relationship Id="rId79" Type="http://schemas.openxmlformats.org/officeDocument/2006/relationships/hyperlink" Target="http://git.videolan.org/?p=ffmpeg.git;a=commitdiff;h=2a983ff7fe076ae93926eb33cfb44ca49183dacc" TargetMode="External"/><Relationship Id="rId102" Type="http://schemas.openxmlformats.org/officeDocument/2006/relationships/hyperlink" Target="http://git.imagemagick.org/repos/ImageMagick/commit/139d4323c40d7363bfdd2382c3821a6f76d69430" TargetMode="External"/><Relationship Id="rId123" Type="http://schemas.openxmlformats.org/officeDocument/2006/relationships/hyperlink" Target="http://lcamtuf.blogspot.com/2014/10/psa-dont-run-strings-on-untrusted-files.html" TargetMode="External"/><Relationship Id="rId128" Type="http://schemas.openxmlformats.org/officeDocument/2006/relationships/hyperlink" Target="http://seclists.org/oss-sec/2014/q4/629" TargetMode="External"/><Relationship Id="rId144" Type="http://schemas.openxmlformats.org/officeDocument/2006/relationships/hyperlink" Target="http://marc.info/?l=openbsd-cvs&amp;m=141646270127039&amp;w=2" TargetMode="External"/><Relationship Id="rId149" Type="http://schemas.openxmlformats.org/officeDocument/2006/relationships/hyperlink" Target="http://marc.info/?l=openbsd-cvs&amp;m=141869291513288&amp;w=2" TargetMode="External"/><Relationship Id="rId5" Type="http://schemas.openxmlformats.org/officeDocument/2006/relationships/hyperlink" Target="http://www.asmail.be/msg0054698178.html" TargetMode="External"/><Relationship Id="rId90" Type="http://schemas.openxmlformats.org/officeDocument/2006/relationships/hyperlink" Target="https://blog.fuzzing-project.org/47-Many-invalid-memory-access-issues-in-libarchive.html" TargetMode="External"/><Relationship Id="rId95" Type="http://schemas.openxmlformats.org/officeDocument/2006/relationships/hyperlink" Target="http://www.imagemagick.org/discourse-server/viewtopic.php?f=3&amp;t=26682" TargetMode="External"/><Relationship Id="rId160" Type="http://schemas.openxmlformats.org/officeDocument/2006/relationships/hyperlink" Target="https://bugzilla.gnome.org/show_bug.cgi?id=760263" TargetMode="External"/><Relationship Id="rId22" Type="http://schemas.openxmlformats.org/officeDocument/2006/relationships/hyperlink" Target="https://support.apple.com/en-us/HT205030" TargetMode="External"/><Relationship Id="rId27" Type="http://schemas.openxmlformats.org/officeDocument/2006/relationships/hyperlink" Target="http://zerodayinitiative.com/advisories/ZDI-16-422/" TargetMode="External"/><Relationship Id="rId43" Type="http://schemas.openxmlformats.org/officeDocument/2006/relationships/hyperlink" Target="http://listarchives.documentliberation.org/www/discuss/msg00099.html" TargetMode="External"/><Relationship Id="rId48" Type="http://schemas.openxmlformats.org/officeDocument/2006/relationships/hyperlink" Target="https://bugzilla.redhat.com/show_bug.cgi?id=1161443" TargetMode="External"/><Relationship Id="rId64" Type="http://schemas.openxmlformats.org/officeDocument/2006/relationships/hyperlink" Target="http://seclists.org/bugtraq/2014/Nov/89" TargetMode="External"/><Relationship Id="rId69" Type="http://schemas.openxmlformats.org/officeDocument/2006/relationships/hyperlink" Target="http://marc.info/?l=openbsd-cvs&amp;m=141645675525861&amp;w=2" TargetMode="External"/><Relationship Id="rId113" Type="http://schemas.openxmlformats.org/officeDocument/2006/relationships/hyperlink" Target="https://www.blackhat.com/docs/us-15/materials/us-15-Drake-Stagefright-Scary-Code-In-The-Heart-Of-Android.pdf" TargetMode="External"/><Relationship Id="rId118" Type="http://schemas.openxmlformats.org/officeDocument/2006/relationships/hyperlink" Target="https://github.com/erikd/libsndfile/commit/a0177b4076642fd92a3bc6409debcbd0ae7f32ac" TargetMode="External"/><Relationship Id="rId134" Type="http://schemas.openxmlformats.org/officeDocument/2006/relationships/hyperlink" Target="https://bugs.debian.org/cgi-bin/bugreport.cgi?bug=768485" TargetMode="External"/><Relationship Id="rId139" Type="http://schemas.openxmlformats.org/officeDocument/2006/relationships/hyperlink" Target="http://seclists.org/oss-sec/2014/q4/847" TargetMode="External"/><Relationship Id="rId80" Type="http://schemas.openxmlformats.org/officeDocument/2006/relationships/hyperlink" Target="https://github.com/mpv-player/mpv/issues/1448" TargetMode="External"/><Relationship Id="rId85" Type="http://schemas.openxmlformats.org/officeDocument/2006/relationships/hyperlink" Target="https://code.google.com/p/libarchive/issues/detail?id=404" TargetMode="External"/><Relationship Id="rId150" Type="http://schemas.openxmlformats.org/officeDocument/2006/relationships/hyperlink" Target="http://marc.info/?l=openbsd-cvs&amp;m=141870196617371&amp;w=2" TargetMode="External"/><Relationship Id="rId155" Type="http://schemas.openxmlformats.org/officeDocument/2006/relationships/hyperlink" Target="http://seclists.org/oss-sec/2015/q2/346" TargetMode="External"/><Relationship Id="rId12" Type="http://schemas.openxmlformats.org/officeDocument/2006/relationships/hyperlink" Target="https://bugs.php.net/bug.php?id=68545" TargetMode="External"/><Relationship Id="rId17" Type="http://schemas.openxmlformats.org/officeDocument/2006/relationships/hyperlink" Target="http://lcamtuf.blogspot.com/2014/10/two-more-browser-memory-disclosure-bugs.html" TargetMode="External"/><Relationship Id="rId33" Type="http://schemas.openxmlformats.org/officeDocument/2006/relationships/hyperlink" Target="http://lcamtuf.blogspot.com/2015/04/finding-bugs-in-sqlite-easy-way.html" TargetMode="External"/><Relationship Id="rId38" Type="http://schemas.openxmlformats.org/officeDocument/2006/relationships/hyperlink" Target="https://openssl.org/news/secadv/20151203.txt" TargetMode="External"/><Relationship Id="rId59" Type="http://schemas.openxmlformats.org/officeDocument/2006/relationships/hyperlink" Target="http://dumpco.re/cve-2016-7434/" TargetMode="External"/><Relationship Id="rId103" Type="http://schemas.openxmlformats.org/officeDocument/2006/relationships/hyperlink" Target="https://blog.fuzzing-project.org/46-Various-invalid-memory-accesses-in-ImageMagick-WPG,-DDS,-DCM.html" TargetMode="External"/><Relationship Id="rId108" Type="http://schemas.openxmlformats.org/officeDocument/2006/relationships/hyperlink" Target="http://lists.nongnu.org/archive/html/qemu-devel/2015-07/msg05421.html" TargetMode="External"/><Relationship Id="rId124" Type="http://schemas.openxmlformats.org/officeDocument/2006/relationships/hyperlink" Target="https://sourceware.org/bugzilla/show_bug.cgi?id=17512#c91" TargetMode="External"/><Relationship Id="rId129" Type="http://schemas.openxmlformats.org/officeDocument/2006/relationships/hyperlink" Target="https://sourceware.org/bugzilla/show_bug.cgi?id=17605" TargetMode="External"/><Relationship Id="rId54" Type="http://schemas.openxmlformats.org/officeDocument/2006/relationships/hyperlink" Target="http://cvsweb.openbsd.org/cgi-bin/cvsweb/src/usr.bin/ssh/krl.c.diff?r1=1.18&amp;r2=1.19&amp;f=h" TargetMode="External"/><Relationship Id="rId70" Type="http://schemas.openxmlformats.org/officeDocument/2006/relationships/hyperlink" Target="http://marc.info/?l=openbsd-cvs&amp;m=141761276914482&amp;w=2" TargetMode="External"/><Relationship Id="rId75" Type="http://schemas.openxmlformats.org/officeDocument/2006/relationships/hyperlink" Target="https://bugs.webkit.org/show_bug.cgi?id=141028" TargetMode="External"/><Relationship Id="rId91" Type="http://schemas.openxmlformats.org/officeDocument/2006/relationships/hyperlink" Target="https://bugs.wireshark.org/bugzilla/show_bug.cgi?id=10895" TargetMode="External"/><Relationship Id="rId96" Type="http://schemas.openxmlformats.org/officeDocument/2006/relationships/hyperlink" Target="http://www.imagemagick.org/discourse-server/viewtopic.php?f=3&amp;t=26699" TargetMode="External"/><Relationship Id="rId140" Type="http://schemas.openxmlformats.org/officeDocument/2006/relationships/hyperlink" Target="http://seclists.org/oss-sec/2014/q4/489" TargetMode="External"/><Relationship Id="rId145" Type="http://schemas.openxmlformats.org/officeDocument/2006/relationships/hyperlink" Target="http://mail-index.netbsd.org/source-changes/2015/02/11/msg063056.html" TargetMode="External"/><Relationship Id="rId161" Type="http://schemas.openxmlformats.org/officeDocument/2006/relationships/hyperlink" Target="https://web.nvd.nist.gov/view/vuln/detail?vulnId=CVE-2015-711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onostix.com/pub/adv/CVE-2014-8127-LibTIFF-Out-of-bounds_Reads.txt" TargetMode="External"/><Relationship Id="rId15" Type="http://schemas.openxmlformats.org/officeDocument/2006/relationships/hyperlink" Target="https://bugs.php.net/bug.php?id=70385" TargetMode="External"/><Relationship Id="rId23" Type="http://schemas.openxmlformats.org/officeDocument/2006/relationships/hyperlink" Target="https://code.google.com/p/google-security-research/issues/detail?id=225" TargetMode="External"/><Relationship Id="rId28" Type="http://schemas.openxmlformats.org/officeDocument/2006/relationships/hyperlink" Target="http://zerodayinitiative.com/advisories/ZDI-16-563/" TargetMode="External"/><Relationship Id="rId36" Type="http://schemas.openxmlformats.org/officeDocument/2006/relationships/hyperlink" Target="https://jbp.io/2015/06/11/cve-2015-1788-openssl-binpoly-hang/" TargetMode="External"/><Relationship Id="rId49" Type="http://schemas.openxmlformats.org/officeDocument/2006/relationships/hyperlink" Target="http://lists.gnupg.org/pipermail/gnupg-announce/2014q4/000359.html" TargetMode="External"/><Relationship Id="rId57" Type="http://schemas.openxmlformats.org/officeDocument/2006/relationships/hyperlink" Target="http://www.chiark.greenend.org.uk/~sgtatham/putty/wishlist/vuln-ecdsa-newkey.html" TargetMode="External"/><Relationship Id="rId106" Type="http://schemas.openxmlformats.org/officeDocument/2006/relationships/hyperlink" Target="https://kb.isc.org/article/AA-01291" TargetMode="External"/><Relationship Id="rId114" Type="http://schemas.openxmlformats.org/officeDocument/2006/relationships/hyperlink" Target="http://www.openwall.com/lists/oss-security/2015/02/13/6" TargetMode="External"/><Relationship Id="rId119" Type="http://schemas.openxmlformats.org/officeDocument/2006/relationships/hyperlink" Target="http://www.nemux.org/2015/10/13/libsndfile-1-0-25-heap-overflow/" TargetMode="External"/><Relationship Id="rId127" Type="http://schemas.openxmlformats.org/officeDocument/2006/relationships/hyperlink" Target="https://sourceware.org/bugzilla/show_bug.cgi?id=17531#c31" TargetMode="External"/><Relationship Id="rId10" Type="http://schemas.openxmlformats.org/officeDocument/2006/relationships/hyperlink" Target="https://github.com/mozilla/mozjpeg/issues/141" TargetMode="External"/><Relationship Id="rId31" Type="http://schemas.openxmlformats.org/officeDocument/2006/relationships/hyperlink" Target="https://www.sqlite.org/src/info/9e6eae660a0230" TargetMode="External"/><Relationship Id="rId44" Type="http://schemas.openxmlformats.org/officeDocument/2006/relationships/hyperlink" Target="http://comments.gmane.org/gmane.comp.documentfoundation.libreoffice.devel/63005" TargetMode="External"/><Relationship Id="rId52" Type="http://schemas.openxmlformats.org/officeDocument/2006/relationships/hyperlink" Target="https://blog.fuzzing-project.org/7-Multiple-vulnerabilities-in-GnuPG,-libksba-and-GpgOL-TFPA-0032015.html" TargetMode="External"/><Relationship Id="rId60" Type="http://schemas.openxmlformats.org/officeDocument/2006/relationships/hyperlink" Target="http://hg.nginx.org/nginx/rev/22ee99422329" TargetMode="External"/><Relationship Id="rId65" Type="http://schemas.openxmlformats.org/officeDocument/2006/relationships/hyperlink" Target="http://seclists.org/bugtraq/2014/Nov/90" TargetMode="External"/><Relationship Id="rId73" Type="http://schemas.openxmlformats.org/officeDocument/2006/relationships/hyperlink" Target="https://bugs.webkit.org/show_bug.cgi?id=141070" TargetMode="External"/><Relationship Id="rId78" Type="http://schemas.openxmlformats.org/officeDocument/2006/relationships/hyperlink" Target="https://github.com/FFmpeg/FFmpeg/commit/e8714f6f93d1a32f4e4655209960afcf4c185214" TargetMode="External"/><Relationship Id="rId81" Type="http://schemas.openxmlformats.org/officeDocument/2006/relationships/hyperlink" Target="https://github.com/mpv-player/mpv/issues/1420" TargetMode="External"/><Relationship Id="rId86" Type="http://schemas.openxmlformats.org/officeDocument/2006/relationships/hyperlink" Target="https://code.google.com/p/libarchive/issues/detail?id=406" TargetMode="External"/><Relationship Id="rId94" Type="http://schemas.openxmlformats.org/officeDocument/2006/relationships/hyperlink" Target="http://www.imagemagick.org/discourse-server/viewtopic.php?f=3&amp;t=26456" TargetMode="External"/><Relationship Id="rId99" Type="http://schemas.openxmlformats.org/officeDocument/2006/relationships/hyperlink" Target="http://www.imagemagick.org/discourse-server/viewtopic.php?f=3&amp;t=26816" TargetMode="External"/><Relationship Id="rId101" Type="http://schemas.openxmlformats.org/officeDocument/2006/relationships/hyperlink" Target="http://www.imagemagick.org/discourse-server/viewtopic.php?f=3&amp;t=26857" TargetMode="External"/><Relationship Id="rId122" Type="http://schemas.openxmlformats.org/officeDocument/2006/relationships/hyperlink" Target="http://seclists.org/oss-sec/2014/q4/870" TargetMode="External"/><Relationship Id="rId130" Type="http://schemas.openxmlformats.org/officeDocument/2006/relationships/hyperlink" Target="https://www.freebsd.org/security/advisories/FreeBSD-SA-14:16.file.asc" TargetMode="External"/><Relationship Id="rId135" Type="http://schemas.openxmlformats.org/officeDocument/2006/relationships/hyperlink" Target="https://blog.fuzzing-project.org/30-Stack-overflows-and-out-of-bounds-read-in-dpkg-Debian.html" TargetMode="External"/><Relationship Id="rId143" Type="http://schemas.openxmlformats.org/officeDocument/2006/relationships/hyperlink" Target="https://blog.fuzzing-project.org/9-Heap-overflow-invalid-read-in-Libtasn1-TFPA-0052015.html" TargetMode="External"/><Relationship Id="rId148" Type="http://schemas.openxmlformats.org/officeDocument/2006/relationships/hyperlink" Target="http://marc.info/?l=openbsd-cvs&amp;m=141868697709991&amp;w=2" TargetMode="External"/><Relationship Id="rId151" Type="http://schemas.openxmlformats.org/officeDocument/2006/relationships/hyperlink" Target="http://seclists.org/oss-sec/2015/q1/581" TargetMode="External"/><Relationship Id="rId156" Type="http://schemas.openxmlformats.org/officeDocument/2006/relationships/hyperlink" Target="https://bugzilla.gnome.org/show_bug.cgi?id=744980" TargetMode="External"/><Relationship Id="rId164" Type="http://schemas.openxmlformats.org/officeDocument/2006/relationships/hyperlink" Target="https://bugs.debian.org/cgi-bin/bugreport.cgi?bug=772705" TargetMode="External"/><Relationship Id="rId4" Type="http://schemas.openxmlformats.org/officeDocument/2006/relationships/hyperlink" Target="http://tfpwn.com/files/libpng_heap_overflow_1.6.15.txt" TargetMode="External"/><Relationship Id="rId9" Type="http://schemas.openxmlformats.org/officeDocument/2006/relationships/hyperlink" Target="http://www.openwall.com/lists/oss-security/2015/01/24/16" TargetMode="External"/><Relationship Id="rId13" Type="http://schemas.openxmlformats.org/officeDocument/2006/relationships/hyperlink" Target="https://bugs.php.net/bug.php?id=69139" TargetMode="External"/><Relationship Id="rId18" Type="http://schemas.openxmlformats.org/officeDocument/2006/relationships/hyperlink" Target="https://www.mozilla.org/en-US/security/advisories/mfsa2015-02/" TargetMode="External"/><Relationship Id="rId39" Type="http://schemas.openxmlformats.org/officeDocument/2006/relationships/hyperlink" Target="https://marc.info/?l=openssl-dev&amp;m=145890788100691&amp;w=2" TargetMode="External"/><Relationship Id="rId109" Type="http://schemas.openxmlformats.org/officeDocument/2006/relationships/hyperlink" Target="https://github.com/mm2/Little-CMS/issues/43" TargetMode="External"/><Relationship Id="rId34" Type="http://schemas.openxmlformats.org/officeDocument/2006/relationships/hyperlink" Target="https://mta.openssl.org/pipermail/openssl-announce/2015-March/000026.html" TargetMode="External"/><Relationship Id="rId50" Type="http://schemas.openxmlformats.org/officeDocument/2006/relationships/hyperlink" Target="https://blog.fuzzing-project.org/2-Buffer-overflow-and-other-minor-issues-in-GnuPG-and-libksba-TFPA-0012014.html" TargetMode="External"/><Relationship Id="rId55" Type="http://schemas.openxmlformats.org/officeDocument/2006/relationships/hyperlink" Target="http://marc.info/?l=openbsd-cvs&amp;m=141680037829200&amp;w=2" TargetMode="External"/><Relationship Id="rId76" Type="http://schemas.openxmlformats.org/officeDocument/2006/relationships/hyperlink" Target="https://bugs.webkit.org/show_bug.cgi?id=141194" TargetMode="External"/><Relationship Id="rId97" Type="http://schemas.openxmlformats.org/officeDocument/2006/relationships/hyperlink" Target="http://www.imagemagick.org/discourse-server/viewtopic.php?f=3&amp;t=26733" TargetMode="External"/><Relationship Id="rId104" Type="http://schemas.openxmlformats.org/officeDocument/2006/relationships/hyperlink" Target="https://kb.isc.org/article/AA-01272" TargetMode="External"/><Relationship Id="rId120" Type="http://schemas.openxmlformats.org/officeDocument/2006/relationships/hyperlink" Target="http://seclists.org/fulldisclosure/2014/Nov/74" TargetMode="External"/><Relationship Id="rId125" Type="http://schemas.openxmlformats.org/officeDocument/2006/relationships/hyperlink" Target="https://lists.fedorahosted.org/pipermail/elfutils-devel/2014-October/004215.html" TargetMode="External"/><Relationship Id="rId141" Type="http://schemas.openxmlformats.org/officeDocument/2006/relationships/hyperlink" Target="http://www.openwall.com/lists/oss-security/2015/02/17/4" TargetMode="External"/><Relationship Id="rId146" Type="http://schemas.openxmlformats.org/officeDocument/2006/relationships/hyperlink" Target="http://marc.info/?l=openbsd-cvs&amp;m=141653478623314&amp;w=2" TargetMode="External"/><Relationship Id="rId7" Type="http://schemas.openxmlformats.org/officeDocument/2006/relationships/hyperlink" Target="http://www.conostix.com/pub/adv/CVE-2014-8128-LibTIFF-Out-of-bounds_Writes.txt" TargetMode="External"/><Relationship Id="rId71" Type="http://schemas.openxmlformats.org/officeDocument/2006/relationships/hyperlink" Target="https://github.com/the-tcpdump-group/tcpdump/issues/446" TargetMode="External"/><Relationship Id="rId92" Type="http://schemas.openxmlformats.org/officeDocument/2006/relationships/hyperlink" Target="https://bugs.wireshark.org/bugzilla/show_bug.cgi?id=11188" TargetMode="External"/><Relationship Id="rId162" Type="http://schemas.openxmlformats.org/officeDocument/2006/relationships/hyperlink" Target="https://web.nvd.nist.gov/view/vuln/detail?vulnId=CVE-2015-7116" TargetMode="External"/><Relationship Id="rId2" Type="http://schemas.openxmlformats.org/officeDocument/2006/relationships/notesSlide" Target="../notesSlides/notesSlide4.xml"/><Relationship Id="rId29" Type="http://schemas.openxmlformats.org/officeDocument/2006/relationships/hyperlink" Target="http://zerodayinitiative.com/advisories/ZDI-16-538/" TargetMode="External"/><Relationship Id="rId24" Type="http://schemas.openxmlformats.org/officeDocument/2006/relationships/hyperlink" Target="https://code.google.com/p/google-security-research/issues/detail?id=208" TargetMode="External"/><Relationship Id="rId40" Type="http://schemas.openxmlformats.org/officeDocument/2006/relationships/hyperlink" Target="https://www.openssl.org/news/secadv/20160503.txt" TargetMode="External"/><Relationship Id="rId45" Type="http://schemas.openxmlformats.org/officeDocument/2006/relationships/hyperlink" Target="https://bugs.freedesktop.org/show_bug.cgi?id=86854" TargetMode="External"/><Relationship Id="rId66" Type="http://schemas.openxmlformats.org/officeDocument/2006/relationships/hyperlink" Target="http://seclists.org/bugtraq/2014/Nov/88" TargetMode="External"/><Relationship Id="rId87" Type="http://schemas.openxmlformats.org/officeDocument/2006/relationships/hyperlink" Target="https://code.google.com/p/libarchive/issues/detail?id=407" TargetMode="External"/><Relationship Id="rId110" Type="http://schemas.openxmlformats.org/officeDocument/2006/relationships/hyperlink" Target="http://download.oracle.com/otndocs/products/berkeleydb/html/changelog_6_1.html" TargetMode="External"/><Relationship Id="rId115" Type="http://schemas.openxmlformats.org/officeDocument/2006/relationships/hyperlink" Target="https://git.xiph.org/?p=flac.git;a=commit;h=43ba7ad05f1656e885ce2f34a9a72494f45705ae" TargetMode="External"/><Relationship Id="rId131" Type="http://schemas.openxmlformats.org/officeDocument/2006/relationships/hyperlink" Target="http://bugs.gw.com/view.php?id=409" TargetMode="External"/><Relationship Id="rId136" Type="http://schemas.openxmlformats.org/officeDocument/2006/relationships/hyperlink" Target="http://marc.info/?l=openbsd-cvs&amp;m=141667152432269&amp;w=2" TargetMode="External"/><Relationship Id="rId157" Type="http://schemas.openxmlformats.org/officeDocument/2006/relationships/hyperlink" Target="https://bugzilla.gnome.org/show_bug.cgi?id=756263" TargetMode="External"/><Relationship Id="rId61" Type="http://schemas.openxmlformats.org/officeDocument/2006/relationships/hyperlink" Target="http://hg.nginx.org/nginx/rev/b6a665bf858a" TargetMode="External"/><Relationship Id="rId82" Type="http://schemas.openxmlformats.org/officeDocument/2006/relationships/hyperlink" Target="http://obe.tv/about-us/obe-blog/item/26-fuzzing-ffmpeg-for-fun-and-profit" TargetMode="External"/><Relationship Id="rId152" Type="http://schemas.openxmlformats.org/officeDocument/2006/relationships/hyperlink" Target="http://seclists.org/oss-sec/2015/q1/580" TargetMode="External"/><Relationship Id="rId19" Type="http://schemas.openxmlformats.org/officeDocument/2006/relationships/hyperlink" Target="https://www.mozilla.org/en-US/security/advisories/mfsa2015-10/" TargetMode="External"/><Relationship Id="rId14" Type="http://schemas.openxmlformats.org/officeDocument/2006/relationships/hyperlink" Target="https://bugs.php.net/bug.php?id=70083" TargetMode="External"/><Relationship Id="rId30" Type="http://schemas.openxmlformats.org/officeDocument/2006/relationships/hyperlink" Target="https://www.sqlite.org/src/info/a59ae93ee990a55" TargetMode="External"/><Relationship Id="rId35" Type="http://schemas.openxmlformats.org/officeDocument/2006/relationships/hyperlink" Target="https://www.openssl.org/news/secadv_20150611.txt" TargetMode="External"/><Relationship Id="rId56" Type="http://schemas.openxmlformats.org/officeDocument/2006/relationships/hyperlink" Target="http://www.chiark.greenend.org.uk/~sgtatham/putty/wishlist/vuln-ech-overflow.html" TargetMode="External"/><Relationship Id="rId77" Type="http://schemas.openxmlformats.org/officeDocument/2006/relationships/hyperlink" Target="https://code.google.com/p/chromium/issues/detail?id=459654" TargetMode="External"/><Relationship Id="rId100" Type="http://schemas.openxmlformats.org/officeDocument/2006/relationships/hyperlink" Target="http://www.imagemagick.org/discourse-server/viewtopic.php?f=3&amp;t=26838" TargetMode="External"/><Relationship Id="rId105" Type="http://schemas.openxmlformats.org/officeDocument/2006/relationships/hyperlink" Target="https://kb.isc.org/article/AA-01287" TargetMode="External"/><Relationship Id="rId126" Type="http://schemas.openxmlformats.org/officeDocument/2006/relationships/hyperlink" Target="https://lists.fedorahosted.org/pipermail/elfutils-devel/2014-November/004230.html" TargetMode="External"/><Relationship Id="rId147" Type="http://schemas.openxmlformats.org/officeDocument/2006/relationships/hyperlink" Target="http://mdocml.bsd.lv/ChangeLog" TargetMode="External"/><Relationship Id="rId8" Type="http://schemas.openxmlformats.org/officeDocument/2006/relationships/hyperlink" Target="http://www.conostix.com/pub/adv/CVE-2014-8129-LibTIFF-Out-of-bounds_Reads_and_Writes.txt" TargetMode="External"/><Relationship Id="rId51" Type="http://schemas.openxmlformats.org/officeDocument/2006/relationships/hyperlink" Target="https://blog.fuzzing-project.org/5-Multiple-issues-in-GnuPG-found-through-keyring-fuzzing-TFPA-0012015.html" TargetMode="External"/><Relationship Id="rId72" Type="http://schemas.openxmlformats.org/officeDocument/2006/relationships/hyperlink" Target="https://github.com/the-tcpdump-group/tcpdump/issues/496" TargetMode="External"/><Relationship Id="rId93" Type="http://schemas.openxmlformats.org/officeDocument/2006/relationships/hyperlink" Target="https://bugs.wireshark.org/bugzilla/show_bug.cgi?id=11455" TargetMode="External"/><Relationship Id="rId98" Type="http://schemas.openxmlformats.org/officeDocument/2006/relationships/hyperlink" Target="http://www.imagemagick.org/discourse-server/viewtopic.php?f=3&amp;t=26742" TargetMode="External"/><Relationship Id="rId121" Type="http://schemas.openxmlformats.org/officeDocument/2006/relationships/hyperlink" Target="https://lists.gnu.org/archive/html/bug-unrtf/2014-11/msg00001.html" TargetMode="External"/><Relationship Id="rId142" Type="http://schemas.openxmlformats.org/officeDocument/2006/relationships/hyperlink" Target="https://blog.fuzzing-project.org/6-Stack-overflow-in-libtasn1-TFPA-0022015.html" TargetMode="External"/><Relationship Id="rId163" Type="http://schemas.openxmlformats.org/officeDocument/2006/relationships/hyperlink" Target="https://bugzilla.gnome.org/show_bug.cgi?id=759671" TargetMode="External"/><Relationship Id="rId3" Type="http://schemas.openxmlformats.org/officeDocument/2006/relationships/hyperlink" Target="http://seclists.org/fulldisclosure/2013/Nov/83" TargetMode="External"/><Relationship Id="rId25" Type="http://schemas.openxmlformats.org/officeDocument/2006/relationships/hyperlink" Target="https://blog.fuzzing-project.org/29-Heap-Overflow-in-PCRE.html" TargetMode="External"/><Relationship Id="rId46" Type="http://schemas.openxmlformats.org/officeDocument/2006/relationships/hyperlink" Target="http://git.savannah.gnu.org/cgit/freetype/freetype2.git/commit/?id=b94381134efd41c6885d38e08d14106feec7284b" TargetMode="External"/><Relationship Id="rId67" Type="http://schemas.openxmlformats.org/officeDocument/2006/relationships/hyperlink" Target="http://marc.info/?l=openbsd-cvs&amp;m=141645584025575&amp;w=2" TargetMode="External"/><Relationship Id="rId116" Type="http://schemas.openxmlformats.org/officeDocument/2006/relationships/hyperlink" Target="https://github.com/erikd/libsndfile/commit/a8ab5b375bf7faa040ae0dd4743f8c99a027574a" TargetMode="External"/><Relationship Id="rId137" Type="http://schemas.openxmlformats.org/officeDocument/2006/relationships/hyperlink" Target="http://lists.freedesktop.org/archives/systemd-devel/2014-November/025282.html" TargetMode="External"/><Relationship Id="rId158" Type="http://schemas.openxmlformats.org/officeDocument/2006/relationships/hyperlink" Target="https://bugzilla.gnome.org/show_bug.cgi?id=759020" TargetMode="External"/><Relationship Id="rId20" Type="http://schemas.openxmlformats.org/officeDocument/2006/relationships/hyperlink" Target="http://lcamtuf.blogspot.com/2015/02/bi-level-tiffs-and-tale-of-unexpectedly.html" TargetMode="External"/><Relationship Id="rId41" Type="http://schemas.openxmlformats.org/officeDocument/2006/relationships/hyperlink" Target="http://sourceforge.net/p/libwpd/tickets/3/" TargetMode="External"/><Relationship Id="rId62" Type="http://schemas.openxmlformats.org/officeDocument/2006/relationships/hyperlink" Target="http://hg.nginx.org/nginx/rev/60f916da7294" TargetMode="External"/><Relationship Id="rId83" Type="http://schemas.openxmlformats.org/officeDocument/2006/relationships/hyperlink" Target="https://trac.bunkus.org/changeset/1ed73349c565132b68ccc1819795e51aa917c865" TargetMode="External"/><Relationship Id="rId88" Type="http://schemas.openxmlformats.org/officeDocument/2006/relationships/hyperlink" Target="https://code.google.com/p/libarchive/issues/detail?id=402" TargetMode="External"/><Relationship Id="rId111" Type="http://schemas.openxmlformats.org/officeDocument/2006/relationships/hyperlink" Target="http://www.oracle.com/technetwork/topics/security/cpujul2015-2367936.html" TargetMode="External"/><Relationship Id="rId132" Type="http://schemas.openxmlformats.org/officeDocument/2006/relationships/hyperlink" Target="http://bugs.gw.com/view.php?id=454" TargetMode="External"/><Relationship Id="rId153" Type="http://schemas.openxmlformats.org/officeDocument/2006/relationships/hyperlink" Target="http://seclists.org/oss-sec/2015/q2/34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35" y="2732672"/>
            <a:ext cx="8644999" cy="450000"/>
          </a:xfrm>
        </p:spPr>
        <p:txBody>
          <a:bodyPr/>
          <a:lstStyle/>
          <a:p>
            <a:pPr algn="ctr"/>
            <a:r>
              <a:rPr lang="en-US" sz="3600" b="1" dirty="0" smtClean="0"/>
              <a:t>Fuzzing Project</a:t>
            </a:r>
            <a:endParaRPr lang="en-US" sz="36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1850" y="4040527"/>
            <a:ext cx="8644999" cy="800100"/>
          </a:xfrm>
        </p:spPr>
        <p:txBody>
          <a:bodyPr/>
          <a:lstStyle/>
          <a:p>
            <a:pPr algn="ctr"/>
            <a:r>
              <a:rPr lang="en-US" sz="2400" b="1" dirty="0" smtClean="0"/>
              <a:t>Project in the scope of the practical semester of</a:t>
            </a:r>
          </a:p>
          <a:p>
            <a:pPr algn="ctr"/>
            <a:r>
              <a:rPr lang="en-US" sz="2400" b="1" dirty="0" smtClean="0"/>
              <a:t>Andreas </a:t>
            </a:r>
            <a:r>
              <a:rPr lang="en-US" sz="2400" b="1" dirty="0" err="1" smtClean="0"/>
              <a:t>Eisele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39435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2"/>
          <p:cNvSpPr>
            <a:spLocks noGrp="1"/>
          </p:cNvSpPr>
          <p:nvPr>
            <p:ph type="subTitle" idx="1"/>
          </p:nvPr>
        </p:nvSpPr>
        <p:spPr>
          <a:xfrm>
            <a:off x="1565593" y="525780"/>
            <a:ext cx="8644999" cy="502920"/>
          </a:xfrm>
        </p:spPr>
        <p:txBody>
          <a:bodyPr/>
          <a:lstStyle/>
          <a:p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Example of how </a:t>
            </a:r>
            <a:r>
              <a:rPr lang="en-US" sz="2400" u="sng" dirty="0" err="1" smtClean="0">
                <a:solidFill>
                  <a:schemeClr val="accent1">
                    <a:lumMod val="50000"/>
                  </a:schemeClr>
                </a:solidFill>
              </a:rPr>
              <a:t>afl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 mutates files, shown in hexadecimal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/>
              <a:buChar char="à"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/>
              <a:buChar char="à"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84" y="1200150"/>
            <a:ext cx="6564256" cy="79677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83" y="3036946"/>
            <a:ext cx="6564255" cy="8237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81" y="4766310"/>
            <a:ext cx="6559259" cy="832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528182" y="2042644"/>
            <a:ext cx="8255897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Wingdings"/>
              <a:buChar char="à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original file, based on a saved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contains integer and char-array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members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533180" y="3860740"/>
            <a:ext cx="7702259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mutated version, see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difference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 the third block </a:t>
            </a:r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528182" y="5703570"/>
            <a:ext cx="8038728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also mutated version, among other operations is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  arithmetic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one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done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here additional to added data</a:t>
            </a:r>
          </a:p>
          <a:p>
            <a:endParaRPr lang="de-DE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5487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11922" y="900536"/>
            <a:ext cx="8644999" cy="450000"/>
          </a:xfrm>
        </p:spPr>
        <p:txBody>
          <a:bodyPr/>
          <a:lstStyle/>
          <a:p>
            <a:r>
              <a:rPr lang="de-DE" altLang="de-DE" dirty="0" smtClean="0">
                <a:solidFill>
                  <a:schemeClr val="accent1">
                    <a:lumMod val="50000"/>
                  </a:schemeClr>
                </a:solidFill>
              </a:rPr>
              <a:t>User </a:t>
            </a:r>
            <a:r>
              <a:rPr lang="de-DE" altLang="de-DE" dirty="0" err="1" smtClean="0">
                <a:solidFill>
                  <a:schemeClr val="accent1">
                    <a:lumMod val="50000"/>
                  </a:schemeClr>
                </a:solidFill>
              </a:rPr>
              <a:t>guideline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00492" y="1654664"/>
            <a:ext cx="8665748" cy="3941464"/>
          </a:xfrm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AFL is available at the website of it`s founder Michal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Zalewski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download the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latest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version and install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AFL.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ffical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AFL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website:	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://lcamtuf.coredump.cx/afl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/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ecommendend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site:	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://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fuzzing-project.org/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README.txt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other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documentation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files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come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AFL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archive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worth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have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look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49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88453" y="901530"/>
            <a:ext cx="8644999" cy="450000"/>
          </a:xfrm>
        </p:spPr>
        <p:txBody>
          <a:bodyPr/>
          <a:lstStyle/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Sample </a:t>
            </a:r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file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(s)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8453" y="1461348"/>
            <a:ext cx="8644999" cy="536236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least one valid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testcase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prefered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as binary file must be placed in the input directory.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More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files are recommended only if they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end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 a new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progam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status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following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files will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cause 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different behavior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in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target: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000" u="sng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de-DE" sz="2000" u="sng" dirty="0" smtClean="0">
                <a:solidFill>
                  <a:schemeClr val="accent1">
                    <a:lumMod val="50000"/>
                  </a:schemeClr>
                </a:solidFill>
              </a:rPr>
              <a:t>ile1.sql</a:t>
            </a:r>
            <a:r>
              <a:rPr lang="de-DE" sz="2000" u="sng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000" u="sng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de-DE" sz="2000" u="sng" dirty="0" smtClean="0">
                <a:solidFill>
                  <a:schemeClr val="accent1">
                    <a:lumMod val="50000"/>
                  </a:schemeClr>
                </a:solidFill>
              </a:rPr>
              <a:t>ile2.sql</a:t>
            </a:r>
            <a:r>
              <a:rPr lang="de-DE" sz="2000" u="sng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Keep </a:t>
            </a:r>
            <a:r>
              <a:rPr lang="de-DE" sz="2000" b="1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1">
                    <a:lumMod val="50000"/>
                  </a:schemeClr>
                </a:solidFill>
              </a:rPr>
              <a:t>files</a:t>
            </a: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1">
                    <a:lumMod val="50000"/>
                  </a:schemeClr>
                </a:solidFill>
              </a:rPr>
              <a:t>small</a:t>
            </a: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 &lt; 1 </a:t>
            </a:r>
            <a:r>
              <a:rPr lang="de-DE" sz="2000" b="1" dirty="0" err="1" smtClean="0">
                <a:solidFill>
                  <a:schemeClr val="accent1">
                    <a:lumMod val="50000"/>
                  </a:schemeClr>
                </a:solidFill>
              </a:rPr>
              <a:t>kb</a:t>
            </a: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 ideal! </a:t>
            </a:r>
            <a:endParaRPr lang="de-D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54480" y="5462036"/>
            <a:ext cx="492633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sz="1600" dirty="0"/>
              <a:t>UPDATE a SET name = 'Tommy' WHERE id = 1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1554480" y="3783826"/>
            <a:ext cx="53721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sz="1600" dirty="0"/>
              <a:t>CREATE TABEL a(id INTEGER PRIMARY KEY NOT NULL, name TEXT NOT NULL);</a:t>
            </a:r>
          </a:p>
          <a:p>
            <a:r>
              <a:rPr lang="de-DE" sz="1600" dirty="0"/>
              <a:t>INSERET INTO a(</a:t>
            </a:r>
            <a:r>
              <a:rPr lang="de-DE" sz="1600" dirty="0" err="1"/>
              <a:t>id,name</a:t>
            </a:r>
            <a:r>
              <a:rPr lang="de-DE" sz="1600" dirty="0"/>
              <a:t>)</a:t>
            </a:r>
          </a:p>
          <a:p>
            <a:r>
              <a:rPr lang="de-DE" sz="1600" dirty="0"/>
              <a:t>VALUES(1,'Benny</a:t>
            </a:r>
            <a:r>
              <a:rPr lang="de-DE" sz="1600" dirty="0" smtClean="0"/>
              <a:t>');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432450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336993" y="6126480"/>
            <a:ext cx="8644999" cy="645246"/>
          </a:xfrm>
        </p:spPr>
        <p:txBody>
          <a:bodyPr/>
          <a:lstStyle/>
          <a:p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The testprogram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evaluates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given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on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it`s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complexity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See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weak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line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at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breakpoint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1" y="378950"/>
            <a:ext cx="9424484" cy="55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34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517201" y="891540"/>
            <a:ext cx="8644999" cy="455980"/>
          </a:xfrm>
        </p:spPr>
        <p:txBody>
          <a:bodyPr/>
          <a:lstStyle/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Quick </a:t>
            </a:r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517201" y="1651648"/>
            <a:ext cx="8644999" cy="437196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compile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instrument</a:t>
            </a:r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find 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sample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input</a:t>
            </a:r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i="1" dirty="0">
                <a:solidFill>
                  <a:schemeClr val="accent1">
                    <a:lumMod val="50000"/>
                  </a:schemeClr>
                </a:solidFill>
              </a:rPr>
              <a:t>3pü-(</a:t>
            </a:r>
            <a:r>
              <a:rPr lang="de-DE" sz="2000" i="1" dirty="0" err="1">
                <a:solidFill>
                  <a:schemeClr val="accent1">
                    <a:lumMod val="50000"/>
                  </a:schemeClr>
                </a:solidFill>
              </a:rPr>
              <a:t>jPiflä_K</a:t>
            </a:r>
            <a:r>
              <a:rPr lang="de-DE" sz="20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i="1" dirty="0" smtClean="0">
                <a:solidFill>
                  <a:schemeClr val="accent1">
                    <a:lumMod val="50000"/>
                  </a:schemeClr>
                </a:solidFill>
              </a:rPr>
              <a:t>		(13 </a:t>
            </a:r>
            <a:r>
              <a:rPr lang="de-DE" sz="2000" i="1" dirty="0" err="1" smtClean="0">
                <a:solidFill>
                  <a:schemeClr val="accent1">
                    <a:lumMod val="50000"/>
                  </a:schemeClr>
                </a:solidFill>
              </a:rPr>
              <a:t>chars</a:t>
            </a:r>
            <a:r>
              <a:rPr lang="de-DE" sz="2000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i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123sicher</a:t>
            </a:r>
            <a:endParaRPr lang="de-DE" sz="2000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probarbly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minimize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file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(s)/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content</a:t>
            </a:r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un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fuzzing</a:t>
            </a:r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833895" y="2032763"/>
            <a:ext cx="49387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de-DE" sz="1600" dirty="0"/>
              <a:t>$:</a:t>
            </a:r>
            <a:r>
              <a:rPr lang="de-DE" sz="1600" dirty="0" err="1"/>
              <a:t>afl-gcc</a:t>
            </a:r>
            <a:r>
              <a:rPr lang="de-DE" sz="1600" dirty="0"/>
              <a:t> </a:t>
            </a:r>
            <a:r>
              <a:rPr lang="de-DE" sz="1600" dirty="0" err="1"/>
              <a:t>tool.c</a:t>
            </a:r>
            <a:r>
              <a:rPr lang="de-DE" sz="1600" dirty="0"/>
              <a:t> -o </a:t>
            </a:r>
            <a:r>
              <a:rPr lang="de-DE" sz="1600" dirty="0" err="1" smtClean="0"/>
              <a:t>tool</a:t>
            </a:r>
            <a:endParaRPr lang="de-DE" sz="16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1833895" y="4684004"/>
            <a:ext cx="493872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de-DE" sz="1600" dirty="0"/>
              <a:t>$:</a:t>
            </a:r>
            <a:r>
              <a:rPr lang="de-DE" sz="1600" dirty="0" err="1" smtClean="0"/>
              <a:t>afl-cmin</a:t>
            </a:r>
            <a:r>
              <a:rPr lang="de-DE" sz="1600" dirty="0" smtClean="0"/>
              <a:t> -i in/ -o </a:t>
            </a:r>
            <a:r>
              <a:rPr lang="de-DE" sz="1600" dirty="0" err="1" smtClean="0"/>
              <a:t>red_out</a:t>
            </a:r>
            <a:r>
              <a:rPr lang="de-DE" sz="1600" dirty="0" smtClean="0"/>
              <a:t>/ -- ./</a:t>
            </a:r>
            <a:r>
              <a:rPr lang="de-DE" sz="1600" dirty="0" err="1" smtClean="0"/>
              <a:t>tool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smtClean="0"/>
              <a:t>$:</a:t>
            </a:r>
            <a:r>
              <a:rPr lang="de-DE" sz="1600" dirty="0" err="1" smtClean="0"/>
              <a:t>afl-tmin</a:t>
            </a:r>
            <a:r>
              <a:rPr lang="de-DE" sz="1600" dirty="0" smtClean="0"/>
              <a:t> -i in/ -o </a:t>
            </a:r>
            <a:r>
              <a:rPr lang="de-DE" sz="1600" dirty="0" err="1" smtClean="0"/>
              <a:t>mini_out</a:t>
            </a:r>
            <a:r>
              <a:rPr lang="de-DE" sz="1600" dirty="0" smtClean="0"/>
              <a:t>/ -- ./</a:t>
            </a:r>
            <a:r>
              <a:rPr lang="de-DE" sz="1600" dirty="0" err="1" smtClean="0"/>
              <a:t>tool</a:t>
            </a:r>
            <a:r>
              <a:rPr lang="de-DE" sz="1600" dirty="0" smtClean="0"/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833895" y="6356506"/>
            <a:ext cx="49387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de-DE" sz="1600" dirty="0" smtClean="0"/>
              <a:t>$:</a:t>
            </a:r>
            <a:r>
              <a:rPr lang="de-DE" sz="1600" dirty="0" err="1" smtClean="0"/>
              <a:t>afl-fuzz</a:t>
            </a:r>
            <a:r>
              <a:rPr lang="de-DE" sz="1600" dirty="0" smtClean="0"/>
              <a:t> –i in/ -o out/ ./</a:t>
            </a:r>
            <a:r>
              <a:rPr lang="de-DE" sz="1600" dirty="0" err="1" smtClean="0"/>
              <a:t>tool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881777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2"/>
          <p:cNvSpPr>
            <a:spLocks noGrp="1"/>
          </p:cNvSpPr>
          <p:nvPr>
            <p:ph type="subTitle" idx="1"/>
          </p:nvPr>
        </p:nvSpPr>
        <p:spPr>
          <a:xfrm>
            <a:off x="1497330" y="3326130"/>
            <a:ext cx="8713581" cy="366169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That screen shows a correct run of the build/ instrumentation process: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afl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-clang-fast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= stands for the used compiler, could also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afl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-clang,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afl-gcc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afl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llvm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-pass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llvm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mode it is allowed to instrument the code by true compiler-level instead of instrument assembly-level with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afl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-cc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[+]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instrumented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locations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number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locations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give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an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idea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how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complex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respective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file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68" y="525780"/>
            <a:ext cx="7883593" cy="26575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958966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2"/>
          <p:cNvSpPr>
            <a:spLocks noGrp="1"/>
          </p:cNvSpPr>
          <p:nvPr>
            <p:ph type="subTitle" idx="1"/>
          </p:nvPr>
        </p:nvSpPr>
        <p:spPr>
          <a:xfrm>
            <a:off x="1469107" y="5809645"/>
            <a:ext cx="8644999" cy="686157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This screen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will be shown for some seconds after executing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afl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-fuzz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It shows the preparation of the tool. </a:t>
            </a:r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48" y="489661"/>
            <a:ext cx="6118647" cy="48778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91639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2"/>
          <p:cNvSpPr>
            <a:spLocks noGrp="1"/>
          </p:cNvSpPr>
          <p:nvPr>
            <p:ph type="subTitle" idx="1"/>
          </p:nvPr>
        </p:nvSpPr>
        <p:spPr>
          <a:xfrm>
            <a:off x="1461072" y="6312458"/>
            <a:ext cx="8644999" cy="486559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This is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actual state window which shows the fuzzing progress.</a:t>
            </a:r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07" y="594360"/>
            <a:ext cx="7145673" cy="51835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8113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93025" y="1261872"/>
            <a:ext cx="8644999" cy="1088136"/>
          </a:xfrm>
        </p:spPr>
        <p:txBody>
          <a:bodyPr/>
          <a:lstStyle/>
          <a:p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Detected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behavior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574737" y="2844378"/>
            <a:ext cx="8644999" cy="3053502"/>
          </a:xfrm>
        </p:spPr>
        <p:txBody>
          <a:bodyPr/>
          <a:lstStyle/>
          <a:p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crash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folder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„ out/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crashes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/ “ was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one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file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while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fuzzing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session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After </a:t>
            </a:r>
            <a:r>
              <a:rPr lang="de-DE" sz="2000" b="1" i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579.000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executes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b="1" i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one</a:t>
            </a:r>
            <a:r>
              <a:rPr lang="de-DE" sz="2000" b="1" i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b="1" i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unique</a:t>
            </a:r>
            <a:r>
              <a:rPr lang="de-DE" sz="2000" b="1" i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b="1" i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crash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occured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sz="2000" i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Crashed</a:t>
            </a:r>
            <a:r>
              <a:rPr lang="de-DE" sz="2000" i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i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file</a:t>
            </a:r>
            <a:r>
              <a:rPr lang="de-DE" sz="2000" i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i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content</a:t>
            </a:r>
            <a:r>
              <a:rPr lang="de-DE" sz="2000" i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2000" i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i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3 p j P i f ( j y . p Ä  (</a:t>
            </a:r>
            <a:r>
              <a:rPr lang="de-DE" sz="2000" i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12 </a:t>
            </a:r>
            <a:r>
              <a:rPr lang="de-DE" sz="2000" i="1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chars</a:t>
            </a:r>
            <a:r>
              <a:rPr lang="de-DE" sz="2000" i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endParaRPr lang="de-DE" sz="2000" i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Source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file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&amp;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modification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000" i="1" dirty="0" smtClean="0">
                <a:solidFill>
                  <a:schemeClr val="accent1">
                    <a:lumMod val="50000"/>
                  </a:schemeClr>
                </a:solidFill>
              </a:rPr>
              <a:t>3 p ü - ( j P i f l ä _ K 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 bwMode="auto">
          <a:xfrm flipH="1" flipV="1">
            <a:off x="4877562" y="4782313"/>
            <a:ext cx="623316" cy="4617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rade Verbindung mit Pfeil 34"/>
          <p:cNvCxnSpPr/>
          <p:nvPr/>
        </p:nvCxnSpPr>
        <p:spPr bwMode="auto">
          <a:xfrm flipH="1" flipV="1">
            <a:off x="5189220" y="4782313"/>
            <a:ext cx="729996" cy="4549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rade Verbindung mit Pfeil 37"/>
          <p:cNvCxnSpPr/>
          <p:nvPr/>
        </p:nvCxnSpPr>
        <p:spPr bwMode="auto">
          <a:xfrm flipV="1">
            <a:off x="5435346" y="5413248"/>
            <a:ext cx="65532" cy="46329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Gerade Verbindung mit Pfeil 38"/>
          <p:cNvCxnSpPr>
            <a:stCxn id="5" idx="2"/>
          </p:cNvCxnSpPr>
          <p:nvPr/>
        </p:nvCxnSpPr>
        <p:spPr bwMode="auto">
          <a:xfrm flipV="1">
            <a:off x="5897237" y="5477256"/>
            <a:ext cx="46363" cy="4206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feld 52"/>
          <p:cNvSpPr txBox="1"/>
          <p:nvPr/>
        </p:nvSpPr>
        <p:spPr>
          <a:xfrm>
            <a:off x="4877562" y="5897880"/>
            <a:ext cx="678391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rtlCol="0">
            <a:spAutoFit/>
          </a:bodyPr>
          <a:lstStyle/>
          <a:p>
            <a:r>
              <a:rPr lang="de-DE" dirty="0" smtClean="0">
                <a:latin typeface="+mn-lt"/>
              </a:rPr>
              <a:t>.</a:t>
            </a:r>
            <a:r>
              <a:rPr lang="de-DE" dirty="0" err="1" smtClean="0">
                <a:latin typeface="+mn-lt"/>
              </a:rPr>
              <a:t>at</a:t>
            </a:r>
            <a:r>
              <a:rPr lang="de-DE" dirty="0" smtClean="0">
                <a:latin typeface="+mn-lt"/>
              </a:rPr>
              <a:t>(3)</a:t>
            </a:r>
          </a:p>
          <a:p>
            <a:r>
              <a:rPr lang="de-DE" dirty="0" err="1" smtClean="0"/>
              <a:t>upper</a:t>
            </a:r>
            <a:endParaRPr lang="de-DE" dirty="0" smtClean="0">
              <a:latin typeface="+mn-lt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626846" y="5900966"/>
            <a:ext cx="646331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rtlCol="0">
            <a:spAutoFit/>
          </a:bodyPr>
          <a:lstStyle/>
          <a:p>
            <a:r>
              <a:rPr lang="de-DE" dirty="0" smtClean="0">
                <a:latin typeface="+mn-lt"/>
              </a:rPr>
              <a:t>.</a:t>
            </a:r>
            <a:r>
              <a:rPr lang="de-DE" dirty="0" err="1" smtClean="0">
                <a:latin typeface="+mn-lt"/>
              </a:rPr>
              <a:t>at</a:t>
            </a:r>
            <a:r>
              <a:rPr lang="de-DE" dirty="0" smtClean="0">
                <a:latin typeface="+mn-lt"/>
              </a:rPr>
              <a:t>(5)</a:t>
            </a:r>
          </a:p>
          <a:p>
            <a:r>
              <a:rPr lang="de-DE" dirty="0" err="1" smtClean="0"/>
              <a:t>lower</a:t>
            </a:r>
            <a:endParaRPr lang="de-DE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7816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1313" y="888170"/>
            <a:ext cx="8644999" cy="450000"/>
          </a:xfrm>
        </p:spPr>
        <p:txBody>
          <a:bodyPr/>
          <a:lstStyle/>
          <a:p>
            <a:r>
              <a:rPr lang="de-DE" altLang="de-DE" dirty="0" err="1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de-DE" altLang="de-DE" dirty="0" err="1" smtClean="0">
                <a:solidFill>
                  <a:schemeClr val="accent1">
                    <a:lumMod val="50000"/>
                  </a:schemeClr>
                </a:solidFill>
              </a:rPr>
              <a:t>uzzing</a:t>
            </a:r>
            <a:r>
              <a:rPr lang="de-DE" altLang="de-DE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altLang="de-DE" dirty="0">
                <a:solidFill>
                  <a:schemeClr val="accent1">
                    <a:lumMod val="50000"/>
                  </a:schemeClr>
                </a:solidFill>
              </a:rPr>
              <a:t>end &amp; </a:t>
            </a:r>
            <a:r>
              <a:rPr lang="de-DE" altLang="de-DE" dirty="0" err="1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11313" y="1642297"/>
            <a:ext cx="8644999" cy="4690769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After stopping your fuzzing session it is time to evaluate the output.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If in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fuzzing run have crashes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or hangs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occured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then you have found 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potencial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weakness or vulnerability.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</a:rPr>
              <a:t>AFL 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has created in your out/ directory </a:t>
            </a: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</a:rPr>
              <a:t>three 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more </a:t>
            </a: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</a:rPr>
              <a:t>directories and files:</a:t>
            </a:r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queue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queue folder, you can find the given sample files and all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mutated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files which cause a state transition (new path) in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program.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angs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files which cause a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hang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 the software are placed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here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crashes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files which cause a crash in the software are placed here </a:t>
            </a: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350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1566157" y="908310"/>
            <a:ext cx="8644999" cy="45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1042988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GB" altLang="de-DE" sz="30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1042988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kern="0" smtClean="0">
                <a:solidFill>
                  <a:schemeClr val="accent1">
                    <a:lumMod val="50000"/>
                  </a:schemeClr>
                </a:solidFill>
              </a:rPr>
              <a:t>What is fuzzing</a:t>
            </a:r>
            <a:endParaRPr lang="de-DE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Untertitel 2"/>
          <p:cNvSpPr txBox="1">
            <a:spLocks/>
          </p:cNvSpPr>
          <p:nvPr/>
        </p:nvSpPr>
        <p:spPr bwMode="auto">
          <a:xfrm>
            <a:off x="1566157" y="1615017"/>
            <a:ext cx="8644999" cy="469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1042988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9388" marR="0" indent="-177800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 sz="1400">
                <a:solidFill>
                  <a:schemeClr val="tx1"/>
                </a:solidFill>
                <a:latin typeface="+mn-lt"/>
                <a:cs typeface="+mn-cs"/>
              </a:defRPr>
            </a:lvl2pPr>
            <a:lvl3pPr marL="355600" marR="0" indent="-174625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538163" marR="0" indent="-180975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 sz="1000">
                <a:solidFill>
                  <a:schemeClr val="tx1"/>
                </a:solidFill>
                <a:latin typeface="+mn-lt"/>
                <a:cs typeface="+mn-cs"/>
              </a:defRPr>
            </a:lvl4pPr>
            <a:lvl5pPr marL="720725" marR="0" indent="-180975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080000" indent="-180000" algn="l" defTabSz="1042988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-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1260000" indent="-180000" algn="l" defTabSz="1042988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-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1440000" indent="-180000" algn="l" defTabSz="1042988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-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1620000" indent="-180000" algn="l" defTabSz="1042988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-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Fuzzing also called “robustness testing” is a technique to test software on vulnerabilities.</a:t>
            </a:r>
          </a:p>
          <a:p>
            <a:endParaRPr lang="en-US" sz="2000" kern="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The basic idea is to execute a wide range of random </a:t>
            </a:r>
            <a:r>
              <a:rPr lang="en-US" sz="2000" b="1" i="1" kern="0" dirty="0" smtClean="0">
                <a:solidFill>
                  <a:schemeClr val="accent1">
                    <a:lumMod val="50000"/>
                  </a:schemeClr>
                </a:solidFill>
              </a:rPr>
              <a:t>input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</a:rPr>
              <a:t>datas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 against the target interfaces to recognize unexpected</a:t>
            </a:r>
            <a:r>
              <a:rPr lang="en-US" sz="2000" b="1" i="1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behavior.</a:t>
            </a:r>
          </a:p>
          <a:p>
            <a:endParaRPr lang="en-US" sz="2000" kern="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This offers the possibility to find </a:t>
            </a:r>
            <a:r>
              <a:rPr lang="en-US" sz="2000" b="1" i="1" kern="0" dirty="0" smtClean="0">
                <a:solidFill>
                  <a:schemeClr val="accent1">
                    <a:lumMod val="50000"/>
                  </a:schemeClr>
                </a:solidFill>
              </a:rPr>
              <a:t>leaks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 by bad, invalid or unexpected input in all components of the target, which cause the application to </a:t>
            </a:r>
            <a:r>
              <a:rPr lang="en-US" sz="2000" b="1" i="1" kern="0" dirty="0" smtClean="0">
                <a:solidFill>
                  <a:schemeClr val="accent1">
                    <a:lumMod val="50000"/>
                  </a:schemeClr>
                </a:solidFill>
              </a:rPr>
              <a:t>crash or hang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sz="2000" kern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81063" lvl="3" indent="-342900">
              <a:buFont typeface="Wingdings" panose="05000000000000000000" pitchFamily="2" charset="2"/>
              <a:buChar char="Ø"/>
            </a:pPr>
            <a:r>
              <a:rPr lang="en-US" sz="1600" kern="0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sz="1600" kern="0" dirty="0" smtClean="0">
                <a:solidFill>
                  <a:schemeClr val="accent1">
                    <a:lumMod val="50000"/>
                  </a:schemeClr>
                </a:solidFill>
              </a:rPr>
              <a:t>rigins of bugs (</a:t>
            </a:r>
            <a:r>
              <a:rPr lang="en-US" sz="1600" kern="0" dirty="0" err="1" smtClean="0">
                <a:solidFill>
                  <a:schemeClr val="accent1">
                    <a:lumMod val="50000"/>
                  </a:schemeClr>
                </a:solidFill>
              </a:rPr>
              <a:t>stackoverflows</a:t>
            </a:r>
            <a:r>
              <a:rPr lang="en-US" sz="1600" kern="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600" kern="0" dirty="0" err="1" smtClean="0">
                <a:solidFill>
                  <a:schemeClr val="accent1">
                    <a:lumMod val="50000"/>
                  </a:schemeClr>
                </a:solidFill>
              </a:rPr>
              <a:t>heapoverflows</a:t>
            </a:r>
            <a:r>
              <a:rPr lang="en-US" sz="1600" kern="0" dirty="0" smtClean="0">
                <a:solidFill>
                  <a:schemeClr val="accent1">
                    <a:lumMod val="50000"/>
                  </a:schemeClr>
                </a:solidFill>
              </a:rPr>
              <a:t>, …)</a:t>
            </a:r>
          </a:p>
          <a:p>
            <a:endParaRPr lang="en-US" sz="2000" kern="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The idea of fuzzing was developed by Barton Miller and his students from the University of Wisconsin-Madison in 1989</a:t>
            </a:r>
            <a:endParaRPr lang="de-DE" sz="20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566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54163" y="890100"/>
            <a:ext cx="8644999" cy="4500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ind </a:t>
            </a:r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origin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1303" y="1667088"/>
            <a:ext cx="8644999" cy="428794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filenames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of AFL produced files help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figure out the origin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file and which operations are done by it. This can be used for debugging.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All files are named in the same way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given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sample file *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id:00000,orig:originalfilename.bin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mutated file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*id:00001,src:000004,op:int32,pos:8,val:-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1+cov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of the file,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from which file it was mutated and the kind of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operations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that were done and at which position </a:t>
            </a:r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459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8912" y="2103120"/>
            <a:ext cx="9866376" cy="2459736"/>
          </a:xfrm>
        </p:spPr>
        <p:txBody>
          <a:bodyPr/>
          <a:lstStyle/>
          <a:p>
            <a:pPr algn="ctr"/>
            <a:r>
              <a:rPr lang="de-DE" sz="5400" dirty="0" err="1" smtClean="0">
                <a:solidFill>
                  <a:schemeClr val="accent1">
                    <a:lumMod val="50000"/>
                  </a:schemeClr>
                </a:solidFill>
              </a:rPr>
              <a:t>Should</a:t>
            </a:r>
            <a: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5400" dirty="0" err="1" smtClean="0">
                <a:solidFill>
                  <a:schemeClr val="accent1">
                    <a:lumMod val="50000"/>
                  </a:schemeClr>
                </a:solidFill>
              </a:rPr>
              <a:t>we</a:t>
            </a:r>
            <a: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5400" dirty="0" err="1" smtClean="0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5400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5400" dirty="0" err="1" smtClean="0">
                <a:solidFill>
                  <a:schemeClr val="accent1">
                    <a:lumMod val="50000"/>
                  </a:schemeClr>
                </a:solidFill>
              </a:rPr>
              <a:t>tool</a:t>
            </a:r>
            <a:r>
              <a:rPr lang="de-DE" sz="54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5400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54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de-DE" sz="5400" dirty="0" err="1" smtClean="0">
                <a:solidFill>
                  <a:schemeClr val="accent1">
                    <a:lumMod val="50000"/>
                  </a:schemeClr>
                </a:solidFill>
              </a:rPr>
              <a:t>nvolve</a:t>
            </a:r>
            <a: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5400" dirty="0" err="1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e-DE" sz="5400" dirty="0" err="1" smtClean="0">
                <a:solidFill>
                  <a:schemeClr val="accent1">
                    <a:lumMod val="50000"/>
                  </a:schemeClr>
                </a:solidFill>
              </a:rPr>
              <a:t>our</a:t>
            </a:r>
            <a: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5400" dirty="0" err="1" smtClean="0">
                <a:solidFill>
                  <a:schemeClr val="accent1">
                    <a:lumMod val="50000"/>
                  </a:schemeClr>
                </a:solidFill>
              </a:rPr>
              <a:t>testing-process</a:t>
            </a:r>
            <a:r>
              <a:rPr lang="de-DE" sz="54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de-DE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73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1313" y="901530"/>
            <a:ext cx="8644999" cy="450000"/>
          </a:xfrm>
        </p:spPr>
        <p:txBody>
          <a:bodyPr/>
          <a:lstStyle/>
          <a:p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Sources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11313" y="1918548"/>
            <a:ext cx="8644999" cy="3590712"/>
          </a:xfrm>
        </p:spPr>
        <p:txBody>
          <a:bodyPr/>
          <a:lstStyle/>
          <a:p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https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://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fuzzing-project.org/tutorial1.html</a:t>
            </a:r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http://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lcamtuf.coredump.cx/afl/README.txt</a:t>
            </a:r>
          </a:p>
          <a:p>
            <a:r>
              <a:rPr lang="de-DE" sz="2000" kern="1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http://lcamtuf.coredump.cx/afl/technical_details.txt</a:t>
            </a:r>
          </a:p>
          <a:p>
            <a:r>
              <a:rPr lang="de-DE" sz="2000" kern="1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https://steemit.com/security/@</a:t>
            </a:r>
            <a:r>
              <a:rPr lang="de-DE" sz="2000" kern="12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burnin/finding-software-vulnerabilities-by-fuzzing-with-american-fuzzy-lop</a:t>
            </a:r>
          </a:p>
          <a:p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https://en.wikipedia.org/wiki/Fuzzing</a:t>
            </a:r>
          </a:p>
          <a:p>
            <a:endParaRPr lang="de-DE" sz="2000" kern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82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1587563" y="916819"/>
            <a:ext cx="8644999" cy="450000"/>
          </a:xfrm>
        </p:spPr>
        <p:txBody>
          <a:bodyPr/>
          <a:lstStyle/>
          <a:p>
            <a:r>
              <a:rPr lang="de-DE" altLang="de-DE" dirty="0">
                <a:solidFill>
                  <a:schemeClr val="accent1">
                    <a:lumMod val="50000"/>
                  </a:schemeClr>
                </a:solidFill>
              </a:rPr>
              <a:t>American </a:t>
            </a:r>
            <a:r>
              <a:rPr lang="de-DE" altLang="de-DE" dirty="0" err="1">
                <a:solidFill>
                  <a:schemeClr val="accent1">
                    <a:lumMod val="50000"/>
                  </a:schemeClr>
                </a:solidFill>
              </a:rPr>
              <a:t>Fuzzy</a:t>
            </a:r>
            <a:r>
              <a:rPr lang="de-DE" alt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accent1">
                    <a:lumMod val="50000"/>
                  </a:schemeClr>
                </a:solidFill>
              </a:rPr>
              <a:t>Lop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1587563" y="1625227"/>
            <a:ext cx="8644999" cy="1449444"/>
          </a:xfrm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AFL developed by Michal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Zalewski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is a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free brute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force fuzzing tool combined with an instrumentation-guided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genetic algorithm. 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method of fuzzing improves the results a lot. Through the instrumentation during the compile time reaches AFL a high edge-coverage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de-DE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565910" y="3297585"/>
            <a:ext cx="562356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2000" b="1" i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afl</a:t>
            </a:r>
            <a:r>
              <a:rPr lang="de-DE" sz="2000" b="1" i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b="1" i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steps</a:t>
            </a:r>
            <a:endParaRPr lang="de-DE" sz="2000" b="1" i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747520" y="3825537"/>
            <a:ext cx="834136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 instrumentation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adds instructions to the assembly code.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17040" y="4271703"/>
            <a:ext cx="7484110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While the run time, will AFL modify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file(s) in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queue and execute them to the target .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747520" y="5031878"/>
            <a:ext cx="8448040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If this results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into a new state transition, the file will added to the output queue otherwise it will discard.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747520" y="5900786"/>
            <a:ext cx="562356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This process is going to be repeated until all possible modified input-cases are tested.</a:t>
            </a:r>
          </a:p>
        </p:txBody>
      </p:sp>
    </p:spTree>
    <p:extLst>
      <p:ext uri="{BB962C8B-B14F-4D97-AF65-F5344CB8AC3E}">
        <p14:creationId xmlns:p14="http://schemas.microsoft.com/office/powerpoint/2010/main" val="37993316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1587563" y="916819"/>
            <a:ext cx="8644999" cy="450000"/>
          </a:xfrm>
        </p:spPr>
        <p:txBody>
          <a:bodyPr/>
          <a:lstStyle/>
          <a:p>
            <a:r>
              <a:rPr lang="de-DE" altLang="de-DE" dirty="0" err="1" smtClean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de-DE" altLang="de-DE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accent1">
                    <a:lumMod val="50000"/>
                  </a:schemeClr>
                </a:solidFill>
              </a:rPr>
              <a:t>software</a:t>
            </a:r>
            <a:r>
              <a:rPr lang="de-DE" altLang="de-DE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accent1">
                    <a:lumMod val="50000"/>
                  </a:schemeClr>
                </a:solidFill>
              </a:rPr>
              <a:t>can</a:t>
            </a:r>
            <a:r>
              <a:rPr lang="de-DE" altLang="de-DE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accent1">
                    <a:lumMod val="50000"/>
                  </a:schemeClr>
                </a:solidFill>
              </a:rPr>
              <a:t>be</a:t>
            </a:r>
            <a:r>
              <a:rPr lang="de-DE" altLang="de-DE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altLang="de-DE" dirty="0" err="1" smtClean="0">
                <a:solidFill>
                  <a:schemeClr val="accent1">
                    <a:lumMod val="50000"/>
                  </a:schemeClr>
                </a:solidFill>
              </a:rPr>
              <a:t>fuzzed</a:t>
            </a:r>
            <a:r>
              <a:rPr lang="de-DE" altLang="de-DE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1587563" y="1625226"/>
            <a:ext cx="8644999" cy="488530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AFL is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chiefly developed to fuzz software which expects input from files or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stdin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like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editors, parsers ….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If not, it might be necessary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write a small harness program that surrenders the modified input to the target application.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Essential in this case is to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figure out which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datas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must be stored as initial-sample-file.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Arguments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of interfaces and functions stored in an binary file would be one way. 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Divide instead of testing your software as whole!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419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565593" y="878670"/>
            <a:ext cx="8644999" cy="450000"/>
          </a:xfrm>
        </p:spPr>
        <p:txBody>
          <a:bodyPr/>
          <a:lstStyle/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little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part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de-DE" altLang="de-DE" dirty="0" err="1" smtClean="0">
                <a:solidFill>
                  <a:schemeClr val="accent1">
                    <a:lumMod val="50000"/>
                  </a:schemeClr>
                </a:solidFill>
              </a:rPr>
              <a:t>he</a:t>
            </a:r>
            <a:r>
              <a:rPr lang="de-DE" altLang="de-DE" dirty="0" smtClean="0">
                <a:solidFill>
                  <a:schemeClr val="accent1">
                    <a:lumMod val="50000"/>
                  </a:schemeClr>
                </a:solidFill>
              </a:rPr>
              <a:t> AFL bug-o-</a:t>
            </a:r>
            <a:r>
              <a:rPr lang="de-DE" altLang="de-DE" dirty="0" err="1" smtClean="0">
                <a:solidFill>
                  <a:schemeClr val="accent1">
                    <a:lumMod val="50000"/>
                  </a:schemeClr>
                </a:solidFill>
              </a:rPr>
              <a:t>rama</a:t>
            </a:r>
            <a:r>
              <a:rPr lang="de-DE" altLang="de-DE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accent1">
                    <a:lumMod val="50000"/>
                  </a:schemeClr>
                </a:solidFill>
              </a:rPr>
              <a:t>trophy</a:t>
            </a:r>
            <a:r>
              <a:rPr lang="de-DE" alt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accent1">
                    <a:lumMod val="50000"/>
                  </a:schemeClr>
                </a:solidFill>
              </a:rPr>
              <a:t>case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24925"/>
              </p:ext>
            </p:extLst>
          </p:nvPr>
        </p:nvGraphicFramePr>
        <p:xfrm>
          <a:off x="1873919" y="1622927"/>
          <a:ext cx="6948738" cy="4924056"/>
        </p:xfrm>
        <a:graphic>
          <a:graphicData uri="http://schemas.openxmlformats.org/drawingml/2006/table">
            <a:tbl>
              <a:tblPr/>
              <a:tblGrid>
                <a:gridCol w="2316246"/>
                <a:gridCol w="2316246"/>
                <a:gridCol w="2316246"/>
              </a:tblGrid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IJG </a:t>
                      </a:r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jpeg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libjpeg-turbo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libpng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4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libtiff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5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"/>
                        </a:rPr>
                        <a:t>3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8"/>
                        </a:rPr>
                        <a:t>4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9"/>
                        </a:rPr>
                        <a:t>5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mozjpeg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0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PHP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1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2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3"/>
                        </a:rPr>
                        <a:t>3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4"/>
                        </a:rPr>
                        <a:t>4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5"/>
                        </a:rPr>
                        <a:t>5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it-IT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Mozilla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Firefox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6"/>
                        </a:rPr>
                        <a:t>1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7"/>
                        </a:rPr>
                        <a:t>2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8"/>
                        </a:rPr>
                        <a:t>3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9"/>
                        </a:rPr>
                        <a:t>4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Internet Explorer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7"/>
                        </a:rPr>
                        <a:t>1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0"/>
                        </a:rPr>
                        <a:t>2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1"/>
                        </a:rPr>
                        <a:t>3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1"/>
                        </a:rPr>
                        <a:t>4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Apple Safari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2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Adobe Flash / PCRE </a:t>
                      </a:r>
                      <a:r>
                        <a:rPr lang="en-US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3"/>
                        </a:rPr>
                        <a:t>1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4"/>
                        </a:rPr>
                        <a:t>2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5"/>
                        </a:rPr>
                        <a:t>3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6"/>
                        </a:rPr>
                        <a:t>4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7"/>
                        </a:rPr>
                        <a:t>5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8"/>
                        </a:rPr>
                        <a:t>6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9"/>
                        </a:rPr>
                        <a:t>7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sqlite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0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1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2"/>
                        </a:rPr>
                        <a:t>3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3"/>
                        </a:rPr>
                        <a:t>4...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OpenSSL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4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5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6"/>
                        </a:rPr>
                        <a:t>3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7"/>
                        </a:rPr>
                        <a:t>4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8"/>
                        </a:rPr>
                        <a:t>5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39"/>
                        </a:rPr>
                        <a:t>6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40"/>
                        </a:rPr>
                        <a:t>7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fr-FR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LibreOffice</a:t>
                      </a:r>
                      <a:r>
                        <a:rPr lang="fr-FR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41"/>
                        </a:rPr>
                        <a:t>1</a:t>
                      </a:r>
                      <a:r>
                        <a:rPr lang="fr-FR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42"/>
                        </a:rPr>
                        <a:t>2</a:t>
                      </a:r>
                      <a:r>
                        <a:rPr lang="fr-FR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43"/>
                        </a:rPr>
                        <a:t>3</a:t>
                      </a:r>
                      <a:r>
                        <a:rPr lang="fr-FR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44"/>
                        </a:rPr>
                        <a:t>4</a:t>
                      </a:r>
                      <a:r>
                        <a:rPr lang="fr-FR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poppler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45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freetype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46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47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GnuTLS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48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GnuPG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49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50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51"/>
                        </a:rPr>
                        <a:t>3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52"/>
                        </a:rPr>
                        <a:t>4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OpenSSH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53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54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55"/>
                        </a:rPr>
                        <a:t>3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PuTTY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56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57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ntpd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58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59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nginx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0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1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2"/>
                        </a:rPr>
                        <a:t>3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bash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(post-</a:t>
                      </a:r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Shellshock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)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3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3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tcpdump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4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5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6"/>
                        </a:rPr>
                        <a:t>3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7"/>
                        </a:rPr>
                        <a:t>4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8"/>
                        </a:rPr>
                        <a:t>5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69"/>
                        </a:rPr>
                        <a:t>6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0"/>
                        </a:rPr>
                        <a:t>7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1"/>
                        </a:rPr>
                        <a:t>8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2"/>
                        </a:rPr>
                        <a:t>9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JavaScriptCore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3"/>
                        </a:rPr>
                        <a:t>1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4"/>
                        </a:rPr>
                        <a:t>2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5"/>
                        </a:rPr>
                        <a:t>3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6"/>
                        </a:rPr>
                        <a:t>4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pdfium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7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7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ffmpeg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8"/>
                        </a:rPr>
                        <a:t>1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79"/>
                        </a:rPr>
                        <a:t>2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80"/>
                        </a:rPr>
                        <a:t>3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81"/>
                        </a:rPr>
                        <a:t>4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82"/>
                        </a:rPr>
                        <a:t>5</a:t>
                      </a:r>
                      <a:r>
                        <a:rPr lang="it-IT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libmatroska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83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it-IT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libarchive </a:t>
                      </a:r>
                      <a:r>
                        <a:rPr lang="it-IT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84"/>
                        </a:rPr>
                        <a:t>1</a:t>
                      </a:r>
                      <a:r>
                        <a:rPr lang="it-IT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85"/>
                        </a:rPr>
                        <a:t>2</a:t>
                      </a:r>
                      <a:r>
                        <a:rPr lang="it-IT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86"/>
                        </a:rPr>
                        <a:t>3</a:t>
                      </a:r>
                      <a:r>
                        <a:rPr lang="it-IT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87"/>
                        </a:rPr>
                        <a:t>4</a:t>
                      </a:r>
                      <a:r>
                        <a:rPr lang="it-IT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88"/>
                        </a:rPr>
                        <a:t>5</a:t>
                      </a:r>
                      <a:r>
                        <a:rPr lang="it-IT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89"/>
                        </a:rPr>
                        <a:t>6</a:t>
                      </a:r>
                      <a:r>
                        <a:rPr lang="it-IT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it-IT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90"/>
                        </a:rPr>
                        <a:t>...</a:t>
                      </a:r>
                      <a:r>
                        <a:rPr lang="it-IT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wireshark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91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92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93"/>
                        </a:rPr>
                        <a:t>3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ImageMagick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94"/>
                        </a:rPr>
                        <a:t>1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95"/>
                        </a:rPr>
                        <a:t>2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96"/>
                        </a:rPr>
                        <a:t>3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97"/>
                        </a:rPr>
                        <a:t>4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98"/>
                        </a:rPr>
                        <a:t>5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99"/>
                        </a:rPr>
                        <a:t>6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00"/>
                        </a:rPr>
                        <a:t>7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01"/>
                        </a:rPr>
                        <a:t>8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02"/>
                        </a:rPr>
                        <a:t>9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fr-FR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03"/>
                        </a:rPr>
                        <a:t>...</a:t>
                      </a:r>
                      <a:r>
                        <a:rPr lang="fr-FR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BIND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04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05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06"/>
                        </a:rPr>
                        <a:t>3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...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QEMU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07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08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lcms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09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Oracle BerkeleyDB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10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11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Android / </a:t>
                      </a:r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libstagefright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12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13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iOS / </a:t>
                      </a:r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ImageIO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22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FLAC audio library </a:t>
                      </a:r>
                      <a:r>
                        <a:rPr lang="en-US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14"/>
                        </a:rPr>
                        <a:t>1</a:t>
                      </a:r>
                      <a:r>
                        <a:rPr lang="en-US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15"/>
                        </a:rPr>
                        <a:t>2</a:t>
                      </a:r>
                      <a:r>
                        <a:rPr lang="en-US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libsndfile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16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17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18"/>
                        </a:rPr>
                        <a:t>3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19"/>
                        </a:rPr>
                        <a:t>4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less / </a:t>
                      </a:r>
                      <a:r>
                        <a:rPr lang="en-US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lesspipe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20"/>
                        </a:rPr>
                        <a:t>1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21"/>
                        </a:rPr>
                        <a:t>2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22"/>
                        </a:rPr>
                        <a:t>3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1019">
                <a:tc>
                  <a:txBody>
                    <a:bodyPr/>
                    <a:lstStyle/>
                    <a:p>
                      <a:pPr algn="just"/>
                      <a:r>
                        <a:rPr lang="en-US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strings (+ related tools) </a:t>
                      </a:r>
                      <a:r>
                        <a:rPr lang="en-US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23"/>
                        </a:rPr>
                        <a:t>1</a:t>
                      </a:r>
                      <a:r>
                        <a:rPr lang="en-US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24"/>
                        </a:rPr>
                        <a:t>2</a:t>
                      </a:r>
                      <a:r>
                        <a:rPr lang="en-US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25"/>
                        </a:rPr>
                        <a:t>3</a:t>
                      </a:r>
                      <a:r>
                        <a:rPr lang="en-US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26"/>
                        </a:rPr>
                        <a:t>4</a:t>
                      </a:r>
                      <a:r>
                        <a:rPr lang="en-US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27"/>
                        </a:rPr>
                        <a:t>5</a:t>
                      </a:r>
                      <a:r>
                        <a:rPr lang="en-US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28"/>
                        </a:rPr>
                        <a:t>6</a:t>
                      </a:r>
                      <a:r>
                        <a:rPr lang="en-US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en-US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29"/>
                        </a:rPr>
                        <a:t>7</a:t>
                      </a:r>
                      <a:r>
                        <a:rPr lang="en-US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nn-NO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file </a:t>
                      </a:r>
                      <a:r>
                        <a:rPr lang="nn-NO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30"/>
                        </a:rPr>
                        <a:t>1</a:t>
                      </a:r>
                      <a:r>
                        <a:rPr lang="nn-NO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nn-NO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31"/>
                        </a:rPr>
                        <a:t>2</a:t>
                      </a:r>
                      <a:r>
                        <a:rPr lang="nn-NO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nn-NO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32"/>
                        </a:rPr>
                        <a:t>3</a:t>
                      </a:r>
                      <a:r>
                        <a:rPr lang="nn-NO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nn-NO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33"/>
                        </a:rPr>
                        <a:t>4</a:t>
                      </a:r>
                      <a:r>
                        <a:rPr lang="nn-NO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dpkg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34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35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rcs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36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systemd-resolved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37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38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libyaml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39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Info-Zip unzip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40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41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libtasn1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42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43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...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OpenBSD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pfctl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44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NetBSD bpf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45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man &amp; mandoc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46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47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48"/>
                        </a:rPr>
                        <a:t>3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49"/>
                        </a:rPr>
                        <a:t>4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50"/>
                        </a:rPr>
                        <a:t>5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...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IDA Pro </a:t>
                      </a:r>
                      <a:r>
                        <a:rPr lang="en-US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[reported by authors]</a:t>
                      </a:r>
                      <a:r>
                        <a:rPr lang="en-US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algn="just"/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clamav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51"/>
                        </a:rPr>
                        <a:t>1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52"/>
                        </a:rPr>
                        <a:t>2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53"/>
                        </a:rPr>
                        <a:t>3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54"/>
                        </a:rPr>
                        <a:t>4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55"/>
                        </a:rPr>
                        <a:t>5</a:t>
                      </a:r>
                      <a:r>
                        <a:rPr lang="de-DE" sz="13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libxml2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56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57"/>
                        </a:rPr>
                        <a:t>2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58"/>
                        </a:rPr>
                        <a:t>4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59"/>
                        </a:rPr>
                        <a:t>5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60"/>
                        </a:rPr>
                        <a:t>6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61"/>
                        </a:rPr>
                        <a:t>7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62"/>
                        </a:rPr>
                        <a:t>8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63"/>
                        </a:rPr>
                        <a:t>9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...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3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glibc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  <a:r>
                        <a:rPr lang="de-DE" sz="13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  <a:hlinkClick r:id="rId164"/>
                        </a:rPr>
                        <a:t>1</a:t>
                      </a:r>
                      <a:r>
                        <a:rPr lang="de-DE" sz="13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Georgia"/>
                        </a:rPr>
                        <a:t> </a:t>
                      </a:r>
                    </a:p>
                  </a:txBody>
                  <a:tcPr marL="64431" marR="64431" marT="32216" marB="32216" anchor="ctr">
                    <a:lnL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9520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1313" y="912960"/>
            <a:ext cx="8644999" cy="450000"/>
          </a:xfrm>
        </p:spPr>
        <p:txBody>
          <a:bodyPr/>
          <a:lstStyle/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Instrumentation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1981" y="5864192"/>
            <a:ext cx="8644999" cy="800100"/>
          </a:xfrm>
        </p:spPr>
        <p:txBody>
          <a:bodyPr/>
          <a:lstStyle/>
          <a:p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AFL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set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it`s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instructions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actually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done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assembly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2955" y="1635957"/>
            <a:ext cx="3257550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de-DE" sz="1800" dirty="0" smtClean="0">
                <a:latin typeface="+mn-lt"/>
              </a:rPr>
              <a:t>/* </a:t>
            </a:r>
            <a:r>
              <a:rPr lang="de-DE" sz="1800" dirty="0" err="1" smtClean="0">
                <a:latin typeface="+mn-lt"/>
              </a:rPr>
              <a:t>example</a:t>
            </a:r>
            <a:r>
              <a:rPr lang="de-DE" sz="1800" dirty="0" smtClean="0">
                <a:latin typeface="+mn-lt"/>
              </a:rPr>
              <a:t> */</a:t>
            </a:r>
          </a:p>
          <a:p>
            <a:endParaRPr lang="de-DE" sz="1800" dirty="0">
              <a:latin typeface="+mn-lt"/>
            </a:endParaRPr>
          </a:p>
          <a:p>
            <a:r>
              <a:rPr lang="de-DE" sz="1800" dirty="0" err="1">
                <a:latin typeface="+mn-lt"/>
              </a:rPr>
              <a:t>v</a:t>
            </a:r>
            <a:r>
              <a:rPr lang="de-DE" sz="1800" dirty="0" err="1" smtClean="0">
                <a:latin typeface="+mn-lt"/>
              </a:rPr>
              <a:t>oid</a:t>
            </a:r>
            <a:r>
              <a:rPr lang="de-DE" sz="1800" dirty="0" smtClean="0">
                <a:latin typeface="+mn-lt"/>
              </a:rPr>
              <a:t> </a:t>
            </a:r>
            <a:r>
              <a:rPr lang="de-DE" sz="1800" dirty="0" err="1" smtClean="0">
                <a:latin typeface="+mn-lt"/>
              </a:rPr>
              <a:t>foo</a:t>
            </a:r>
            <a:r>
              <a:rPr lang="de-DE" sz="1800" dirty="0" smtClean="0">
                <a:latin typeface="+mn-lt"/>
              </a:rPr>
              <a:t>(</a:t>
            </a:r>
            <a:r>
              <a:rPr lang="de-DE" sz="1800" dirty="0" err="1" smtClean="0">
                <a:latin typeface="+mn-lt"/>
              </a:rPr>
              <a:t>int</a:t>
            </a:r>
            <a:r>
              <a:rPr lang="de-DE" sz="1800" dirty="0" smtClean="0">
                <a:latin typeface="+mn-lt"/>
              </a:rPr>
              <a:t> x)</a:t>
            </a:r>
          </a:p>
          <a:p>
            <a:r>
              <a:rPr lang="de-DE" sz="1800" dirty="0" smtClean="0">
                <a:latin typeface="+mn-lt"/>
              </a:rPr>
              <a:t>{</a:t>
            </a:r>
          </a:p>
          <a:p>
            <a:r>
              <a:rPr lang="de-DE" sz="1800" dirty="0" smtClean="0">
                <a:latin typeface="+mn-lt"/>
              </a:rPr>
              <a:t>	</a:t>
            </a:r>
            <a:r>
              <a:rPr lang="de-DE" sz="1800" dirty="0" err="1" smtClean="0">
                <a:latin typeface="+mn-lt"/>
              </a:rPr>
              <a:t>if</a:t>
            </a:r>
            <a:r>
              <a:rPr lang="de-DE" sz="1800" dirty="0" smtClean="0">
                <a:latin typeface="+mn-lt"/>
              </a:rPr>
              <a:t>(x &gt; 1)</a:t>
            </a:r>
          </a:p>
          <a:p>
            <a:r>
              <a:rPr lang="de-DE" sz="1800" dirty="0">
                <a:latin typeface="+mn-lt"/>
              </a:rPr>
              <a:t>	</a:t>
            </a:r>
            <a:r>
              <a:rPr lang="de-DE" sz="1800" dirty="0" smtClean="0">
                <a:latin typeface="+mn-lt"/>
              </a:rPr>
              <a:t>	</a:t>
            </a:r>
            <a:r>
              <a:rPr lang="de-DE" sz="1800" dirty="0" err="1" smtClean="0">
                <a:latin typeface="+mn-lt"/>
              </a:rPr>
              <a:t>dosometh</a:t>
            </a:r>
            <a:r>
              <a:rPr lang="de-DE" sz="1800" dirty="0" smtClean="0">
                <a:latin typeface="+mn-lt"/>
              </a:rPr>
              <a:t>(x);</a:t>
            </a:r>
            <a:endParaRPr lang="de-DE" sz="1800" dirty="0">
              <a:latin typeface="+mn-lt"/>
            </a:endParaRPr>
          </a:p>
          <a:p>
            <a:r>
              <a:rPr lang="de-DE" sz="1800" dirty="0" smtClean="0">
                <a:latin typeface="+mn-lt"/>
              </a:rPr>
              <a:t>	</a:t>
            </a:r>
            <a:r>
              <a:rPr lang="de-DE" sz="1800" dirty="0" err="1" smtClean="0">
                <a:latin typeface="+mn-lt"/>
              </a:rPr>
              <a:t>else</a:t>
            </a:r>
            <a:r>
              <a:rPr lang="de-DE" sz="1800" dirty="0" smtClean="0">
                <a:latin typeface="+mn-lt"/>
              </a:rPr>
              <a:t>(x &lt; 1) </a:t>
            </a:r>
          </a:p>
          <a:p>
            <a:r>
              <a:rPr lang="de-DE" sz="1800" dirty="0">
                <a:latin typeface="+mn-lt"/>
              </a:rPr>
              <a:t>	</a:t>
            </a:r>
            <a:r>
              <a:rPr lang="de-DE" sz="1800" dirty="0" smtClean="0">
                <a:latin typeface="+mn-lt"/>
              </a:rPr>
              <a:t>	</a:t>
            </a:r>
            <a:r>
              <a:rPr lang="de-DE" sz="1800" dirty="0" err="1" smtClean="0">
                <a:latin typeface="+mn-lt"/>
              </a:rPr>
              <a:t>do_diff</a:t>
            </a:r>
            <a:r>
              <a:rPr lang="de-DE" sz="1800" dirty="0" smtClean="0">
                <a:latin typeface="+mn-lt"/>
              </a:rPr>
              <a:t>(x);</a:t>
            </a:r>
          </a:p>
          <a:p>
            <a:r>
              <a:rPr lang="de-DE" sz="1800" dirty="0" smtClean="0">
                <a:latin typeface="+mn-lt"/>
              </a:rPr>
              <a:t>}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358890" y="1635957"/>
            <a:ext cx="353949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de-DE" sz="1800" dirty="0"/>
              <a:t>/* </a:t>
            </a:r>
            <a:r>
              <a:rPr lang="de-DE" sz="1800" dirty="0" err="1"/>
              <a:t>example</a:t>
            </a:r>
            <a:r>
              <a:rPr lang="de-DE" sz="1800" dirty="0"/>
              <a:t> */</a:t>
            </a:r>
          </a:p>
          <a:p>
            <a:endParaRPr lang="de-DE" sz="1800" dirty="0"/>
          </a:p>
          <a:p>
            <a:r>
              <a:rPr lang="de-DE" sz="1800" dirty="0" err="1"/>
              <a:t>void</a:t>
            </a:r>
            <a:r>
              <a:rPr lang="de-DE" sz="1800" dirty="0"/>
              <a:t> </a:t>
            </a:r>
            <a:r>
              <a:rPr lang="de-DE" sz="1800" dirty="0" err="1"/>
              <a:t>foo</a:t>
            </a:r>
            <a:r>
              <a:rPr lang="de-DE" sz="1800" dirty="0"/>
              <a:t>(</a:t>
            </a:r>
            <a:r>
              <a:rPr lang="de-DE" sz="1800" dirty="0" err="1"/>
              <a:t>int</a:t>
            </a:r>
            <a:r>
              <a:rPr lang="de-DE" sz="1800" dirty="0"/>
              <a:t> x)</a:t>
            </a:r>
          </a:p>
          <a:p>
            <a:r>
              <a:rPr lang="de-DE" sz="1800" dirty="0" smtClean="0"/>
              <a:t>{</a:t>
            </a:r>
          </a:p>
          <a:p>
            <a:r>
              <a:rPr lang="de-DE" sz="1800" dirty="0" smtClean="0">
                <a:solidFill>
                  <a:srgbClr val="C00000"/>
                </a:solidFill>
              </a:rPr>
              <a:t>__</a:t>
            </a:r>
            <a:r>
              <a:rPr lang="de-DE" sz="1800" dirty="0" err="1" smtClean="0">
                <a:solidFill>
                  <a:srgbClr val="C00000"/>
                </a:solidFill>
              </a:rPr>
              <a:t>afl_stub</a:t>
            </a:r>
            <a:r>
              <a:rPr lang="de-DE" sz="1800" dirty="0" smtClean="0">
                <a:solidFill>
                  <a:srgbClr val="C00000"/>
                </a:solidFill>
              </a:rPr>
              <a:t>();</a:t>
            </a:r>
            <a:endParaRPr lang="de-DE" sz="1800" dirty="0">
              <a:solidFill>
                <a:srgbClr val="C00000"/>
              </a:solidFill>
            </a:endParaRPr>
          </a:p>
          <a:p>
            <a:r>
              <a:rPr lang="de-DE" sz="1800" dirty="0"/>
              <a:t>	</a:t>
            </a:r>
            <a:r>
              <a:rPr lang="de-DE" sz="1800" dirty="0" err="1"/>
              <a:t>if</a:t>
            </a:r>
            <a:r>
              <a:rPr lang="de-DE" sz="1800" dirty="0"/>
              <a:t>(x &gt; 1</a:t>
            </a:r>
            <a:r>
              <a:rPr lang="de-DE" sz="1800" dirty="0" smtClean="0"/>
              <a:t>)</a:t>
            </a:r>
          </a:p>
          <a:p>
            <a:r>
              <a:rPr lang="de-DE" sz="1800" dirty="0" smtClean="0"/>
              <a:t>		</a:t>
            </a:r>
            <a:r>
              <a:rPr lang="de-DE" sz="1800" dirty="0" smtClean="0">
                <a:solidFill>
                  <a:srgbClr val="C00000"/>
                </a:solidFill>
              </a:rPr>
              <a:t>__</a:t>
            </a:r>
            <a:r>
              <a:rPr lang="de-DE" sz="1800" dirty="0" err="1">
                <a:solidFill>
                  <a:srgbClr val="C00000"/>
                </a:solidFill>
              </a:rPr>
              <a:t>afl_stub</a:t>
            </a:r>
            <a:r>
              <a:rPr lang="de-DE" sz="1800" dirty="0">
                <a:solidFill>
                  <a:srgbClr val="C00000"/>
                </a:solidFill>
              </a:rPr>
              <a:t>();</a:t>
            </a:r>
          </a:p>
          <a:p>
            <a:endParaRPr lang="de-DE" sz="1800" dirty="0"/>
          </a:p>
          <a:p>
            <a:r>
              <a:rPr lang="de-DE" sz="1800" dirty="0"/>
              <a:t>		</a:t>
            </a:r>
            <a:r>
              <a:rPr lang="de-DE" sz="1800" dirty="0" err="1"/>
              <a:t>dosometh</a:t>
            </a:r>
            <a:r>
              <a:rPr lang="de-DE" sz="1800" dirty="0"/>
              <a:t>(x);</a:t>
            </a:r>
          </a:p>
          <a:p>
            <a:r>
              <a:rPr lang="de-DE" sz="1800" dirty="0"/>
              <a:t>	</a:t>
            </a:r>
            <a:r>
              <a:rPr lang="de-DE" sz="1800" dirty="0" err="1"/>
              <a:t>else</a:t>
            </a:r>
            <a:r>
              <a:rPr lang="de-DE" sz="1800" dirty="0"/>
              <a:t>(x &lt; 1) </a:t>
            </a:r>
            <a:endParaRPr lang="de-DE" sz="1800" dirty="0" smtClean="0"/>
          </a:p>
          <a:p>
            <a:r>
              <a:rPr lang="de-DE" sz="1800" dirty="0" smtClean="0"/>
              <a:t>		</a:t>
            </a:r>
            <a:r>
              <a:rPr lang="de-DE" sz="1800" dirty="0" smtClean="0">
                <a:solidFill>
                  <a:srgbClr val="C00000"/>
                </a:solidFill>
              </a:rPr>
              <a:t>__</a:t>
            </a:r>
            <a:r>
              <a:rPr lang="de-DE" sz="1800" dirty="0" err="1">
                <a:solidFill>
                  <a:srgbClr val="C00000"/>
                </a:solidFill>
              </a:rPr>
              <a:t>afl_stub</a:t>
            </a:r>
            <a:r>
              <a:rPr lang="de-DE" sz="1800" dirty="0">
                <a:solidFill>
                  <a:srgbClr val="C00000"/>
                </a:solidFill>
              </a:rPr>
              <a:t>();</a:t>
            </a:r>
          </a:p>
          <a:p>
            <a:endParaRPr lang="de-DE" sz="1800" dirty="0"/>
          </a:p>
          <a:p>
            <a:r>
              <a:rPr lang="de-DE" sz="1800" dirty="0"/>
              <a:t>		</a:t>
            </a:r>
            <a:r>
              <a:rPr lang="de-DE" sz="1800" dirty="0" err="1"/>
              <a:t>do_diff</a:t>
            </a:r>
            <a:r>
              <a:rPr lang="de-DE" sz="1800" dirty="0"/>
              <a:t>(x);</a:t>
            </a:r>
          </a:p>
          <a:p>
            <a:r>
              <a:rPr lang="de-DE" sz="1800" dirty="0"/>
              <a:t>}</a:t>
            </a:r>
          </a:p>
        </p:txBody>
      </p:sp>
      <p:sp>
        <p:nvSpPr>
          <p:cNvPr id="6" name="Gestreifter Pfeil nach rechts 5"/>
          <p:cNvSpPr/>
          <p:nvPr/>
        </p:nvSpPr>
        <p:spPr bwMode="auto">
          <a:xfrm>
            <a:off x="4206240" y="2863610"/>
            <a:ext cx="2023110" cy="868680"/>
          </a:xfrm>
          <a:prstGeom prst="striped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instrument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651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2"/>
          <p:cNvSpPr txBox="1">
            <a:spLocks/>
          </p:cNvSpPr>
          <p:nvPr/>
        </p:nvSpPr>
        <p:spPr bwMode="auto">
          <a:xfrm>
            <a:off x="1496295" y="1577340"/>
            <a:ext cx="8644999" cy="509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1042988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9388" marR="0" indent="-177800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 sz="1400">
                <a:solidFill>
                  <a:schemeClr val="tx1"/>
                </a:solidFill>
                <a:latin typeface="+mn-lt"/>
                <a:cs typeface="+mn-cs"/>
              </a:defRPr>
            </a:lvl2pPr>
            <a:lvl3pPr marL="355600" marR="0" indent="-174625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538163" marR="0" indent="-180975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 sz="1000">
                <a:solidFill>
                  <a:schemeClr val="tx1"/>
                </a:solidFill>
                <a:latin typeface="+mn-lt"/>
                <a:cs typeface="+mn-cs"/>
              </a:defRPr>
            </a:lvl4pPr>
            <a:lvl5pPr marL="720725" marR="0" indent="-180975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080000" indent="-180000" algn="l" defTabSz="1042988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-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1260000" indent="-180000" algn="l" defTabSz="1042988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-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1440000" indent="-180000" algn="l" defTabSz="1042988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-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1620000" indent="-180000" algn="l" defTabSz="1042988" rtl="0"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-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During the instrumentation process will AFL create a </a:t>
            </a:r>
            <a:r>
              <a:rPr lang="en-US" sz="2000" b="1" i="1" kern="0" dirty="0" smtClean="0">
                <a:solidFill>
                  <a:schemeClr val="accent1">
                    <a:lumMod val="50000"/>
                  </a:schemeClr>
                </a:solidFill>
              </a:rPr>
              <a:t>tuple-</a:t>
            </a:r>
            <a:r>
              <a:rPr lang="en-US" sz="2000" b="1" i="1" kern="0" dirty="0" err="1" smtClean="0">
                <a:solidFill>
                  <a:schemeClr val="accent1">
                    <a:lumMod val="50000"/>
                  </a:schemeClr>
                </a:solidFill>
              </a:rPr>
              <a:t>catalouge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sz="2000" kern="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Comparing the tuple-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</a:rPr>
              <a:t>catalouge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 with previous and present executions can AFL fast recognize which input generates new tuples that turn into a new program state.</a:t>
            </a:r>
          </a:p>
          <a:p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Example</a:t>
            </a:r>
            <a:r>
              <a:rPr lang="de-DE" sz="16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de-DE" sz="16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instruction</a:t>
            </a:r>
            <a:r>
              <a:rPr lang="de-DE" sz="16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sequences</a:t>
            </a:r>
            <a:r>
              <a:rPr lang="de-DE" sz="1600" i="1" dirty="0">
                <a:solidFill>
                  <a:schemeClr val="accent1">
                    <a:lumMod val="50000"/>
                  </a:schemeClr>
                </a:solidFill>
              </a:rPr>
              <a:t>:*</a:t>
            </a:r>
          </a:p>
          <a:p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B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Sequence tuples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: (AB),(BC),(CD),(DE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B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Sequence tuples: (AB),(BC),(CA),(AE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B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B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D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Sequence tuples: (AB),(BC),(CA),(CD),(DE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de-DE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el 1"/>
          <p:cNvSpPr>
            <a:spLocks noGrp="1"/>
          </p:cNvSpPr>
          <p:nvPr>
            <p:ph type="ctrTitle"/>
          </p:nvPr>
        </p:nvSpPr>
        <p:spPr>
          <a:xfrm>
            <a:off x="1496296" y="900536"/>
            <a:ext cx="8644999" cy="450000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to detect new branches?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8860" y="5074920"/>
            <a:ext cx="452628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new recognized tuples = (CA),(AE)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118860" y="4103370"/>
            <a:ext cx="429768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first tuples = (AB),(BC),(CD),(DE) </a:t>
            </a:r>
            <a:endParaRPr lang="de-DE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423660" y="6057900"/>
            <a:ext cx="466344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no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new tuples are recognized </a:t>
            </a:r>
            <a:endParaRPr lang="de-DE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684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4"/>
          <p:cNvSpPr>
            <a:spLocks noGrp="1"/>
          </p:cNvSpPr>
          <p:nvPr>
            <p:ph type="subTitle" idx="1"/>
          </p:nvPr>
        </p:nvSpPr>
        <p:spPr>
          <a:xfrm>
            <a:off x="1135655" y="5597968"/>
            <a:ext cx="8644999" cy="1214311"/>
          </a:xfrm>
        </p:spPr>
        <p:txBody>
          <a:bodyPr/>
          <a:lstStyle/>
          <a:p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Rough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b="1" i="1" dirty="0" err="1" smtClean="0">
                <a:solidFill>
                  <a:schemeClr val="accent1">
                    <a:lumMod val="50000"/>
                  </a:schemeClr>
                </a:solidFill>
              </a:rPr>
              <a:t>activity</a:t>
            </a:r>
            <a:r>
              <a:rPr lang="de-DE" sz="2000" b="1" i="1" dirty="0" smtClean="0">
                <a:solidFill>
                  <a:schemeClr val="accent1">
                    <a:lumMod val="50000"/>
                  </a:schemeClr>
                </a:solidFill>
              </a:rPr>
              <a:t>-diagramm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that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shows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how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afl-fuzz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step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runs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AFL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does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not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stops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process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itself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cycles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are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passed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just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b="1" u="sng" dirty="0" smtClean="0">
                <a:solidFill>
                  <a:schemeClr val="accent1">
                    <a:lumMod val="50000"/>
                  </a:schemeClr>
                </a:solidFill>
              </a:rPr>
              <a:t>CTRL + C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50000"/>
                  </a:schemeClr>
                </a:solidFill>
              </a:rPr>
              <a:t>stop</a:t>
            </a:r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de-DE" sz="20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 bwMode="auto">
          <a:xfrm>
            <a:off x="2644902" y="720090"/>
            <a:ext cx="2686050" cy="8572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 smtClean="0">
                <a:solidFill>
                  <a:schemeClr val="tx1"/>
                </a:solidFill>
                <a:cs typeface="Arial" pitchFamily="34" charset="0"/>
              </a:rPr>
              <a:t>store</a:t>
            </a:r>
            <a:r>
              <a:rPr lang="de-DE" sz="18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cs typeface="Arial" pitchFamily="34" charset="0"/>
              </a:rPr>
              <a:t>file</a:t>
            </a:r>
            <a:r>
              <a:rPr lang="de-DE" sz="1800" dirty="0" smtClean="0">
                <a:solidFill>
                  <a:schemeClr val="tx1"/>
                </a:solidFill>
                <a:cs typeface="Arial" pitchFamily="34" charset="0"/>
              </a:rPr>
              <a:t> in </a:t>
            </a:r>
            <a:r>
              <a:rPr lang="de-DE" sz="1800" dirty="0" err="1" smtClean="0">
                <a:solidFill>
                  <a:schemeClr val="tx1"/>
                </a:solidFill>
                <a:cs typeface="Arial" pitchFamily="34" charset="0"/>
              </a:rPr>
              <a:t>queue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Abgerundetes Rechteck 3"/>
          <p:cNvSpPr/>
          <p:nvPr/>
        </p:nvSpPr>
        <p:spPr bwMode="auto">
          <a:xfrm>
            <a:off x="6839712" y="2352085"/>
            <a:ext cx="2686050" cy="8572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odify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input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6839712" y="716280"/>
            <a:ext cx="2686050" cy="8572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ext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input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679192" y="3792855"/>
            <a:ext cx="2686050" cy="8572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xec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. Input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to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target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941832" y="960120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rot="18888669">
            <a:off x="1943177" y="2546395"/>
            <a:ext cx="445770" cy="46863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9" name="Gerade Verbindung mit Pfeil 8"/>
          <p:cNvCxnSpPr>
            <a:stCxn id="7" idx="6"/>
            <a:endCxn id="3" idx="1"/>
          </p:cNvCxnSpPr>
          <p:nvPr/>
        </p:nvCxnSpPr>
        <p:spPr bwMode="auto">
          <a:xfrm>
            <a:off x="1307592" y="1143000"/>
            <a:ext cx="1337310" cy="571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endCxn id="5" idx="1"/>
          </p:cNvCxnSpPr>
          <p:nvPr/>
        </p:nvCxnSpPr>
        <p:spPr bwMode="auto">
          <a:xfrm flipV="1">
            <a:off x="5330952" y="1144905"/>
            <a:ext cx="1508760" cy="381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2"/>
          </p:cNvCxnSpPr>
          <p:nvPr/>
        </p:nvCxnSpPr>
        <p:spPr bwMode="auto">
          <a:xfrm flipH="1">
            <a:off x="7411212" y="1573530"/>
            <a:ext cx="771525" cy="74104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 bwMode="auto">
          <a:xfrm flipH="1">
            <a:off x="5330952" y="3209335"/>
            <a:ext cx="1748790" cy="71115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 bwMode="auto">
          <a:xfrm flipH="1" flipV="1">
            <a:off x="2166062" y="3103971"/>
            <a:ext cx="513131" cy="97654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 flipV="1">
            <a:off x="2422627" y="1573530"/>
            <a:ext cx="4565675" cy="120718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 bwMode="auto">
          <a:xfrm flipV="1">
            <a:off x="2166062" y="1573533"/>
            <a:ext cx="1061770" cy="8839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Wolkenförmige Legende 15"/>
          <p:cNvSpPr/>
          <p:nvPr/>
        </p:nvSpPr>
        <p:spPr bwMode="auto">
          <a:xfrm>
            <a:off x="553212" y="3209335"/>
            <a:ext cx="1289535" cy="1111205"/>
          </a:xfrm>
          <a:prstGeom prst="cloudCallout">
            <a:avLst>
              <a:gd name="adj1" fmla="val 54059"/>
              <a:gd name="adj2" fmla="val -7414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latin typeface="+mn-lt"/>
                <a:cs typeface="Arial" pitchFamily="34" charset="0"/>
              </a:rPr>
              <a:t>n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ew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behavior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7" name="Rechteckige Legende 16"/>
          <p:cNvSpPr/>
          <p:nvPr/>
        </p:nvSpPr>
        <p:spPr bwMode="auto">
          <a:xfrm>
            <a:off x="1501902" y="1863090"/>
            <a:ext cx="664160" cy="314030"/>
          </a:xfrm>
          <a:prstGeom prst="wedgeRectCallout">
            <a:avLst>
              <a:gd name="adj1" fmla="val 96193"/>
              <a:gd name="adj2" fmla="val 58689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yes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8" name="Rechteckige Legende 17"/>
          <p:cNvSpPr/>
          <p:nvPr/>
        </p:nvSpPr>
        <p:spPr bwMode="auto">
          <a:xfrm>
            <a:off x="3003042" y="2929005"/>
            <a:ext cx="664160" cy="280330"/>
          </a:xfrm>
          <a:prstGeom prst="wedgeRectCallout">
            <a:avLst>
              <a:gd name="adj1" fmla="val -86230"/>
              <a:gd name="adj2" fmla="val -12089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no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9" name="Abgerundete rechteckige Legende 18"/>
          <p:cNvSpPr/>
          <p:nvPr/>
        </p:nvSpPr>
        <p:spPr bwMode="auto">
          <a:xfrm>
            <a:off x="553212" y="137160"/>
            <a:ext cx="1131570" cy="422910"/>
          </a:xfrm>
          <a:prstGeom prst="wedgeRoundRectCallout">
            <a:avLst>
              <a:gd name="adj1" fmla="val 6048"/>
              <a:gd name="adj2" fmla="val 145488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latin typeface="+mn-lt"/>
                <a:cs typeface="Arial" pitchFamily="34" charset="0"/>
              </a:rPr>
              <a:t>i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nital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file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3592328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3812" y="901085"/>
            <a:ext cx="8644999" cy="450000"/>
          </a:xfrm>
        </p:spPr>
        <p:txBody>
          <a:bodyPr/>
          <a:lstStyle/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Mutation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63812" y="1458616"/>
            <a:ext cx="8644999" cy="5527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 tool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will under consideration of the initial sample case mutate every given input/files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Those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inputs which cause a new state transition will be stored in a queue. This process repeats itself until a new input is found which passes into a new program state.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modification starts with deterministic </a:t>
            </a: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</a:rPr>
              <a:t>steps:</a:t>
            </a:r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flipping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every bit in the sample file, then flipping every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byte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break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file into 8, 16 and 32 bit chunks to run arithmetic operations on these chunks.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replacing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bytes through insertion of known interesting integers (0, 1, INT_MAX,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),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After the deterministic steps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afl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makes several random mutations which place and replace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datas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arithmetic operations and also bit flipping.</a:t>
            </a:r>
          </a:p>
          <a:p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607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ptronics">
  <a:themeElements>
    <a:clrScheme name="Orlando colours">
      <a:dk1>
        <a:srgbClr val="000000"/>
      </a:dk1>
      <a:lt1>
        <a:srgbClr val="FFFFFF"/>
      </a:lt1>
      <a:dk2>
        <a:srgbClr val="5F85C0"/>
      </a:dk2>
      <a:lt2>
        <a:srgbClr val="3C5C8A"/>
      </a:lt2>
      <a:accent1>
        <a:srgbClr val="A9CCF0"/>
      </a:accent1>
      <a:accent2>
        <a:srgbClr val="B9B9BA"/>
      </a:accent2>
      <a:accent3>
        <a:srgbClr val="EAEAE9"/>
      </a:accent3>
      <a:accent4>
        <a:srgbClr val="5A6F83"/>
      </a:accent4>
      <a:accent5>
        <a:srgbClr val="59DAA4"/>
      </a:accent5>
      <a:accent6>
        <a:srgbClr val="144984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1042988" rtl="0" eaLnBrk="1" fontAlgn="base" latinLnBrk="0" hangingPunct="1">
          <a:lnSpc>
            <a:spcPct val="11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vert="horz"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AIRBUS 1">
        <a:dk1>
          <a:srgbClr val="000000"/>
        </a:dk1>
        <a:lt1>
          <a:srgbClr val="FFFFFF"/>
        </a:lt1>
        <a:dk2>
          <a:srgbClr val="E0E0DF"/>
        </a:dk2>
        <a:lt2>
          <a:srgbClr val="E0E0DF"/>
        </a:lt2>
        <a:accent1>
          <a:srgbClr val="1E3174"/>
        </a:accent1>
        <a:accent2>
          <a:srgbClr val="0D5881"/>
        </a:accent2>
        <a:accent3>
          <a:srgbClr val="FFFFFF"/>
        </a:accent3>
        <a:accent4>
          <a:srgbClr val="000000"/>
        </a:accent4>
        <a:accent5>
          <a:srgbClr val="ABADBC"/>
        </a:accent5>
        <a:accent6>
          <a:srgbClr val="0B4F74"/>
        </a:accent6>
        <a:hlink>
          <a:srgbClr val="5A6F83"/>
        </a:hlink>
        <a:folHlink>
          <a:srgbClr val="9099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ptronics.potx" id="{0BD3394E-FE1A-4248-8E1A-E47FEA645A55}" vid="{F8341321-5260-430B-B766-3B3B862AE61B}"/>
    </a:ext>
  </a:extLst>
</a:theme>
</file>

<file path=ppt/theme/theme2.xml><?xml version="1.0" encoding="utf-8"?>
<a:theme xmlns:a="http://schemas.openxmlformats.org/drawingml/2006/main" name="Larissa">
  <a:themeElements>
    <a:clrScheme name="AIRBUS">
      <a:dk1>
        <a:srgbClr val="000000"/>
      </a:dk1>
      <a:lt1>
        <a:srgbClr val="FFFFFF"/>
      </a:lt1>
      <a:dk2>
        <a:srgbClr val="E0E0DF"/>
      </a:dk2>
      <a:lt2>
        <a:srgbClr val="E0E0DF"/>
      </a:lt2>
      <a:accent1>
        <a:srgbClr val="1E3174"/>
      </a:accent1>
      <a:accent2>
        <a:srgbClr val="0D5881"/>
      </a:accent2>
      <a:accent3>
        <a:srgbClr val="5A6F83"/>
      </a:accent3>
      <a:accent4>
        <a:srgbClr val="9099A7"/>
      </a:accent4>
      <a:accent5>
        <a:srgbClr val="0085AD"/>
      </a:accent5>
      <a:accent6>
        <a:srgbClr val="9A339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AIRBUS">
      <a:dk1>
        <a:srgbClr val="000000"/>
      </a:dk1>
      <a:lt1>
        <a:srgbClr val="FFFFFF"/>
      </a:lt1>
      <a:dk2>
        <a:srgbClr val="E0E0DF"/>
      </a:dk2>
      <a:lt2>
        <a:srgbClr val="E0E0DF"/>
      </a:lt2>
      <a:accent1>
        <a:srgbClr val="1E3174"/>
      </a:accent1>
      <a:accent2>
        <a:srgbClr val="0D5881"/>
      </a:accent2>
      <a:accent3>
        <a:srgbClr val="5A6F83"/>
      </a:accent3>
      <a:accent4>
        <a:srgbClr val="9099A7"/>
      </a:accent4>
      <a:accent5>
        <a:srgbClr val="0085AD"/>
      </a:accent5>
      <a:accent6>
        <a:srgbClr val="9A339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AB2255C1913A4FB184C84227FF483C" ma:contentTypeVersion="1" ma:contentTypeDescription="Create a new document." ma:contentTypeScope="" ma:versionID="f6fb3afb6377b540909c6d56587f517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qs:outline xmlns:qs="urn:strategyCompass:quickSlide:basic:outlineSlide:2014">
  <qs:id>282</qs:id>
  <qs:title>Unterkapitel</qs:title>
  <qs:number/>
  <qs:position>0</qs:position>
  <qs:level>1</qs:level>
  <qs:parent>
    <qs:id>282</qs:id>
    <qs:title>Kapitel</qs:title>
    <qs:number/>
    <qs:position>0</qs:position>
    <qs:level>0</qs:level>
  </qs:parent>
</qs:outline>
</file>

<file path=customXml/item5.xml><?xml version="1.0" encoding="utf-8"?>
<qs:outline xmlns:qs="urn:strategyCompass:quickSlide:basic:outlineOverview:2014">
  <qs:id>281</qs:id>
</qs:outline>
</file>

<file path=customXml/item6.xml><?xml version="1.0" encoding="utf-8"?>
<qs:outline xmlns:qs="urn:strategyCompass:quickSlide:basic:outline:2014">
  <qs:settings>
    <qs:numberingChecked>False</qs:numberingChecked>
    <qs:subNumberingChecked>False</qs:subNumberingChecked>
    <qs:pagesNumberChecked>True</qs:pagesNumberChecked>
    <qs:topicsChecked>True</qs:topicsChecked>
    <qs:overviewChecked>True</qs:overviewChecked>
    <qs:chapterNumberOnSlidesChecked>False</qs:chapterNumberOnSlidesChecked>
    <qs:chapterNameOnSlidesChecked>False</qs:chapterNameOnSlidesChecked>
  </qs:settings>
  <qs:title>table of content</qs:title>
  <qs:overviewpage>281</qs:overviewpage>
  <qs:chapter>
    <qs:id>282</qs:id>
    <qs:title>Kapitel</qs:title>
    <qs:number/>
    <qs:position>1</qs:position>
    <qs:level>0</qs:level>
    <qs:chapter>
      <qs:id>282</qs:id>
      <qs:title>Unterkapitel</qs:title>
      <qs:number/>
      <qs:position>1</qs:position>
      <qs:level>1</qs:level>
    </qs:chapter>
  </qs:chapter>
</qs:outline>
</file>

<file path=customXml/itemProps1.xml><?xml version="1.0" encoding="utf-8"?>
<ds:datastoreItem xmlns:ds="http://schemas.openxmlformats.org/officeDocument/2006/customXml" ds:itemID="{1D1BEFC0-3CE5-4848-9EF3-E54EDB8DA1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742B97-D3EF-40B5-92A8-E7EC7A806198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0A5251C-9EF6-4927-A909-729224DE015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67E27B9-828A-49BD-869F-51C0AA5BC02E}">
  <ds:schemaRefs>
    <ds:schemaRef ds:uri="urn:strategyCompass:quickSlide:basic:outlineSlide:2014"/>
  </ds:schemaRefs>
</ds:datastoreItem>
</file>

<file path=customXml/itemProps5.xml><?xml version="1.0" encoding="utf-8"?>
<ds:datastoreItem xmlns:ds="http://schemas.openxmlformats.org/officeDocument/2006/customXml" ds:itemID="{EC5A4187-F798-4663-B90C-E183E29B4C44}">
  <ds:schemaRefs>
    <ds:schemaRef ds:uri="urn:strategyCompass:quickSlide:basic:outlineOverview:2014"/>
  </ds:schemaRefs>
</ds:datastoreItem>
</file>

<file path=customXml/itemProps6.xml><?xml version="1.0" encoding="utf-8"?>
<ds:datastoreItem xmlns:ds="http://schemas.openxmlformats.org/officeDocument/2006/customXml" ds:itemID="{74F777D2-14FD-40A7-A9DE-0A9DFCAB19BB}">
  <ds:schemaRefs>
    <ds:schemaRef ds:uri="urn:strategyCompass:quickSlide:basic:outline:20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1608</Words>
  <Application>Microsoft Office PowerPoint</Application>
  <PresentationFormat>Benutzerdefiniert</PresentationFormat>
  <Paragraphs>315</Paragraphs>
  <Slides>22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Optronics</vt:lpstr>
      <vt:lpstr>Fuzzing Project</vt:lpstr>
      <vt:lpstr>PowerPoint-Präsentation</vt:lpstr>
      <vt:lpstr>American Fuzzy Lop</vt:lpstr>
      <vt:lpstr>What software can be fuzzed?</vt:lpstr>
      <vt:lpstr>A little part of the AFL bug-o-rama trophy case</vt:lpstr>
      <vt:lpstr>Instrumentation</vt:lpstr>
      <vt:lpstr>How to detect new branches?</vt:lpstr>
      <vt:lpstr>PowerPoint-Präsentation</vt:lpstr>
      <vt:lpstr>Mutation</vt:lpstr>
      <vt:lpstr>PowerPoint-Präsentation</vt:lpstr>
      <vt:lpstr>User guideline</vt:lpstr>
      <vt:lpstr>Sample file(s)</vt:lpstr>
      <vt:lpstr>PowerPoint-Präsentation</vt:lpstr>
      <vt:lpstr>Quick example</vt:lpstr>
      <vt:lpstr>PowerPoint-Präsentation</vt:lpstr>
      <vt:lpstr>PowerPoint-Präsentation</vt:lpstr>
      <vt:lpstr>PowerPoint-Präsentation</vt:lpstr>
      <vt:lpstr>Detected behavior </vt:lpstr>
      <vt:lpstr>Fuzzing end &amp; evaluation</vt:lpstr>
      <vt:lpstr>Find the origin</vt:lpstr>
      <vt:lpstr>Should we use this tool, and involve it in our testing-process?</vt:lpstr>
      <vt:lpstr>Sources:</vt:lpstr>
    </vt:vector>
  </TitlesOfParts>
  <Company>EADS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Airbus DS Optronics GmbH</dc:creator>
  <cp:lastModifiedBy>Eisele, Andreas</cp:lastModifiedBy>
  <cp:revision>198</cp:revision>
  <cp:lastPrinted>2013-12-20T09:24:43Z</cp:lastPrinted>
  <dcterms:created xsi:type="dcterms:W3CDTF">2015-09-25T09:11:52Z</dcterms:created>
  <dcterms:modified xsi:type="dcterms:W3CDTF">2017-02-20T10:27:00Z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0x010100A3AB2255C1913A4FB184C84227FF483C</vt:lpwstr>
  </property>
</Properties>
</file>