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382F343-42E5-4CFD-8704-99AA552AA3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DF3F5C-ACE5-43EE-9DC1-78EE64BF073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4170A7-712A-464B-9681-64C4BD590CF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의주" userId="0c233bed-f291-438b-90c5-6735467dd055" providerId="ADAL" clId="{69C4C211-F714-4294-B903-315735CE0B81}"/>
    <pc:docChg chg="modSld">
      <pc:chgData name="여의주" userId="0c233bed-f291-438b-90c5-6735467dd055" providerId="ADAL" clId="{69C4C211-F714-4294-B903-315735CE0B81}" dt="2024-07-10T12:44:53.932" v="3" actId="20577"/>
      <pc:docMkLst>
        <pc:docMk/>
      </pc:docMkLst>
      <pc:sldChg chg="modSp mod">
        <pc:chgData name="여의주" userId="0c233bed-f291-438b-90c5-6735467dd055" providerId="ADAL" clId="{69C4C211-F714-4294-B903-315735CE0B81}" dt="2024-07-10T12:44:53.932" v="3" actId="20577"/>
        <pc:sldMkLst>
          <pc:docMk/>
          <pc:sldMk cId="0" sldId="256"/>
        </pc:sldMkLst>
        <pc:spChg chg="mod">
          <ac:chgData name="여의주" userId="0c233bed-f291-438b-90c5-6735467dd055" providerId="ADAL" clId="{69C4C211-F714-4294-B903-315735CE0B81}" dt="2024-07-10T12:44:53.932" v="3" actId="20577"/>
          <ac:spMkLst>
            <pc:docMk/>
            <pc:sldMk cId="0" sldId="256"/>
            <ac:spMk id="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sldNum" idx="12"/>
          </p:nvPr>
        </p:nvSpPr>
        <p:spPr>
          <a:xfrm>
            <a:off x="6553200" y="6617245"/>
            <a:ext cx="2133600" cy="19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107503" y="0"/>
            <a:ext cx="3407221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" name="Google Shape;105;p2"/>
          <p:cNvCxnSpPr>
            <a:cxnSpLocks/>
          </p:cNvCxnSpPr>
          <p:nvPr/>
        </p:nvCxnSpPr>
        <p:spPr>
          <a:xfrm>
            <a:off x="424356" y="541195"/>
            <a:ext cx="2851500" cy="0"/>
          </a:xfrm>
          <a:prstGeom prst="straightConnector1">
            <a:avLst/>
          </a:prstGeom>
          <a:noFill/>
          <a:ln w="2857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2"/>
          <p:cNvCxnSpPr/>
          <p:nvPr/>
        </p:nvCxnSpPr>
        <p:spPr>
          <a:xfrm>
            <a:off x="3275856" y="548680"/>
            <a:ext cx="5328592" cy="0"/>
          </a:xfrm>
          <a:prstGeom prst="straightConnector1">
            <a:avLst/>
          </a:prstGeom>
          <a:noFill/>
          <a:ln w="28575" cap="flat" cmpd="sng">
            <a:solidFill>
              <a:srgbClr val="3B5AA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323528" y="692696"/>
            <a:ext cx="3019747" cy="29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algun Gothic"/>
              <a:buNone/>
            </a:pPr>
            <a:r>
              <a:rPr lang="ko-KR" altLang="en-US" sz="1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수행단계 별 산출물 작성목록</a:t>
            </a:r>
            <a:endParaRPr dirty="0"/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/>
          <p:nvPr/>
        </p:nvSpPr>
        <p:spPr>
          <a:xfrm rot="10800000" flipH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한이음 ▶ 프로그램 설계서</a:t>
            </a:r>
            <a:endParaRPr/>
          </a:p>
        </p:txBody>
      </p:sp>
      <p:graphicFrame>
        <p:nvGraphicFramePr>
          <p:cNvPr id="111" name="Google Shape;111;p2"/>
          <p:cNvGraphicFramePr/>
          <p:nvPr>
            <p:extLst>
              <p:ext uri="{D42A27DB-BD31-4B8C-83A1-F6EECF244321}">
                <p14:modId xmlns:p14="http://schemas.microsoft.com/office/powerpoint/2010/main" val="343842239"/>
              </p:ext>
            </p:extLst>
          </p:nvPr>
        </p:nvGraphicFramePr>
        <p:xfrm>
          <a:off x="714375" y="1608739"/>
          <a:ext cx="7382014" cy="4822441"/>
        </p:xfrm>
        <a:graphic>
          <a:graphicData uri="http://schemas.openxmlformats.org/drawingml/2006/table">
            <a:tbl>
              <a:tblPr>
                <a:noFill/>
                <a:tableStyleId>{5DDF3F5C-ACE5-43EE-9DC1-78EE64BF0739}</a:tableStyleId>
              </a:tblPr>
              <a:tblGrid>
                <a:gridCol w="151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3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971">
                  <a:extLst>
                    <a:ext uri="{9D8B030D-6E8A-4147-A177-3AD203B41FA5}">
                      <a16:colId xmlns:a16="http://schemas.microsoft.com/office/drawing/2014/main" val="4198274133"/>
                    </a:ext>
                  </a:extLst>
                </a:gridCol>
              </a:tblGrid>
              <a:tr h="24006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 dirty="0"/>
                        <a:t>단계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DE9D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 dirty="0"/>
                        <a:t>산출물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DE9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rgbClr val="000000"/>
                          </a:solidFill>
                        </a:rPr>
                        <a:t>제출 기준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ABF8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rgbClr val="000000"/>
                          </a:solidFill>
                        </a:rPr>
                        <a:t>제출여부</a:t>
                      </a:r>
                      <a:endParaRPr lang="en-US" altLang="ko-KR" sz="800" b="1" u="none" strike="noStrike" cap="none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>
                          <a:solidFill>
                            <a:srgbClr val="000000"/>
                          </a:solidFill>
                        </a:rPr>
                        <a:t>○(</a:t>
                      </a:r>
                      <a:r>
                        <a:rPr lang="ko-KR" altLang="en-US" sz="800" b="1" u="none" strike="noStrike" cap="none" dirty="0">
                          <a:solidFill>
                            <a:srgbClr val="000000"/>
                          </a:solidFill>
                        </a:rPr>
                        <a:t>제출</a:t>
                      </a:r>
                      <a:r>
                        <a:rPr lang="en-US" altLang="ko-KR" sz="800" b="1" u="none" strike="noStrike" cap="none" dirty="0">
                          <a:solidFill>
                            <a:srgbClr val="000000"/>
                          </a:solidFill>
                        </a:rPr>
                        <a:t>)  /  - (</a:t>
                      </a:r>
                      <a:r>
                        <a:rPr lang="ko-KR" altLang="en-US" sz="800" b="1" u="none" strike="noStrike" cap="none" dirty="0" err="1">
                          <a:solidFill>
                            <a:srgbClr val="000000"/>
                          </a:solidFill>
                        </a:rPr>
                        <a:t>비제출</a:t>
                      </a:r>
                      <a:r>
                        <a:rPr lang="en-US" altLang="ko-KR" sz="800" b="1" u="none" strike="noStrike" cap="none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AB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87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응용 소프트웨어</a:t>
                      </a:r>
                      <a:endParaRPr lang="ko-KR" altLang="en-US" sz="800" b="1" u="none" strike="noStrike" cap="none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인공지능</a:t>
                      </a:r>
                      <a:endParaRPr sz="800" b="1" u="none" strike="noStrike" cap="none" dirty="0"/>
                    </a:p>
                  </a:txBody>
                  <a:tcPr marL="46450" marR="46450" marT="12850" marB="12850" anchor="ctr">
                    <a:solidFill>
                      <a:srgbClr val="FABF8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ABF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26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/>
                        <a:t>환경 분석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시장/기술 환경 분석서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선택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6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설문조사 결과서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선택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6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인터뷰 결과서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선택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62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/>
                        <a:t>요구사항 분석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요구사항 정의서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rgbClr val="000000"/>
                          </a:solidFill>
                        </a:rPr>
                        <a:t>필수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>
                          <a:solidFill>
                            <a:srgbClr val="000000"/>
                          </a:solidFill>
                        </a:rPr>
                        <a:t>○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유즈케이스 정의서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cap="none" dirty="0">
                          <a:solidFill>
                            <a:srgbClr val="000000"/>
                          </a:solidFill>
                        </a:rPr>
                        <a:t>선택</a:t>
                      </a:r>
                      <a:endParaRPr lang="ko-KR" altLang="en-US"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>
                          <a:solidFill>
                            <a:srgbClr val="000000"/>
                          </a:solidFill>
                        </a:rPr>
                        <a:t>○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626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/>
                        <a:t>아키텍처 설계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서비스 구성도(시스템 구성도)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필수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○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6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서비스 흐름도(데이터 흐름도)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필수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○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6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UI/UX 정의서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rgbClr val="000000"/>
                          </a:solidFill>
                        </a:rPr>
                        <a:t>선택</a:t>
                      </a:r>
                      <a:endParaRPr lang="ko-KR" altLang="en-US"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6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하드웨어/센서 구성도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rgbClr val="000000"/>
                          </a:solidFill>
                        </a:rPr>
                        <a:t>N/A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626"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/>
                        <a:t>기능 설계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메뉴 구성도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필수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○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화면 설계서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필수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○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6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엔티티 관계도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필수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○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6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기능 처리도(기능 흐름도)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필수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○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6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알고리즘 명세서/설명서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필수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○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6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데이터 수집처리 정의서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필수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○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6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하드웨어 설계도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000000"/>
                          </a:solidFill>
                        </a:rPr>
                        <a:t>N/A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u="none" strike="noStrike" cap="none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626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u="none" strike="noStrike" cap="none" dirty="0"/>
                        <a:t>개발 / 구현</a:t>
                      </a:r>
                      <a:endParaRPr sz="900" b="1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프로그램 목록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필수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○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2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/>
                        <a:t>테이블 정의서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필수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○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639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핵심 소스코드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/>
                </a:tc>
                <a:tc>
                  <a:txBody>
                    <a:bodyPr/>
                    <a:lstStyle/>
                    <a:p>
                      <a:pPr marL="215900" marR="25400" lvl="0" indent="-152400" algn="ctr" defTabSz="91440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필수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lvl="0" indent="-15240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sym typeface="Arial"/>
                        </a:rPr>
                        <a:t>○</a:t>
                      </a:r>
                      <a:endParaRPr sz="9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46450" marR="46450" marT="12850" marB="128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6386" y="125786"/>
            <a:ext cx="868102" cy="27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138</Words>
  <Application>Microsoft Office PowerPoint</Application>
  <PresentationFormat>화면 슬라이드 쇼(4:3)</PresentationFormat>
  <Paragraphs>72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Malgun Gothic</vt:lpstr>
      <vt:lpstr>Malgun Gothic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김성준</cp:lastModifiedBy>
  <cp:revision>10</cp:revision>
  <dcterms:created xsi:type="dcterms:W3CDTF">2014-04-16T00:55:54Z</dcterms:created>
  <dcterms:modified xsi:type="dcterms:W3CDTF">2024-08-05T07:58:35Z</dcterms:modified>
  <cp:version/>
</cp:coreProperties>
</file>