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8" r:id="rId2"/>
    <p:sldId id="346" r:id="rId3"/>
    <p:sldId id="314" r:id="rId4"/>
    <p:sldId id="376" r:id="rId5"/>
    <p:sldId id="378" r:id="rId6"/>
    <p:sldId id="377" r:id="rId7"/>
    <p:sldId id="383" r:id="rId8"/>
    <p:sldId id="379" r:id="rId9"/>
    <p:sldId id="380" r:id="rId10"/>
    <p:sldId id="382" r:id="rId11"/>
    <p:sldId id="381" r:id="rId12"/>
    <p:sldId id="355" r:id="rId13"/>
    <p:sldId id="356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000D"/>
    <a:srgbClr val="023880"/>
    <a:srgbClr val="777777"/>
    <a:srgbClr val="ADADAD"/>
    <a:srgbClr val="969696"/>
    <a:srgbClr val="B1B1B1"/>
    <a:srgbClr val="003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7" autoAdjust="0"/>
    <p:restoredTop sz="76335" autoAdjust="0"/>
  </p:normalViewPr>
  <p:slideViewPr>
    <p:cSldViewPr snapToGrid="0">
      <p:cViewPr varScale="1">
        <p:scale>
          <a:sx n="97" d="100"/>
          <a:sy n="97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FFBF6ED-F9DF-495E-360F-41B69D0DB2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751CBE-B4F1-866B-1BF2-96595C20FE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28701-77BA-468F-8614-A2431BD1DD70}" type="datetimeFigureOut">
              <a:rPr lang="ko-KR" altLang="en-US" smtClean="0"/>
              <a:t>2024-10-12(Sat)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AEDBA6-98AA-8A6D-81C9-FF50A78A69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039656-727B-B13C-FF9E-31E7CEF0B3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292CC-075B-4B3D-9D78-D1D046CFE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00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05485-9231-4192-A995-00AC1B317736}" type="datetimeFigureOut">
              <a:rPr lang="ko-KR" altLang="en-US" smtClean="0"/>
              <a:t>2024-10-12(Sat)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F01A4-72DE-49B4-BFBD-5777ED66A7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72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본 논문은 심층 강화학습을 활용하여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A3C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알고리즘 기반 자동 주식 거래 시스템을 제안합니다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01A4-72DE-49B4-BFBD-5777ED66A78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36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기대효과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소규모 개인투자자들의 주관적이고 비계량적인 투자습관을 개선하고 만성적인 손실 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위험으로부터 벗어날 수 있도록 기여함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강화학습을 이용한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AI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트레이딩 구현기술을 확보함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주가예측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매수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매도 최적제어 등 금융분야 경제 운용능력을 향상시킴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챗봇서비스를 통해 민원담당자의 업무효율 증대 및 고객서비스 비용감소 효과 획득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ChatGPT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와 같은 글로벌 최신기술을 적용한 챗봇기능의 고도화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AI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트레이딩에 대한 국내외 기술동향 및 관련연구 현황 파악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[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활용분야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은행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증권회사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퀀트애널리스트 등 경제금융분야에서 유용한 성과로 인정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기업의 기본 분석을 통해 기업의 내재 가치 분석을 상태 변수로 사용하는 등 학술적 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발전연구가 가능할 것으로 예상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MDP(Markov Decision Process)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수학적 모델과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DP(Dynamic Programming)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기반으로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Monte-carlo, Temporal Difference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거쳐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DQN(Deep Q Network)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등으로 발전되면서 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많은 분야에 응용되고 있는 인공지능 강화학습 기술을 금융분야에 적용한 연구로서 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indent="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학술적인 가치 및 관심도가 높을 것으로 예상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01A4-72DE-49B4-BFBD-5777ED66A78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44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주식 투자자들은 보수적이고 폐쇄적인 금융시스템의 제약으로 각자 개인의 트레이딩 방식과 프로그램을 사용하는 리스크가 높은 투자 방법을 사용해 왔다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하지만 인공지능과 주식을 결합하여 활용할 수 있다면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불확실한 미래와 불안한 개인 경제에서 벗어날 수 있을 것이다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강화학습 모델을 학습시켜 주식 거래의 최적화를 실현하는 것을 통해 금융 거래의 탈중앙화에 도움을 주고자 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01A4-72DE-49B4-BFBD-5777ED66A7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23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9750" marR="0" indent="-17907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308350" algn="l"/>
              </a:tabLs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지금까지 주식투자에 사용되어왔던 알고리즘 트레이딩은 미리 설정된 규칙과 지침에 따라 자동으로 거래하도록 설계되어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하지만 알고리즘 트레이딩은 일반적으로 기술 분석 및 통계 모델에 의존하여 거래기회를 식별함으로써 변화하는 시장 상황에 적응하도록 설계되어 있지는 않다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/>
          </a:p>
          <a:p>
            <a:endParaRPr lang="en-US" altLang="ko-KR"/>
          </a:p>
          <a:p>
            <a:pPr marL="539750" marR="0" indent="-17907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308350" algn="l"/>
              </a:tabLst>
            </a:pPr>
            <a:r>
              <a:rPr lang="ko-KR" altLang="en-US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프로젝트의 기반이 되는 연구 중 하나인 </a:t>
            </a:r>
            <a:r>
              <a:rPr lang="en-US" altLang="ko-KR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"Deep Reinforcement Learning for Automated Stock Trading: An Ensemble Strategy" 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논문은 </a:t>
            </a:r>
            <a:r>
              <a:rPr lang="en-US" altLang="ko-KR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2020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International Conference on AI in Finance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발표되었다</a:t>
            </a:r>
            <a:r>
              <a:rPr lang="en-US" altLang="ko-KR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논문은 복잡하고 예측하기 어려운 주식 시장을 </a:t>
            </a:r>
            <a:r>
              <a:rPr lang="en-US" altLang="ko-KR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Markov Decision Process(MDP) 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모델로 수학적으로 모델링하고</a:t>
            </a:r>
            <a:r>
              <a:rPr lang="en-US" altLang="ko-KR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주식 거래 전략의 최적화를 도모한다</a:t>
            </a:r>
            <a:r>
              <a:rPr lang="en-US" altLang="ko-KR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강화 학습 기법을 활용하여 투자 수익을 극대화하는 전략의 필요성을 강조하며</a:t>
            </a:r>
            <a:r>
              <a:rPr lang="en-US" altLang="ko-KR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강화 학습 기반 주식 거래 시스템 개발의 가능성을 탐구한다</a:t>
            </a:r>
            <a:r>
              <a:rPr lang="en-US" altLang="ko-KR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39750" marR="0" indent="-179070" algn="just" fontAlgn="base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308350" algn="l"/>
              </a:tabLst>
            </a:pPr>
            <a:r>
              <a:rPr lang="en-US" altLang="ko-KR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2022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년 </a:t>
            </a:r>
            <a:r>
              <a:rPr lang="en-US" altLang="ko-KR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IEEE Symposium on Computational Intelligence for Financial Engineering and Economics (CIFEr)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발표된 </a:t>
            </a:r>
            <a:r>
              <a:rPr lang="en-US" altLang="ko-KR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"High-Dimensional Stock Portfolio Trading with Deep Reinforcement Learning" 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논문은 고차원 포트폴리오 거래에 적합한 </a:t>
            </a:r>
            <a:r>
              <a:rPr lang="en-US" altLang="ko-KR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Deep Q-learning 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기반 강화 학습 알고리즘의 적용 가능성을 탐구한다</a:t>
            </a:r>
            <a:r>
              <a:rPr lang="en-US" altLang="ko-KR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논문은 복잡한 주식 시장 환경에서 </a:t>
            </a:r>
            <a:r>
              <a:rPr lang="en-US" altLang="ko-KR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Deep Q-Learning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이용한 강화 학습 알고리즘이 어떻게 효과적인 거래 전략을 구현할 수 있는지를 보여준다</a:t>
            </a:r>
            <a:r>
              <a:rPr lang="en-US" altLang="ko-KR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접근 방식은 주식 시장의 불확실성을 효과적으로 관리하고</a:t>
            </a:r>
            <a:r>
              <a:rPr lang="en-US" altLang="ko-KR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투자 수익을 극대화하는 데 중요한 역할을 할 것으로 기대된다</a:t>
            </a:r>
            <a:r>
              <a:rPr lang="en-US" altLang="ko-KR" sz="1800" kern="0" spc="0">
                <a:solidFill>
                  <a:srgbClr val="FF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01A4-72DE-49B4-BFBD-5777ED66A7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4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변동성이 높고 예측하기 어려운 주식 시장의 동적 환경에 유연하게 대응하기 위해 강화 학습 모델을 채택했다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강화 학습은 실험을 통해 얻은 성공과 실패의 경험으로부터 최적의 결정 전략을 도출하며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접근 방식은 전통적인 지도 학습 방법과 근본적으로 다르다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강화 학습은 지속적인 피드백과 시행착오 과정을 통해 정책을 개선하며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주식 시장과 같이 불확실성이 높은 환경에서 특히 강력한 성능을 발휘한다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01A4-72DE-49B4-BFBD-5777ED66A78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3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A3C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알고리즘은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Actor-Critic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구조를 통해 정책 기반과 가치 기반 방법론을 결합한 방식이다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Actor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는 정책 네트워크를 통해 행동을 선택하며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Critic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상태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행동 쌍의 가치를 평가하고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TD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오차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(Temporal Difference Error)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기반으로 정책을 개선한다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01A4-72DE-49B4-BFBD-5777ED66A78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3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A3C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알고리즘은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Actor-Critic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구조를 통해 정책 기반과 가치 기반 방법론을 결합한 방식이다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Actor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는 정책 네트워크를 통해 행동을 선택하며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Critic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 상태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행동 쌍의 가치를 평가하고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TD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오차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(Temporal Difference Error)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기반으로 정책을 개선한다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01A4-72DE-49B4-BFBD-5777ED66A78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986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상태 를 주가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거래량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그리고 기술적 지표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이동평균선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(SMA),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거래량 이동평균선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(VMA))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와 같은 다양한 시계열 데이터로 구성하였다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특히 주가 변동성과 과거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365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180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90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30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일 동안의 최고점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최저점 정보를 추가하여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에이전트가 주가의 과거 추세를 학습하고 미래 변동성을 더 정확히 예측할 수 있도록 하였다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이를 통해 에이전트가 주식 시장의 시계열적 특성을 잘 파악할 수 있게 하였다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매수 및 매도 수량을 조절하는 액션을 추가함으로써 학습 모델이 자산을 헤지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(Hedge)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할 수 있는 기능을 갖추게 하였다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이로써 세밀한 거래 전략이 가능하며 리스크 관리에 있어 유리해졌다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마지막으로 랜덤 시드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(seed)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값을 조정하여 모델의 최적화를 시도하였다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엡실론 탐험 과정에서 발생하는 랜덤성을 보정하고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동일 조건에서 동일 결과를 얻을 수 있도록 한 것이다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실험에 사용한 주가 데이터들에 대해 가장 우수한 성능을 보인 시드 값을 채택하여 최적화된 모델을 구성하였다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01A4-72DE-49B4-BFBD-5777ED66A78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789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적절한 시기에 여러 번 매수와 매도를 반복하여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주가가 등락함에 따라 모델의 수익률도 전반적으로 주가와 유사한 양상을 보이며 변동하고 있음을 확인할 수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자동 매매 초기인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2023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월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소량의 주식을 여러 번에 걸쳐 매수하는 모습을 통해 상승장을 타고 있는 모습을 보인다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2023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5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월과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6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월경 주가의 소폭 급락과 급등하는 구간에 맞춰 각각 매도와 매수 결정을 내린 것은 해당 모델의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Train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학습 과정에서 실제 학습이 잘 이루어졌음을 의미한다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1270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특히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2024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년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7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월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가지고 있는 주식을 다량 매도하는 모습은 주가 하락 추세 가능성에 따른 행동 결정이라 볼 수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실제로 매도 이후에 주가 급락이 확인되며 모델의 우수한 리스크 관리 능력을 확인했다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01A4-72DE-49B4-BFBD-5777ED66A78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0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수익률 비교 설명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F01A4-72DE-49B4-BFBD-5777ED66A78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4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BBF8-26C3-4B66-AF57-0D8CC744F764}" type="datetime1">
              <a:rPr lang="ko-KR" altLang="en-US" smtClean="0"/>
              <a:t>2024-10-12(Sat)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S.H Lee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27C6-D40A-4BB7-91FE-16820C8A1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3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E7B2-0E4A-4F67-A1E5-3F4D47F95D37}" type="datetime1">
              <a:rPr lang="ko-KR" altLang="en-US" smtClean="0"/>
              <a:t>2024-10-12(Sat)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S.H Lee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27C6-D40A-4BB7-91FE-16820C8A1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08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DD61-5E26-4F25-ACEB-56EAA34E2F56}" type="datetime1">
              <a:rPr lang="ko-KR" altLang="en-US" smtClean="0"/>
              <a:t>2024-10-12(Sat)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S.H Lee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27C6-D40A-4BB7-91FE-16820C8A1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4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323D-11CA-467F-9B82-DDC92765A679}" type="datetime1">
              <a:rPr lang="ko-KR" altLang="en-US" smtClean="0"/>
              <a:t>2024-10-12(Sat)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S.H Lee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27C6-D40A-4BB7-91FE-16820C8A1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01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2D75-9D42-4471-9FD7-629BD444B857}" type="datetime1">
              <a:rPr lang="ko-KR" altLang="en-US" smtClean="0"/>
              <a:t>2024-10-12(Sat)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S.H Lee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27C6-D40A-4BB7-91FE-16820C8A1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4BD4-85C5-4186-A349-D298C7436782}" type="datetime1">
              <a:rPr lang="ko-KR" altLang="en-US" smtClean="0"/>
              <a:t>2024-10-12(Sat)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S.H Lee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27C6-D40A-4BB7-91FE-16820C8A1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7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8F2A-8AEB-48B0-BC12-56A30951292B}" type="datetime1">
              <a:rPr lang="ko-KR" altLang="en-US" smtClean="0"/>
              <a:t>2024-10-12(Sat)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S.H Lee Lab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27C6-D40A-4BB7-91FE-16820C8A1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0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FFDA-E792-4542-849B-E29F52F32E6E}" type="datetime1">
              <a:rPr lang="ko-KR" altLang="en-US" smtClean="0"/>
              <a:t>2024-10-12(Sat)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S.H Lee Lab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27C6-D40A-4BB7-91FE-16820C8A1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6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9ADF-00ED-4A49-85A5-B5ABCA7AEF11}" type="datetime1">
              <a:rPr lang="ko-KR" altLang="en-US" smtClean="0"/>
              <a:t>2024-10-12(Sat)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S.H Lee Lab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27C6-D40A-4BB7-91FE-16820C8A1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F627-32C6-4DB6-A7D2-5B59DF0280A3}" type="datetime1">
              <a:rPr lang="ko-KR" altLang="en-US" smtClean="0"/>
              <a:t>2024-10-12(Sat)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S.H Lee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27C6-D40A-4BB7-91FE-16820C8A1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8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3449-D794-4F00-9A39-68CDED2D0141}" type="datetime1">
              <a:rPr lang="ko-KR" altLang="en-US" smtClean="0"/>
              <a:t>2024-10-12(Sat)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S.H Lee Lab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27C6-D40A-4BB7-91FE-16820C8A1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3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2B25-B3E4-4A28-93F3-229EBCA6B135}" type="datetime1">
              <a:rPr lang="ko-KR" altLang="en-US" smtClean="0"/>
              <a:t>2024-10-12(Sat)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S.H Lee Lab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B27C6-D40A-4BB7-91FE-16820C8A1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2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3B43590-14B3-9835-FB9F-4E4CF18C9BD7}"/>
              </a:ext>
            </a:extLst>
          </p:cNvPr>
          <p:cNvCxnSpPr>
            <a:cxnSpLocks/>
          </p:cNvCxnSpPr>
          <p:nvPr/>
        </p:nvCxnSpPr>
        <p:spPr>
          <a:xfrm>
            <a:off x="0" y="6334767"/>
            <a:ext cx="9906000" cy="0"/>
          </a:xfrm>
          <a:prstGeom prst="line">
            <a:avLst/>
          </a:prstGeom>
          <a:ln w="9525">
            <a:solidFill>
              <a:srgbClr val="0238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30B788B-C0CA-85D4-454E-FB16EF2D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2009" y="6455404"/>
            <a:ext cx="2228850" cy="296664"/>
          </a:xfrm>
        </p:spPr>
        <p:txBody>
          <a:bodyPr/>
          <a:lstStyle/>
          <a:p>
            <a:fld id="{48EB27C6-D40A-4BB7-91FE-16820C8A11F4}" type="slidenum">
              <a:rPr lang="ko-KR" altLang="en-US" b="1" smtClean="0">
                <a:solidFill>
                  <a:srgbClr val="023880"/>
                </a:solidFill>
              </a:rPr>
              <a:t>1</a:t>
            </a:fld>
            <a:endParaRPr lang="ko-KR" altLang="en-US" b="1">
              <a:solidFill>
                <a:srgbClr val="02388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BFE45-5FCD-5EE8-280E-CCEAE030CAED}"/>
              </a:ext>
            </a:extLst>
          </p:cNvPr>
          <p:cNvSpPr txBox="1"/>
          <p:nvPr/>
        </p:nvSpPr>
        <p:spPr>
          <a:xfrm>
            <a:off x="1006089" y="2071556"/>
            <a:ext cx="78938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kern="2400" spc="-50">
                <a:latin typeface="Adobe 고딕 Std B" panose="020B0800000000000000" pitchFamily="34" charset="-127"/>
                <a:ea typeface="Adobe 고딕 Std B" panose="020B0800000000000000" pitchFamily="34" charset="-127"/>
                <a:cs typeface="Angsana New" panose="02020603050405020304" pitchFamily="18" charset="-34"/>
              </a:rPr>
              <a:t>심층 강화학습을 이용한 </a:t>
            </a:r>
            <a:r>
              <a:rPr lang="en-US" altLang="ko-KR" sz="3600" b="1" kern="2400" spc="-50">
                <a:latin typeface="Adobe 고딕 Std B" panose="020B0800000000000000" pitchFamily="34" charset="-127"/>
                <a:ea typeface="Adobe 고딕 Std B" panose="020B0800000000000000" pitchFamily="34" charset="-127"/>
                <a:cs typeface="Angsana New" panose="02020603050405020304" pitchFamily="18" charset="-34"/>
              </a:rPr>
              <a:t>A3C </a:t>
            </a:r>
            <a:r>
              <a:rPr lang="ko-KR" altLang="en-US" sz="3600" b="1" kern="2400" spc="-50">
                <a:latin typeface="Adobe 고딕 Std B" panose="020B0800000000000000" pitchFamily="34" charset="-127"/>
                <a:ea typeface="Adobe 고딕 Std B" panose="020B0800000000000000" pitchFamily="34" charset="-127"/>
                <a:cs typeface="Angsana New" panose="02020603050405020304" pitchFamily="18" charset="-34"/>
              </a:rPr>
              <a:t>기반의 자동 주식 거래 시스템 구현</a:t>
            </a:r>
            <a:endParaRPr lang="ko-KR" altLang="en-US" sz="3600" b="1" kern="2400" spc="-50" dirty="0">
              <a:latin typeface="Adobe 고딕 Std B" panose="020B0800000000000000" pitchFamily="34" charset="-127"/>
              <a:ea typeface="Adobe 고딕 Std B" panose="020B0800000000000000" pitchFamily="34" charset="-127"/>
              <a:cs typeface="Angsana New" panose="02020603050405020304" pitchFamily="18" charset="-34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2B5C1BF-F535-4FD7-797C-79635D8CCC61}"/>
              </a:ext>
            </a:extLst>
          </p:cNvPr>
          <p:cNvCxnSpPr>
            <a:cxnSpLocks/>
          </p:cNvCxnSpPr>
          <p:nvPr/>
        </p:nvCxnSpPr>
        <p:spPr>
          <a:xfrm>
            <a:off x="1434379" y="3332203"/>
            <a:ext cx="7037243" cy="0"/>
          </a:xfrm>
          <a:prstGeom prst="line">
            <a:avLst/>
          </a:prstGeom>
          <a:ln w="28575">
            <a:solidFill>
              <a:srgbClr val="02388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AAFE90-FE5C-910D-474D-14739E4D5521}"/>
              </a:ext>
            </a:extLst>
          </p:cNvPr>
          <p:cNvSpPr txBox="1"/>
          <p:nvPr/>
        </p:nvSpPr>
        <p:spPr>
          <a:xfrm>
            <a:off x="1326715" y="3370727"/>
            <a:ext cx="725257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solidFill>
                  <a:srgbClr val="313131"/>
                </a:solidFill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Hanium</a:t>
            </a:r>
            <a:r>
              <a:rPr lang="ko-KR" altLang="en-US" sz="2000">
                <a:solidFill>
                  <a:srgbClr val="313131"/>
                </a:solidFill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 </a:t>
            </a:r>
            <a:r>
              <a:rPr lang="en-US" altLang="ko-KR" sz="2000">
                <a:solidFill>
                  <a:srgbClr val="313131"/>
                </a:solidFill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ICT</a:t>
            </a:r>
            <a:r>
              <a:rPr lang="ko-KR" altLang="en-US" sz="2000">
                <a:solidFill>
                  <a:srgbClr val="313131"/>
                </a:solidFill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 </a:t>
            </a:r>
            <a:r>
              <a:rPr lang="en-US" altLang="ko-KR" sz="2000">
                <a:solidFill>
                  <a:srgbClr val="313131"/>
                </a:solidFill>
                <a:latin typeface="Angsana New" panose="02020603050405020304" pitchFamily="18" charset="-34"/>
                <a:ea typeface="+mj-ea"/>
                <a:cs typeface="Angsana New" panose="02020603050405020304" pitchFamily="18" charset="-34"/>
              </a:rPr>
              <a:t>mentoring project</a:t>
            </a:r>
          </a:p>
          <a:p>
            <a:pPr algn="ctr"/>
            <a:endParaRPr lang="en-US" altLang="ko-KR" sz="2000">
              <a:solidFill>
                <a:srgbClr val="313131"/>
              </a:solidFill>
              <a:latin typeface="Angsana New" panose="02020603050405020304" pitchFamily="18" charset="-34"/>
              <a:ea typeface="+mj-ea"/>
              <a:cs typeface="Angsana New" panose="02020603050405020304" pitchFamily="18" charset="-34"/>
            </a:endParaRPr>
          </a:p>
          <a:p>
            <a:pPr algn="ctr"/>
            <a:endParaRPr lang="en-US" altLang="ko-KR" sz="2000">
              <a:solidFill>
                <a:srgbClr val="313131"/>
              </a:solidFill>
              <a:latin typeface="Angsana New" panose="02020603050405020304" pitchFamily="18" charset="-34"/>
              <a:ea typeface="+mj-ea"/>
              <a:cs typeface="Angsana New" panose="02020603050405020304" pitchFamily="18" charset="-34"/>
            </a:endParaRPr>
          </a:p>
          <a:p>
            <a:pPr algn="ctr"/>
            <a:endParaRPr lang="en-US" altLang="ko-KR" sz="2000">
              <a:solidFill>
                <a:srgbClr val="313131"/>
              </a:solidFill>
              <a:latin typeface="Angsana New" panose="02020603050405020304" pitchFamily="18" charset="-34"/>
              <a:ea typeface="+mj-ea"/>
              <a:cs typeface="Angsana New" panose="02020603050405020304" pitchFamily="18" charset="-34"/>
            </a:endParaRPr>
          </a:p>
          <a:p>
            <a:pPr algn="ctr"/>
            <a:endParaRPr lang="en-US" altLang="ko-KR" sz="2000">
              <a:solidFill>
                <a:srgbClr val="313131"/>
              </a:solidFill>
              <a:latin typeface="Angsana New" panose="02020603050405020304" pitchFamily="18" charset="-34"/>
              <a:ea typeface="+mj-ea"/>
              <a:cs typeface="Angsana New" panose="02020603050405020304" pitchFamily="18" charset="-34"/>
            </a:endParaRPr>
          </a:p>
          <a:p>
            <a:pPr algn="ctr"/>
            <a:r>
              <a:rPr lang="ko-KR" altLang="en-US">
                <a:solidFill>
                  <a:srgbClr val="31313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ngsana New" panose="02020603050405020304" pitchFamily="18" charset="-34"/>
              </a:rPr>
              <a:t>발표자 </a:t>
            </a:r>
            <a:r>
              <a:rPr lang="en-US" altLang="ko-KR">
                <a:solidFill>
                  <a:srgbClr val="31313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ngsana New" panose="02020603050405020304" pitchFamily="18" charset="-34"/>
              </a:rPr>
              <a:t>: </a:t>
            </a:r>
            <a:r>
              <a:rPr lang="ko-KR" altLang="en-US">
                <a:solidFill>
                  <a:srgbClr val="31313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ngsana New" panose="02020603050405020304" pitchFamily="18" charset="-34"/>
              </a:rPr>
              <a:t>고수민</a:t>
            </a:r>
            <a:endParaRPr lang="en-US" altLang="ko-KR">
              <a:solidFill>
                <a:srgbClr val="313131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cs typeface="Angsana New" panose="02020603050405020304" pitchFamily="18" charset="-34"/>
            </a:endParaRPr>
          </a:p>
          <a:p>
            <a:pPr algn="ctr"/>
            <a:r>
              <a:rPr lang="en-US" altLang="ko-KR">
                <a:solidFill>
                  <a:srgbClr val="31313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Angsana New" panose="02020603050405020304" pitchFamily="18" charset="-34"/>
              </a:rPr>
              <a:t>2024.10.16.</a:t>
            </a:r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  <a:cs typeface="Angsana New" panose="02020603050405020304" pitchFamily="18" charset="-34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B06DF7-2F63-ADFF-B9FD-5A10882C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502" y="5726811"/>
            <a:ext cx="2098995" cy="4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15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0B126-8FE1-99A3-ADA8-0C1A04C1C111}"/>
              </a:ext>
            </a:extLst>
          </p:cNvPr>
          <p:cNvSpPr txBox="1"/>
          <p:nvPr/>
        </p:nvSpPr>
        <p:spPr>
          <a:xfrm>
            <a:off x="348957" y="135659"/>
            <a:ext cx="2085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>
                <a:latin typeface="+mj-ea"/>
                <a:ea typeface="+mj-ea"/>
              </a:rPr>
              <a:t>실험 및 고찰</a:t>
            </a:r>
            <a:endParaRPr lang="en-US" altLang="ko-KR" sz="2600" b="1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1519A-4177-28CB-8875-EAC618BD54AA}"/>
              </a:ext>
            </a:extLst>
          </p:cNvPr>
          <p:cNvSpPr/>
          <p:nvPr/>
        </p:nvSpPr>
        <p:spPr>
          <a:xfrm>
            <a:off x="0" y="0"/>
            <a:ext cx="202625" cy="863023"/>
          </a:xfrm>
          <a:prstGeom prst="rect">
            <a:avLst/>
          </a:prstGeom>
          <a:solidFill>
            <a:srgbClr val="003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D8897C-2B6B-8435-1081-F7BB3E47BAD7}"/>
              </a:ext>
            </a:extLst>
          </p:cNvPr>
          <p:cNvCxnSpPr>
            <a:cxnSpLocks/>
          </p:cNvCxnSpPr>
          <p:nvPr/>
        </p:nvCxnSpPr>
        <p:spPr>
          <a:xfrm>
            <a:off x="348959" y="585782"/>
            <a:ext cx="9208088" cy="0"/>
          </a:xfrm>
          <a:prstGeom prst="line">
            <a:avLst/>
          </a:prstGeom>
          <a:ln w="9525">
            <a:solidFill>
              <a:srgbClr val="B1B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36ACB-65FA-94A1-6B79-6CC2BF8022EA}"/>
              </a:ext>
            </a:extLst>
          </p:cNvPr>
          <p:cNvSpPr txBox="1"/>
          <p:nvPr/>
        </p:nvSpPr>
        <p:spPr>
          <a:xfrm>
            <a:off x="348957" y="600452"/>
            <a:ext cx="86754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19">
                <a:solidFill>
                  <a:srgbClr val="777777"/>
                </a:solidFill>
                <a:latin typeface="+mj-ea"/>
                <a:ea typeface="+mj-ea"/>
              </a:rPr>
              <a:t>실험 결과</a:t>
            </a:r>
            <a:endParaRPr lang="ko-KR" altLang="en-US" sz="1219" dirty="0">
              <a:solidFill>
                <a:srgbClr val="777777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8E9B66-E69F-AE5C-1564-8977FEE5E0C9}"/>
              </a:ext>
            </a:extLst>
          </p:cNvPr>
          <p:cNvCxnSpPr>
            <a:cxnSpLocks/>
          </p:cNvCxnSpPr>
          <p:nvPr/>
        </p:nvCxnSpPr>
        <p:spPr>
          <a:xfrm>
            <a:off x="-36095" y="6315516"/>
            <a:ext cx="9906000" cy="0"/>
          </a:xfrm>
          <a:prstGeom prst="line">
            <a:avLst/>
          </a:prstGeom>
          <a:ln w="9525">
            <a:solidFill>
              <a:srgbClr val="0238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0">
            <a:extLst>
              <a:ext uri="{FF2B5EF4-FFF2-40B4-BE49-F238E27FC236}">
                <a16:creationId xmlns:a16="http://schemas.microsoft.com/office/drawing/2014/main" id="{4BE43CCA-9101-EFEE-6123-27D0EB0F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2009" y="6455404"/>
            <a:ext cx="2228850" cy="296664"/>
          </a:xfrm>
        </p:spPr>
        <p:txBody>
          <a:bodyPr/>
          <a:lstStyle/>
          <a:p>
            <a:fld id="{48EB27C6-D40A-4BB7-91FE-16820C8A11F4}" type="slidenum">
              <a:rPr lang="ko-KR" altLang="en-US" b="1" smtClean="0">
                <a:solidFill>
                  <a:srgbClr val="023880"/>
                </a:solidFill>
              </a:rPr>
              <a:t>10</a:t>
            </a:fld>
            <a:endParaRPr lang="ko-KR" altLang="en-US" b="1">
              <a:solidFill>
                <a:srgbClr val="023880"/>
              </a:solidFill>
            </a:endParaRPr>
          </a:p>
        </p:txBody>
      </p:sp>
      <p:pic>
        <p:nvPicPr>
          <p:cNvPr id="5" name="그림 4" descr="텍스트, 그래프, 도표, 라인이(가) 표시된 사진&#10;&#10;자동 생성된 설명">
            <a:extLst>
              <a:ext uri="{FF2B5EF4-FFF2-40B4-BE49-F238E27FC236}">
                <a16:creationId xmlns:a16="http://schemas.microsoft.com/office/drawing/2014/main" id="{AB583B61-116F-D486-ADA6-A84F86334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24" y="2240144"/>
            <a:ext cx="4559518" cy="281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F45341-E1E6-E642-45C3-AE949EA4848C}"/>
              </a:ext>
            </a:extLst>
          </p:cNvPr>
          <p:cNvSpPr txBox="1"/>
          <p:nvPr/>
        </p:nvSpPr>
        <p:spPr>
          <a:xfrm>
            <a:off x="1000639" y="5131330"/>
            <a:ext cx="297788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>
                <a:latin typeface="Arial" panose="020B0604020202020204" pitchFamily="34" charset="0"/>
              </a:rPr>
              <a:t>그림 </a:t>
            </a:r>
            <a:r>
              <a:rPr lang="en-US" altLang="ko-KR" sz="1300">
                <a:latin typeface="Arial" panose="020B0604020202020204" pitchFamily="34" charset="0"/>
              </a:rPr>
              <a:t>5.</a:t>
            </a:r>
            <a:r>
              <a:rPr lang="en-US" altLang="ko-KR" sz="1300" b="0" i="0">
                <a:effectLst/>
                <a:latin typeface="Arial" panose="020B0604020202020204" pitchFamily="34" charset="0"/>
              </a:rPr>
              <a:t> 2004~2023 </a:t>
            </a:r>
            <a:r>
              <a:rPr lang="ko-KR" altLang="en-US" sz="1300" b="0" i="0">
                <a:effectLst/>
                <a:latin typeface="Arial" panose="020B0604020202020204" pitchFamily="34" charset="0"/>
              </a:rPr>
              <a:t>기아 모델 학습 시 누적보상 그래프</a:t>
            </a:r>
            <a:endParaRPr lang="ko-KR" altLang="en-US" sz="1300"/>
          </a:p>
        </p:txBody>
      </p:sp>
      <p:pic>
        <p:nvPicPr>
          <p:cNvPr id="10" name="그림 9" descr="텍스트, 그래프, 라인, 도표이(가) 표시된 사진&#10;&#10;자동 생성된 설명">
            <a:extLst>
              <a:ext uri="{FF2B5EF4-FFF2-40B4-BE49-F238E27FC236}">
                <a16:creationId xmlns:a16="http://schemas.microsoft.com/office/drawing/2014/main" id="{0085FF87-2616-F5B5-5275-172C2897F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64562"/>
            <a:ext cx="4630519" cy="24979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97325E-2B10-8339-FA7C-63F990D1125B}"/>
              </a:ext>
            </a:extLst>
          </p:cNvPr>
          <p:cNvSpPr txBox="1"/>
          <p:nvPr/>
        </p:nvSpPr>
        <p:spPr>
          <a:xfrm>
            <a:off x="5896338" y="5131330"/>
            <a:ext cx="274384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>
                <a:latin typeface="Arial" panose="020B0604020202020204" pitchFamily="34" charset="0"/>
              </a:rPr>
              <a:t>그림 </a:t>
            </a:r>
            <a:r>
              <a:rPr lang="en-US" altLang="ko-KR" sz="1300">
                <a:latin typeface="Arial" panose="020B0604020202020204" pitchFamily="34" charset="0"/>
              </a:rPr>
              <a:t>6.</a:t>
            </a:r>
            <a:r>
              <a:rPr lang="en-US" altLang="ko-KR" sz="1300" b="0" i="0">
                <a:effectLst/>
                <a:latin typeface="Arial" panose="020B0604020202020204" pitchFamily="34" charset="0"/>
              </a:rPr>
              <a:t> 3</a:t>
            </a:r>
            <a:r>
              <a:rPr lang="ko-KR" altLang="en-US" sz="1300" b="0" i="0">
                <a:effectLst/>
                <a:latin typeface="Arial" panose="020B0604020202020204" pitchFamily="34" charset="0"/>
              </a:rPr>
              <a:t>개 종목과 코스피의 비교</a:t>
            </a:r>
            <a:endParaRPr lang="ko-KR" altLang="en-US" sz="13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EA473-CB1A-0D60-DC55-901706094518}"/>
              </a:ext>
            </a:extLst>
          </p:cNvPr>
          <p:cNvSpPr txBox="1"/>
          <p:nvPr/>
        </p:nvSpPr>
        <p:spPr>
          <a:xfrm>
            <a:off x="271953" y="1075264"/>
            <a:ext cx="93620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i="0">
                <a:effectLst/>
                <a:latin typeface="+mj-ea"/>
                <a:ea typeface="+mj-ea"/>
              </a:rPr>
              <a:t>실험 </a:t>
            </a:r>
            <a:r>
              <a:rPr lang="en-US" altLang="ko-KR" sz="2000" i="0">
                <a:effectLst/>
                <a:latin typeface="+mj-ea"/>
                <a:ea typeface="+mj-ea"/>
              </a:rPr>
              <a:t>Train </a:t>
            </a:r>
            <a:r>
              <a:rPr lang="ko-KR" altLang="en-US" sz="2000" i="0">
                <a:effectLst/>
                <a:latin typeface="+mj-ea"/>
                <a:ea typeface="+mj-ea"/>
              </a:rPr>
              <a:t>기간 </a:t>
            </a:r>
            <a:r>
              <a:rPr lang="en-US" altLang="ko-KR" sz="2000" i="0">
                <a:effectLst/>
                <a:latin typeface="+mj-ea"/>
                <a:ea typeface="+mj-ea"/>
              </a:rPr>
              <a:t>: 2004</a:t>
            </a:r>
            <a:r>
              <a:rPr lang="ko-KR" altLang="en-US" sz="2000" i="0">
                <a:effectLst/>
                <a:latin typeface="+mj-ea"/>
                <a:ea typeface="+mj-ea"/>
              </a:rPr>
              <a:t>년부터 </a:t>
            </a:r>
            <a:r>
              <a:rPr lang="en-US" altLang="ko-KR" sz="2000" i="0">
                <a:effectLst/>
                <a:latin typeface="+mj-ea"/>
                <a:ea typeface="+mj-ea"/>
              </a:rPr>
              <a:t>2022</a:t>
            </a:r>
            <a:r>
              <a:rPr lang="ko-KR" altLang="en-US" sz="2000" i="0">
                <a:effectLst/>
                <a:latin typeface="+mj-ea"/>
                <a:ea typeface="+mj-ea"/>
              </a:rPr>
              <a:t>년까지 </a:t>
            </a:r>
            <a:r>
              <a:rPr lang="en-US" altLang="ko-KR" sz="2000" i="0">
                <a:effectLst/>
                <a:latin typeface="+mj-ea"/>
                <a:ea typeface="+mj-ea"/>
              </a:rPr>
              <a:t>19</a:t>
            </a:r>
            <a:r>
              <a:rPr lang="ko-KR" altLang="en-US" sz="2000" i="0">
                <a:effectLst/>
                <a:latin typeface="+mj-ea"/>
                <a:ea typeface="+mj-ea"/>
              </a:rPr>
              <a:t>년</a:t>
            </a:r>
            <a:r>
              <a:rPr lang="en-US" altLang="ko-KR" sz="2000" b="1" i="0">
                <a:effectLst/>
                <a:latin typeface="+mj-ea"/>
                <a:ea typeface="+mj-ea"/>
              </a:rPr>
              <a:t> </a:t>
            </a:r>
            <a:endParaRPr lang="en-US" altLang="ko-KR" sz="200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>
                <a:latin typeface="+mj-ea"/>
                <a:ea typeface="+mj-ea"/>
              </a:rPr>
              <a:t>Test </a:t>
            </a:r>
            <a:r>
              <a:rPr lang="ko-KR" altLang="en-US" sz="2000">
                <a:latin typeface="+mj-ea"/>
                <a:ea typeface="+mj-ea"/>
              </a:rPr>
              <a:t>기간 </a:t>
            </a:r>
            <a:r>
              <a:rPr lang="en-US" altLang="ko-KR" sz="2000">
                <a:latin typeface="+mj-ea"/>
                <a:ea typeface="+mj-ea"/>
              </a:rPr>
              <a:t>:</a:t>
            </a:r>
            <a:r>
              <a:rPr lang="ko-KR" altLang="en-US" sz="2000">
                <a:latin typeface="+mj-ea"/>
                <a:ea typeface="+mj-ea"/>
              </a:rPr>
              <a:t> </a:t>
            </a:r>
            <a:r>
              <a:rPr lang="en-US" altLang="ko-KR" sz="2000">
                <a:latin typeface="+mj-ea"/>
                <a:ea typeface="+mj-ea"/>
              </a:rPr>
              <a:t>2023</a:t>
            </a:r>
            <a:r>
              <a:rPr lang="ko-KR" altLang="en-US" sz="2000">
                <a:latin typeface="+mj-ea"/>
                <a:ea typeface="+mj-ea"/>
              </a:rPr>
              <a:t>년 </a:t>
            </a:r>
            <a:r>
              <a:rPr lang="en-US" altLang="ko-KR" sz="2000">
                <a:latin typeface="+mj-ea"/>
                <a:ea typeface="+mj-ea"/>
              </a:rPr>
              <a:t>1</a:t>
            </a:r>
            <a:r>
              <a:rPr lang="ko-KR" altLang="en-US" sz="2000">
                <a:latin typeface="+mj-ea"/>
                <a:ea typeface="+mj-ea"/>
              </a:rPr>
              <a:t>월부터 </a:t>
            </a:r>
            <a:r>
              <a:rPr lang="en-US" altLang="ko-KR" sz="2000">
                <a:latin typeface="+mj-ea"/>
                <a:ea typeface="+mj-ea"/>
              </a:rPr>
              <a:t>2024</a:t>
            </a:r>
            <a:r>
              <a:rPr lang="ko-KR" altLang="en-US" sz="2000">
                <a:latin typeface="+mj-ea"/>
                <a:ea typeface="+mj-ea"/>
              </a:rPr>
              <a:t>년 </a:t>
            </a:r>
            <a:r>
              <a:rPr lang="en-US" altLang="ko-KR" sz="2000">
                <a:latin typeface="+mj-ea"/>
                <a:ea typeface="+mj-ea"/>
              </a:rPr>
              <a:t>9</a:t>
            </a:r>
            <a:r>
              <a:rPr lang="ko-KR" altLang="en-US" sz="2000">
                <a:latin typeface="+mj-ea"/>
                <a:ea typeface="+mj-ea"/>
              </a:rPr>
              <a:t>월까지 </a:t>
            </a:r>
            <a:r>
              <a:rPr lang="en-US" altLang="ko-KR" sz="2000">
                <a:latin typeface="+mj-ea"/>
                <a:ea typeface="+mj-ea"/>
              </a:rPr>
              <a:t>21</a:t>
            </a:r>
            <a:r>
              <a:rPr lang="ko-KR" altLang="en-US" sz="2000">
                <a:latin typeface="+mj-ea"/>
                <a:ea typeface="+mj-ea"/>
              </a:rPr>
              <a:t>개월</a:t>
            </a:r>
            <a:endParaRPr lang="en-US" altLang="ko-KR" b="0" i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122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0B126-8FE1-99A3-ADA8-0C1A04C1C111}"/>
              </a:ext>
            </a:extLst>
          </p:cNvPr>
          <p:cNvSpPr txBox="1"/>
          <p:nvPr/>
        </p:nvSpPr>
        <p:spPr>
          <a:xfrm>
            <a:off x="348957" y="135659"/>
            <a:ext cx="2085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>
                <a:latin typeface="+mj-ea"/>
                <a:ea typeface="+mj-ea"/>
              </a:rPr>
              <a:t>실험 및 고찰</a:t>
            </a:r>
            <a:endParaRPr lang="en-US" altLang="ko-KR" sz="2600" b="1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1519A-4177-28CB-8875-EAC618BD54AA}"/>
              </a:ext>
            </a:extLst>
          </p:cNvPr>
          <p:cNvSpPr/>
          <p:nvPr/>
        </p:nvSpPr>
        <p:spPr>
          <a:xfrm>
            <a:off x="0" y="0"/>
            <a:ext cx="202625" cy="863023"/>
          </a:xfrm>
          <a:prstGeom prst="rect">
            <a:avLst/>
          </a:prstGeom>
          <a:solidFill>
            <a:srgbClr val="003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D8897C-2B6B-8435-1081-F7BB3E47BAD7}"/>
              </a:ext>
            </a:extLst>
          </p:cNvPr>
          <p:cNvCxnSpPr>
            <a:cxnSpLocks/>
          </p:cNvCxnSpPr>
          <p:nvPr/>
        </p:nvCxnSpPr>
        <p:spPr>
          <a:xfrm>
            <a:off x="348959" y="585782"/>
            <a:ext cx="9208088" cy="0"/>
          </a:xfrm>
          <a:prstGeom prst="line">
            <a:avLst/>
          </a:prstGeom>
          <a:ln w="9525">
            <a:solidFill>
              <a:srgbClr val="B1B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36ACB-65FA-94A1-6B79-6CC2BF8022EA}"/>
              </a:ext>
            </a:extLst>
          </p:cNvPr>
          <p:cNvSpPr txBox="1"/>
          <p:nvPr/>
        </p:nvSpPr>
        <p:spPr>
          <a:xfrm>
            <a:off x="348957" y="600452"/>
            <a:ext cx="86754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19">
                <a:solidFill>
                  <a:srgbClr val="777777"/>
                </a:solidFill>
                <a:latin typeface="+mj-ea"/>
                <a:ea typeface="+mj-ea"/>
              </a:rPr>
              <a:t>실험 결과</a:t>
            </a:r>
            <a:endParaRPr lang="ko-KR" altLang="en-US" sz="1219" dirty="0">
              <a:solidFill>
                <a:srgbClr val="777777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8E9B66-E69F-AE5C-1564-8977FEE5E0C9}"/>
              </a:ext>
            </a:extLst>
          </p:cNvPr>
          <p:cNvCxnSpPr>
            <a:cxnSpLocks/>
          </p:cNvCxnSpPr>
          <p:nvPr/>
        </p:nvCxnSpPr>
        <p:spPr>
          <a:xfrm>
            <a:off x="-36095" y="6315516"/>
            <a:ext cx="9906000" cy="0"/>
          </a:xfrm>
          <a:prstGeom prst="line">
            <a:avLst/>
          </a:prstGeom>
          <a:ln w="9525">
            <a:solidFill>
              <a:srgbClr val="0238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0">
            <a:extLst>
              <a:ext uri="{FF2B5EF4-FFF2-40B4-BE49-F238E27FC236}">
                <a16:creationId xmlns:a16="http://schemas.microsoft.com/office/drawing/2014/main" id="{4BE43CCA-9101-EFEE-6123-27D0EB0F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2009" y="6455404"/>
            <a:ext cx="2228850" cy="296664"/>
          </a:xfrm>
        </p:spPr>
        <p:txBody>
          <a:bodyPr/>
          <a:lstStyle/>
          <a:p>
            <a:fld id="{48EB27C6-D40A-4BB7-91FE-16820C8A11F4}" type="slidenum">
              <a:rPr lang="ko-KR" altLang="en-US" b="1" smtClean="0">
                <a:solidFill>
                  <a:srgbClr val="023880"/>
                </a:solidFill>
              </a:rPr>
              <a:t>11</a:t>
            </a:fld>
            <a:endParaRPr lang="ko-KR" altLang="en-US" b="1">
              <a:solidFill>
                <a:srgbClr val="023880"/>
              </a:solidFill>
            </a:endParaRPr>
          </a:p>
        </p:txBody>
      </p:sp>
      <p:pic>
        <p:nvPicPr>
          <p:cNvPr id="5" name="그림 4" descr="텍스트, 그래프, 도표, 라인이(가) 표시된 사진&#10;&#10;자동 생성된 설명">
            <a:extLst>
              <a:ext uri="{FF2B5EF4-FFF2-40B4-BE49-F238E27FC236}">
                <a16:creationId xmlns:a16="http://schemas.microsoft.com/office/drawing/2014/main" id="{AB583B61-116F-D486-ADA6-A84F86334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24" y="2245900"/>
            <a:ext cx="4559518" cy="281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F45341-E1E6-E642-45C3-AE949EA4848C}"/>
              </a:ext>
            </a:extLst>
          </p:cNvPr>
          <p:cNvSpPr txBox="1"/>
          <p:nvPr/>
        </p:nvSpPr>
        <p:spPr>
          <a:xfrm>
            <a:off x="1000639" y="5137086"/>
            <a:ext cx="297788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>
                <a:latin typeface="Arial" panose="020B0604020202020204" pitchFamily="34" charset="0"/>
              </a:rPr>
              <a:t>그림 </a:t>
            </a:r>
            <a:r>
              <a:rPr lang="en-US" altLang="ko-KR" sz="1300">
                <a:latin typeface="Arial" panose="020B0604020202020204" pitchFamily="34" charset="0"/>
              </a:rPr>
              <a:t>5.</a:t>
            </a:r>
            <a:r>
              <a:rPr lang="en-US" altLang="ko-KR" sz="1300" b="0" i="0">
                <a:effectLst/>
                <a:latin typeface="Arial" panose="020B0604020202020204" pitchFamily="34" charset="0"/>
              </a:rPr>
              <a:t> 2004~2023 </a:t>
            </a:r>
            <a:r>
              <a:rPr lang="ko-KR" altLang="en-US" sz="1300" b="0" i="0">
                <a:effectLst/>
                <a:latin typeface="Arial" panose="020B0604020202020204" pitchFamily="34" charset="0"/>
              </a:rPr>
              <a:t>기아 모델 학습 시 누적보상 그래프</a:t>
            </a:r>
            <a:endParaRPr lang="ko-KR" alt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7325E-2B10-8339-FA7C-63F990D1125B}"/>
              </a:ext>
            </a:extLst>
          </p:cNvPr>
          <p:cNvSpPr txBox="1"/>
          <p:nvPr/>
        </p:nvSpPr>
        <p:spPr>
          <a:xfrm>
            <a:off x="5896338" y="5137086"/>
            <a:ext cx="274384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>
                <a:latin typeface="Arial" panose="020B0604020202020204" pitchFamily="34" charset="0"/>
              </a:rPr>
              <a:t>그림 </a:t>
            </a:r>
            <a:r>
              <a:rPr lang="en-US" altLang="ko-KR" sz="1300">
                <a:latin typeface="Arial" panose="020B0604020202020204" pitchFamily="34" charset="0"/>
              </a:rPr>
              <a:t>7.</a:t>
            </a:r>
            <a:r>
              <a:rPr lang="en-US" altLang="ko-KR" sz="1300" b="0" i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300">
                <a:latin typeface="Arial" panose="020B0604020202020204" pitchFamily="34" charset="0"/>
              </a:rPr>
              <a:t>국내 </a:t>
            </a:r>
            <a:r>
              <a:rPr lang="en-US" altLang="ko-KR" sz="1300">
                <a:latin typeface="Arial" panose="020B0604020202020204" pitchFamily="34" charset="0"/>
              </a:rPr>
              <a:t>1</a:t>
            </a:r>
            <a:r>
              <a:rPr lang="ko-KR" altLang="en-US" sz="1300">
                <a:latin typeface="Arial" panose="020B0604020202020204" pitchFamily="34" charset="0"/>
              </a:rPr>
              <a:t>등 </a:t>
            </a:r>
            <a:r>
              <a:rPr lang="en-US" altLang="ko-KR" sz="1300">
                <a:latin typeface="Arial" panose="020B0604020202020204" pitchFamily="34" charset="0"/>
              </a:rPr>
              <a:t>AI </a:t>
            </a:r>
            <a:r>
              <a:rPr lang="ko-KR" altLang="en-US" sz="1300">
                <a:latin typeface="Arial" panose="020B0604020202020204" pitchFamily="34" charset="0"/>
              </a:rPr>
              <a:t>투자펀드 </a:t>
            </a:r>
            <a:r>
              <a:rPr lang="en-US" altLang="ko-KR" sz="1300">
                <a:latin typeface="Arial" panose="020B0604020202020204" pitchFamily="34" charset="0"/>
              </a:rPr>
              <a:t>Fint</a:t>
            </a:r>
            <a:r>
              <a:rPr lang="ko-KR" altLang="en-US" sz="1300">
                <a:latin typeface="Arial" panose="020B0604020202020204" pitchFamily="34" charset="0"/>
              </a:rPr>
              <a:t>의 수익률 그래프</a:t>
            </a:r>
            <a:endParaRPr lang="ko-KR" altLang="en-US" sz="1300"/>
          </a:p>
        </p:txBody>
      </p:sp>
      <p:pic>
        <p:nvPicPr>
          <p:cNvPr id="9" name="그림 8" descr="텍스트, 폰트,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7753D2DC-EC69-32EE-6E3B-E430FE11C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59" b="22439"/>
          <a:stretch/>
        </p:blipFill>
        <p:spPr>
          <a:xfrm>
            <a:off x="5433604" y="1712201"/>
            <a:ext cx="3669308" cy="33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8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0B126-8FE1-99A3-ADA8-0C1A04C1C111}"/>
              </a:ext>
            </a:extLst>
          </p:cNvPr>
          <p:cNvSpPr txBox="1"/>
          <p:nvPr/>
        </p:nvSpPr>
        <p:spPr>
          <a:xfrm>
            <a:off x="348957" y="135659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>
                <a:latin typeface="+mj-ea"/>
                <a:ea typeface="+mj-ea"/>
              </a:rPr>
              <a:t>결론</a:t>
            </a:r>
            <a:endParaRPr lang="en-US" altLang="ko-KR" sz="2600" b="1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1519A-4177-28CB-8875-EAC618BD54AA}"/>
              </a:ext>
            </a:extLst>
          </p:cNvPr>
          <p:cNvSpPr/>
          <p:nvPr/>
        </p:nvSpPr>
        <p:spPr>
          <a:xfrm>
            <a:off x="0" y="0"/>
            <a:ext cx="202625" cy="863023"/>
          </a:xfrm>
          <a:prstGeom prst="rect">
            <a:avLst/>
          </a:prstGeom>
          <a:solidFill>
            <a:srgbClr val="003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D8897C-2B6B-8435-1081-F7BB3E47BAD7}"/>
              </a:ext>
            </a:extLst>
          </p:cNvPr>
          <p:cNvCxnSpPr>
            <a:cxnSpLocks/>
          </p:cNvCxnSpPr>
          <p:nvPr/>
        </p:nvCxnSpPr>
        <p:spPr>
          <a:xfrm>
            <a:off x="348959" y="585782"/>
            <a:ext cx="9208088" cy="0"/>
          </a:xfrm>
          <a:prstGeom prst="line">
            <a:avLst/>
          </a:prstGeom>
          <a:ln w="9525">
            <a:solidFill>
              <a:srgbClr val="B1B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36ACB-65FA-94A1-6B79-6CC2BF8022EA}"/>
              </a:ext>
            </a:extLst>
          </p:cNvPr>
          <p:cNvSpPr txBox="1"/>
          <p:nvPr/>
        </p:nvSpPr>
        <p:spPr>
          <a:xfrm>
            <a:off x="348957" y="600452"/>
            <a:ext cx="86754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19">
                <a:solidFill>
                  <a:srgbClr val="777777"/>
                </a:solidFill>
                <a:latin typeface="+mj-ea"/>
                <a:ea typeface="+mj-ea"/>
              </a:rPr>
              <a:t>결과 해석</a:t>
            </a:r>
            <a:endParaRPr lang="ko-KR" altLang="en-US" sz="1219" dirty="0">
              <a:solidFill>
                <a:srgbClr val="777777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8E9B66-E69F-AE5C-1564-8977FEE5E0C9}"/>
              </a:ext>
            </a:extLst>
          </p:cNvPr>
          <p:cNvCxnSpPr>
            <a:cxnSpLocks/>
          </p:cNvCxnSpPr>
          <p:nvPr/>
        </p:nvCxnSpPr>
        <p:spPr>
          <a:xfrm>
            <a:off x="-36095" y="6315516"/>
            <a:ext cx="9906000" cy="0"/>
          </a:xfrm>
          <a:prstGeom prst="line">
            <a:avLst/>
          </a:prstGeom>
          <a:ln w="9525">
            <a:solidFill>
              <a:srgbClr val="0238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0">
            <a:extLst>
              <a:ext uri="{FF2B5EF4-FFF2-40B4-BE49-F238E27FC236}">
                <a16:creationId xmlns:a16="http://schemas.microsoft.com/office/drawing/2014/main" id="{4BE43CCA-9101-EFEE-6123-27D0EB0F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2009" y="6455404"/>
            <a:ext cx="2228850" cy="296664"/>
          </a:xfrm>
        </p:spPr>
        <p:txBody>
          <a:bodyPr/>
          <a:lstStyle/>
          <a:p>
            <a:fld id="{48EB27C6-D40A-4BB7-91FE-16820C8A11F4}" type="slidenum">
              <a:rPr lang="ko-KR" altLang="en-US" b="1" smtClean="0">
                <a:solidFill>
                  <a:srgbClr val="023880"/>
                </a:solidFill>
              </a:rPr>
              <a:t>12</a:t>
            </a:fld>
            <a:endParaRPr lang="ko-KR" altLang="en-US" b="1">
              <a:solidFill>
                <a:srgbClr val="02388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02686-E87D-CC7D-EAEA-5577D5BE0B84}"/>
              </a:ext>
            </a:extLst>
          </p:cNvPr>
          <p:cNvSpPr txBox="1"/>
          <p:nvPr/>
        </p:nvSpPr>
        <p:spPr>
          <a:xfrm>
            <a:off x="271953" y="1607677"/>
            <a:ext cx="9362094" cy="368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>
                <a:effectLst/>
                <a:latin typeface="+mj-ea"/>
                <a:ea typeface="+mj-ea"/>
              </a:rPr>
              <a:t>테스트 기간 기아차</a:t>
            </a:r>
            <a:r>
              <a:rPr lang="en-US" altLang="ko-KR" sz="2000" i="0">
                <a:effectLst/>
                <a:latin typeface="+mj-ea"/>
                <a:ea typeface="+mj-ea"/>
              </a:rPr>
              <a:t>(kia) </a:t>
            </a:r>
            <a:r>
              <a:rPr lang="ko-KR" altLang="en-US" sz="2000" i="0">
                <a:effectLst/>
                <a:latin typeface="+mj-ea"/>
                <a:ea typeface="+mj-ea"/>
              </a:rPr>
              <a:t>주식의 </a:t>
            </a:r>
            <a:r>
              <a:rPr lang="ko-KR" altLang="en-US" sz="2000" b="1" i="0">
                <a:effectLst/>
                <a:latin typeface="+mj-ea"/>
                <a:ea typeface="+mj-ea"/>
              </a:rPr>
              <a:t>누적 수익률은 </a:t>
            </a:r>
            <a:r>
              <a:rPr lang="en-US" altLang="ko-KR" sz="2000" b="1" i="0">
                <a:effectLst/>
                <a:latin typeface="+mj-ea"/>
                <a:ea typeface="+mj-ea"/>
              </a:rPr>
              <a:t>+60.58%</a:t>
            </a:r>
            <a:r>
              <a:rPr lang="ko-KR" altLang="en-US" sz="2000" i="0">
                <a:effectLst/>
                <a:latin typeface="+mj-ea"/>
                <a:ea typeface="+mj-ea"/>
              </a:rPr>
              <a:t>를 보인다</a:t>
            </a:r>
            <a:r>
              <a:rPr lang="en-US" altLang="ko-KR" sz="2000" b="1" i="0">
                <a:effectLst/>
                <a:latin typeface="+mj-ea"/>
                <a:ea typeface="+mj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+mj-ea"/>
                <a:ea typeface="+mj-ea"/>
              </a:rPr>
              <a:t>A3C </a:t>
            </a:r>
            <a:r>
              <a:rPr lang="ko-KR" altLang="en-US" sz="2000">
                <a:latin typeface="+mj-ea"/>
                <a:ea typeface="+mj-ea"/>
              </a:rPr>
              <a:t>알고리즘 기반 모델이 최적의 매도</a:t>
            </a:r>
            <a:r>
              <a:rPr lang="en-US" altLang="ko-KR" sz="2000">
                <a:latin typeface="+mj-ea"/>
                <a:ea typeface="+mj-ea"/>
              </a:rPr>
              <a:t>/</a:t>
            </a:r>
            <a:r>
              <a:rPr lang="ko-KR" altLang="en-US" sz="2000">
                <a:latin typeface="+mj-ea"/>
                <a:ea typeface="+mj-ea"/>
              </a:rPr>
              <a:t>매수 시점을 결정하는 데 효과적임을 입증하였다</a:t>
            </a:r>
            <a:r>
              <a:rPr lang="en-US" altLang="ko-KR" sz="2000">
                <a:latin typeface="+mj-ea"/>
                <a:ea typeface="+mj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j-ea"/>
                <a:ea typeface="+mj-ea"/>
              </a:rPr>
              <a:t>강화학습의 장기 보상을 고려하는 특성을 활용하여 장기적으로 수익을 극대화한 결과이다</a:t>
            </a:r>
            <a:r>
              <a:rPr lang="en-US" altLang="ko-KR" sz="200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b="0" i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424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2E3BD-39BC-4498-4A26-A4BEA2363E78}"/>
              </a:ext>
            </a:extLst>
          </p:cNvPr>
          <p:cNvSpPr txBox="1"/>
          <p:nvPr/>
        </p:nvSpPr>
        <p:spPr>
          <a:xfrm>
            <a:off x="2473235" y="2805752"/>
            <a:ext cx="495953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000" b="1" i="0">
                <a:effectLst/>
                <a:latin typeface="+mj-ea"/>
                <a:ea typeface="+mj-ea"/>
              </a:rPr>
              <a:t>Thank You!</a:t>
            </a:r>
          </a:p>
          <a:p>
            <a:pPr algn="ctr"/>
            <a:endParaRPr lang="ko-KR" altLang="en-US" sz="2200">
              <a:latin typeface="+mj-ea"/>
              <a:ea typeface="+mj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18A095-DF06-48AB-0568-87C66FD42B73}"/>
              </a:ext>
            </a:extLst>
          </p:cNvPr>
          <p:cNvGrpSpPr/>
          <p:nvPr/>
        </p:nvGrpSpPr>
        <p:grpSpPr>
          <a:xfrm>
            <a:off x="3646327" y="5278766"/>
            <a:ext cx="2613345" cy="448273"/>
            <a:chOff x="3133031" y="5063613"/>
            <a:chExt cx="3641157" cy="62457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FA69BA5-DFDB-31FC-F026-175A8A705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9177" y="5063613"/>
              <a:ext cx="1975011" cy="62457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1301BC1-5F42-1405-0414-11D935962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3031" y="5063613"/>
              <a:ext cx="1666146" cy="5226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24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395F50C-7D62-DFB4-5A31-D03DE6A79E1A}"/>
              </a:ext>
            </a:extLst>
          </p:cNvPr>
          <p:cNvSpPr txBox="1"/>
          <p:nvPr/>
        </p:nvSpPr>
        <p:spPr>
          <a:xfrm>
            <a:off x="100520" y="65280"/>
            <a:ext cx="8515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>
                <a:latin typeface="+mj-ea"/>
                <a:ea typeface="+mj-ea"/>
              </a:rPr>
              <a:t>목차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2DF773A-C003-0A08-6DFB-0AD83D2C8E39}"/>
              </a:ext>
            </a:extLst>
          </p:cNvPr>
          <p:cNvCxnSpPr>
            <a:cxnSpLocks/>
          </p:cNvCxnSpPr>
          <p:nvPr/>
        </p:nvCxnSpPr>
        <p:spPr>
          <a:xfrm>
            <a:off x="0" y="585462"/>
            <a:ext cx="9906000" cy="0"/>
          </a:xfrm>
          <a:prstGeom prst="line">
            <a:avLst/>
          </a:prstGeom>
          <a:ln w="9525">
            <a:solidFill>
              <a:srgbClr val="0238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3A12E5C-8E8A-A309-290C-2E79869F6E94}"/>
              </a:ext>
            </a:extLst>
          </p:cNvPr>
          <p:cNvCxnSpPr>
            <a:cxnSpLocks/>
          </p:cNvCxnSpPr>
          <p:nvPr/>
        </p:nvCxnSpPr>
        <p:spPr>
          <a:xfrm>
            <a:off x="0" y="6334767"/>
            <a:ext cx="9906000" cy="0"/>
          </a:xfrm>
          <a:prstGeom prst="line">
            <a:avLst/>
          </a:prstGeom>
          <a:ln w="9525">
            <a:solidFill>
              <a:srgbClr val="0238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C647ACF3-857A-B2E1-E2FB-34677DE7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2009" y="6455404"/>
            <a:ext cx="2228850" cy="296664"/>
          </a:xfrm>
        </p:spPr>
        <p:txBody>
          <a:bodyPr/>
          <a:lstStyle/>
          <a:p>
            <a:fld id="{48EB27C6-D40A-4BB7-91FE-16820C8A11F4}" type="slidenum">
              <a:rPr lang="ko-KR" altLang="en-US" b="1" smtClean="0">
                <a:solidFill>
                  <a:srgbClr val="023880"/>
                </a:solidFill>
              </a:rPr>
              <a:t>2</a:t>
            </a:fld>
            <a:endParaRPr lang="ko-KR" altLang="en-US" b="1">
              <a:solidFill>
                <a:srgbClr val="02388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859E68-3128-8698-E12E-F44F883B0DC2}"/>
              </a:ext>
            </a:extLst>
          </p:cNvPr>
          <p:cNvSpPr txBox="1"/>
          <p:nvPr/>
        </p:nvSpPr>
        <p:spPr>
          <a:xfrm>
            <a:off x="762000" y="1445356"/>
            <a:ext cx="8834846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b="1">
                <a:latin typeface="+mj-ea"/>
                <a:ea typeface="+mj-ea"/>
              </a:rPr>
              <a:t>1. </a:t>
            </a:r>
            <a:r>
              <a:rPr lang="ko-KR" altLang="en-US" sz="2200" b="1">
                <a:latin typeface="+mj-ea"/>
                <a:ea typeface="+mj-ea"/>
              </a:rPr>
              <a:t>서론</a:t>
            </a:r>
            <a:endParaRPr lang="en-US" altLang="ko-KR" sz="2200" b="1">
              <a:latin typeface="+mj-ea"/>
              <a:ea typeface="+mj-ea"/>
            </a:endParaRPr>
          </a:p>
          <a:p>
            <a:r>
              <a:rPr lang="ko-KR" altLang="en-US" sz="1300">
                <a:latin typeface="+mj-ea"/>
                <a:ea typeface="+mj-ea"/>
              </a:rPr>
              <a:t>연구의 필요성과 목적</a:t>
            </a:r>
            <a:endParaRPr lang="en-US" altLang="ko-KR" sz="1300">
              <a:latin typeface="+mj-ea"/>
              <a:ea typeface="+mj-ea"/>
            </a:endParaRPr>
          </a:p>
          <a:p>
            <a:endParaRPr lang="en-US" altLang="ko-KR" sz="2400" b="1">
              <a:latin typeface="+mj-ea"/>
              <a:ea typeface="+mj-ea"/>
            </a:endParaRPr>
          </a:p>
          <a:p>
            <a:r>
              <a:rPr lang="en-US" altLang="ko-KR" sz="2200" b="1">
                <a:latin typeface="+mj-ea"/>
                <a:ea typeface="+mj-ea"/>
              </a:rPr>
              <a:t>2. </a:t>
            </a:r>
            <a:r>
              <a:rPr lang="ko-KR" altLang="en-US" sz="2200" b="1">
                <a:latin typeface="+mj-ea"/>
                <a:ea typeface="+mj-ea"/>
              </a:rPr>
              <a:t>관련 연구 </a:t>
            </a:r>
            <a:endParaRPr lang="en-US" altLang="ko-KR" sz="2200" b="1">
              <a:latin typeface="+mj-ea"/>
              <a:ea typeface="+mj-ea"/>
            </a:endParaRPr>
          </a:p>
          <a:p>
            <a:r>
              <a:rPr lang="ko-KR" altLang="en-US" sz="1300">
                <a:latin typeface="+mj-ea"/>
                <a:ea typeface="+mj-ea"/>
              </a:rPr>
              <a:t>기존의 주가 예측 방법과 한계</a:t>
            </a:r>
            <a:r>
              <a:rPr lang="en-US" altLang="ko-KR" sz="1300">
                <a:latin typeface="+mj-ea"/>
                <a:ea typeface="+mj-ea"/>
              </a:rPr>
              <a:t>, </a:t>
            </a:r>
            <a:r>
              <a:rPr lang="ko-KR" altLang="en-US" sz="1300">
                <a:latin typeface="+mj-ea"/>
                <a:ea typeface="+mj-ea"/>
              </a:rPr>
              <a:t>강화학습의 장점 </a:t>
            </a:r>
            <a:endParaRPr lang="en-US" altLang="ko-KR" sz="1300">
              <a:latin typeface="+mj-ea"/>
              <a:ea typeface="+mj-ea"/>
            </a:endParaRPr>
          </a:p>
          <a:p>
            <a:endParaRPr lang="en-US" altLang="ko-KR" sz="2400" b="1">
              <a:latin typeface="+mj-ea"/>
              <a:ea typeface="+mj-ea"/>
            </a:endParaRPr>
          </a:p>
          <a:p>
            <a:r>
              <a:rPr lang="en-US" altLang="ko-KR" sz="2200" b="1">
                <a:latin typeface="+mj-ea"/>
                <a:ea typeface="+mj-ea"/>
              </a:rPr>
              <a:t>3. </a:t>
            </a:r>
            <a:r>
              <a:rPr lang="ko-KR" altLang="en-US" sz="2200" b="1">
                <a:latin typeface="+mj-ea"/>
                <a:ea typeface="+mj-ea"/>
              </a:rPr>
              <a:t>제안 모델</a:t>
            </a:r>
            <a:endParaRPr lang="en-US" altLang="ko-KR" sz="2200" b="1">
              <a:latin typeface="+mj-ea"/>
              <a:ea typeface="+mj-ea"/>
            </a:endParaRPr>
          </a:p>
          <a:p>
            <a:r>
              <a:rPr lang="en-US" altLang="ko-KR" sz="1300">
                <a:latin typeface="+mj-ea"/>
                <a:ea typeface="+mj-ea"/>
              </a:rPr>
              <a:t>A3C</a:t>
            </a:r>
            <a:r>
              <a:rPr lang="ko-KR" altLang="en-US" sz="1300">
                <a:latin typeface="+mj-ea"/>
                <a:ea typeface="+mj-ea"/>
              </a:rPr>
              <a:t>알고리즘과 주식 거래에 대한 최적화 </a:t>
            </a:r>
            <a:endParaRPr lang="en-US" altLang="ko-KR" sz="1300">
              <a:latin typeface="+mj-ea"/>
              <a:ea typeface="+mj-ea"/>
            </a:endParaRPr>
          </a:p>
          <a:p>
            <a:endParaRPr lang="en-US" altLang="ko-KR" sz="2400">
              <a:latin typeface="+mj-ea"/>
              <a:ea typeface="+mj-ea"/>
            </a:endParaRPr>
          </a:p>
          <a:p>
            <a:r>
              <a:rPr lang="en-US" altLang="ko-KR" sz="2200" b="1">
                <a:latin typeface="+mj-ea"/>
                <a:ea typeface="+mj-ea"/>
              </a:rPr>
              <a:t>4. </a:t>
            </a:r>
            <a:r>
              <a:rPr lang="ko-KR" altLang="en-US" sz="2200" b="1">
                <a:latin typeface="+mj-ea"/>
                <a:ea typeface="+mj-ea"/>
              </a:rPr>
              <a:t>실험 및 고찰 </a:t>
            </a:r>
            <a:endParaRPr lang="en-US" altLang="ko-KR" sz="2200" b="1">
              <a:latin typeface="+mj-ea"/>
              <a:ea typeface="+mj-ea"/>
            </a:endParaRPr>
          </a:p>
          <a:p>
            <a:r>
              <a:rPr lang="ko-KR" altLang="en-US" sz="1300">
                <a:latin typeface="+mj-ea"/>
                <a:ea typeface="+mj-ea"/>
              </a:rPr>
              <a:t>실험 결과</a:t>
            </a:r>
            <a:r>
              <a:rPr lang="en-US" altLang="ko-KR" sz="1300">
                <a:latin typeface="+mj-ea"/>
                <a:ea typeface="+mj-ea"/>
              </a:rPr>
              <a:t>, </a:t>
            </a:r>
            <a:r>
              <a:rPr lang="ko-KR" altLang="en-US" sz="1300">
                <a:latin typeface="+mj-ea"/>
                <a:ea typeface="+mj-ea"/>
              </a:rPr>
              <a:t>고찰 </a:t>
            </a:r>
            <a:endParaRPr lang="en-US" altLang="ko-KR" sz="1500">
              <a:latin typeface="+mj-ea"/>
              <a:ea typeface="+mj-ea"/>
            </a:endParaRPr>
          </a:p>
          <a:p>
            <a:endParaRPr lang="en-US" altLang="ko-KR" sz="1500">
              <a:latin typeface="+mj-ea"/>
              <a:ea typeface="+mj-ea"/>
            </a:endParaRPr>
          </a:p>
          <a:p>
            <a:r>
              <a:rPr lang="en-US" altLang="ko-KR" sz="2200" b="1">
                <a:latin typeface="+mj-ea"/>
                <a:ea typeface="+mj-ea"/>
              </a:rPr>
              <a:t>5. </a:t>
            </a:r>
            <a:r>
              <a:rPr lang="ko-KR" altLang="en-US" sz="2200" b="1">
                <a:latin typeface="+mj-ea"/>
                <a:ea typeface="+mj-ea"/>
              </a:rPr>
              <a:t>결론</a:t>
            </a:r>
            <a:endParaRPr lang="en-US" altLang="ko-KR" sz="2200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783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0B126-8FE1-99A3-ADA8-0C1A04C1C111}"/>
              </a:ext>
            </a:extLst>
          </p:cNvPr>
          <p:cNvSpPr txBox="1"/>
          <p:nvPr/>
        </p:nvSpPr>
        <p:spPr>
          <a:xfrm>
            <a:off x="348957" y="135659"/>
            <a:ext cx="12490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>
                <a:latin typeface="+mj-ea"/>
                <a:ea typeface="+mj-ea"/>
              </a:rPr>
              <a:t>1. </a:t>
            </a:r>
            <a:r>
              <a:rPr lang="ko-KR" altLang="en-US" sz="2600" b="1">
                <a:latin typeface="+mj-ea"/>
                <a:ea typeface="+mj-ea"/>
              </a:rPr>
              <a:t>서론</a:t>
            </a:r>
            <a:endParaRPr lang="en-US" altLang="ko-KR" sz="2600" b="1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1519A-4177-28CB-8875-EAC618BD54AA}"/>
              </a:ext>
            </a:extLst>
          </p:cNvPr>
          <p:cNvSpPr/>
          <p:nvPr/>
        </p:nvSpPr>
        <p:spPr>
          <a:xfrm>
            <a:off x="0" y="0"/>
            <a:ext cx="202625" cy="863023"/>
          </a:xfrm>
          <a:prstGeom prst="rect">
            <a:avLst/>
          </a:prstGeom>
          <a:solidFill>
            <a:srgbClr val="003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D8897C-2B6B-8435-1081-F7BB3E47BAD7}"/>
              </a:ext>
            </a:extLst>
          </p:cNvPr>
          <p:cNvCxnSpPr>
            <a:cxnSpLocks/>
          </p:cNvCxnSpPr>
          <p:nvPr/>
        </p:nvCxnSpPr>
        <p:spPr>
          <a:xfrm>
            <a:off x="348959" y="585782"/>
            <a:ext cx="9208088" cy="0"/>
          </a:xfrm>
          <a:prstGeom prst="line">
            <a:avLst/>
          </a:prstGeom>
          <a:ln w="9525">
            <a:solidFill>
              <a:srgbClr val="B1B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36ACB-65FA-94A1-6B79-6CC2BF8022EA}"/>
              </a:ext>
            </a:extLst>
          </p:cNvPr>
          <p:cNvSpPr txBox="1"/>
          <p:nvPr/>
        </p:nvSpPr>
        <p:spPr>
          <a:xfrm>
            <a:off x="348957" y="600452"/>
            <a:ext cx="1707519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19">
                <a:solidFill>
                  <a:srgbClr val="777777"/>
                </a:solidFill>
                <a:latin typeface="+mj-ea"/>
                <a:ea typeface="+mj-ea"/>
              </a:rPr>
              <a:t>연구의 필요성과 목적</a:t>
            </a:r>
            <a:endParaRPr lang="ko-KR" altLang="en-US" sz="1219" dirty="0">
              <a:solidFill>
                <a:srgbClr val="777777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8E9B66-E69F-AE5C-1564-8977FEE5E0C9}"/>
              </a:ext>
            </a:extLst>
          </p:cNvPr>
          <p:cNvCxnSpPr>
            <a:cxnSpLocks/>
          </p:cNvCxnSpPr>
          <p:nvPr/>
        </p:nvCxnSpPr>
        <p:spPr>
          <a:xfrm>
            <a:off x="-36095" y="6315516"/>
            <a:ext cx="9906000" cy="0"/>
          </a:xfrm>
          <a:prstGeom prst="line">
            <a:avLst/>
          </a:prstGeom>
          <a:ln w="9525">
            <a:solidFill>
              <a:srgbClr val="0238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0">
            <a:extLst>
              <a:ext uri="{FF2B5EF4-FFF2-40B4-BE49-F238E27FC236}">
                <a16:creationId xmlns:a16="http://schemas.microsoft.com/office/drawing/2014/main" id="{4BE43CCA-9101-EFEE-6123-27D0EB0F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2009" y="6455404"/>
            <a:ext cx="2228850" cy="296664"/>
          </a:xfrm>
        </p:spPr>
        <p:txBody>
          <a:bodyPr/>
          <a:lstStyle/>
          <a:p>
            <a:fld id="{48EB27C6-D40A-4BB7-91FE-16820C8A11F4}" type="slidenum">
              <a:rPr lang="ko-KR" altLang="en-US" b="1" smtClean="0">
                <a:solidFill>
                  <a:srgbClr val="023880"/>
                </a:solidFill>
              </a:rPr>
              <a:t>3</a:t>
            </a:fld>
            <a:endParaRPr lang="ko-KR" altLang="en-US" b="1">
              <a:solidFill>
                <a:srgbClr val="02388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251D7-E0AB-D2C6-44DE-A3719F0B738C}"/>
              </a:ext>
            </a:extLst>
          </p:cNvPr>
          <p:cNvSpPr txBox="1"/>
          <p:nvPr/>
        </p:nvSpPr>
        <p:spPr>
          <a:xfrm>
            <a:off x="972640" y="5084910"/>
            <a:ext cx="274384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>
                <a:latin typeface="Arial" panose="020B0604020202020204" pitchFamily="34" charset="0"/>
              </a:rPr>
              <a:t>그림 </a:t>
            </a:r>
            <a:r>
              <a:rPr lang="en-US" altLang="ko-KR" sz="1300">
                <a:latin typeface="Arial" panose="020B0604020202020204" pitchFamily="34" charset="0"/>
              </a:rPr>
              <a:t>1.</a:t>
            </a:r>
            <a:r>
              <a:rPr lang="en-US" altLang="ko-KR" sz="1300" b="0" i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300" b="0" i="0">
                <a:effectLst/>
                <a:latin typeface="Arial" panose="020B0604020202020204" pitchFamily="34" charset="0"/>
              </a:rPr>
              <a:t>국내 주식투자자 추이</a:t>
            </a:r>
            <a:endParaRPr lang="ko-KR" altLang="en-US" sz="1300"/>
          </a:p>
        </p:txBody>
      </p:sp>
      <p:pic>
        <p:nvPicPr>
          <p:cNvPr id="10" name="그림 9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D951B26C-A882-71CE-B58C-ECE191E3A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9" y="1847774"/>
            <a:ext cx="3803084" cy="3131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B251D7-E0AB-D2C6-44DE-A3719F0B738C}"/>
              </a:ext>
            </a:extLst>
          </p:cNvPr>
          <p:cNvSpPr txBox="1"/>
          <p:nvPr/>
        </p:nvSpPr>
        <p:spPr>
          <a:xfrm>
            <a:off x="5640878" y="5084910"/>
            <a:ext cx="274384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>
                <a:latin typeface="Arial" panose="020B0604020202020204" pitchFamily="34" charset="0"/>
              </a:rPr>
              <a:t>그림 </a:t>
            </a:r>
            <a:r>
              <a:rPr lang="en-US" altLang="ko-KR" sz="1300">
                <a:latin typeface="Arial" panose="020B0604020202020204" pitchFamily="34" charset="0"/>
              </a:rPr>
              <a:t>2.</a:t>
            </a:r>
            <a:r>
              <a:rPr lang="en-US" altLang="ko-KR" sz="1300" b="0" i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300" b="0" i="0">
                <a:effectLst/>
                <a:latin typeface="Arial" panose="020B0604020202020204" pitchFamily="34" charset="0"/>
              </a:rPr>
              <a:t>연령대별 주식투자 수익률</a:t>
            </a:r>
            <a:endParaRPr lang="ko-KR" altLang="en-US" sz="1300"/>
          </a:p>
        </p:txBody>
      </p:sp>
      <p:pic>
        <p:nvPicPr>
          <p:cNvPr id="13" name="그림 1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FE6B2516-44CD-DE32-D782-CB2EA4880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305" y="1879193"/>
            <a:ext cx="4781772" cy="309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6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0B126-8FE1-99A3-ADA8-0C1A04C1C111}"/>
              </a:ext>
            </a:extLst>
          </p:cNvPr>
          <p:cNvSpPr txBox="1"/>
          <p:nvPr/>
        </p:nvSpPr>
        <p:spPr>
          <a:xfrm>
            <a:off x="348957" y="135659"/>
            <a:ext cx="16353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>
                <a:latin typeface="+mj-ea"/>
                <a:ea typeface="+mj-ea"/>
              </a:rPr>
              <a:t>관련 연구</a:t>
            </a:r>
            <a:endParaRPr lang="en-US" altLang="ko-KR" sz="2600" b="1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1519A-4177-28CB-8875-EAC618BD54AA}"/>
              </a:ext>
            </a:extLst>
          </p:cNvPr>
          <p:cNvSpPr/>
          <p:nvPr/>
        </p:nvSpPr>
        <p:spPr>
          <a:xfrm>
            <a:off x="0" y="0"/>
            <a:ext cx="202625" cy="863023"/>
          </a:xfrm>
          <a:prstGeom prst="rect">
            <a:avLst/>
          </a:prstGeom>
          <a:solidFill>
            <a:srgbClr val="003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D8897C-2B6B-8435-1081-F7BB3E47BAD7}"/>
              </a:ext>
            </a:extLst>
          </p:cNvPr>
          <p:cNvCxnSpPr>
            <a:cxnSpLocks/>
          </p:cNvCxnSpPr>
          <p:nvPr/>
        </p:nvCxnSpPr>
        <p:spPr>
          <a:xfrm>
            <a:off x="348959" y="585782"/>
            <a:ext cx="9208088" cy="0"/>
          </a:xfrm>
          <a:prstGeom prst="line">
            <a:avLst/>
          </a:prstGeom>
          <a:ln w="9525">
            <a:solidFill>
              <a:srgbClr val="B1B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36ACB-65FA-94A1-6B79-6CC2BF8022EA}"/>
              </a:ext>
            </a:extLst>
          </p:cNvPr>
          <p:cNvSpPr txBox="1"/>
          <p:nvPr/>
        </p:nvSpPr>
        <p:spPr>
          <a:xfrm>
            <a:off x="348957" y="600452"/>
            <a:ext cx="2287806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19">
                <a:solidFill>
                  <a:srgbClr val="777777"/>
                </a:solidFill>
                <a:latin typeface="+mj-ea"/>
                <a:ea typeface="+mj-ea"/>
              </a:rPr>
              <a:t>기존의 주가 예측 방법과 한계</a:t>
            </a:r>
            <a:endParaRPr lang="ko-KR" altLang="en-US" sz="1219" dirty="0">
              <a:solidFill>
                <a:srgbClr val="777777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8E9B66-E69F-AE5C-1564-8977FEE5E0C9}"/>
              </a:ext>
            </a:extLst>
          </p:cNvPr>
          <p:cNvCxnSpPr>
            <a:cxnSpLocks/>
          </p:cNvCxnSpPr>
          <p:nvPr/>
        </p:nvCxnSpPr>
        <p:spPr>
          <a:xfrm>
            <a:off x="-36095" y="6315516"/>
            <a:ext cx="9906000" cy="0"/>
          </a:xfrm>
          <a:prstGeom prst="line">
            <a:avLst/>
          </a:prstGeom>
          <a:ln w="9525">
            <a:solidFill>
              <a:srgbClr val="0238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0">
            <a:extLst>
              <a:ext uri="{FF2B5EF4-FFF2-40B4-BE49-F238E27FC236}">
                <a16:creationId xmlns:a16="http://schemas.microsoft.com/office/drawing/2014/main" id="{4BE43CCA-9101-EFEE-6123-27D0EB0F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2009" y="6455404"/>
            <a:ext cx="2228850" cy="296664"/>
          </a:xfrm>
        </p:spPr>
        <p:txBody>
          <a:bodyPr/>
          <a:lstStyle/>
          <a:p>
            <a:fld id="{48EB27C6-D40A-4BB7-91FE-16820C8A11F4}" type="slidenum">
              <a:rPr lang="ko-KR" altLang="en-US" b="1" smtClean="0">
                <a:solidFill>
                  <a:srgbClr val="023880"/>
                </a:solidFill>
              </a:rPr>
              <a:t>4</a:t>
            </a:fld>
            <a:endParaRPr lang="ko-KR" altLang="en-US" b="1">
              <a:solidFill>
                <a:srgbClr val="023880"/>
              </a:solidFill>
            </a:endParaRPr>
          </a:p>
        </p:txBody>
      </p:sp>
      <p:pic>
        <p:nvPicPr>
          <p:cNvPr id="5122" name="Picture 2" descr="지도학습 Supervised Learning - Machine learning 1">
            <a:extLst>
              <a:ext uri="{FF2B5EF4-FFF2-40B4-BE49-F238E27FC236}">
                <a16:creationId xmlns:a16="http://schemas.microsoft.com/office/drawing/2014/main" id="{F48545A6-A5D4-88EC-1AF3-1C52E4E44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60" y="1249807"/>
            <a:ext cx="8318090" cy="46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37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0B126-8FE1-99A3-ADA8-0C1A04C1C111}"/>
              </a:ext>
            </a:extLst>
          </p:cNvPr>
          <p:cNvSpPr txBox="1"/>
          <p:nvPr/>
        </p:nvSpPr>
        <p:spPr>
          <a:xfrm>
            <a:off x="348957" y="135659"/>
            <a:ext cx="16353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>
                <a:latin typeface="+mj-ea"/>
                <a:ea typeface="+mj-ea"/>
              </a:rPr>
              <a:t>관련 연구</a:t>
            </a:r>
            <a:endParaRPr lang="en-US" altLang="ko-KR" sz="2600" b="1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1519A-4177-28CB-8875-EAC618BD54AA}"/>
              </a:ext>
            </a:extLst>
          </p:cNvPr>
          <p:cNvSpPr/>
          <p:nvPr/>
        </p:nvSpPr>
        <p:spPr>
          <a:xfrm>
            <a:off x="0" y="0"/>
            <a:ext cx="202625" cy="863023"/>
          </a:xfrm>
          <a:prstGeom prst="rect">
            <a:avLst/>
          </a:prstGeom>
          <a:solidFill>
            <a:srgbClr val="003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D8897C-2B6B-8435-1081-F7BB3E47BAD7}"/>
              </a:ext>
            </a:extLst>
          </p:cNvPr>
          <p:cNvCxnSpPr>
            <a:cxnSpLocks/>
          </p:cNvCxnSpPr>
          <p:nvPr/>
        </p:nvCxnSpPr>
        <p:spPr>
          <a:xfrm>
            <a:off x="348959" y="585782"/>
            <a:ext cx="9208088" cy="0"/>
          </a:xfrm>
          <a:prstGeom prst="line">
            <a:avLst/>
          </a:prstGeom>
          <a:ln w="9525">
            <a:solidFill>
              <a:srgbClr val="B1B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36ACB-65FA-94A1-6B79-6CC2BF8022EA}"/>
              </a:ext>
            </a:extLst>
          </p:cNvPr>
          <p:cNvSpPr txBox="1"/>
          <p:nvPr/>
        </p:nvSpPr>
        <p:spPr>
          <a:xfrm>
            <a:off x="348957" y="600452"/>
            <a:ext cx="1338828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19">
                <a:solidFill>
                  <a:srgbClr val="777777"/>
                </a:solidFill>
                <a:latin typeface="+mj-ea"/>
                <a:ea typeface="+mj-ea"/>
              </a:rPr>
              <a:t>강화학습의 장점</a:t>
            </a:r>
            <a:endParaRPr lang="ko-KR" altLang="en-US" sz="1219" dirty="0">
              <a:solidFill>
                <a:srgbClr val="777777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8E9B66-E69F-AE5C-1564-8977FEE5E0C9}"/>
              </a:ext>
            </a:extLst>
          </p:cNvPr>
          <p:cNvCxnSpPr>
            <a:cxnSpLocks/>
          </p:cNvCxnSpPr>
          <p:nvPr/>
        </p:nvCxnSpPr>
        <p:spPr>
          <a:xfrm>
            <a:off x="-36095" y="6315516"/>
            <a:ext cx="9906000" cy="0"/>
          </a:xfrm>
          <a:prstGeom prst="line">
            <a:avLst/>
          </a:prstGeom>
          <a:ln w="9525">
            <a:solidFill>
              <a:srgbClr val="0238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0">
            <a:extLst>
              <a:ext uri="{FF2B5EF4-FFF2-40B4-BE49-F238E27FC236}">
                <a16:creationId xmlns:a16="http://schemas.microsoft.com/office/drawing/2014/main" id="{4BE43CCA-9101-EFEE-6123-27D0EB0F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2009" y="6455404"/>
            <a:ext cx="2228850" cy="296664"/>
          </a:xfrm>
        </p:spPr>
        <p:txBody>
          <a:bodyPr/>
          <a:lstStyle/>
          <a:p>
            <a:fld id="{48EB27C6-D40A-4BB7-91FE-16820C8A11F4}" type="slidenum">
              <a:rPr lang="ko-KR" altLang="en-US" b="1" smtClean="0">
                <a:solidFill>
                  <a:srgbClr val="023880"/>
                </a:solidFill>
              </a:rPr>
              <a:t>5</a:t>
            </a:fld>
            <a:endParaRPr lang="ko-KR" altLang="en-US" b="1">
              <a:solidFill>
                <a:srgbClr val="023880"/>
              </a:solidFill>
            </a:endParaRPr>
          </a:p>
        </p:txBody>
      </p:sp>
      <p:pic>
        <p:nvPicPr>
          <p:cNvPr id="11" name="그림 10" descr="텍스트, 스크린샷, 소프트웨어, 그래픽 디자인이(가) 표시된 사진&#10;&#10;자동 생성된 설명">
            <a:extLst>
              <a:ext uri="{FF2B5EF4-FFF2-40B4-BE49-F238E27FC236}">
                <a16:creationId xmlns:a16="http://schemas.microsoft.com/office/drawing/2014/main" id="{87C14F3E-3C7B-1C96-3E13-A8E7FDB56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5" y="1018826"/>
            <a:ext cx="4521894" cy="4830435"/>
          </a:xfrm>
          <a:prstGeom prst="rect">
            <a:avLst/>
          </a:prstGeom>
        </p:spPr>
      </p:pic>
      <p:pic>
        <p:nvPicPr>
          <p:cNvPr id="14" name="그림 1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E1EEB3F-1080-8E9E-EB19-BF5B8F40D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52" y="912927"/>
            <a:ext cx="4765570" cy="51079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035C7D-E789-7A8C-F8A8-5B56B6C94E2F}"/>
              </a:ext>
            </a:extLst>
          </p:cNvPr>
          <p:cNvSpPr txBox="1"/>
          <p:nvPr/>
        </p:nvSpPr>
        <p:spPr>
          <a:xfrm>
            <a:off x="3258260" y="6020899"/>
            <a:ext cx="322518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>
                <a:latin typeface="Arial" panose="020B0604020202020204" pitchFamily="34" charset="0"/>
              </a:rPr>
              <a:t>그림 </a:t>
            </a:r>
            <a:r>
              <a:rPr lang="en-US" altLang="ko-KR" sz="1300">
                <a:latin typeface="Arial" panose="020B0604020202020204" pitchFamily="34" charset="0"/>
              </a:rPr>
              <a:t>3.</a:t>
            </a:r>
            <a:r>
              <a:rPr lang="en-US" altLang="ko-KR" sz="1300" b="0" i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300" b="0" i="0">
                <a:effectLst/>
                <a:latin typeface="Arial" panose="020B0604020202020204" pitchFamily="34" charset="0"/>
              </a:rPr>
              <a:t>강화학습을 도입하는 챗 </a:t>
            </a:r>
            <a:r>
              <a:rPr lang="en-US" altLang="ko-KR" sz="1300" b="0" i="0">
                <a:effectLst/>
                <a:latin typeface="Arial" panose="020B0604020202020204" pitchFamily="34" charset="0"/>
              </a:rPr>
              <a:t>GPT</a:t>
            </a:r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24630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0B126-8FE1-99A3-ADA8-0C1A04C1C111}"/>
              </a:ext>
            </a:extLst>
          </p:cNvPr>
          <p:cNvSpPr txBox="1"/>
          <p:nvPr/>
        </p:nvSpPr>
        <p:spPr>
          <a:xfrm>
            <a:off x="348957" y="135659"/>
            <a:ext cx="17524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>
                <a:latin typeface="+mj-ea"/>
                <a:ea typeface="+mj-ea"/>
              </a:rPr>
              <a:t>제안 모델 </a:t>
            </a:r>
            <a:endParaRPr lang="en-US" altLang="ko-KR" sz="2600" b="1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1519A-4177-28CB-8875-EAC618BD54AA}"/>
              </a:ext>
            </a:extLst>
          </p:cNvPr>
          <p:cNvSpPr/>
          <p:nvPr/>
        </p:nvSpPr>
        <p:spPr>
          <a:xfrm>
            <a:off x="0" y="0"/>
            <a:ext cx="202625" cy="863023"/>
          </a:xfrm>
          <a:prstGeom prst="rect">
            <a:avLst/>
          </a:prstGeom>
          <a:solidFill>
            <a:srgbClr val="003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D8897C-2B6B-8435-1081-F7BB3E47BAD7}"/>
              </a:ext>
            </a:extLst>
          </p:cNvPr>
          <p:cNvCxnSpPr>
            <a:cxnSpLocks/>
          </p:cNvCxnSpPr>
          <p:nvPr/>
        </p:nvCxnSpPr>
        <p:spPr>
          <a:xfrm>
            <a:off x="348959" y="585782"/>
            <a:ext cx="9208088" cy="0"/>
          </a:xfrm>
          <a:prstGeom prst="line">
            <a:avLst/>
          </a:prstGeom>
          <a:ln w="9525">
            <a:solidFill>
              <a:srgbClr val="B1B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36ACB-65FA-94A1-6B79-6CC2BF8022EA}"/>
              </a:ext>
            </a:extLst>
          </p:cNvPr>
          <p:cNvSpPr txBox="1"/>
          <p:nvPr/>
        </p:nvSpPr>
        <p:spPr>
          <a:xfrm>
            <a:off x="348957" y="600452"/>
            <a:ext cx="1156086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19">
                <a:solidFill>
                  <a:srgbClr val="777777"/>
                </a:solidFill>
                <a:latin typeface="+mj-ea"/>
                <a:ea typeface="+mj-ea"/>
              </a:rPr>
              <a:t>A3C </a:t>
            </a:r>
            <a:r>
              <a:rPr lang="ko-KR" altLang="en-US" sz="1219">
                <a:solidFill>
                  <a:srgbClr val="777777"/>
                </a:solidFill>
                <a:latin typeface="+mj-ea"/>
                <a:ea typeface="+mj-ea"/>
              </a:rPr>
              <a:t>알고리즘</a:t>
            </a:r>
            <a:endParaRPr lang="ko-KR" altLang="en-US" sz="1219" dirty="0">
              <a:solidFill>
                <a:srgbClr val="777777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8E9B66-E69F-AE5C-1564-8977FEE5E0C9}"/>
              </a:ext>
            </a:extLst>
          </p:cNvPr>
          <p:cNvCxnSpPr>
            <a:cxnSpLocks/>
          </p:cNvCxnSpPr>
          <p:nvPr/>
        </p:nvCxnSpPr>
        <p:spPr>
          <a:xfrm>
            <a:off x="-36095" y="6315516"/>
            <a:ext cx="9906000" cy="0"/>
          </a:xfrm>
          <a:prstGeom prst="line">
            <a:avLst/>
          </a:prstGeom>
          <a:ln w="9525">
            <a:solidFill>
              <a:srgbClr val="0238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0">
            <a:extLst>
              <a:ext uri="{FF2B5EF4-FFF2-40B4-BE49-F238E27FC236}">
                <a16:creationId xmlns:a16="http://schemas.microsoft.com/office/drawing/2014/main" id="{4BE43CCA-9101-EFEE-6123-27D0EB0F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2009" y="6455404"/>
            <a:ext cx="2228850" cy="296664"/>
          </a:xfrm>
        </p:spPr>
        <p:txBody>
          <a:bodyPr/>
          <a:lstStyle/>
          <a:p>
            <a:fld id="{48EB27C6-D40A-4BB7-91FE-16820C8A11F4}" type="slidenum">
              <a:rPr lang="ko-KR" altLang="en-US" b="1" smtClean="0">
                <a:solidFill>
                  <a:srgbClr val="023880"/>
                </a:solidFill>
              </a:rPr>
              <a:t>6</a:t>
            </a:fld>
            <a:endParaRPr lang="ko-KR" altLang="en-US" b="1">
              <a:solidFill>
                <a:srgbClr val="02388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365BEE-A5F1-DD7D-BCC0-5C7F2E43F78C}"/>
                  </a:ext>
                </a:extLst>
              </p:cNvPr>
              <p:cNvSpPr txBox="1"/>
              <p:nvPr/>
            </p:nvSpPr>
            <p:spPr>
              <a:xfrm>
                <a:off x="2399935" y="1845026"/>
                <a:ext cx="47181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2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sz="32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365BEE-A5F1-DD7D-BCC0-5C7F2E43F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935" y="1845026"/>
                <a:ext cx="471815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3A80CDB-7EC9-279C-8C5B-1AEDA0A3A319}"/>
              </a:ext>
            </a:extLst>
          </p:cNvPr>
          <p:cNvSpPr txBox="1"/>
          <p:nvPr/>
        </p:nvSpPr>
        <p:spPr>
          <a:xfrm>
            <a:off x="2935340" y="2507627"/>
            <a:ext cx="364734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>
                <a:latin typeface="Arial" panose="020B0604020202020204" pitchFamily="34" charset="0"/>
              </a:rPr>
              <a:t>수식</a:t>
            </a:r>
            <a:r>
              <a:rPr lang="en-US" altLang="ko-KR" sz="1300">
                <a:latin typeface="Arial" panose="020B0604020202020204" pitchFamily="34" charset="0"/>
              </a:rPr>
              <a:t>1. Actor </a:t>
            </a:r>
            <a:r>
              <a:rPr lang="ko-KR" altLang="en-US" sz="1300">
                <a:latin typeface="Arial" panose="020B0604020202020204" pitchFamily="34" charset="0"/>
              </a:rPr>
              <a:t>업데이트 수식 </a:t>
            </a:r>
            <a:r>
              <a:rPr lang="en-US" altLang="ko-KR" sz="1300">
                <a:latin typeface="Arial" panose="020B0604020202020204" pitchFamily="34" charset="0"/>
              </a:rPr>
              <a:t>(</a:t>
            </a:r>
            <a:r>
              <a:rPr lang="ko-KR" altLang="en-US" sz="1300">
                <a:latin typeface="Arial" panose="020B0604020202020204" pitchFamily="34" charset="0"/>
              </a:rPr>
              <a:t>정책 경사</a:t>
            </a:r>
            <a:r>
              <a:rPr lang="en-US" altLang="ko-KR" sz="1300">
                <a:latin typeface="Arial" panose="020B0604020202020204" pitchFamily="34" charset="0"/>
              </a:rPr>
              <a:t>)</a:t>
            </a:r>
            <a:endParaRPr lang="ko-KR" altLang="en-US" sz="13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6569B5-2DB8-1F46-F857-C31990417E01}"/>
                  </a:ext>
                </a:extLst>
              </p:cNvPr>
              <p:cNvSpPr txBox="1"/>
              <p:nvPr/>
            </p:nvSpPr>
            <p:spPr>
              <a:xfrm>
                <a:off x="2101360" y="2970173"/>
                <a:ext cx="5315301" cy="498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320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6569B5-2DB8-1F46-F857-C31990417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360" y="2970173"/>
                <a:ext cx="5315301" cy="4984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C1F3788-56E5-4A90-4D05-834E7276A73A}"/>
              </a:ext>
            </a:extLst>
          </p:cNvPr>
          <p:cNvSpPr txBox="1"/>
          <p:nvPr/>
        </p:nvSpPr>
        <p:spPr>
          <a:xfrm>
            <a:off x="2935340" y="3638737"/>
            <a:ext cx="364734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>
                <a:latin typeface="Arial" panose="020B0604020202020204" pitchFamily="34" charset="0"/>
              </a:rPr>
              <a:t>수식</a:t>
            </a:r>
            <a:r>
              <a:rPr lang="en-US" altLang="ko-KR" sz="1300">
                <a:latin typeface="Arial" panose="020B0604020202020204" pitchFamily="34" charset="0"/>
              </a:rPr>
              <a:t>2. Critic </a:t>
            </a:r>
            <a:r>
              <a:rPr lang="ko-KR" altLang="en-US" sz="1300">
                <a:latin typeface="Arial" panose="020B0604020202020204" pitchFamily="34" charset="0"/>
              </a:rPr>
              <a:t>업데이트 수식 </a:t>
            </a:r>
            <a:r>
              <a:rPr lang="en-US" altLang="ko-KR" sz="1300">
                <a:latin typeface="Arial" panose="020B0604020202020204" pitchFamily="34" charset="0"/>
              </a:rPr>
              <a:t>(TD </a:t>
            </a:r>
            <a:r>
              <a:rPr lang="ko-KR" altLang="en-US" sz="1300">
                <a:latin typeface="Arial" panose="020B0604020202020204" pitchFamily="34" charset="0"/>
              </a:rPr>
              <a:t>오차</a:t>
            </a:r>
            <a:r>
              <a:rPr lang="en-US" altLang="ko-KR" sz="1300">
                <a:latin typeface="Arial" panose="020B0604020202020204" pitchFamily="34" charset="0"/>
              </a:rPr>
              <a:t>)</a:t>
            </a:r>
            <a:endParaRPr lang="ko-KR" altLang="en-US" sz="13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38CD77-5BC9-17EB-D71E-3274245A9981}"/>
                  </a:ext>
                </a:extLst>
              </p:cNvPr>
              <p:cNvSpPr txBox="1"/>
              <p:nvPr/>
            </p:nvSpPr>
            <p:spPr>
              <a:xfrm>
                <a:off x="1648896" y="4101283"/>
                <a:ext cx="62202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320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38CD77-5BC9-17EB-D71E-3274245A9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896" y="4101283"/>
                <a:ext cx="622022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3913C54-738A-7E52-30A8-4D8D2845F748}"/>
              </a:ext>
            </a:extLst>
          </p:cNvPr>
          <p:cNvSpPr txBox="1"/>
          <p:nvPr/>
        </p:nvSpPr>
        <p:spPr>
          <a:xfrm>
            <a:off x="2935340" y="4763885"/>
            <a:ext cx="364734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>
                <a:latin typeface="Arial" panose="020B0604020202020204" pitchFamily="34" charset="0"/>
              </a:rPr>
              <a:t>수식</a:t>
            </a:r>
            <a:r>
              <a:rPr lang="en-US" altLang="ko-KR" sz="1300">
                <a:latin typeface="Arial" panose="020B0604020202020204" pitchFamily="34" charset="0"/>
              </a:rPr>
              <a:t>3. Actor-Critic </a:t>
            </a:r>
            <a:r>
              <a:rPr lang="ko-KR" altLang="en-US" sz="1300">
                <a:latin typeface="Arial" panose="020B0604020202020204" pitchFamily="34" charset="0"/>
              </a:rPr>
              <a:t>손실함수</a:t>
            </a:r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180791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0B126-8FE1-99A3-ADA8-0C1A04C1C111}"/>
              </a:ext>
            </a:extLst>
          </p:cNvPr>
          <p:cNvSpPr txBox="1"/>
          <p:nvPr/>
        </p:nvSpPr>
        <p:spPr>
          <a:xfrm>
            <a:off x="348957" y="135659"/>
            <a:ext cx="17524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>
                <a:latin typeface="+mj-ea"/>
                <a:ea typeface="+mj-ea"/>
              </a:rPr>
              <a:t>제안 모델 </a:t>
            </a:r>
            <a:endParaRPr lang="en-US" altLang="ko-KR" sz="2600" b="1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1519A-4177-28CB-8875-EAC618BD54AA}"/>
              </a:ext>
            </a:extLst>
          </p:cNvPr>
          <p:cNvSpPr/>
          <p:nvPr/>
        </p:nvSpPr>
        <p:spPr>
          <a:xfrm>
            <a:off x="0" y="0"/>
            <a:ext cx="202625" cy="863023"/>
          </a:xfrm>
          <a:prstGeom prst="rect">
            <a:avLst/>
          </a:prstGeom>
          <a:solidFill>
            <a:srgbClr val="003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D8897C-2B6B-8435-1081-F7BB3E47BAD7}"/>
              </a:ext>
            </a:extLst>
          </p:cNvPr>
          <p:cNvCxnSpPr>
            <a:cxnSpLocks/>
          </p:cNvCxnSpPr>
          <p:nvPr/>
        </p:nvCxnSpPr>
        <p:spPr>
          <a:xfrm>
            <a:off x="348959" y="585782"/>
            <a:ext cx="9208088" cy="0"/>
          </a:xfrm>
          <a:prstGeom prst="line">
            <a:avLst/>
          </a:prstGeom>
          <a:ln w="9525">
            <a:solidFill>
              <a:srgbClr val="B1B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36ACB-65FA-94A1-6B79-6CC2BF8022EA}"/>
              </a:ext>
            </a:extLst>
          </p:cNvPr>
          <p:cNvSpPr txBox="1"/>
          <p:nvPr/>
        </p:nvSpPr>
        <p:spPr>
          <a:xfrm>
            <a:off x="348957" y="600452"/>
            <a:ext cx="1156086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19">
                <a:solidFill>
                  <a:srgbClr val="777777"/>
                </a:solidFill>
                <a:latin typeface="+mj-ea"/>
                <a:ea typeface="+mj-ea"/>
              </a:rPr>
              <a:t>A3C </a:t>
            </a:r>
            <a:r>
              <a:rPr lang="ko-KR" altLang="en-US" sz="1219">
                <a:solidFill>
                  <a:srgbClr val="777777"/>
                </a:solidFill>
                <a:latin typeface="+mj-ea"/>
                <a:ea typeface="+mj-ea"/>
              </a:rPr>
              <a:t>알고리즘</a:t>
            </a:r>
            <a:endParaRPr lang="ko-KR" altLang="en-US" sz="1219" dirty="0">
              <a:solidFill>
                <a:srgbClr val="777777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8E9B66-E69F-AE5C-1564-8977FEE5E0C9}"/>
              </a:ext>
            </a:extLst>
          </p:cNvPr>
          <p:cNvCxnSpPr>
            <a:cxnSpLocks/>
          </p:cNvCxnSpPr>
          <p:nvPr/>
        </p:nvCxnSpPr>
        <p:spPr>
          <a:xfrm>
            <a:off x="-36095" y="6315516"/>
            <a:ext cx="9906000" cy="0"/>
          </a:xfrm>
          <a:prstGeom prst="line">
            <a:avLst/>
          </a:prstGeom>
          <a:ln w="9525">
            <a:solidFill>
              <a:srgbClr val="0238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0">
            <a:extLst>
              <a:ext uri="{FF2B5EF4-FFF2-40B4-BE49-F238E27FC236}">
                <a16:creationId xmlns:a16="http://schemas.microsoft.com/office/drawing/2014/main" id="{4BE43CCA-9101-EFEE-6123-27D0EB0F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2009" y="6455404"/>
            <a:ext cx="2228850" cy="296664"/>
          </a:xfrm>
        </p:spPr>
        <p:txBody>
          <a:bodyPr/>
          <a:lstStyle/>
          <a:p>
            <a:fld id="{48EB27C6-D40A-4BB7-91FE-16820C8A11F4}" type="slidenum">
              <a:rPr lang="ko-KR" altLang="en-US" b="1" smtClean="0">
                <a:solidFill>
                  <a:srgbClr val="023880"/>
                </a:solidFill>
              </a:rPr>
              <a:t>7</a:t>
            </a:fld>
            <a:endParaRPr lang="ko-KR" altLang="en-US" b="1">
              <a:solidFill>
                <a:srgbClr val="023880"/>
              </a:solidFill>
            </a:endParaRPr>
          </a:p>
        </p:txBody>
      </p:sp>
      <p:pic>
        <p:nvPicPr>
          <p:cNvPr id="13" name="그림 12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8182F088-90CA-47F7-8AC5-D0C86AFFB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81" y="1186684"/>
            <a:ext cx="5376847" cy="4805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D5646F-3BD8-828C-F176-EFDC84B33506}"/>
              </a:ext>
            </a:extLst>
          </p:cNvPr>
          <p:cNvSpPr txBox="1"/>
          <p:nvPr/>
        </p:nvSpPr>
        <p:spPr>
          <a:xfrm>
            <a:off x="2301279" y="5892082"/>
            <a:ext cx="530404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300">
                <a:latin typeface="Arial" panose="020B0604020202020204" pitchFamily="34" charset="0"/>
              </a:rPr>
              <a:t>그림 </a:t>
            </a:r>
            <a:r>
              <a:rPr lang="en-US" altLang="ko-KR" sz="1300">
                <a:latin typeface="Arial" panose="020B0604020202020204" pitchFamily="34" charset="0"/>
              </a:rPr>
              <a:t>4.</a:t>
            </a:r>
            <a:r>
              <a:rPr lang="en-US" altLang="ko-KR" sz="1300" b="0" i="0">
                <a:effectLst/>
                <a:latin typeface="Arial" panose="020B0604020202020204" pitchFamily="34" charset="0"/>
              </a:rPr>
              <a:t> A3C </a:t>
            </a:r>
            <a:r>
              <a:rPr lang="ko-KR" altLang="en-US" sz="1300" b="0" i="0">
                <a:effectLst/>
                <a:latin typeface="Arial" panose="020B0604020202020204" pitchFamily="34" charset="0"/>
              </a:rPr>
              <a:t>로컬에이전트</a:t>
            </a:r>
            <a:r>
              <a:rPr lang="en-US" altLang="ko-KR" sz="1300" b="0" i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300" b="0" i="0">
                <a:effectLst/>
                <a:latin typeface="Arial" panose="020B0604020202020204" pitchFamily="34" charset="0"/>
              </a:rPr>
              <a:t>글로벌에이전트</a:t>
            </a:r>
            <a:r>
              <a:rPr lang="en-US" altLang="ko-KR" sz="1300" b="0" i="0">
                <a:effectLst/>
                <a:latin typeface="Arial" panose="020B0604020202020204" pitchFamily="34" charset="0"/>
              </a:rPr>
              <a:t>, Environment </a:t>
            </a:r>
            <a:r>
              <a:rPr lang="ko-KR" altLang="en-US" sz="1300" b="0" i="0">
                <a:effectLst/>
                <a:latin typeface="Arial" panose="020B0604020202020204" pitchFamily="34" charset="0"/>
              </a:rPr>
              <a:t>구조</a:t>
            </a:r>
            <a:endParaRPr lang="ko-KR" altLang="en-US" sz="1300"/>
          </a:p>
        </p:txBody>
      </p:sp>
    </p:spTree>
    <p:extLst>
      <p:ext uri="{BB962C8B-B14F-4D97-AF65-F5344CB8AC3E}">
        <p14:creationId xmlns:p14="http://schemas.microsoft.com/office/powerpoint/2010/main" val="338126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0B126-8FE1-99A3-ADA8-0C1A04C1C111}"/>
              </a:ext>
            </a:extLst>
          </p:cNvPr>
          <p:cNvSpPr txBox="1"/>
          <p:nvPr/>
        </p:nvSpPr>
        <p:spPr>
          <a:xfrm>
            <a:off x="348957" y="135659"/>
            <a:ext cx="17524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>
                <a:latin typeface="+mj-ea"/>
                <a:ea typeface="+mj-ea"/>
              </a:rPr>
              <a:t>제안 모델 </a:t>
            </a:r>
            <a:endParaRPr lang="en-US" altLang="ko-KR" sz="2600" b="1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1519A-4177-28CB-8875-EAC618BD54AA}"/>
              </a:ext>
            </a:extLst>
          </p:cNvPr>
          <p:cNvSpPr/>
          <p:nvPr/>
        </p:nvSpPr>
        <p:spPr>
          <a:xfrm>
            <a:off x="0" y="0"/>
            <a:ext cx="202625" cy="863023"/>
          </a:xfrm>
          <a:prstGeom prst="rect">
            <a:avLst/>
          </a:prstGeom>
          <a:solidFill>
            <a:srgbClr val="003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D8897C-2B6B-8435-1081-F7BB3E47BAD7}"/>
              </a:ext>
            </a:extLst>
          </p:cNvPr>
          <p:cNvCxnSpPr>
            <a:cxnSpLocks/>
          </p:cNvCxnSpPr>
          <p:nvPr/>
        </p:nvCxnSpPr>
        <p:spPr>
          <a:xfrm>
            <a:off x="348959" y="585782"/>
            <a:ext cx="9208088" cy="0"/>
          </a:xfrm>
          <a:prstGeom prst="line">
            <a:avLst/>
          </a:prstGeom>
          <a:ln w="9525">
            <a:solidFill>
              <a:srgbClr val="B1B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36ACB-65FA-94A1-6B79-6CC2BF8022EA}"/>
              </a:ext>
            </a:extLst>
          </p:cNvPr>
          <p:cNvSpPr txBox="1"/>
          <p:nvPr/>
        </p:nvSpPr>
        <p:spPr>
          <a:xfrm>
            <a:off x="348957" y="600452"/>
            <a:ext cx="191911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19">
                <a:solidFill>
                  <a:srgbClr val="777777"/>
                </a:solidFill>
                <a:latin typeface="+mj-ea"/>
                <a:ea typeface="+mj-ea"/>
              </a:rPr>
              <a:t>주식 거래에 대한 최적화</a:t>
            </a:r>
            <a:endParaRPr lang="ko-KR" altLang="en-US" sz="1219" dirty="0">
              <a:solidFill>
                <a:srgbClr val="777777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8E9B66-E69F-AE5C-1564-8977FEE5E0C9}"/>
              </a:ext>
            </a:extLst>
          </p:cNvPr>
          <p:cNvCxnSpPr>
            <a:cxnSpLocks/>
          </p:cNvCxnSpPr>
          <p:nvPr/>
        </p:nvCxnSpPr>
        <p:spPr>
          <a:xfrm>
            <a:off x="-36095" y="6315516"/>
            <a:ext cx="9906000" cy="0"/>
          </a:xfrm>
          <a:prstGeom prst="line">
            <a:avLst/>
          </a:prstGeom>
          <a:ln w="9525">
            <a:solidFill>
              <a:srgbClr val="0238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0">
            <a:extLst>
              <a:ext uri="{FF2B5EF4-FFF2-40B4-BE49-F238E27FC236}">
                <a16:creationId xmlns:a16="http://schemas.microsoft.com/office/drawing/2014/main" id="{4BE43CCA-9101-EFEE-6123-27D0EB0F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2009" y="6455404"/>
            <a:ext cx="2228850" cy="296664"/>
          </a:xfrm>
        </p:spPr>
        <p:txBody>
          <a:bodyPr/>
          <a:lstStyle/>
          <a:p>
            <a:fld id="{48EB27C6-D40A-4BB7-91FE-16820C8A11F4}" type="slidenum">
              <a:rPr lang="ko-KR" altLang="en-US" b="1" smtClean="0">
                <a:solidFill>
                  <a:srgbClr val="023880"/>
                </a:solidFill>
              </a:rPr>
              <a:t>8</a:t>
            </a:fld>
            <a:endParaRPr lang="ko-KR" altLang="en-US" b="1">
              <a:solidFill>
                <a:srgbClr val="02388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67C5B1-B903-2906-2772-211E6BED8BF2}"/>
                  </a:ext>
                </a:extLst>
              </p:cNvPr>
              <p:cNvSpPr txBox="1"/>
              <p:nvPr/>
            </p:nvSpPr>
            <p:spPr>
              <a:xfrm>
                <a:off x="271953" y="1722567"/>
                <a:ext cx="9362094" cy="326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i="0">
                    <a:effectLst/>
                    <a:latin typeface="+mj-ea"/>
                    <a:ea typeface="+mj-ea"/>
                  </a:rPr>
                  <a:t>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  <a:ea typeface="+mj-ea"/>
                      </a:rPr>
                      <m:t>를</m:t>
                    </m:r>
                  </m:oMath>
                </a14:m>
                <a:r>
                  <a:rPr lang="en-US" altLang="ko-KR" sz="2000" i="0">
                    <a:effectLst/>
                    <a:latin typeface="+mj-ea"/>
                    <a:ea typeface="+mj-ea"/>
                  </a:rPr>
                  <a:t> </a:t>
                </a:r>
                <a:r>
                  <a:rPr lang="ko-KR" altLang="en-US" sz="2000" i="0">
                    <a:effectLst/>
                    <a:latin typeface="+mj-ea"/>
                    <a:ea typeface="+mj-ea"/>
                  </a:rPr>
                  <a:t>시계열 데이터로 구성</a:t>
                </a:r>
                <a:r>
                  <a:rPr lang="en-US" altLang="ko-KR" sz="2000">
                    <a:latin typeface="+mj-ea"/>
                    <a:ea typeface="+mj-ea"/>
                  </a:rPr>
                  <a:t> : </a:t>
                </a:r>
                <a:r>
                  <a:rPr lang="ko-KR" altLang="en-US" sz="2000" i="0">
                    <a:effectLst/>
                    <a:latin typeface="+mj-ea"/>
                    <a:ea typeface="+mj-ea"/>
                  </a:rPr>
                  <a:t>에이전트가 주가의 과거 추세를 학습하고 미래 변동성을 더 정확히 예측할 수 있음</a:t>
                </a:r>
                <a:endParaRPr lang="en-US" altLang="ko-KR" sz="2000" i="0">
                  <a:effectLst/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>
                    <a:latin typeface="+mj-ea"/>
                    <a:ea typeface="+mj-ea"/>
                  </a:rPr>
                  <a:t>자산 헤지</a:t>
                </a:r>
                <a:r>
                  <a:rPr lang="en-US" altLang="ko-KR" sz="2000">
                    <a:latin typeface="+mj-ea"/>
                    <a:ea typeface="+mj-ea"/>
                  </a:rPr>
                  <a:t>(Hedge) </a:t>
                </a:r>
                <a:r>
                  <a:rPr lang="ko-KR" altLang="en-US" sz="2000">
                    <a:latin typeface="+mj-ea"/>
                    <a:ea typeface="+mj-ea"/>
                  </a:rPr>
                  <a:t>기능 설정 </a:t>
                </a:r>
                <a:r>
                  <a:rPr lang="en-US" altLang="ko-KR" sz="2000">
                    <a:latin typeface="+mj-ea"/>
                    <a:ea typeface="+mj-ea"/>
                  </a:rPr>
                  <a:t>: </a:t>
                </a:r>
                <a:r>
                  <a:rPr lang="ko-KR" altLang="en-US" sz="2000">
                    <a:latin typeface="+mj-ea"/>
                    <a:ea typeface="+mj-ea"/>
                  </a:rPr>
                  <a:t>리스크 관리에 유리하여 세밀한 거래 전략 가능</a:t>
                </a:r>
                <a:endParaRPr lang="en-US" altLang="ko-KR" sz="2000"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>
                    <a:latin typeface="+mj-ea"/>
                    <a:ea typeface="+mj-ea"/>
                  </a:rPr>
                  <a:t>랜덤 시드</a:t>
                </a:r>
                <a:r>
                  <a:rPr lang="en-US" altLang="ko-KR" sz="2000">
                    <a:latin typeface="+mj-ea"/>
                    <a:ea typeface="+mj-ea"/>
                  </a:rPr>
                  <a:t>(seed) </a:t>
                </a:r>
                <a:r>
                  <a:rPr lang="ko-KR" altLang="en-US" sz="2000">
                    <a:latin typeface="+mj-ea"/>
                    <a:ea typeface="+mj-ea"/>
                  </a:rPr>
                  <a:t>값을 최적화 </a:t>
                </a:r>
                <a:r>
                  <a:rPr lang="en-US" altLang="ko-KR" sz="2000">
                    <a:latin typeface="+mj-ea"/>
                    <a:ea typeface="+mj-ea"/>
                  </a:rPr>
                  <a:t>: </a:t>
                </a:r>
                <a:r>
                  <a:rPr lang="ko-KR" altLang="en-US" sz="2000">
                    <a:latin typeface="+mj-ea"/>
                    <a:ea typeface="+mj-ea"/>
                  </a:rPr>
                  <a:t>엡실론 탐험 과정에서 발생하는 랜덤성을 보정하고</a:t>
                </a:r>
                <a:r>
                  <a:rPr lang="en-US" altLang="ko-KR" sz="2000">
                    <a:latin typeface="+mj-ea"/>
                    <a:ea typeface="+mj-ea"/>
                  </a:rPr>
                  <a:t>, </a:t>
                </a:r>
                <a:r>
                  <a:rPr lang="ko-KR" altLang="en-US" sz="2000">
                    <a:latin typeface="+mj-ea"/>
                    <a:ea typeface="+mj-ea"/>
                  </a:rPr>
                  <a:t>동일 조건에서 동일 결과를 얻을 수 있도록 함</a:t>
                </a:r>
                <a:endParaRPr lang="en-US" altLang="ko-KR" b="0" i="0">
                  <a:effectLst/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67C5B1-B903-2906-2772-211E6BED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53" y="1722567"/>
                <a:ext cx="9362094" cy="3267113"/>
              </a:xfrm>
              <a:prstGeom prst="rect">
                <a:avLst/>
              </a:prstGeom>
              <a:blipFill>
                <a:blip r:embed="rId3"/>
                <a:stretch>
                  <a:fillRect l="-586" b="-24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85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0B126-8FE1-99A3-ADA8-0C1A04C1C111}"/>
              </a:ext>
            </a:extLst>
          </p:cNvPr>
          <p:cNvSpPr txBox="1"/>
          <p:nvPr/>
        </p:nvSpPr>
        <p:spPr>
          <a:xfrm>
            <a:off x="348957" y="135659"/>
            <a:ext cx="2085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>
                <a:latin typeface="+mj-ea"/>
                <a:ea typeface="+mj-ea"/>
              </a:rPr>
              <a:t>실험 및 고찰</a:t>
            </a:r>
            <a:endParaRPr lang="en-US" altLang="ko-KR" sz="2600" b="1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F1519A-4177-28CB-8875-EAC618BD54AA}"/>
              </a:ext>
            </a:extLst>
          </p:cNvPr>
          <p:cNvSpPr/>
          <p:nvPr/>
        </p:nvSpPr>
        <p:spPr>
          <a:xfrm>
            <a:off x="0" y="0"/>
            <a:ext cx="202625" cy="863023"/>
          </a:xfrm>
          <a:prstGeom prst="rect">
            <a:avLst/>
          </a:prstGeom>
          <a:solidFill>
            <a:srgbClr val="003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D8897C-2B6B-8435-1081-F7BB3E47BAD7}"/>
              </a:ext>
            </a:extLst>
          </p:cNvPr>
          <p:cNvCxnSpPr>
            <a:cxnSpLocks/>
          </p:cNvCxnSpPr>
          <p:nvPr/>
        </p:nvCxnSpPr>
        <p:spPr>
          <a:xfrm>
            <a:off x="348959" y="585782"/>
            <a:ext cx="9208088" cy="0"/>
          </a:xfrm>
          <a:prstGeom prst="line">
            <a:avLst/>
          </a:prstGeom>
          <a:ln w="9525">
            <a:solidFill>
              <a:srgbClr val="B1B1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636ACB-65FA-94A1-6B79-6CC2BF8022EA}"/>
              </a:ext>
            </a:extLst>
          </p:cNvPr>
          <p:cNvSpPr txBox="1"/>
          <p:nvPr/>
        </p:nvSpPr>
        <p:spPr>
          <a:xfrm>
            <a:off x="348957" y="600452"/>
            <a:ext cx="1024639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19">
                <a:solidFill>
                  <a:srgbClr val="777777"/>
                </a:solidFill>
                <a:latin typeface="+mj-ea"/>
                <a:ea typeface="+mj-ea"/>
              </a:rPr>
              <a:t>사용 데이터</a:t>
            </a:r>
            <a:endParaRPr lang="ko-KR" altLang="en-US" sz="1219" dirty="0">
              <a:solidFill>
                <a:srgbClr val="777777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8E9B66-E69F-AE5C-1564-8977FEE5E0C9}"/>
              </a:ext>
            </a:extLst>
          </p:cNvPr>
          <p:cNvCxnSpPr>
            <a:cxnSpLocks/>
          </p:cNvCxnSpPr>
          <p:nvPr/>
        </p:nvCxnSpPr>
        <p:spPr>
          <a:xfrm>
            <a:off x="-36095" y="6315516"/>
            <a:ext cx="9906000" cy="0"/>
          </a:xfrm>
          <a:prstGeom prst="line">
            <a:avLst/>
          </a:prstGeom>
          <a:ln w="9525">
            <a:solidFill>
              <a:srgbClr val="0238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0">
            <a:extLst>
              <a:ext uri="{FF2B5EF4-FFF2-40B4-BE49-F238E27FC236}">
                <a16:creationId xmlns:a16="http://schemas.microsoft.com/office/drawing/2014/main" id="{4BE43CCA-9101-EFEE-6123-27D0EB0F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2009" y="6455404"/>
            <a:ext cx="2228850" cy="296664"/>
          </a:xfrm>
        </p:spPr>
        <p:txBody>
          <a:bodyPr/>
          <a:lstStyle/>
          <a:p>
            <a:fld id="{48EB27C6-D40A-4BB7-91FE-16820C8A11F4}" type="slidenum">
              <a:rPr lang="ko-KR" altLang="en-US" b="1" smtClean="0">
                <a:solidFill>
                  <a:srgbClr val="023880"/>
                </a:solidFill>
              </a:rPr>
              <a:t>9</a:t>
            </a:fld>
            <a:endParaRPr lang="ko-KR" altLang="en-US" b="1">
              <a:solidFill>
                <a:srgbClr val="023880"/>
              </a:solidFill>
            </a:endParaRPr>
          </a:p>
        </p:txBody>
      </p:sp>
      <p:pic>
        <p:nvPicPr>
          <p:cNvPr id="12" name="그림 1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A970640-782D-22CA-9DA6-FB71D8707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17058" r="9658" b="2944"/>
          <a:stretch/>
        </p:blipFill>
        <p:spPr>
          <a:xfrm>
            <a:off x="2843980" y="1035906"/>
            <a:ext cx="4218040" cy="496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3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21021</TotalTime>
  <Words>1197</Words>
  <Application>Microsoft Office PowerPoint</Application>
  <PresentationFormat>A4 용지(210x297mm)</PresentationFormat>
  <Paragraphs>123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Adobe 고딕 Std B</vt:lpstr>
      <vt:lpstr>Malgun Gothic</vt:lpstr>
      <vt:lpstr>Malgun Gothic</vt:lpstr>
      <vt:lpstr>한양신명조</vt:lpstr>
      <vt:lpstr>함초롬바탕</vt:lpstr>
      <vt:lpstr>Angsana New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민욱</dc:creator>
  <cp:lastModifiedBy>여의주</cp:lastModifiedBy>
  <cp:revision>227</cp:revision>
  <dcterms:created xsi:type="dcterms:W3CDTF">2023-02-07T07:38:08Z</dcterms:created>
  <dcterms:modified xsi:type="dcterms:W3CDTF">2024-10-12T13:44:56Z</dcterms:modified>
</cp:coreProperties>
</file>