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316" r:id="rId5"/>
    <p:sldId id="269" r:id="rId6"/>
    <p:sldId id="293" r:id="rId7"/>
    <p:sldId id="294" r:id="rId8"/>
    <p:sldId id="298" r:id="rId9"/>
    <p:sldId id="297" r:id="rId10"/>
    <p:sldId id="299" r:id="rId11"/>
    <p:sldId id="260" r:id="rId12"/>
    <p:sldId id="300" r:id="rId13"/>
    <p:sldId id="301" r:id="rId14"/>
    <p:sldId id="302" r:id="rId15"/>
    <p:sldId id="303" r:id="rId16"/>
    <p:sldId id="309" r:id="rId17"/>
    <p:sldId id="310" r:id="rId18"/>
    <p:sldId id="304" r:id="rId19"/>
    <p:sldId id="305" r:id="rId20"/>
    <p:sldId id="306" r:id="rId21"/>
    <p:sldId id="307" r:id="rId22"/>
    <p:sldId id="308" r:id="rId23"/>
    <p:sldId id="261" r:id="rId24"/>
    <p:sldId id="311" r:id="rId25"/>
    <p:sldId id="312" r:id="rId26"/>
    <p:sldId id="313" r:id="rId27"/>
    <p:sldId id="314" r:id="rId28"/>
    <p:sldId id="315" r:id="rId29"/>
    <p:sldId id="290" r:id="rId30"/>
    <p:sldId id="291" r:id="rId31"/>
    <p:sldId id="267" r:id="rId32"/>
  </p:sldIdLst>
  <p:sldSz cx="20104100" cy="11309350"/>
  <p:notesSz cx="20104100" cy="11309350"/>
  <p:embeddedFontLst>
    <p:embeddedFont>
      <p:font typeface="NanumGothic ExtraBold" panose="020B0600000101010101" charset="-127"/>
      <p:bold r:id="rId34"/>
    </p:embeddedFont>
    <p:embeddedFont>
      <p:font typeface="에스코어 드림 4 Regular" panose="020B0503030302020204" pitchFamily="34" charset="-127"/>
      <p:regular r:id="rId35"/>
    </p:embeddedFont>
    <p:embeddedFont>
      <p:font typeface="에스코어 드림 7 ExtraBold" panose="020B0803030302020204" pitchFamily="34" charset="-127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jpbNDt0jGhkpm9uuImR8dL3GKa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/>
  </p:normalViewPr>
  <p:slideViewPr>
    <p:cSldViewPr snapToGrid="0">
      <p:cViewPr varScale="1">
        <p:scale>
          <a:sx n="49" d="100"/>
          <a:sy n="49" d="100"/>
        </p:scale>
        <p:origin x="797" y="8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1155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362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123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614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159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918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897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080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611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941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책에서 초반에는 상태 가치함수에 대해 명확히 설명하고 있지 않으나</a:t>
            </a:r>
            <a:r>
              <a:rPr lang="en-US" altLang="ko-KR" dirty="0"/>
              <a:t>, </a:t>
            </a:r>
            <a:r>
              <a:rPr lang="ko-KR" altLang="en-US" dirty="0" err="1"/>
              <a:t>맥략을</a:t>
            </a:r>
            <a:r>
              <a:rPr lang="ko-KR" altLang="en-US" dirty="0"/>
              <a:t> 살펴 다른 용어들에 대해 함수 관점으로 정의함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206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책에서 초반에는 상태 가치함수에 대해 명확히 설명하고 있지 않으나</a:t>
            </a:r>
            <a:r>
              <a:rPr lang="en-US" altLang="ko-KR" dirty="0"/>
              <a:t>, </a:t>
            </a:r>
            <a:r>
              <a:rPr lang="ko-KR" altLang="en-US" dirty="0" err="1"/>
              <a:t>맥략을</a:t>
            </a:r>
            <a:r>
              <a:rPr lang="ko-KR" altLang="en-US" dirty="0"/>
              <a:t> 살펴 다른 용어들에 대해 함수 관점으로 정의함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038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책에서 초반에는 상태 가치함수에 대해 명확히 설명하고 있지 않으나</a:t>
            </a:r>
            <a:r>
              <a:rPr lang="en-US" altLang="ko-KR" dirty="0"/>
              <a:t>, </a:t>
            </a:r>
            <a:r>
              <a:rPr lang="ko-KR" altLang="en-US" dirty="0" err="1"/>
              <a:t>맥략을</a:t>
            </a:r>
            <a:r>
              <a:rPr lang="ko-KR" altLang="en-US" dirty="0"/>
              <a:t> 살펴 다른 용어들에 대해 함수 관점으로 정의함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177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책에서 초반에는 상태 가치함수에 대해 명확히 설명하고 있지 않으나</a:t>
            </a:r>
            <a:r>
              <a:rPr lang="en-US" altLang="ko-KR" dirty="0"/>
              <a:t>, </a:t>
            </a:r>
            <a:r>
              <a:rPr lang="ko-KR" altLang="en-US" dirty="0" err="1"/>
              <a:t>맥략을</a:t>
            </a:r>
            <a:r>
              <a:rPr lang="ko-KR" altLang="en-US" dirty="0"/>
              <a:t> 살펴 다른 용어들에 대해 함수 관점으로 정의함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7049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책에서 초반에는 상태 가치함수에 대해 명확히 설명하고 있지 않으나</a:t>
            </a:r>
            <a:r>
              <a:rPr lang="en-US" altLang="ko-KR" dirty="0"/>
              <a:t>, </a:t>
            </a:r>
            <a:r>
              <a:rPr lang="ko-KR" altLang="en-US" dirty="0" err="1"/>
              <a:t>맥략을</a:t>
            </a:r>
            <a:r>
              <a:rPr lang="ko-KR" altLang="en-US" dirty="0"/>
              <a:t> 살펴 다른 용어들에 대해 함수 관점으로 정의함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880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책에서 초반에는 상태 가치함수에 대해 명확히 설명하고 있지 않으나</a:t>
            </a:r>
            <a:r>
              <a:rPr lang="en-US" altLang="ko-KR" dirty="0"/>
              <a:t>, </a:t>
            </a:r>
            <a:r>
              <a:rPr lang="ko-KR" altLang="en-US" dirty="0" err="1"/>
              <a:t>맥략을</a:t>
            </a:r>
            <a:r>
              <a:rPr lang="ko-KR" altLang="en-US" dirty="0"/>
              <a:t> 살펴 다른 용어들에 대해 함수 관점으로 정의함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5948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책에서 초반에는 상태 가치함수에 대해 명확히 설명하고 있지 않으나</a:t>
            </a:r>
            <a:r>
              <a:rPr lang="en-US" altLang="ko-KR" dirty="0"/>
              <a:t>, </a:t>
            </a:r>
            <a:r>
              <a:rPr lang="ko-KR" altLang="en-US" dirty="0" err="1"/>
              <a:t>맥략을</a:t>
            </a:r>
            <a:r>
              <a:rPr lang="ko-KR" altLang="en-US" dirty="0"/>
              <a:t> 살펴 다른 용어들에 대해 함수 관점으로 정의함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2362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7D578BDC-4300-0263-E225-3CBC27152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>
            <a:extLst>
              <a:ext uri="{FF2B5EF4-FFF2-40B4-BE49-F238E27FC236}">
                <a16:creationId xmlns:a16="http://schemas.microsoft.com/office/drawing/2014/main" id="{31697078-2863-B2A8-0C60-039116A124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>
            <a:extLst>
              <a:ext uri="{FF2B5EF4-FFF2-40B4-BE49-F238E27FC236}">
                <a16:creationId xmlns:a16="http://schemas.microsoft.com/office/drawing/2014/main" id="{8B6CCA75-61B5-9751-D07E-C7244C2607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446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94353B36-7367-B818-5361-EEFEA823A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EB4EA20-4191-6126-EF8C-F88DB9AD1D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B82D3AAE-95C9-F79E-43ED-81A58250D9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8930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965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7032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035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0041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0881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694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2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5241" y="-343483"/>
            <a:ext cx="20104100" cy="11450074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" name="Google Shape;50;p1"/>
          <p:cNvSpPr/>
          <p:nvPr/>
        </p:nvSpPr>
        <p:spPr>
          <a:xfrm>
            <a:off x="-1109" y="690304"/>
            <a:ext cx="2731135" cy="2731770"/>
          </a:xfrm>
          <a:custGeom>
            <a:avLst/>
            <a:gdLst/>
            <a:ahLst/>
            <a:cxnLst/>
            <a:rect l="l" t="t" r="r" b="b"/>
            <a:pathLst>
              <a:path w="2731135" h="2731770" extrusionOk="0">
                <a:moveTo>
                  <a:pt x="2730903" y="0"/>
                </a:moveTo>
                <a:lnTo>
                  <a:pt x="6408" y="0"/>
                </a:lnTo>
                <a:lnTo>
                  <a:pt x="0" y="6646"/>
                </a:lnTo>
                <a:lnTo>
                  <a:pt x="0" y="1820778"/>
                </a:lnTo>
                <a:lnTo>
                  <a:pt x="910137" y="1820778"/>
                </a:lnTo>
                <a:lnTo>
                  <a:pt x="910137" y="2731217"/>
                </a:lnTo>
                <a:lnTo>
                  <a:pt x="2725600" y="2731217"/>
                </a:lnTo>
                <a:lnTo>
                  <a:pt x="2730903" y="2726354"/>
                </a:lnTo>
                <a:lnTo>
                  <a:pt x="2730903" y="0"/>
                </a:lnTo>
                <a:close/>
              </a:path>
            </a:pathLst>
          </a:custGeom>
          <a:solidFill>
            <a:srgbClr val="202E5E"/>
          </a:solidFill>
          <a:ln w="12700"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" name="Google Shape;51;p1"/>
          <p:cNvSpPr/>
          <p:nvPr/>
        </p:nvSpPr>
        <p:spPr>
          <a:xfrm>
            <a:off x="5241" y="7871799"/>
            <a:ext cx="2714625" cy="2731770"/>
          </a:xfrm>
          <a:custGeom>
            <a:avLst/>
            <a:gdLst/>
            <a:ahLst/>
            <a:cxnLst/>
            <a:rect l="l" t="t" r="r" b="b"/>
            <a:pathLst>
              <a:path w="2714625" h="2731770" extrusionOk="0">
                <a:moveTo>
                  <a:pt x="2708950" y="0"/>
                </a:moveTo>
                <a:lnTo>
                  <a:pt x="0" y="0"/>
                </a:lnTo>
                <a:lnTo>
                  <a:pt x="0" y="2731217"/>
                </a:lnTo>
                <a:lnTo>
                  <a:pt x="2708485" y="2731217"/>
                </a:lnTo>
                <a:lnTo>
                  <a:pt x="2714102" y="2725286"/>
                </a:lnTo>
                <a:lnTo>
                  <a:pt x="2714102" y="1820778"/>
                </a:lnTo>
                <a:lnTo>
                  <a:pt x="1803688" y="1820778"/>
                </a:lnTo>
                <a:lnTo>
                  <a:pt x="1803688" y="910288"/>
                </a:lnTo>
                <a:lnTo>
                  <a:pt x="2714102" y="910288"/>
                </a:lnTo>
                <a:lnTo>
                  <a:pt x="2714102" y="5076"/>
                </a:lnTo>
                <a:lnTo>
                  <a:pt x="2708950" y="0"/>
                </a:lnTo>
                <a:close/>
              </a:path>
            </a:pathLst>
          </a:custGeom>
          <a:solidFill>
            <a:srgbClr val="202E5E"/>
          </a:solidFill>
          <a:ln w="12700"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" name="Google Shape;53;p1"/>
          <p:cNvSpPr txBox="1"/>
          <p:nvPr/>
        </p:nvSpPr>
        <p:spPr>
          <a:xfrm>
            <a:off x="5207007" y="2098635"/>
            <a:ext cx="969008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0" b="1" dirty="0">
                <a:solidFill>
                  <a:schemeClr val="lt1"/>
                </a:solidFill>
                <a:latin typeface="+mj-ea"/>
                <a:ea typeface="+mj-ea"/>
                <a:cs typeface="Calibri"/>
                <a:sym typeface="NanumGothic ExtraBold"/>
              </a:rPr>
              <a:t>발표자료</a:t>
            </a:r>
            <a:endParaRPr sz="8000" b="1" dirty="0">
              <a:solidFill>
                <a:schemeClr val="lt1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5749568" y="1217780"/>
            <a:ext cx="78534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학번</a:t>
            </a:r>
            <a:endParaRPr sz="2200" b="1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-1109" y="4272576"/>
            <a:ext cx="2714625" cy="2731135"/>
          </a:xfrm>
          <a:custGeom>
            <a:avLst/>
            <a:gdLst/>
            <a:ahLst/>
            <a:cxnLst/>
            <a:rect l="l" t="t" r="r" b="b"/>
            <a:pathLst>
              <a:path w="2245995" h="2245359" extrusionOk="0">
                <a:moveTo>
                  <a:pt x="2239910" y="0"/>
                </a:moveTo>
                <a:lnTo>
                  <a:pt x="2233427" y="0"/>
                </a:lnTo>
                <a:lnTo>
                  <a:pt x="5340" y="0"/>
                </a:lnTo>
                <a:lnTo>
                  <a:pt x="0" y="5490"/>
                </a:lnTo>
                <a:lnTo>
                  <a:pt x="0" y="2245263"/>
                </a:lnTo>
                <a:lnTo>
                  <a:pt x="583471" y="2245263"/>
                </a:lnTo>
                <a:lnTo>
                  <a:pt x="1122726" y="1496813"/>
                </a:lnTo>
                <a:lnTo>
                  <a:pt x="1662169" y="2245263"/>
                </a:lnTo>
                <a:lnTo>
                  <a:pt x="2245401" y="2245263"/>
                </a:lnTo>
                <a:lnTo>
                  <a:pt x="2245401" y="5490"/>
                </a:lnTo>
                <a:lnTo>
                  <a:pt x="2239910" y="0"/>
                </a:lnTo>
                <a:close/>
              </a:path>
            </a:pathLst>
          </a:custGeom>
          <a:solidFill>
            <a:srgbClr val="202E5E">
              <a:alpha val="98000"/>
            </a:srgbClr>
          </a:solidFill>
          <a:ln w="12700"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1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307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문제의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788698" y="3384278"/>
            <a:ext cx="1331688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정책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St=s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입력으로 받고 행동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At=a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출력으로 대응시키는 함수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정책은 일반적으로 각 상태에서 확률로 표현된다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  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강화학습의 목적은 최적 정책을 결정하는 것이고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최적 정책은 각 상태에서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 하나만의 행동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＂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선택한다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다만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단계에서는 확률적으로 여러 개의 행동을 선택한다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825EEC-3D27-B420-ED81-77D1CDF34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771" y="5044419"/>
            <a:ext cx="6089869" cy="13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3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5212525" y="9008272"/>
            <a:ext cx="7710805" cy="0"/>
          </a:xfrm>
          <a:custGeom>
            <a:avLst/>
            <a:gdLst/>
            <a:ahLst/>
            <a:cxnLst/>
            <a:rect l="l" t="t" r="r" b="b"/>
            <a:pathLst>
              <a:path w="7710805" h="120000" extrusionOk="0">
                <a:moveTo>
                  <a:pt x="0" y="0"/>
                </a:moveTo>
                <a:lnTo>
                  <a:pt x="7710274" y="0"/>
                </a:lnTo>
              </a:path>
            </a:pathLst>
          </a:custGeom>
          <a:noFill/>
          <a:ln w="3767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2" name="Google Shape;132;p5"/>
          <p:cNvSpPr/>
          <p:nvPr/>
        </p:nvSpPr>
        <p:spPr>
          <a:xfrm>
            <a:off x="5212525" y="10339997"/>
            <a:ext cx="7710805" cy="0"/>
          </a:xfrm>
          <a:custGeom>
            <a:avLst/>
            <a:gdLst/>
            <a:ahLst/>
            <a:cxnLst/>
            <a:rect l="l" t="t" r="r" b="b"/>
            <a:pathLst>
              <a:path w="7710805" h="120000" extrusionOk="0">
                <a:moveTo>
                  <a:pt x="0" y="0"/>
                </a:moveTo>
                <a:lnTo>
                  <a:pt x="7710274" y="0"/>
                </a:lnTo>
              </a:path>
            </a:pathLst>
          </a:custGeom>
          <a:noFill/>
          <a:ln w="3767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5175250" y="9159875"/>
            <a:ext cx="1244738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 err="1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60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60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– </a:t>
            </a:r>
            <a:r>
              <a:rPr lang="ko-KR" altLang="en-US" sz="60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최적 정책 결정</a:t>
            </a:r>
            <a:endParaRPr lang="ko-KR" altLang="en-US" sz="6000" b="1" dirty="0">
              <a:solidFill>
                <a:schemeClr val="tx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0" y="0"/>
            <a:ext cx="4206875" cy="11308715"/>
          </a:xfrm>
          <a:custGeom>
            <a:avLst/>
            <a:gdLst/>
            <a:ahLst/>
            <a:cxnLst/>
            <a:rect l="l" t="t" r="r" b="b"/>
            <a:pathLst>
              <a:path w="4206875" h="11308715" extrusionOk="0">
                <a:moveTo>
                  <a:pt x="4206506" y="0"/>
                </a:moveTo>
                <a:lnTo>
                  <a:pt x="0" y="0"/>
                </a:lnTo>
                <a:lnTo>
                  <a:pt x="0" y="11308556"/>
                </a:lnTo>
                <a:lnTo>
                  <a:pt x="4206506" y="11308556"/>
                </a:lnTo>
                <a:lnTo>
                  <a:pt x="4206506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6" name="Google Shape;136;p5"/>
          <p:cNvSpPr/>
          <p:nvPr/>
        </p:nvSpPr>
        <p:spPr>
          <a:xfrm>
            <a:off x="1982076" y="8528977"/>
            <a:ext cx="2245995" cy="2245360"/>
          </a:xfrm>
          <a:custGeom>
            <a:avLst/>
            <a:gdLst/>
            <a:ahLst/>
            <a:cxnLst/>
            <a:rect l="l" t="t" r="r" b="b"/>
            <a:pathLst>
              <a:path w="2245995" h="2245359" extrusionOk="0">
                <a:moveTo>
                  <a:pt x="2239910" y="0"/>
                </a:moveTo>
                <a:lnTo>
                  <a:pt x="2233427" y="0"/>
                </a:lnTo>
                <a:lnTo>
                  <a:pt x="5340" y="0"/>
                </a:lnTo>
                <a:lnTo>
                  <a:pt x="0" y="5490"/>
                </a:lnTo>
                <a:lnTo>
                  <a:pt x="0" y="2245263"/>
                </a:lnTo>
                <a:lnTo>
                  <a:pt x="583471" y="2245263"/>
                </a:lnTo>
                <a:lnTo>
                  <a:pt x="1122726" y="1496813"/>
                </a:lnTo>
                <a:lnTo>
                  <a:pt x="1662169" y="2245263"/>
                </a:lnTo>
                <a:lnTo>
                  <a:pt x="2245401" y="2245263"/>
                </a:lnTo>
                <a:lnTo>
                  <a:pt x="2245401" y="5490"/>
                </a:lnTo>
                <a:lnTo>
                  <a:pt x="22399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7" name="Google Shape;137;p5"/>
          <p:cNvSpPr txBox="1"/>
          <p:nvPr/>
        </p:nvSpPr>
        <p:spPr>
          <a:xfrm>
            <a:off x="2660650" y="8530409"/>
            <a:ext cx="6858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202E5E"/>
                </a:solidFill>
              </a:rPr>
              <a:t>2</a:t>
            </a:r>
            <a:endParaRPr sz="9600" b="1">
              <a:solidFill>
                <a:srgbClr val="202E5E"/>
              </a:solidFill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6831" y="0"/>
            <a:ext cx="4951627" cy="1654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2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95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최적 정책 결정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788698" y="3231915"/>
            <a:ext cx="1442047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에이전트는 현재 상태에서 앞으로 받을 보상들을 고려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예측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해서 행동을 결정한다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환경은 에이전트의 행동에 대해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실제 보상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＂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 다음 상태를 에이전트에 알려준다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에이전트는 이러한 피드백을 통해 예상한 보상에 대해 틀렸다는 것을 알게 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이를 통해 에이전트는 실제로 받은 보상을 토대로 예측한 보상과 정책을 수정하며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가장 많은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보상을 받게 하는 정책을 학습한다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34DE04-7B3F-C8C4-E578-59A2629B3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819" y="3946673"/>
            <a:ext cx="6552813" cy="34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7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2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95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최적 정책 결정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788698" y="3231915"/>
            <a:ext cx="144204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가치함수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앞으로 받을 보상에 대한 개념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보상은 행동을 한 시점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아닌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t+1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시점에서 환경으로부터 받는다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(Rt+1)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가치함수를 보상들의 단순합으로 표현하면 아래와 같은 문제가 있다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같은 보상도 받는 시점에 따라 가치가 다르나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이에 대한 반영이 안된다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같은 양의 보상을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번 받는 것과 나누어 받는 것을 구분할 수 없다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시간이 무한대인 경우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수치적인 구분이 불가능하다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AD7804-03A5-C1E0-3371-654AD660B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780" y="5046961"/>
            <a:ext cx="7939196" cy="129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3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2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95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최적 정책 결정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788698" y="3231915"/>
            <a:ext cx="1442047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반환값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할인율을 도입한 보상합으로 실제로 환경을 탐험하며 받은 보상의 합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단순합의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가지 문제를 해결했다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에피소드의 정의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에이전트와 환경 간 유한한 시간 동안의 상호작용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  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반환값은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에피소드 종료 이후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에이전트가 계산한다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MDP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정의되는 세계는 에이전트와 환경의 상호작용은 확률적 개념을 통해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기술된다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그러므로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불확실성을 내포하고 있고 특정 상태의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반환값은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에피소드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마다 다를 수 있다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FC1146-BCC9-0EEC-A4AB-37C9EA267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993" y="4429602"/>
            <a:ext cx="83534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63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2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7027023" y="2015675"/>
            <a:ext cx="6050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반환값에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대한 수학적 접근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D4B117-78A2-37F6-16B3-2AC878768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996" y="3371643"/>
            <a:ext cx="11664137" cy="564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7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2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7027023" y="2015675"/>
            <a:ext cx="6050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반환값에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대한 수학적 접근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35083A-6EF4-3B23-E79E-3B18DA748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105" y="5164668"/>
            <a:ext cx="11710809" cy="39944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66B725-4101-10E8-4920-6FE2AF178A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8260"/>
          <a:stretch/>
        </p:blipFill>
        <p:spPr>
          <a:xfrm>
            <a:off x="4618614" y="2761053"/>
            <a:ext cx="11664137" cy="179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1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2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7027023" y="2015675"/>
            <a:ext cx="6050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반환값에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대한 수학적 접근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D58C85-7E3A-68D7-7DB5-2A9F93791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8181" y="2849575"/>
            <a:ext cx="11058567" cy="722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95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2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95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최적 정책 결정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788698" y="3231915"/>
            <a:ext cx="1442047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반환값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할인율을 도입한 보상합으로 실제로 환경을 탐험하며 받은 보상의 합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단순합의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가지 문제를 해결했다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에피소드의 정의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에이전트와 환경 간 유한한 시간 동안의 상호작용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  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반환값은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에피소드 종료 이후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에이전트가 계산한다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MDP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정의되는 세계는 에이전트와 환경의 상호작용은 확률적 개념을 통해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기술된다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그러므로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불확실성을 내포하고 있고 특정 상태의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반환값은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에피소드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마다 다를 수 있다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FC1146-BCC9-0EEC-A4AB-37C9EA267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993" y="4429602"/>
            <a:ext cx="83534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6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2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95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최적 정책 결정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788698" y="3225997"/>
            <a:ext cx="145781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가치함수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특정 상태에서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반환값에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대한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기댓값으로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각 타임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스탭마다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받는 보상은 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확률적이므로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반환값은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확률변수이다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다만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가치함수는 확률변수가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아니라 특정 값이다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4ADE08-071A-B4A5-A146-6FF622A9D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532" y="4666659"/>
            <a:ext cx="4472788" cy="14909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276AEF-A054-FE5B-D4D6-5DBAFEE63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619" y="6279483"/>
            <a:ext cx="8999511" cy="14524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DC613E-8121-8360-C7DF-453BF26C87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0170" y="7879824"/>
            <a:ext cx="9048408" cy="21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1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0" y="0"/>
            <a:ext cx="4206875" cy="11308715"/>
          </a:xfrm>
          <a:custGeom>
            <a:avLst/>
            <a:gdLst/>
            <a:ahLst/>
            <a:cxnLst/>
            <a:rect l="l" t="t" r="r" b="b"/>
            <a:pathLst>
              <a:path w="4206875" h="11308715" extrusionOk="0">
                <a:moveTo>
                  <a:pt x="4206506" y="0"/>
                </a:moveTo>
                <a:lnTo>
                  <a:pt x="0" y="0"/>
                </a:lnTo>
                <a:lnTo>
                  <a:pt x="0" y="11308556"/>
                </a:lnTo>
                <a:lnTo>
                  <a:pt x="4206506" y="11308556"/>
                </a:lnTo>
                <a:lnTo>
                  <a:pt x="4206506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2"/>
          <p:cNvGrpSpPr/>
          <p:nvPr/>
        </p:nvGrpSpPr>
        <p:grpSpPr>
          <a:xfrm>
            <a:off x="5451268" y="1120308"/>
            <a:ext cx="3287395" cy="0"/>
            <a:chOff x="5451268" y="1120308"/>
            <a:chExt cx="3287395" cy="0"/>
          </a:xfrm>
        </p:grpSpPr>
        <p:sp>
          <p:nvSpPr>
            <p:cNvPr id="66" name="Google Shape;66;p2"/>
            <p:cNvSpPr/>
            <p:nvPr/>
          </p:nvSpPr>
          <p:spPr>
            <a:xfrm>
              <a:off x="5451268" y="1120308"/>
              <a:ext cx="3287395" cy="0"/>
            </a:xfrm>
            <a:custGeom>
              <a:avLst/>
              <a:gdLst/>
              <a:ahLst/>
              <a:cxnLst/>
              <a:rect l="l" t="t" r="r" b="b"/>
              <a:pathLst>
                <a:path w="3287395" h="120000" extrusionOk="0">
                  <a:moveTo>
                    <a:pt x="3287196" y="0"/>
                  </a:moveTo>
                  <a:lnTo>
                    <a:pt x="0" y="0"/>
                  </a:lnTo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451268" y="1120308"/>
              <a:ext cx="3287395" cy="0"/>
            </a:xfrm>
            <a:custGeom>
              <a:avLst/>
              <a:gdLst/>
              <a:ahLst/>
              <a:cxnLst/>
              <a:rect l="l" t="t" r="r" b="b"/>
              <a:pathLst>
                <a:path w="3287395" h="120000" extrusionOk="0">
                  <a:moveTo>
                    <a:pt x="0" y="0"/>
                  </a:moveTo>
                  <a:lnTo>
                    <a:pt x="3287196" y="0"/>
                  </a:lnTo>
                </a:path>
              </a:pathLst>
            </a:custGeom>
            <a:noFill/>
            <a:ln w="19100" cap="flat" cmpd="sng">
              <a:solidFill>
                <a:srgbClr val="5859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5451268" y="2267078"/>
            <a:ext cx="3287395" cy="0"/>
            <a:chOff x="5451268" y="2267078"/>
            <a:chExt cx="3287395" cy="0"/>
          </a:xfrm>
        </p:grpSpPr>
        <p:sp>
          <p:nvSpPr>
            <p:cNvPr id="69" name="Google Shape;69;p2"/>
            <p:cNvSpPr/>
            <p:nvPr/>
          </p:nvSpPr>
          <p:spPr>
            <a:xfrm>
              <a:off x="5451268" y="2267078"/>
              <a:ext cx="3287395" cy="0"/>
            </a:xfrm>
            <a:custGeom>
              <a:avLst/>
              <a:gdLst/>
              <a:ahLst/>
              <a:cxnLst/>
              <a:rect l="l" t="t" r="r" b="b"/>
              <a:pathLst>
                <a:path w="3287395" h="120000" extrusionOk="0">
                  <a:moveTo>
                    <a:pt x="3287196" y="0"/>
                  </a:moveTo>
                  <a:lnTo>
                    <a:pt x="0" y="0"/>
                  </a:lnTo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451268" y="2267078"/>
              <a:ext cx="3287395" cy="0"/>
            </a:xfrm>
            <a:custGeom>
              <a:avLst/>
              <a:gdLst/>
              <a:ahLst/>
              <a:cxnLst/>
              <a:rect l="l" t="t" r="r" b="b"/>
              <a:pathLst>
                <a:path w="3287395" h="120000" extrusionOk="0">
                  <a:moveTo>
                    <a:pt x="0" y="0"/>
                  </a:moveTo>
                  <a:lnTo>
                    <a:pt x="3287196" y="0"/>
                  </a:lnTo>
                </a:path>
              </a:pathLst>
            </a:custGeom>
            <a:noFill/>
            <a:ln w="19100" cap="flat" cmpd="sng">
              <a:solidFill>
                <a:srgbClr val="5859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1" name="Google Shape;71;p2"/>
          <p:cNvSpPr txBox="1"/>
          <p:nvPr/>
        </p:nvSpPr>
        <p:spPr>
          <a:xfrm>
            <a:off x="5421259" y="1286420"/>
            <a:ext cx="35618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5D5E6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CONTENTS</a:t>
            </a:r>
            <a:endParaRPr/>
          </a:p>
        </p:txBody>
      </p:sp>
      <p:sp>
        <p:nvSpPr>
          <p:cNvPr id="72" name="Google Shape;72;p2"/>
          <p:cNvSpPr txBox="1"/>
          <p:nvPr/>
        </p:nvSpPr>
        <p:spPr>
          <a:xfrm>
            <a:off x="6518563" y="3255459"/>
            <a:ext cx="1246312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400" b="1" dirty="0" err="1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34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34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</a:t>
            </a:r>
            <a:r>
              <a:rPr lang="en-US" altLang="ko-KR" sz="3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Markov Decision Process) – </a:t>
            </a:r>
            <a:r>
              <a:rPr lang="ko-KR" altLang="en-US" sz="3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문제의 정의</a:t>
            </a:r>
            <a:r>
              <a:rPr lang="en-US" altLang="ko-KR" sz="3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endParaRPr sz="3400" b="1" dirty="0">
              <a:solidFill>
                <a:schemeClr val="tx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6534062" y="9201130"/>
            <a:ext cx="63224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79829E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600" b="1" dirty="0">
              <a:solidFill>
                <a:srgbClr val="7982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5503260" y="2820035"/>
            <a:ext cx="6858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202E5E"/>
                </a:solidFill>
              </a:rPr>
              <a:t>1</a:t>
            </a:r>
            <a:endParaRPr sz="8000" b="1">
              <a:solidFill>
                <a:srgbClr val="202E5E"/>
              </a:solidFill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5503260" y="4239796"/>
            <a:ext cx="6858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202E5E"/>
                </a:solidFill>
              </a:rPr>
              <a:t>2</a:t>
            </a:r>
            <a:endParaRPr sz="8000" b="1">
              <a:solidFill>
                <a:srgbClr val="202E5E"/>
              </a:solidFill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5505669" y="5851394"/>
            <a:ext cx="6858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202E5E"/>
                </a:solidFill>
              </a:rPr>
              <a:t>3</a:t>
            </a:r>
            <a:endParaRPr sz="8000" b="1">
              <a:solidFill>
                <a:srgbClr val="202E5E"/>
              </a:solidFill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5504355" y="7296967"/>
            <a:ext cx="6858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202E5E"/>
                </a:solidFill>
              </a:rPr>
              <a:t>4</a:t>
            </a:r>
            <a:endParaRPr sz="8000" b="1">
              <a:solidFill>
                <a:srgbClr val="202E5E"/>
              </a:solidFill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5503260" y="8885621"/>
            <a:ext cx="6858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202E5E"/>
                </a:solidFill>
              </a:rPr>
              <a:t>5</a:t>
            </a:r>
            <a:endParaRPr sz="8000" b="1" dirty="0">
              <a:solidFill>
                <a:srgbClr val="202E5E"/>
              </a:solidFill>
            </a:endParaRPr>
          </a:p>
        </p:txBody>
      </p:sp>
      <p:pic>
        <p:nvPicPr>
          <p:cNvPr id="6" name="그림 5" descr="텍스트, 장치, 나침반이(가) 표시된 사진&#10;&#10;자동 생성된 설명">
            <a:extLst>
              <a:ext uri="{FF2B5EF4-FFF2-40B4-BE49-F238E27FC236}">
                <a16:creationId xmlns:a16="http://schemas.microsoft.com/office/drawing/2014/main" id="{880022C0-6773-C217-F226-9B3D57F8B7E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9000"/>
          </a:blip>
          <a:stretch>
            <a:fillRect/>
          </a:stretch>
        </p:blipFill>
        <p:spPr>
          <a:xfrm>
            <a:off x="-864452" y="7126087"/>
            <a:ext cx="4872379" cy="4796418"/>
          </a:xfrm>
          <a:prstGeom prst="rect">
            <a:avLst/>
          </a:prstGeom>
        </p:spPr>
      </p:pic>
      <p:sp>
        <p:nvSpPr>
          <p:cNvPr id="3" name="Google Shape;72;p2">
            <a:extLst>
              <a:ext uri="{FF2B5EF4-FFF2-40B4-BE49-F238E27FC236}">
                <a16:creationId xmlns:a16="http://schemas.microsoft.com/office/drawing/2014/main" id="{225BD4E2-8844-C8D9-F3BA-4A0AAB9DC1AA}"/>
              </a:ext>
            </a:extLst>
          </p:cNvPr>
          <p:cNvSpPr txBox="1"/>
          <p:nvPr/>
        </p:nvSpPr>
        <p:spPr>
          <a:xfrm>
            <a:off x="6518563" y="6205356"/>
            <a:ext cx="10413602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400" b="1" dirty="0" err="1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벨만</a:t>
            </a:r>
            <a:r>
              <a:rPr lang="ko-KR" altLang="en-US" sz="34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방정식 </a:t>
            </a:r>
            <a:r>
              <a:rPr lang="en-US" altLang="ko-KR" sz="34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 Bellman Equation) </a:t>
            </a:r>
            <a:endParaRPr sz="3400" b="1" dirty="0">
              <a:solidFill>
                <a:schemeClr val="tx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sym typeface="Arial"/>
            </a:endParaRPr>
          </a:p>
        </p:txBody>
      </p:sp>
      <p:sp>
        <p:nvSpPr>
          <p:cNvPr id="4" name="Google Shape;72;p2">
            <a:extLst>
              <a:ext uri="{FF2B5EF4-FFF2-40B4-BE49-F238E27FC236}">
                <a16:creationId xmlns:a16="http://schemas.microsoft.com/office/drawing/2014/main" id="{26ECAEB8-1E95-84B0-FB50-21C3451EE740}"/>
              </a:ext>
            </a:extLst>
          </p:cNvPr>
          <p:cNvSpPr txBox="1"/>
          <p:nvPr/>
        </p:nvSpPr>
        <p:spPr>
          <a:xfrm>
            <a:off x="6518563" y="7650929"/>
            <a:ext cx="10413602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sym typeface="Arial"/>
              </a:rPr>
              <a:t>1</a:t>
            </a:r>
            <a:endParaRPr sz="3400" b="1" dirty="0">
              <a:solidFill>
                <a:schemeClr val="tx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sym typeface="Arial"/>
            </a:endParaRPr>
          </a:p>
        </p:txBody>
      </p:sp>
      <p:sp>
        <p:nvSpPr>
          <p:cNvPr id="5" name="Google Shape;72;p2">
            <a:extLst>
              <a:ext uri="{FF2B5EF4-FFF2-40B4-BE49-F238E27FC236}">
                <a16:creationId xmlns:a16="http://schemas.microsoft.com/office/drawing/2014/main" id="{A5B18CC4-559D-C9E3-4234-756CD88C56C4}"/>
              </a:ext>
            </a:extLst>
          </p:cNvPr>
          <p:cNvSpPr txBox="1"/>
          <p:nvPr/>
        </p:nvSpPr>
        <p:spPr>
          <a:xfrm>
            <a:off x="6518562" y="4635251"/>
            <a:ext cx="12951851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400" b="1" dirty="0" err="1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34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34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</a:t>
            </a:r>
            <a:r>
              <a:rPr lang="en-US" altLang="ko-KR" sz="3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Markov Decision Process) – </a:t>
            </a:r>
            <a:r>
              <a:rPr lang="ko-KR" altLang="en-US" sz="3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최적 정책 결정</a:t>
            </a:r>
            <a:endParaRPr sz="3400" b="1" dirty="0">
              <a:solidFill>
                <a:schemeClr val="tx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2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95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최적 정책 결정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551078" y="2858091"/>
            <a:ext cx="1442047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가치함수에서 타임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스탭이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t+2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이상인 항들은 실제 받은 보상이 아닌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추정값이다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지금까지 정의한 가치함수에서는 정책을 배제하였으나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실제 가치함수에서는 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정책이 고려되어야 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상태에서 행동을 선택하는 것이 정책이기 때문이다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보상은 어떤 상태에서 어떤 행동을 할 때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환경에서 에이전트에게 주어진다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따라서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MDP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정의되는 문제에서 가치함수는 항상 정책에 종속된다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수식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2.25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는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벨만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기대 방정식으로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현재 상태의 가치함수와 다음 상태의 가치함수의 관계를 서술한다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강화학습은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벨만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방정식을 풀어가는 과정이다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          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8BD8C8-B112-8FA8-2673-98D35EE57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183" y="3480963"/>
            <a:ext cx="6571733" cy="13070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F1BDD5-921F-ED09-A626-66CAAB400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272" y="7472929"/>
            <a:ext cx="7768868" cy="15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3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2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95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최적 정책 결정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686840" y="3208182"/>
            <a:ext cx="14595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 가치함수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상태가 입력되면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보상의 합을 출력하는 함수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행동 가치함수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행동이 입력되면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보상의 합을 출력하는 함수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행동 가치함수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(Q-Function) 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상태와 행동이 입력되면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보상의 합을 출력하는 함수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743624-50DF-9C4C-4734-0FFC22253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041" y="5353076"/>
            <a:ext cx="9748017" cy="44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1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2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95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최적 정책 결정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785201" y="2982850"/>
            <a:ext cx="1459503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가치함수와 큐 함수 사이의 관계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에이전트가 행동을 선택하는 기준으로 보통 가치함수보다 큐함수를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수식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2.27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은 큐함수의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벨만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기대 방정식으로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가치함수와 달리 조건문에 행동이 들어간다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1E10F5-820F-1328-DE8D-387CCF118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082" y="3603005"/>
            <a:ext cx="9013247" cy="29544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470055-B66D-E0C5-8BFE-BE18B7BD8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2052" y="8559500"/>
            <a:ext cx="10078525" cy="156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26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5208807" y="9008278"/>
            <a:ext cx="7710805" cy="0"/>
          </a:xfrm>
          <a:custGeom>
            <a:avLst/>
            <a:gdLst/>
            <a:ahLst/>
            <a:cxnLst/>
            <a:rect l="l" t="t" r="r" b="b"/>
            <a:pathLst>
              <a:path w="7710805" h="120000" extrusionOk="0">
                <a:moveTo>
                  <a:pt x="0" y="0"/>
                </a:moveTo>
                <a:lnTo>
                  <a:pt x="7710261" y="0"/>
                </a:lnTo>
              </a:path>
            </a:pathLst>
          </a:custGeom>
          <a:noFill/>
          <a:ln w="3767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4" name="Google Shape;144;p6"/>
          <p:cNvSpPr/>
          <p:nvPr/>
        </p:nvSpPr>
        <p:spPr>
          <a:xfrm>
            <a:off x="5208807" y="10339991"/>
            <a:ext cx="7710805" cy="0"/>
          </a:xfrm>
          <a:custGeom>
            <a:avLst/>
            <a:gdLst/>
            <a:ahLst/>
            <a:cxnLst/>
            <a:rect l="l" t="t" r="r" b="b"/>
            <a:pathLst>
              <a:path w="7710805" h="120000" extrusionOk="0">
                <a:moveTo>
                  <a:pt x="0" y="0"/>
                </a:moveTo>
                <a:lnTo>
                  <a:pt x="7710261" y="0"/>
                </a:lnTo>
              </a:path>
            </a:pathLst>
          </a:custGeom>
          <a:noFill/>
          <a:ln w="3767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97725" y="10625942"/>
            <a:ext cx="2113362" cy="29679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5175250" y="9189387"/>
            <a:ext cx="107442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 err="1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벨만</a:t>
            </a:r>
            <a:r>
              <a:rPr lang="ko-KR" altLang="en-US" sz="60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방정식</a:t>
            </a:r>
            <a:endParaRPr lang="en-US" altLang="ko-KR" sz="6000" b="1" dirty="0">
              <a:solidFill>
                <a:schemeClr val="tx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-6350" y="15875"/>
            <a:ext cx="4203065" cy="11308715"/>
          </a:xfrm>
          <a:custGeom>
            <a:avLst/>
            <a:gdLst/>
            <a:ahLst/>
            <a:cxnLst/>
            <a:rect l="l" t="t" r="r" b="b"/>
            <a:pathLst>
              <a:path w="4203065" h="11308715" extrusionOk="0">
                <a:moveTo>
                  <a:pt x="4202787" y="0"/>
                </a:moveTo>
                <a:lnTo>
                  <a:pt x="0" y="0"/>
                </a:lnTo>
                <a:lnTo>
                  <a:pt x="0" y="11308556"/>
                </a:lnTo>
                <a:lnTo>
                  <a:pt x="4202787" y="11308556"/>
                </a:lnTo>
                <a:lnTo>
                  <a:pt x="4202787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6"/>
          <p:cNvSpPr/>
          <p:nvPr/>
        </p:nvSpPr>
        <p:spPr>
          <a:xfrm>
            <a:off x="1942452" y="8555691"/>
            <a:ext cx="2256155" cy="2255520"/>
          </a:xfrm>
          <a:custGeom>
            <a:avLst/>
            <a:gdLst/>
            <a:ahLst/>
            <a:cxnLst/>
            <a:rect l="l" t="t" r="r" b="b"/>
            <a:pathLst>
              <a:path w="2256154" h="2255520" extrusionOk="0">
                <a:moveTo>
                  <a:pt x="2255532" y="3810"/>
                </a:moveTo>
                <a:lnTo>
                  <a:pt x="2253170" y="3810"/>
                </a:lnTo>
                <a:lnTo>
                  <a:pt x="2253170" y="0"/>
                </a:lnTo>
                <a:lnTo>
                  <a:pt x="0" y="0"/>
                </a:lnTo>
                <a:lnTo>
                  <a:pt x="0" y="3810"/>
                </a:lnTo>
                <a:lnTo>
                  <a:pt x="0" y="751840"/>
                </a:lnTo>
                <a:lnTo>
                  <a:pt x="0" y="1503680"/>
                </a:lnTo>
                <a:lnTo>
                  <a:pt x="0" y="2250440"/>
                </a:lnTo>
                <a:lnTo>
                  <a:pt x="2222" y="2250440"/>
                </a:lnTo>
                <a:lnTo>
                  <a:pt x="2222" y="2255520"/>
                </a:lnTo>
                <a:lnTo>
                  <a:pt x="2253310" y="2255520"/>
                </a:lnTo>
                <a:lnTo>
                  <a:pt x="2253310" y="2250440"/>
                </a:lnTo>
                <a:lnTo>
                  <a:pt x="2255532" y="2250440"/>
                </a:lnTo>
                <a:lnTo>
                  <a:pt x="2255532" y="1503680"/>
                </a:lnTo>
                <a:lnTo>
                  <a:pt x="1503705" y="1503680"/>
                </a:lnTo>
                <a:lnTo>
                  <a:pt x="1503705" y="751840"/>
                </a:lnTo>
                <a:lnTo>
                  <a:pt x="2255532" y="751840"/>
                </a:lnTo>
                <a:lnTo>
                  <a:pt x="2255532" y="38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6753" y="15875"/>
            <a:ext cx="4951636" cy="165449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2355850" y="8898621"/>
            <a:ext cx="6858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</a:t>
            </a:r>
            <a:endParaRPr sz="9600" b="1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3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8086608" y="2017211"/>
            <a:ext cx="3930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벨만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기대 방정식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463799" y="2775149"/>
            <a:ext cx="1459503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수식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2.29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통한 가치함수의 계산은 연산에 있어 비효율적이다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벨만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기대 방정식은 현 상태와 다음 상태 사이의 가치함수간 관계를 서술한다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수식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2.28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은 가치함수를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점화식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형태로 표현 가능함을 보여주며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Recursion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이용하면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연산의 효율성이 높아진다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벨만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기대 방정식을 통한 가치함수의 연산에서는 정책과 상태 변환 확률을 포함해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계산해야 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우변이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기댓값의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개념이기 때문이다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.)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Google Shape;245;p11">
            <a:extLst>
              <a:ext uri="{FF2B5EF4-FFF2-40B4-BE49-F238E27FC236}">
                <a16:creationId xmlns:a16="http://schemas.microsoft.com/office/drawing/2014/main" id="{98430393-2C69-1952-8476-2A366870D3E8}"/>
              </a:ext>
            </a:extLst>
          </p:cNvPr>
          <p:cNvSpPr/>
          <p:nvPr/>
        </p:nvSpPr>
        <p:spPr>
          <a:xfrm>
            <a:off x="3788698" y="10185023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738C98-92EC-1043-5822-0D63960E8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961" y="6219866"/>
            <a:ext cx="6880671" cy="13663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9F860F-95CD-BE15-001D-FD72C50B3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6051" y="3388256"/>
            <a:ext cx="8005310" cy="12114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80371D5-B117-061B-7D02-662FE01439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4451" y="8664459"/>
            <a:ext cx="7250046" cy="16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16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3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8086608" y="2017211"/>
            <a:ext cx="3930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벨만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기대 방정식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463799" y="2775149"/>
            <a:ext cx="14595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벨만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기대 방정식을 통한 가치함수의 연산에서는 정책과 상태 변환 확률을 포함해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계산해야 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우변이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기댓값의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개념이기 때문이다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.)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벨만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기대 방정식 연산 예시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Google Shape;245;p11">
            <a:extLst>
              <a:ext uri="{FF2B5EF4-FFF2-40B4-BE49-F238E27FC236}">
                <a16:creationId xmlns:a16="http://schemas.microsoft.com/office/drawing/2014/main" id="{98430393-2C69-1952-8476-2A366870D3E8}"/>
              </a:ext>
            </a:extLst>
          </p:cNvPr>
          <p:cNvSpPr/>
          <p:nvPr/>
        </p:nvSpPr>
        <p:spPr>
          <a:xfrm>
            <a:off x="3788698" y="10185023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0371D5-B117-061B-7D02-662FE0143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4108" y="3961737"/>
            <a:ext cx="7250046" cy="16098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D4D626-D78E-C560-E84A-B6FD0C64A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698" y="5722534"/>
            <a:ext cx="4314825" cy="4352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4F27FB-E813-F107-62B0-86414CDD3A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4108" y="6113317"/>
            <a:ext cx="7250046" cy="351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27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E67E637-E41F-5F59-9481-82C80B84AE64}"/>
              </a:ext>
            </a:extLst>
          </p:cNvPr>
          <p:cNvGrpSpPr/>
          <p:nvPr/>
        </p:nvGrpSpPr>
        <p:grpSpPr>
          <a:xfrm>
            <a:off x="6157758" y="5786863"/>
            <a:ext cx="7788581" cy="1480715"/>
            <a:chOff x="298027" y="7943297"/>
            <a:chExt cx="7224471" cy="125587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F49AD21-9CBF-E6F4-2013-FCC32E280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7604"/>
            <a:stretch/>
          </p:blipFill>
          <p:spPr>
            <a:xfrm>
              <a:off x="298027" y="7943297"/>
              <a:ext cx="3733800" cy="125587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E3A6EDF-6E76-526D-0981-64AEB1F7D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1138"/>
            <a:stretch/>
          </p:blipFill>
          <p:spPr>
            <a:xfrm>
              <a:off x="3788698" y="7943297"/>
              <a:ext cx="3733800" cy="1151204"/>
            </a:xfrm>
            <a:prstGeom prst="rect">
              <a:avLst/>
            </a:prstGeom>
          </p:spPr>
        </p:pic>
      </p:grpSp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3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8086608" y="2017211"/>
            <a:ext cx="3930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벨만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최적 방정식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581670" y="2877776"/>
            <a:ext cx="150764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벨만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기대 방정식에 대한 연산을 반복하면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특정 값으로 수렴하게 되는데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값을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참 가치함수라 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값은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어떤 정책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＂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따랐을 때 받게 되는 보상에 대한 값이다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최적의 가치함수는 수많은 정책 중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가장 높은 보상에 대한 가치함수이다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가장 높은 가치함수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큐함수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찾았다고 가정하면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최적 정책은 상태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에서의 최적의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큐함수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중에서 가장 큰 큐함수를 가진 행동을 해야 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(s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고정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a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선택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</p:txBody>
      </p:sp>
      <p:sp>
        <p:nvSpPr>
          <p:cNvPr id="3" name="Google Shape;245;p11">
            <a:extLst>
              <a:ext uri="{FF2B5EF4-FFF2-40B4-BE49-F238E27FC236}">
                <a16:creationId xmlns:a16="http://schemas.microsoft.com/office/drawing/2014/main" id="{98430393-2C69-1952-8476-2A366870D3E8}"/>
              </a:ext>
            </a:extLst>
          </p:cNvPr>
          <p:cNvSpPr/>
          <p:nvPr/>
        </p:nvSpPr>
        <p:spPr>
          <a:xfrm>
            <a:off x="3788698" y="10185023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90E7CA-6CDA-508E-6F29-DA2E5F984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340" y="3961737"/>
            <a:ext cx="6833419" cy="12558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CC1AA65-CE23-98F1-E62A-750E3A8D31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6317" y="8230493"/>
            <a:ext cx="6544777" cy="186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50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3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8086608" y="2017211"/>
            <a:ext cx="3930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벨만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최적 방정식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788698" y="2807904"/>
            <a:ext cx="150764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최적 가치함수와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큐함수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구하기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순차적 행동 결정 문제의 해법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최적의 큐함수는 식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2.39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처럼 표현되고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큐함수를 가치함수로 표현하면 식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2.40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되며 이를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벨만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최적 방정식이라고 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큐함수에 대한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벨만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최적 방정식은 식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2.41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 같다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3" name="Google Shape;245;p11">
            <a:extLst>
              <a:ext uri="{FF2B5EF4-FFF2-40B4-BE49-F238E27FC236}">
                <a16:creationId xmlns:a16="http://schemas.microsoft.com/office/drawing/2014/main" id="{98430393-2C69-1952-8476-2A366870D3E8}"/>
              </a:ext>
            </a:extLst>
          </p:cNvPr>
          <p:cNvSpPr/>
          <p:nvPr/>
        </p:nvSpPr>
        <p:spPr>
          <a:xfrm>
            <a:off x="3788698" y="10185023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59DAA5-43C7-F04C-CAC5-B39502CCE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976" y="3381748"/>
            <a:ext cx="6184316" cy="13167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7016C3-163B-34BB-D7F3-5B58F3628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0126" y="3387571"/>
            <a:ext cx="7944253" cy="13167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C57F649-EB70-2C15-02F0-1246A3D1B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5999" y="6839777"/>
            <a:ext cx="8848253" cy="132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79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3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8086608" y="2017211"/>
            <a:ext cx="3930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벨만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최적 방정식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788698" y="3044405"/>
            <a:ext cx="1507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참 가치함수의 수렴성에 대한 수학적 접근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Google Shape;245;p11">
            <a:extLst>
              <a:ext uri="{FF2B5EF4-FFF2-40B4-BE49-F238E27FC236}">
                <a16:creationId xmlns:a16="http://schemas.microsoft.com/office/drawing/2014/main" id="{98430393-2C69-1952-8476-2A366870D3E8}"/>
              </a:ext>
            </a:extLst>
          </p:cNvPr>
          <p:cNvSpPr/>
          <p:nvPr/>
        </p:nvSpPr>
        <p:spPr>
          <a:xfrm>
            <a:off x="3788698" y="10185023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210816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8A51BB1F-72D0-5FEE-25E6-26ADB264B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>
            <a:extLst>
              <a:ext uri="{FF2B5EF4-FFF2-40B4-BE49-F238E27FC236}">
                <a16:creationId xmlns:a16="http://schemas.microsoft.com/office/drawing/2014/main" id="{78085504-E90E-0106-D923-5759857B57B8}"/>
              </a:ext>
            </a:extLst>
          </p:cNvPr>
          <p:cNvSpPr/>
          <p:nvPr/>
        </p:nvSpPr>
        <p:spPr>
          <a:xfrm>
            <a:off x="5212525" y="9008272"/>
            <a:ext cx="7710805" cy="0"/>
          </a:xfrm>
          <a:custGeom>
            <a:avLst/>
            <a:gdLst/>
            <a:ahLst/>
            <a:cxnLst/>
            <a:rect l="l" t="t" r="r" b="b"/>
            <a:pathLst>
              <a:path w="7710805" h="120000" extrusionOk="0">
                <a:moveTo>
                  <a:pt x="0" y="0"/>
                </a:moveTo>
                <a:lnTo>
                  <a:pt x="7710274" y="0"/>
                </a:lnTo>
              </a:path>
            </a:pathLst>
          </a:custGeom>
          <a:noFill/>
          <a:ln w="3767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2" name="Google Shape;132;p5">
            <a:extLst>
              <a:ext uri="{FF2B5EF4-FFF2-40B4-BE49-F238E27FC236}">
                <a16:creationId xmlns:a16="http://schemas.microsoft.com/office/drawing/2014/main" id="{EAD385E1-1D59-204C-DFDE-2924CEC6FDAB}"/>
              </a:ext>
            </a:extLst>
          </p:cNvPr>
          <p:cNvSpPr/>
          <p:nvPr/>
        </p:nvSpPr>
        <p:spPr>
          <a:xfrm>
            <a:off x="5212525" y="10339997"/>
            <a:ext cx="7710805" cy="0"/>
          </a:xfrm>
          <a:custGeom>
            <a:avLst/>
            <a:gdLst/>
            <a:ahLst/>
            <a:cxnLst/>
            <a:rect l="l" t="t" r="r" b="b"/>
            <a:pathLst>
              <a:path w="7710805" h="120000" extrusionOk="0">
                <a:moveTo>
                  <a:pt x="0" y="0"/>
                </a:moveTo>
                <a:lnTo>
                  <a:pt x="7710274" y="0"/>
                </a:lnTo>
              </a:path>
            </a:pathLst>
          </a:custGeom>
          <a:noFill/>
          <a:ln w="3767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33" name="Google Shape;133;p5">
            <a:extLst>
              <a:ext uri="{FF2B5EF4-FFF2-40B4-BE49-F238E27FC236}">
                <a16:creationId xmlns:a16="http://schemas.microsoft.com/office/drawing/2014/main" id="{F33B6667-D9D7-39E5-DA7E-D2A719B7477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>
            <a:extLst>
              <a:ext uri="{FF2B5EF4-FFF2-40B4-BE49-F238E27FC236}">
                <a16:creationId xmlns:a16="http://schemas.microsoft.com/office/drawing/2014/main" id="{82092E2C-8295-C1A2-B49A-7DEBE1AB80E5}"/>
              </a:ext>
            </a:extLst>
          </p:cNvPr>
          <p:cNvSpPr txBox="1"/>
          <p:nvPr/>
        </p:nvSpPr>
        <p:spPr>
          <a:xfrm>
            <a:off x="5175250" y="9159875"/>
            <a:ext cx="107442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700" b="1" dirty="0">
                <a:solidFill>
                  <a:srgbClr val="575B5C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endParaRPr sz="5700" b="1" dirty="0">
              <a:solidFill>
                <a:srgbClr val="575B5C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35" name="Google Shape;135;p5">
            <a:extLst>
              <a:ext uri="{FF2B5EF4-FFF2-40B4-BE49-F238E27FC236}">
                <a16:creationId xmlns:a16="http://schemas.microsoft.com/office/drawing/2014/main" id="{22766AC7-8F48-0F2A-0C01-885A3E01EDEE}"/>
              </a:ext>
            </a:extLst>
          </p:cNvPr>
          <p:cNvSpPr/>
          <p:nvPr/>
        </p:nvSpPr>
        <p:spPr>
          <a:xfrm>
            <a:off x="0" y="0"/>
            <a:ext cx="4206875" cy="11308715"/>
          </a:xfrm>
          <a:custGeom>
            <a:avLst/>
            <a:gdLst/>
            <a:ahLst/>
            <a:cxnLst/>
            <a:rect l="l" t="t" r="r" b="b"/>
            <a:pathLst>
              <a:path w="4206875" h="11308715" extrusionOk="0">
                <a:moveTo>
                  <a:pt x="4206506" y="0"/>
                </a:moveTo>
                <a:lnTo>
                  <a:pt x="0" y="0"/>
                </a:lnTo>
                <a:lnTo>
                  <a:pt x="0" y="11308556"/>
                </a:lnTo>
                <a:lnTo>
                  <a:pt x="4206506" y="11308556"/>
                </a:lnTo>
                <a:lnTo>
                  <a:pt x="4206506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6" name="Google Shape;136;p5">
            <a:extLst>
              <a:ext uri="{FF2B5EF4-FFF2-40B4-BE49-F238E27FC236}">
                <a16:creationId xmlns:a16="http://schemas.microsoft.com/office/drawing/2014/main" id="{61171007-7442-C61B-5D72-275BF504A8C7}"/>
              </a:ext>
            </a:extLst>
          </p:cNvPr>
          <p:cNvSpPr/>
          <p:nvPr/>
        </p:nvSpPr>
        <p:spPr>
          <a:xfrm>
            <a:off x="1982076" y="8528977"/>
            <a:ext cx="2245995" cy="2245360"/>
          </a:xfrm>
          <a:custGeom>
            <a:avLst/>
            <a:gdLst/>
            <a:ahLst/>
            <a:cxnLst/>
            <a:rect l="l" t="t" r="r" b="b"/>
            <a:pathLst>
              <a:path w="2245995" h="2245359" extrusionOk="0">
                <a:moveTo>
                  <a:pt x="2239910" y="0"/>
                </a:moveTo>
                <a:lnTo>
                  <a:pt x="2233427" y="0"/>
                </a:lnTo>
                <a:lnTo>
                  <a:pt x="5340" y="0"/>
                </a:lnTo>
                <a:lnTo>
                  <a:pt x="0" y="5490"/>
                </a:lnTo>
                <a:lnTo>
                  <a:pt x="0" y="2245263"/>
                </a:lnTo>
                <a:lnTo>
                  <a:pt x="583471" y="2245263"/>
                </a:lnTo>
                <a:lnTo>
                  <a:pt x="1122726" y="1496813"/>
                </a:lnTo>
                <a:lnTo>
                  <a:pt x="1662169" y="2245263"/>
                </a:lnTo>
                <a:lnTo>
                  <a:pt x="2245401" y="2245263"/>
                </a:lnTo>
                <a:lnTo>
                  <a:pt x="2245401" y="5490"/>
                </a:lnTo>
                <a:lnTo>
                  <a:pt x="22399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7" name="Google Shape;137;p5">
            <a:extLst>
              <a:ext uri="{FF2B5EF4-FFF2-40B4-BE49-F238E27FC236}">
                <a16:creationId xmlns:a16="http://schemas.microsoft.com/office/drawing/2014/main" id="{EB44FD31-20CC-C4B1-BEDB-0EF5FDEF1576}"/>
              </a:ext>
            </a:extLst>
          </p:cNvPr>
          <p:cNvSpPr txBox="1"/>
          <p:nvPr/>
        </p:nvSpPr>
        <p:spPr>
          <a:xfrm>
            <a:off x="2660650" y="8530409"/>
            <a:ext cx="6858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rgbClr val="202E5E"/>
                </a:solidFill>
              </a:rPr>
              <a:t>5</a:t>
            </a:r>
            <a:endParaRPr sz="9600" b="1" dirty="0">
              <a:solidFill>
                <a:srgbClr val="202E5E"/>
              </a:solidFill>
            </a:endParaRPr>
          </a:p>
        </p:txBody>
      </p:sp>
      <p:pic>
        <p:nvPicPr>
          <p:cNvPr id="138" name="Google Shape;138;p5">
            <a:extLst>
              <a:ext uri="{FF2B5EF4-FFF2-40B4-BE49-F238E27FC236}">
                <a16:creationId xmlns:a16="http://schemas.microsoft.com/office/drawing/2014/main" id="{277C2BDD-451A-6B89-B696-E8CF2EBCD39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6831" y="0"/>
            <a:ext cx="4951627" cy="1654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20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5212531" y="9008278"/>
            <a:ext cx="7710805" cy="0"/>
          </a:xfrm>
          <a:custGeom>
            <a:avLst/>
            <a:gdLst/>
            <a:ahLst/>
            <a:cxnLst/>
            <a:rect l="l" t="t" r="r" b="b"/>
            <a:pathLst>
              <a:path w="7710805" h="120000" extrusionOk="0">
                <a:moveTo>
                  <a:pt x="0" y="0"/>
                </a:moveTo>
                <a:lnTo>
                  <a:pt x="7710261" y="0"/>
                </a:lnTo>
              </a:path>
            </a:pathLst>
          </a:custGeom>
          <a:noFill/>
          <a:ln w="3767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8" name="Google Shape;118;p4"/>
          <p:cNvSpPr/>
          <p:nvPr/>
        </p:nvSpPr>
        <p:spPr>
          <a:xfrm>
            <a:off x="5212531" y="10339991"/>
            <a:ext cx="7710805" cy="0"/>
          </a:xfrm>
          <a:custGeom>
            <a:avLst/>
            <a:gdLst/>
            <a:ahLst/>
            <a:cxnLst/>
            <a:rect l="l" t="t" r="r" b="b"/>
            <a:pathLst>
              <a:path w="7710805" h="120000" extrusionOk="0">
                <a:moveTo>
                  <a:pt x="0" y="0"/>
                </a:moveTo>
                <a:lnTo>
                  <a:pt x="7710261" y="0"/>
                </a:lnTo>
              </a:path>
            </a:pathLst>
          </a:custGeom>
          <a:noFill/>
          <a:ln w="3767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131828" y="9189387"/>
            <a:ext cx="1216294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 err="1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60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60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– </a:t>
            </a:r>
            <a:r>
              <a:rPr lang="ko-KR" altLang="en-US" sz="60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문제의 정의</a:t>
            </a:r>
            <a:endParaRPr lang="en-US" altLang="ko-KR" sz="6000" b="1" dirty="0">
              <a:solidFill>
                <a:schemeClr val="tx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sym typeface="Arial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0" y="0"/>
            <a:ext cx="4206875" cy="11308715"/>
          </a:xfrm>
          <a:custGeom>
            <a:avLst/>
            <a:gdLst/>
            <a:ahLst/>
            <a:cxnLst/>
            <a:rect l="l" t="t" r="r" b="b"/>
            <a:pathLst>
              <a:path w="4206875" h="11308715" extrusionOk="0">
                <a:moveTo>
                  <a:pt x="4206506" y="0"/>
                </a:moveTo>
                <a:lnTo>
                  <a:pt x="0" y="0"/>
                </a:lnTo>
                <a:lnTo>
                  <a:pt x="0" y="11308556"/>
                </a:lnTo>
                <a:lnTo>
                  <a:pt x="4206506" y="11308556"/>
                </a:lnTo>
                <a:lnTo>
                  <a:pt x="4206506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22" name="Google Shape;122;p4"/>
          <p:cNvGrpSpPr/>
          <p:nvPr/>
        </p:nvGrpSpPr>
        <p:grpSpPr>
          <a:xfrm>
            <a:off x="1962705" y="8539850"/>
            <a:ext cx="2245995" cy="2246630"/>
            <a:chOff x="1962705" y="8539850"/>
            <a:chExt cx="2245995" cy="2246630"/>
          </a:xfrm>
        </p:grpSpPr>
        <p:sp>
          <p:nvSpPr>
            <p:cNvPr id="123" name="Google Shape;123;p4"/>
            <p:cNvSpPr/>
            <p:nvPr/>
          </p:nvSpPr>
          <p:spPr>
            <a:xfrm>
              <a:off x="3350603" y="9078271"/>
              <a:ext cx="393700" cy="802005"/>
            </a:xfrm>
            <a:custGeom>
              <a:avLst/>
              <a:gdLst/>
              <a:ahLst/>
              <a:cxnLst/>
              <a:rect l="l" t="t" r="r" b="b"/>
              <a:pathLst>
                <a:path w="393700" h="802004" extrusionOk="0">
                  <a:moveTo>
                    <a:pt x="393512" y="0"/>
                  </a:moveTo>
                  <a:lnTo>
                    <a:pt x="267899" y="0"/>
                  </a:lnTo>
                  <a:lnTo>
                    <a:pt x="0" y="148946"/>
                  </a:lnTo>
                  <a:lnTo>
                    <a:pt x="68906" y="264569"/>
                  </a:lnTo>
                  <a:lnTo>
                    <a:pt x="251225" y="160066"/>
                  </a:lnTo>
                  <a:lnTo>
                    <a:pt x="251225" y="801487"/>
                  </a:lnTo>
                  <a:lnTo>
                    <a:pt x="393512" y="801487"/>
                  </a:lnTo>
                  <a:lnTo>
                    <a:pt x="393512" y="0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962705" y="8539850"/>
              <a:ext cx="2245995" cy="2246630"/>
            </a:xfrm>
            <a:custGeom>
              <a:avLst/>
              <a:gdLst/>
              <a:ahLst/>
              <a:cxnLst/>
              <a:rect l="l" t="t" r="r" b="b"/>
              <a:pathLst>
                <a:path w="2245995" h="2246629" extrusionOk="0">
                  <a:moveTo>
                    <a:pt x="2245841" y="0"/>
                  </a:moveTo>
                  <a:lnTo>
                    <a:pt x="5264" y="0"/>
                  </a:lnTo>
                  <a:lnTo>
                    <a:pt x="0" y="5465"/>
                  </a:lnTo>
                  <a:lnTo>
                    <a:pt x="0" y="1497365"/>
                  </a:lnTo>
                  <a:lnTo>
                    <a:pt x="748475" y="1497365"/>
                  </a:lnTo>
                  <a:lnTo>
                    <a:pt x="748475" y="2246105"/>
                  </a:lnTo>
                  <a:lnTo>
                    <a:pt x="2241481" y="2246105"/>
                  </a:lnTo>
                  <a:lnTo>
                    <a:pt x="2245841" y="2242097"/>
                  </a:lnTo>
                  <a:lnTo>
                    <a:pt x="22458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5" name="Google Shape;125;p4"/>
          <p:cNvSpPr txBox="1"/>
          <p:nvPr/>
        </p:nvSpPr>
        <p:spPr>
          <a:xfrm>
            <a:off x="2946889" y="8817553"/>
            <a:ext cx="6858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202E5E"/>
                </a:solidFill>
              </a:rPr>
              <a:t>1</a:t>
            </a:r>
            <a:endParaRPr sz="9600" b="1">
              <a:solidFill>
                <a:srgbClr val="202E5E"/>
              </a:solidFill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6831" y="0"/>
            <a:ext cx="4951627" cy="1654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77EBB2AA-7742-E1D2-D30D-D792358B2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B93186AF-6C53-447A-CA70-42D2ED30F7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3E3CA852-1A28-D563-7D08-8B9A21304D16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BFC7B4F0-651F-CB39-A42C-BC90932B41A4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D548AE27-6D41-C2AC-B18C-BBF0111261B2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AC05DE63-2029-03AA-0E1B-1505B2CECFEC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DA7CBA9A-6566-E269-50E6-61EFD8CA8F2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527FF2F8-FA13-91F1-EFFA-723AB3640B5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3E32FA47-1724-92A6-63DD-70FE7E2F96EC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1B7C0989-D974-9903-6BA9-FB6FBEA2CA88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EA98FE28-95B6-0303-5DC9-4AF137E82320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AA822D32-6B68-FDE4-A5C8-4ABF30F7880E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5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06499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/>
          <p:nvPr/>
        </p:nvSpPr>
        <p:spPr>
          <a:xfrm rot="10800000" flipH="1">
            <a:off x="-6350" y="-1"/>
            <a:ext cx="20110450" cy="11309350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8" name="Google Shape;258;p12"/>
          <p:cNvSpPr txBox="1"/>
          <p:nvPr/>
        </p:nvSpPr>
        <p:spPr>
          <a:xfrm>
            <a:off x="5533770" y="4623622"/>
            <a:ext cx="903021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FFFFFF"/>
                </a:solidFill>
              </a:rPr>
              <a:t>회의 수고하셨습니다</a:t>
            </a:r>
            <a:r>
              <a:rPr lang="en-US" altLang="ko-KR" sz="3600" dirty="0">
                <a:solidFill>
                  <a:srgbClr val="FFFFFF"/>
                </a:solidFill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1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32211"/>
            <a:ext cx="9307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문제의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788698" y="3370580"/>
            <a:ext cx="1389194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마르코프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가정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상태가 연속적인 시간에 따라 이어질 때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어떤 시점의 상태는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바로 직전의 상태에만 영향을 받는다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마르코프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과정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마르코프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가정을 만족하는 연속적인 일련의 상태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마르코프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과정은 일련의 상태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&lt;S1,S2,…,St&gt;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와 상태 전이 확률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정의된다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 전이 확률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Pss’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P[St+1=</a:t>
            </a:r>
            <a:r>
              <a:rPr lang="en-US" altLang="ko-KR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s’|St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=s] :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 상태가 다음 상태로 바뀌는 확률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0A97F4-1BE7-5276-24D1-CC571C612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357" y="4471488"/>
            <a:ext cx="6279386" cy="6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7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1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32211"/>
            <a:ext cx="9307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문제의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4508938" y="3351793"/>
            <a:ext cx="1336616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MDP –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마르코프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과정을 기반으로 한 순차적 행동 결정 문제의 수학적 정의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구성 요소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(State),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행동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(Action),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보상 함수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(Reward Function)</a:t>
            </a: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 변환 함수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Pss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할인율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(r)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강화학습에서는 사용자가 문제를 정의해야 하며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문제의 정의는 에이전트가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학습하는데 가장 중요한 단계 중 하나이다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학습하기에 많지도 않고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적지도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않은 적절한 정보를 에이전트가 알 수 있도록 정의해야 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F675C1-8988-BD58-D922-2F6EF0F32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313" y="7585279"/>
            <a:ext cx="9964004" cy="224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2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1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01920"/>
            <a:ext cx="9307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문제의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4508938" y="3351793"/>
            <a:ext cx="13096855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(State)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에이전트가 관찰 가능한 상태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(State)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집합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</a:t>
            </a: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사용자가 정의하며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학습에 충분한 정보를 주는지 검토 필요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MDP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상태는 시간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따라 확률적으로 변한다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(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확률 변수의 개념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   :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시간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에서의 상태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행동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(Action) 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에이전트가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St”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할 수 있는 행동의 집합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</a:t>
            </a: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보통 행동들의 집합은 한 문제 내에서 변하지 않는다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  :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시간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에서의 행동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F93DC8F-825F-150D-D756-09470539D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354" y="5588603"/>
            <a:ext cx="1809750" cy="8763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E91754-18BB-E7C4-5BA7-C7EB5999E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0023" y="8534345"/>
            <a:ext cx="18192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2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1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307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문제의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4508938" y="3351793"/>
            <a:ext cx="1254381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보상함수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에이전트가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학습할 수 있는 유일한 정보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환경이 에이전트에게 주는 정보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                              :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보상함수의 정의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시간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일 때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상태와 행동에 대한 보상의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기댓값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다변수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함수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시간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 때의 데이터를 반영하나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보상은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t+1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시점에 주어진다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기댓값의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의미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환경에 따라 같은 상태에서 같은 행동을 취해도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보상을 달리 줄 수 있다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참고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환경에서 하나의 시간 단위를 타임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스탭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(time step)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이라고 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4FD731-D987-34DA-8C8B-001FF2E22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601" y="4641769"/>
            <a:ext cx="6583613" cy="94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3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1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307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문제의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788698" y="3384278"/>
            <a:ext cx="1426063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 변환 함수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상태의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변화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＂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확률의 개념을 이용하여 정의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환경의 모델이라고 부르며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에이전트가 행동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취하면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 변환 확률을 통해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환경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＂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에이전트의 다음 상태를 결정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        </a:t>
            </a: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                                     :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 변환 함수의 정의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                                   </a:t>
            </a: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E19BC6-8B82-D59E-9F23-AB81E29EF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802" y="5196542"/>
            <a:ext cx="7296189" cy="9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4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1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307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문제의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788698" y="3225997"/>
            <a:ext cx="1527373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같은 양의 보상이라도 에이전트가 수령하는 시점에 따라 그 가치가 다르다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에이전트는 보상이 얼마나 시간을 지나서 받는지를 고려해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현재의 가치로 환산한다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이자는 나중에 받을 보상에 추가적인 보상을 더하여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현재의 보상과 같게 조정한다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이는 같은 보상이면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나중에 받을수록 가치가 감소함을 의미한다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이를 반영하기 위한 수학적 개념이 할인율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(r)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이다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미래의 가치를 현재의 가치로 환산하는 것을 할인한다고 하며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할인율은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시간에 따라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”</a:t>
            </a: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할인하는 비율이다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BE8762-9491-AFAC-E280-AB35B662C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052" y="8273995"/>
            <a:ext cx="4170039" cy="17702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9FEDAB-9333-E2D0-B5E9-EC5965A20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8234" y="8299082"/>
            <a:ext cx="77724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0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1524</Words>
  <Application>Microsoft Office PowerPoint</Application>
  <PresentationFormat>사용자 지정</PresentationFormat>
  <Paragraphs>273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Arial</vt:lpstr>
      <vt:lpstr>Calibri</vt:lpstr>
      <vt:lpstr>에스코어 드림 4 Regular</vt:lpstr>
      <vt:lpstr>에스코어 드림 7 ExtraBold</vt:lpstr>
      <vt:lpstr>NanumGothic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Jun Sung</dc:creator>
  <cp:lastModifiedBy>황준성</cp:lastModifiedBy>
  <cp:revision>90</cp:revision>
  <dcterms:created xsi:type="dcterms:W3CDTF">2022-04-18T01:28:53Z</dcterms:created>
  <dcterms:modified xsi:type="dcterms:W3CDTF">2024-05-03T02:51:37Z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2022-04-06T00:00:00Z</vt:filetime>
  </property>
  <property fmtid="{D5CDD505-2E9C-101B-9397-08002B2CF9AE}" pid="3" name="Creator">
    <vt:lpwstr>Adobe Illustrator 24.0 (Macintosh)</vt:lpwstr>
  </property>
  <property fmtid="{D5CDD505-2E9C-101B-9397-08002B2CF9AE}" pid="4" name="LastSaved">
    <vt:filetime>2022-04-18T00:00:00Z</vt:filetime>
  </property>
</Properties>
</file>