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383625" cy="30275213"/>
  <p:notesSz cx="6735763" cy="9869488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310763" indent="12341" algn="l" rtl="0" eaLnBrk="0" fontAlgn="base" hangingPunct="0">
      <a:spcBef>
        <a:spcPct val="0"/>
      </a:spcBef>
      <a:spcAft>
        <a:spcPct val="0"/>
      </a:spcAft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622647" indent="23560" algn="l" rtl="0" eaLnBrk="0" fontAlgn="base" hangingPunct="0">
      <a:spcBef>
        <a:spcPct val="0"/>
      </a:spcBef>
      <a:spcAft>
        <a:spcPct val="0"/>
      </a:spcAft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935653" indent="33657" algn="l" rtl="0" eaLnBrk="0" fontAlgn="base" hangingPunct="0">
      <a:spcBef>
        <a:spcPct val="0"/>
      </a:spcBef>
      <a:spcAft>
        <a:spcPct val="0"/>
      </a:spcAft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247538" indent="44875" algn="l" rtl="0" eaLnBrk="0" fontAlgn="base" hangingPunct="0">
      <a:spcBef>
        <a:spcPct val="0"/>
      </a:spcBef>
      <a:spcAft>
        <a:spcPct val="0"/>
      </a:spcAft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1615516" algn="l" defTabSz="646206" rtl="0" eaLnBrk="1" latinLnBrk="0" hangingPunct="1"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1938619" algn="l" defTabSz="646206" rtl="0" eaLnBrk="1" latinLnBrk="0" hangingPunct="1"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2261723" algn="l" defTabSz="646206" rtl="0" eaLnBrk="1" latinLnBrk="0" hangingPunct="1"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2584826" algn="l" defTabSz="646206" rtl="0" eaLnBrk="1" latinLnBrk="0" hangingPunct="1"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71" userDrawn="1">
          <p15:clr>
            <a:srgbClr val="A4A3A4"/>
          </p15:clr>
        </p15:guide>
        <p15:guide id="2" pos="71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FF"/>
    <a:srgbClr val="99FFCC"/>
    <a:srgbClr val="89CCFF"/>
    <a:srgbClr val="C00000"/>
    <a:srgbClr val="93D1FF"/>
    <a:srgbClr val="AFDDFF"/>
    <a:srgbClr val="A3D8FF"/>
    <a:srgbClr val="0099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552" autoAdjust="0"/>
  </p:normalViewPr>
  <p:slideViewPr>
    <p:cSldViewPr snapToGrid="0">
      <p:cViewPr>
        <p:scale>
          <a:sx n="30" d="100"/>
          <a:sy n="30" d="100"/>
        </p:scale>
        <p:origin x="2912" y="-96"/>
      </p:cViewPr>
      <p:guideLst>
        <p:guide orient="horz" pos="4671"/>
        <p:guide pos="71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5775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5775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E501735-646E-45E4-9503-BE11B51B5F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9077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76DCD60-933C-4490-B6F1-A20937E1C1BB}" type="datetimeFigureOut">
              <a:rPr lang="zh-TW" altLang="en-US"/>
              <a:pPr>
                <a:defRPr/>
              </a:pPr>
              <a:t>2020/6/29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060575" y="739775"/>
            <a:ext cx="2614613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3100" y="4687888"/>
            <a:ext cx="5389563" cy="4441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14763" y="9374188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5F95BA4-393B-4ADF-8C68-8C9B9F8BACC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675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22647" rtl="0" eaLnBrk="0" fontAlgn="base" hangingPunct="0">
      <a:spcBef>
        <a:spcPct val="30000"/>
      </a:spcBef>
      <a:spcAft>
        <a:spcPct val="0"/>
      </a:spcAft>
      <a:defRPr sz="989" kern="1200">
        <a:solidFill>
          <a:schemeClr val="tx1"/>
        </a:solidFill>
        <a:latin typeface="+mn-lt"/>
        <a:ea typeface="+mn-ea"/>
        <a:cs typeface="新細明體" charset="0"/>
      </a:defRPr>
    </a:lvl1pPr>
    <a:lvl2pPr marL="310763" algn="l" defTabSz="622647" rtl="0" eaLnBrk="0" fontAlgn="base" hangingPunct="0">
      <a:spcBef>
        <a:spcPct val="30000"/>
      </a:spcBef>
      <a:spcAft>
        <a:spcPct val="0"/>
      </a:spcAft>
      <a:defRPr sz="989" kern="1200">
        <a:solidFill>
          <a:schemeClr val="tx1"/>
        </a:solidFill>
        <a:latin typeface="+mn-lt"/>
        <a:ea typeface="+mn-ea"/>
        <a:cs typeface="新細明體" charset="0"/>
      </a:defRPr>
    </a:lvl2pPr>
    <a:lvl3pPr marL="622647" algn="l" defTabSz="622647" rtl="0" eaLnBrk="0" fontAlgn="base" hangingPunct="0">
      <a:spcBef>
        <a:spcPct val="30000"/>
      </a:spcBef>
      <a:spcAft>
        <a:spcPct val="0"/>
      </a:spcAft>
      <a:defRPr sz="989" kern="1200">
        <a:solidFill>
          <a:schemeClr val="tx1"/>
        </a:solidFill>
        <a:latin typeface="+mn-lt"/>
        <a:ea typeface="+mn-ea"/>
        <a:cs typeface="新細明體" charset="0"/>
      </a:defRPr>
    </a:lvl3pPr>
    <a:lvl4pPr marL="935653" algn="l" defTabSz="622647" rtl="0" eaLnBrk="0" fontAlgn="base" hangingPunct="0">
      <a:spcBef>
        <a:spcPct val="30000"/>
      </a:spcBef>
      <a:spcAft>
        <a:spcPct val="0"/>
      </a:spcAft>
      <a:defRPr sz="989" kern="1200">
        <a:solidFill>
          <a:schemeClr val="tx1"/>
        </a:solidFill>
        <a:latin typeface="+mn-lt"/>
        <a:ea typeface="+mn-ea"/>
        <a:cs typeface="新細明體" charset="0"/>
      </a:defRPr>
    </a:lvl4pPr>
    <a:lvl5pPr marL="1247538" algn="l" defTabSz="622647" rtl="0" eaLnBrk="0" fontAlgn="base" hangingPunct="0">
      <a:spcBef>
        <a:spcPct val="30000"/>
      </a:spcBef>
      <a:spcAft>
        <a:spcPct val="0"/>
      </a:spcAft>
      <a:defRPr sz="989" kern="1200">
        <a:solidFill>
          <a:schemeClr val="tx1"/>
        </a:solidFill>
        <a:latin typeface="+mn-lt"/>
        <a:ea typeface="+mn-ea"/>
        <a:cs typeface="新細明體" charset="0"/>
      </a:defRPr>
    </a:lvl5pPr>
    <a:lvl6pPr marL="1561263" algn="l" defTabSz="624504" rtl="0" eaLnBrk="1" latinLnBrk="0" hangingPunct="1">
      <a:defRPr sz="989" kern="1200">
        <a:solidFill>
          <a:schemeClr val="tx1"/>
        </a:solidFill>
        <a:latin typeface="+mn-lt"/>
        <a:ea typeface="+mn-ea"/>
        <a:cs typeface="+mn-cs"/>
      </a:defRPr>
    </a:lvl6pPr>
    <a:lvl7pPr marL="1873513" algn="l" defTabSz="624504" rtl="0" eaLnBrk="1" latinLnBrk="0" hangingPunct="1">
      <a:defRPr sz="989" kern="1200">
        <a:solidFill>
          <a:schemeClr val="tx1"/>
        </a:solidFill>
        <a:latin typeface="+mn-lt"/>
        <a:ea typeface="+mn-ea"/>
        <a:cs typeface="+mn-cs"/>
      </a:defRPr>
    </a:lvl7pPr>
    <a:lvl8pPr marL="2185767" algn="l" defTabSz="624504" rtl="0" eaLnBrk="1" latinLnBrk="0" hangingPunct="1">
      <a:defRPr sz="989" kern="1200">
        <a:solidFill>
          <a:schemeClr val="tx1"/>
        </a:solidFill>
        <a:latin typeface="+mn-lt"/>
        <a:ea typeface="+mn-ea"/>
        <a:cs typeface="+mn-cs"/>
      </a:defRPr>
    </a:lvl8pPr>
    <a:lvl9pPr marL="2498017" algn="l" defTabSz="624504" rtl="0" eaLnBrk="1" latinLnBrk="0" hangingPunct="1">
      <a:defRPr sz="9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1383625" cy="30275213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 useBgFill="1">
        <p:nvSpPr>
          <p:cNvPr id="5" name="圓角矩形 4"/>
          <p:cNvSpPr/>
          <p:nvPr/>
        </p:nvSpPr>
        <p:spPr>
          <a:xfrm>
            <a:off x="152468" y="307625"/>
            <a:ext cx="21078689" cy="2954432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6" name="矩形 5"/>
          <p:cNvSpPr/>
          <p:nvPr/>
        </p:nvSpPr>
        <p:spPr>
          <a:xfrm>
            <a:off x="146863" y="6398371"/>
            <a:ext cx="21097747" cy="6741921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7" name="矩形 6"/>
          <p:cNvSpPr/>
          <p:nvPr/>
        </p:nvSpPr>
        <p:spPr>
          <a:xfrm>
            <a:off x="146863" y="6165968"/>
            <a:ext cx="21097747" cy="53216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10" name="矩形 9"/>
          <p:cNvSpPr/>
          <p:nvPr/>
        </p:nvSpPr>
        <p:spPr>
          <a:xfrm>
            <a:off x="146863" y="13140291"/>
            <a:ext cx="21097747" cy="48726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029348" y="14128433"/>
            <a:ext cx="14968538" cy="7064216"/>
          </a:xfrm>
        </p:spPr>
        <p:txBody>
          <a:bodyPr/>
          <a:lstStyle>
            <a:lvl1pPr marL="0" indent="0" algn="ctr">
              <a:buNone/>
              <a:defRPr sz="8404">
                <a:solidFill>
                  <a:schemeClr val="tx2"/>
                </a:solidFill>
              </a:defRPr>
            </a:lvl1pPr>
            <a:lvl2pPr marL="1474628" indent="0" algn="ctr">
              <a:buNone/>
            </a:lvl2pPr>
            <a:lvl3pPr marL="2949256" indent="0" algn="ctr">
              <a:buNone/>
            </a:lvl3pPr>
            <a:lvl4pPr marL="4423885" indent="0" algn="ctr">
              <a:buNone/>
            </a:lvl4pPr>
            <a:lvl5pPr marL="5898513" indent="0" algn="ctr">
              <a:buNone/>
            </a:lvl5pPr>
            <a:lvl6pPr marL="7373141" indent="0" algn="ctr">
              <a:buNone/>
            </a:lvl6pPr>
            <a:lvl7pPr marL="8847769" indent="0" algn="ctr">
              <a:buNone/>
            </a:lvl7pPr>
            <a:lvl8pPr marL="10322398" indent="0" algn="ctr">
              <a:buNone/>
            </a:lvl8pPr>
            <a:lvl9pPr marL="11797026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069181" y="6648056"/>
            <a:ext cx="19245263" cy="6489548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1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294243-B64B-4CFA-AD8F-398A00B165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1851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799AE-91E8-4089-A1BE-67DA048E5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558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5503128" y="1212427"/>
            <a:ext cx="4704398" cy="2583204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138363" y="1212423"/>
            <a:ext cx="13008372" cy="2583204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CFE6F-25B1-403A-96A9-F027F986B2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625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2138363" y="6391434"/>
            <a:ext cx="18176081" cy="201834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234BE-C6E5-42F8-B64E-C6E98AADBE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681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1383625" cy="30275213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 useBgFill="1">
        <p:nvSpPr>
          <p:cNvPr id="5" name="圓角矩形 4"/>
          <p:cNvSpPr>
            <a:spLocks noChangeArrowheads="1"/>
          </p:cNvSpPr>
          <p:nvPr/>
        </p:nvSpPr>
        <p:spPr bwMode="auto">
          <a:xfrm>
            <a:off x="152468" y="307625"/>
            <a:ext cx="21078689" cy="29544324"/>
          </a:xfrm>
          <a:prstGeom prst="roundRect">
            <a:avLst>
              <a:gd name="adj" fmla="val 4931"/>
            </a:avLst>
          </a:prstGeom>
          <a:ln w="6350" cap="sq">
            <a:solidFill>
              <a:schemeClr val="tx1"/>
            </a:solidFill>
            <a:round/>
            <a:headEnd/>
            <a:tailEnd/>
          </a:ln>
        </p:spPr>
        <p:txBody>
          <a:bodyPr lIns="294924" tIns="147462" rIns="294924" bIns="147462" anchor="ctr"/>
          <a:lstStyle>
            <a:lvl1pPr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en-US" altLang="en-US" sz="1624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162558" y="10491800"/>
            <a:ext cx="21078689" cy="40417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7" name="矩形 6"/>
          <p:cNvSpPr/>
          <p:nvPr/>
        </p:nvSpPr>
        <p:spPr>
          <a:xfrm>
            <a:off x="161437" y="10336865"/>
            <a:ext cx="21079811" cy="2020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8" name="矩形 7"/>
          <p:cNvSpPr/>
          <p:nvPr/>
        </p:nvSpPr>
        <p:spPr>
          <a:xfrm>
            <a:off x="159194" y="10899346"/>
            <a:ext cx="21082053" cy="20096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89159" y="4204893"/>
            <a:ext cx="18176081" cy="6012994"/>
          </a:xfrm>
        </p:spPr>
        <p:txBody>
          <a:bodyPr/>
          <a:lstStyle>
            <a:lvl1pPr algn="l">
              <a:buNone/>
              <a:defRPr sz="12923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89159" y="11248086"/>
            <a:ext cx="18176081" cy="5907869"/>
          </a:xfrm>
        </p:spPr>
        <p:txBody>
          <a:bodyPr/>
          <a:lstStyle>
            <a:lvl1pPr marL="0" indent="0">
              <a:buNone/>
              <a:defRPr sz="7698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5791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5155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452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452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871096" y="27247243"/>
            <a:ext cx="9355476" cy="201864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43053" y="27410036"/>
            <a:ext cx="1068397" cy="20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22E721-97E5-463D-B8C9-BB4589BB55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5017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138363" y="6391434"/>
            <a:ext cx="8767286" cy="201834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11538248" y="6391434"/>
            <a:ext cx="8767286" cy="201834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A47A5-D5E7-4190-AA29-E835A37C5E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625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8363" y="1205402"/>
            <a:ext cx="18176081" cy="5045869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138363" y="6391434"/>
            <a:ext cx="8731647" cy="3363913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7698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6497" b="1"/>
            </a:lvl2pPr>
            <a:lvl3pPr>
              <a:buNone/>
              <a:defRPr sz="5791" b="1"/>
            </a:lvl3pPr>
            <a:lvl4pPr>
              <a:buNone/>
              <a:defRPr sz="5155" b="1"/>
            </a:lvl4pPr>
            <a:lvl5pPr>
              <a:buNone/>
              <a:defRPr sz="5155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11582798" y="6391434"/>
            <a:ext cx="8731647" cy="3363913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7698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6497" b="1"/>
            </a:lvl2pPr>
            <a:lvl3pPr>
              <a:buNone/>
              <a:defRPr sz="5791" b="1"/>
            </a:lvl3pPr>
            <a:lvl4pPr>
              <a:buNone/>
              <a:defRPr sz="5155" b="1"/>
            </a:lvl4pPr>
            <a:lvl5pPr>
              <a:buNone/>
              <a:defRPr sz="5155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2138363" y="9923542"/>
            <a:ext cx="8731647" cy="1715595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11582798" y="9923542"/>
            <a:ext cx="8731647" cy="1715595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1F3CA-D10E-4B37-BDF0-C310FDD689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063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58CC8-43B2-41CB-8B08-571B89FF21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647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2968F-8104-4D6F-A379-927C6B1D11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325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21383625" cy="30275213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 useBgFill="1">
        <p:nvSpPr>
          <p:cNvPr id="6" name="圓角矩形 5"/>
          <p:cNvSpPr/>
          <p:nvPr/>
        </p:nvSpPr>
        <p:spPr>
          <a:xfrm>
            <a:off x="150226" y="307625"/>
            <a:ext cx="21077568" cy="29548815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8363" y="1205402"/>
            <a:ext cx="18176081" cy="5045869"/>
          </a:xfrm>
        </p:spPr>
        <p:txBody>
          <a:bodyPr/>
          <a:lstStyle>
            <a:lvl1pPr algn="l">
              <a:buNone/>
              <a:defRPr sz="12923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2138363" y="7064216"/>
            <a:ext cx="4454922" cy="19847084"/>
          </a:xfrm>
        </p:spPr>
        <p:txBody>
          <a:bodyPr/>
          <a:lstStyle>
            <a:lvl1pPr marL="0" indent="0">
              <a:buNone/>
              <a:defRPr sz="5791"/>
            </a:lvl1pPr>
            <a:lvl2pPr>
              <a:buNone/>
              <a:defRPr sz="3884"/>
            </a:lvl2pPr>
            <a:lvl3pPr>
              <a:buNone/>
              <a:defRPr sz="3178"/>
            </a:lvl3pPr>
            <a:lvl4pPr>
              <a:buNone/>
              <a:defRPr sz="2966"/>
            </a:lvl4pPr>
            <a:lvl5pPr>
              <a:buNone/>
              <a:defRPr sz="2966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6949678" y="7064216"/>
            <a:ext cx="13364765" cy="1984708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CEC9A7-7F07-40E4-AE69-56D54CCE0E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676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159194" y="20675975"/>
            <a:ext cx="21062994" cy="40417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6" name="矩形 5"/>
          <p:cNvSpPr/>
          <p:nvPr/>
        </p:nvSpPr>
        <p:spPr>
          <a:xfrm>
            <a:off x="160316" y="20528899"/>
            <a:ext cx="21061873" cy="203212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7" name="矩形 6"/>
          <p:cNvSpPr/>
          <p:nvPr/>
        </p:nvSpPr>
        <p:spPr>
          <a:xfrm>
            <a:off x="160316" y="21072294"/>
            <a:ext cx="21061873" cy="21443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8363" y="21633887"/>
            <a:ext cx="17106900" cy="2305684"/>
          </a:xfrm>
        </p:spPr>
        <p:txBody>
          <a:bodyPr anchor="ctr">
            <a:noAutofit/>
          </a:bodyPr>
          <a:lstStyle>
            <a:lvl1pPr algn="l">
              <a:buNone/>
              <a:defRPr sz="9039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38363" y="24041049"/>
            <a:ext cx="17106900" cy="3027522"/>
          </a:xfrm>
        </p:spPr>
        <p:txBody>
          <a:bodyPr/>
          <a:lstStyle>
            <a:lvl1pPr marL="0" indent="0">
              <a:buFontTx/>
              <a:buNone/>
              <a:defRPr sz="5155"/>
            </a:lvl1pPr>
            <a:lvl2pPr>
              <a:defRPr sz="3884"/>
            </a:lvl2pPr>
            <a:lvl3pPr>
              <a:defRPr sz="3178"/>
            </a:lvl3pPr>
            <a:lvl4pPr>
              <a:defRPr sz="2966"/>
            </a:lvl4pPr>
            <a:lvl5pPr>
              <a:defRPr sz="2966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9743" y="294345"/>
            <a:ext cx="21051255" cy="2022552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0311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2137914" y="27247243"/>
            <a:ext cx="9088657" cy="201864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343053" y="27410036"/>
            <a:ext cx="1068397" cy="20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55868E-123D-49A2-B7A2-E728C0F2D8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466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21383625" cy="30275213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 useBgFill="1">
        <p:nvSpPr>
          <p:cNvPr id="8" name="圓角矩形 7"/>
          <p:cNvSpPr/>
          <p:nvPr/>
        </p:nvSpPr>
        <p:spPr>
          <a:xfrm>
            <a:off x="150226" y="307625"/>
            <a:ext cx="21077568" cy="29548815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2137915" y="1212536"/>
            <a:ext cx="18176193" cy="504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23" tIns="208812" rIns="417623" bIns="41762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en-US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2137915" y="6391634"/>
            <a:ext cx="18176193" cy="2018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23" tIns="208812" rIns="417623" bIns="208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14434004" y="27331447"/>
            <a:ext cx="5790417" cy="2102851"/>
          </a:xfrm>
          <a:prstGeom prst="rect">
            <a:avLst/>
          </a:prstGeom>
        </p:spPr>
        <p:txBody>
          <a:bodyPr lIns="417623" tIns="208812" rIns="417623" bIns="208812" anchor="ctr" anchorCtr="0"/>
          <a:lstStyle>
            <a:lvl1pPr algn="r" eaLnBrk="1" latinLnBrk="0" hangingPunct="1">
              <a:defRPr kumimoji="0" sz="452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137915" y="27247243"/>
            <a:ext cx="9265789" cy="2018647"/>
          </a:xfrm>
          <a:prstGeom prst="rect">
            <a:avLst/>
          </a:prstGeom>
        </p:spPr>
        <p:txBody>
          <a:bodyPr lIns="417623" tIns="208812" rIns="417623" bIns="208812" anchor="ctr" anchorCtr="0"/>
          <a:lstStyle>
            <a:lvl1pPr eaLnBrk="1" latinLnBrk="0" hangingPunct="1">
              <a:defRPr kumimoji="0" sz="452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343053" y="27416773"/>
            <a:ext cx="1068397" cy="2017525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4520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6A24B9DA-8BD5-4317-9CD8-0DAB14BDEB7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43" r:id="rId2"/>
    <p:sldLayoutId id="2147484251" r:id="rId3"/>
    <p:sldLayoutId id="2147484244" r:id="rId4"/>
    <p:sldLayoutId id="2147484245" r:id="rId5"/>
    <p:sldLayoutId id="2147484246" r:id="rId6"/>
    <p:sldLayoutId id="2147484247" r:id="rId7"/>
    <p:sldLayoutId id="2147484252" r:id="rId8"/>
    <p:sldLayoutId id="2147484253" r:id="rId9"/>
    <p:sldLayoutId id="2147484248" r:id="rId10"/>
    <p:sldLayoutId id="214748424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2923" kern="1200">
          <a:solidFill>
            <a:schemeClr val="tx2"/>
          </a:solidFill>
          <a:latin typeface="+mj-lt"/>
          <a:ea typeface="+mj-ea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  <a:cs typeface="微軟正黑體" charset="0"/>
        </a:defRPr>
      </a:lvl5pPr>
      <a:lvl6pPr marL="312091" algn="l" rtl="0" fontAlgn="base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624181" algn="l" rtl="0" fontAlgn="base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936272" algn="l" rtl="0" fontAlgn="base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248362" algn="l" rtl="0" fontAlgn="base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883421" indent="-883421" algn="l" rtl="0" eaLnBrk="0" fontAlgn="base" hangingPunct="0">
        <a:spcBef>
          <a:spcPts val="1871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8404" kern="1200">
          <a:solidFill>
            <a:schemeClr val="tx1"/>
          </a:solidFill>
          <a:latin typeface="+mn-lt"/>
          <a:ea typeface="+mn-ea"/>
          <a:cs typeface="新細明體" charset="0"/>
        </a:defRPr>
      </a:lvl1pPr>
      <a:lvl2pPr marL="1767963" indent="-736558" algn="l" rtl="0" eaLnBrk="0" fontAlgn="base" hangingPunct="0">
        <a:spcBef>
          <a:spcPts val="1192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7698" kern="1200">
          <a:solidFill>
            <a:schemeClr val="tx1"/>
          </a:solidFill>
          <a:latin typeface="+mn-lt"/>
          <a:ea typeface="+mn-ea"/>
          <a:cs typeface="新細明體" charset="0"/>
        </a:defRPr>
      </a:lvl2pPr>
      <a:lvl3pPr marL="2653626" indent="-736558" algn="l" rtl="0" eaLnBrk="0" fontAlgn="base" hangingPunct="0">
        <a:spcBef>
          <a:spcPts val="1192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6497" kern="1200">
          <a:solidFill>
            <a:schemeClr val="tx1"/>
          </a:solidFill>
          <a:latin typeface="+mn-lt"/>
          <a:ea typeface="+mn-ea"/>
          <a:cs typeface="新細明體" charset="0"/>
        </a:defRPr>
      </a:lvl3pPr>
      <a:lvl4pPr marL="3537047" indent="-736558" algn="l" rtl="0" eaLnBrk="0" fontAlgn="base" hangingPunct="0">
        <a:spcBef>
          <a:spcPts val="1192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6497" kern="1200">
          <a:solidFill>
            <a:schemeClr val="tx1"/>
          </a:solidFill>
          <a:latin typeface="+mn-lt"/>
          <a:ea typeface="+mn-ea"/>
          <a:cs typeface="新細明體" charset="0"/>
        </a:defRPr>
      </a:lvl4pPr>
      <a:lvl5pPr marL="4422710" indent="-736558" algn="l" rtl="0" eaLnBrk="0" fontAlgn="base" hangingPunct="0">
        <a:spcBef>
          <a:spcPts val="1192"/>
        </a:spcBef>
        <a:spcAft>
          <a:spcPct val="0"/>
        </a:spcAft>
        <a:buClr>
          <a:srgbClr val="A28E6A"/>
        </a:buClr>
        <a:buChar char="o"/>
        <a:defRPr sz="6497" kern="1200">
          <a:solidFill>
            <a:schemeClr val="tx1"/>
          </a:solidFill>
          <a:latin typeface="+mn-lt"/>
          <a:ea typeface="+mn-ea"/>
          <a:cs typeface="新細明體" charset="0"/>
        </a:defRPr>
      </a:lvl5pPr>
      <a:lvl6pPr marL="5308661" indent="-737314" algn="l" rtl="0" eaLnBrk="1" latinLnBrk="0" hangingPunct="1">
        <a:spcBef>
          <a:spcPts val="1193"/>
        </a:spcBef>
        <a:buClr>
          <a:schemeClr val="accent3"/>
        </a:buClr>
        <a:buChar char="•"/>
        <a:defRPr kumimoji="0" sz="5791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6193438" indent="-737314" algn="l" rtl="0" eaLnBrk="1" latinLnBrk="0" hangingPunct="1">
        <a:spcBef>
          <a:spcPts val="1193"/>
        </a:spcBef>
        <a:buClr>
          <a:schemeClr val="accent2"/>
        </a:buClr>
        <a:buChar char="•"/>
        <a:defRPr kumimoji="0" sz="5791" kern="1200">
          <a:solidFill>
            <a:schemeClr val="tx1"/>
          </a:solidFill>
          <a:latin typeface="+mn-lt"/>
          <a:ea typeface="+mn-ea"/>
          <a:cs typeface="+mn-cs"/>
        </a:defRPr>
      </a:lvl7pPr>
      <a:lvl8pPr marL="7078216" indent="-737314" algn="l" rtl="0" eaLnBrk="1" latinLnBrk="0" hangingPunct="1">
        <a:spcBef>
          <a:spcPts val="1193"/>
        </a:spcBef>
        <a:buClr>
          <a:schemeClr val="accent1">
            <a:tint val="60000"/>
          </a:schemeClr>
        </a:buClr>
        <a:buChar char="•"/>
        <a:defRPr kumimoji="0" sz="5791" kern="1200">
          <a:solidFill>
            <a:schemeClr val="tx1"/>
          </a:solidFill>
          <a:latin typeface="+mn-lt"/>
          <a:ea typeface="+mn-ea"/>
          <a:cs typeface="+mn-cs"/>
        </a:defRPr>
      </a:lvl8pPr>
      <a:lvl9pPr marL="7962993" indent="-737314" algn="l" rtl="0" eaLnBrk="1" latinLnBrk="0" hangingPunct="1">
        <a:spcBef>
          <a:spcPts val="1193"/>
        </a:spcBef>
        <a:buClr>
          <a:schemeClr val="accent2">
            <a:tint val="60000"/>
          </a:schemeClr>
        </a:buClr>
        <a:buChar char="•"/>
        <a:defRPr kumimoji="0" sz="57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47462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29492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44238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58985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73731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88477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03223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17970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image" Target="../media/image5.png"/><Relationship Id="rId9" Type="http://schemas.openxmlformats.org/officeDocument/2006/relationships/image" Target="../media/image4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56 8194"/>
          <p:cNvGrpSpPr>
            <a:grpSpLocks/>
          </p:cNvGrpSpPr>
          <p:nvPr/>
        </p:nvGrpSpPr>
        <p:grpSpPr bwMode="auto">
          <a:xfrm>
            <a:off x="978710" y="440483"/>
            <a:ext cx="19503669" cy="1815228"/>
            <a:chOff x="2751" y="308"/>
            <a:chExt cx="17162" cy="1698"/>
          </a:xfrm>
        </p:grpSpPr>
        <p:sp>
          <p:nvSpPr>
            <p:cNvPr id="8214" name="Text Box 2"/>
            <p:cNvSpPr txBox="1">
              <a:spLocks noChangeArrowheads="1"/>
            </p:cNvSpPr>
            <p:nvPr/>
          </p:nvSpPr>
          <p:spPr bwMode="auto">
            <a:xfrm>
              <a:off x="2751" y="308"/>
              <a:ext cx="17162" cy="508"/>
            </a:xfrm>
            <a:prstGeom prst="rect">
              <a:avLst/>
            </a:prstGeom>
            <a:noFill/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142" tIns="33071" rIns="66142" bIns="33071">
              <a:spAutoFit/>
            </a:bodyPr>
            <a:lstStyle>
              <a:lvl1pPr defTabSz="903288">
                <a:defRPr sz="119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1pPr>
              <a:lvl2pPr marL="742950" indent="-285750" defTabSz="903288">
                <a:defRPr sz="109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2pPr>
              <a:lvl3pPr marL="1143000" indent="-228600" defTabSz="903288"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3pPr>
              <a:lvl4pPr marL="1600200" indent="-228600" defTabSz="903288"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4pPr>
              <a:lvl5pPr marL="2057400" indent="-228600" defTabSz="903288"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5pPr>
              <a:lvl6pPr marL="2514600" indent="-228600" defTabSz="903288" eaLnBrk="0" fontAlgn="base" hangingPunct="0">
                <a:spcBef>
                  <a:spcPts val="1688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6pPr>
              <a:lvl7pPr marL="2971800" indent="-228600" defTabSz="903288" eaLnBrk="0" fontAlgn="base" hangingPunct="0">
                <a:spcBef>
                  <a:spcPts val="1688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7pPr>
              <a:lvl8pPr marL="3429000" indent="-228600" defTabSz="903288" eaLnBrk="0" fontAlgn="base" hangingPunct="0">
                <a:spcBef>
                  <a:spcPts val="1688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8pPr>
              <a:lvl9pPr marL="3886200" indent="-228600" defTabSz="903288" eaLnBrk="0" fontAlgn="base" hangingPunct="0">
                <a:spcBef>
                  <a:spcPts val="1688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25000"/>
                </a:spcBef>
                <a:defRPr/>
              </a:pPr>
              <a:r>
                <a:rPr lang="en-US" altLang="zh-TW" sz="4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Maximum domination of k-vertex subset in trees</a:t>
              </a:r>
            </a:p>
          </p:txBody>
        </p:sp>
        <p:sp>
          <p:nvSpPr>
            <p:cNvPr id="6167" name="Text Box 3"/>
            <p:cNvSpPr txBox="1">
              <a:spLocks noChangeArrowheads="1"/>
            </p:cNvSpPr>
            <p:nvPr/>
          </p:nvSpPr>
          <p:spPr bwMode="auto">
            <a:xfrm>
              <a:off x="4112" y="724"/>
              <a:ext cx="14299" cy="1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6142" tIns="33071" rIns="66142" bIns="33071">
              <a:spAutoFit/>
            </a:bodyPr>
            <a:lstStyle>
              <a:lvl1pPr defTabSz="903288"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903288"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903288"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903288"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903288"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9032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9032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9032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9032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TW" sz="2800" b="1" dirty="0">
                  <a:cs typeface="Times New Roman" panose="02020603050405020304" pitchFamily="18" charset="0"/>
                </a:rPr>
                <a:t>Yan-Tong</a:t>
              </a:r>
              <a:r>
                <a:rPr lang="zh-TW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TW" sz="2800" b="1" dirty="0">
                  <a:cs typeface="Times New Roman" panose="02020603050405020304" pitchFamily="18" charset="0"/>
                </a:rPr>
                <a:t>Lin(</a:t>
              </a:r>
              <a:r>
                <a:rPr lang="zh-TW" altLang="en-US" sz="2800" b="1" dirty="0">
                  <a:ea typeface="標楷體" panose="03000509000000000000" pitchFamily="65" charset="-120"/>
                  <a:cs typeface="Times New Roman" panose="02020603050405020304" pitchFamily="18" charset="0"/>
                </a:rPr>
                <a:t>林彥彤</a:t>
              </a:r>
              <a:r>
                <a:rPr lang="en-US" altLang="zh-TW" sz="2800" b="1" dirty="0">
                  <a:cs typeface="Times New Roman" panose="02020603050405020304" pitchFamily="18" charset="0"/>
                </a:rPr>
                <a:t>)</a:t>
              </a:r>
              <a:r>
                <a:rPr lang="en-US" altLang="zh-TW" sz="2800" b="1" dirty="0">
                  <a:ea typeface="標楷體" panose="03000509000000000000" pitchFamily="65" charset="-120"/>
                  <a:cs typeface="Times New Roman" panose="02020603050405020304" pitchFamily="18" charset="0"/>
                </a:rPr>
                <a:t> (0312fs3@gmail.com)</a:t>
              </a:r>
              <a:endParaRPr lang="en-US" altLang="zh-TW" sz="2800" b="1" dirty="0">
                <a:cs typeface="Times New Roman" panose="02020603050405020304" pitchFamily="18" charset="0"/>
              </a:endParaRPr>
            </a:p>
            <a:p>
              <a:pPr algn="ctr" eaLnBrk="1" hangingPunct="1">
                <a:defRPr/>
              </a:pPr>
              <a:r>
                <a:rPr lang="en-US" altLang="zh-TW" sz="2800" b="1" i="1" dirty="0">
                  <a:cs typeface="Times New Roman" panose="02020603050405020304" pitchFamily="18" charset="0"/>
                </a:rPr>
                <a:t>Department of Applied Mathematics, National </a:t>
              </a:r>
              <a:r>
                <a:rPr lang="en-US" altLang="zh-TW" sz="2800" b="1" i="1" dirty="0" err="1">
                  <a:cs typeface="Times New Roman" panose="02020603050405020304" pitchFamily="18" charset="0"/>
                </a:rPr>
                <a:t>Chiao</a:t>
              </a:r>
              <a:r>
                <a:rPr lang="en-US" altLang="zh-TW" sz="2800" b="1" i="1" dirty="0">
                  <a:cs typeface="Times New Roman" panose="02020603050405020304" pitchFamily="18" charset="0"/>
                </a:rPr>
                <a:t> Tung University, Taiwan</a:t>
              </a:r>
              <a:endParaRPr lang="en-US" altLang="zh-TW" sz="2800" b="1" dirty="0">
                <a:cs typeface="Times New Roman" panose="02020603050405020304" pitchFamily="18" charset="0"/>
              </a:endParaRPr>
            </a:p>
            <a:p>
              <a:pPr algn="ctr" eaLnBrk="1" hangingPunct="1">
                <a:defRPr/>
              </a:pPr>
              <a:r>
                <a:rPr lang="en-US" altLang="zh-TW" sz="2200" b="1" dirty="0">
                  <a:ea typeface="標楷體" panose="03000509000000000000" pitchFamily="65" charset="-120"/>
                  <a:cs typeface="Times New Roman" panose="02020603050405020304" pitchFamily="18" charset="0"/>
                </a:rPr>
                <a:t>Advisor:</a:t>
              </a:r>
              <a:r>
                <a:rPr lang="zh-TW" altLang="en-US" sz="2200" b="1" dirty="0"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200" b="1" dirty="0">
                  <a:ea typeface="標楷體" panose="03000509000000000000" pitchFamily="65" charset="-120"/>
                  <a:cs typeface="Times New Roman" panose="02020603050405020304" pitchFamily="18" charset="0"/>
                </a:rPr>
                <a:t>Prof. </a:t>
              </a:r>
              <a:r>
                <a:rPr lang="en-US" altLang="zh-TW" sz="2200" b="1" dirty="0" err="1">
                  <a:cs typeface="Times New Roman" panose="02020603050405020304" pitchFamily="18" charset="0"/>
                </a:rPr>
                <a:t>Chiuyuan</a:t>
              </a:r>
              <a:r>
                <a:rPr lang="en-US" altLang="zh-TW" sz="2200" b="1" dirty="0">
                  <a:cs typeface="Times New Roman" panose="02020603050405020304" pitchFamily="18" charset="0"/>
                </a:rPr>
                <a:t> Chen (</a:t>
              </a:r>
              <a:r>
                <a:rPr lang="zh-TW" altLang="en-US" sz="2200" b="1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陳秋媛</a:t>
              </a:r>
              <a:r>
                <a:rPr lang="en-US" altLang="zh-TW" sz="2200" b="1" dirty="0">
                  <a:cs typeface="Times New Roman" panose="02020603050405020304" pitchFamily="18" charset="0"/>
                </a:rPr>
                <a:t>)</a:t>
              </a:r>
              <a:r>
                <a:rPr lang="en-US" altLang="zh-TW" sz="2800" b="1" dirty="0"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6" name="Rectangle 256 26"/>
          <p:cNvSpPr/>
          <p:nvPr/>
        </p:nvSpPr>
        <p:spPr>
          <a:xfrm>
            <a:off x="11610690" y="24337946"/>
            <a:ext cx="9454893" cy="1836004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/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1" name="Rectangle 256 31"/>
          <p:cNvSpPr/>
          <p:nvPr/>
        </p:nvSpPr>
        <p:spPr>
          <a:xfrm>
            <a:off x="267189" y="26348041"/>
            <a:ext cx="20798395" cy="2744765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/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204" name="文字方塊 256 8204"/>
          <p:cNvSpPr txBox="1">
            <a:spLocks noChangeArrowheads="1"/>
          </p:cNvSpPr>
          <p:nvPr/>
        </p:nvSpPr>
        <p:spPr bwMode="auto">
          <a:xfrm>
            <a:off x="267189" y="26812238"/>
            <a:ext cx="20425741" cy="252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just"/>
            <a:r>
              <a:rPr lang="en-US" altLang="zh-TW" sz="1977" dirty="0">
                <a:cs typeface="Times New Roman" panose="02020603050405020304" pitchFamily="18" charset="0"/>
              </a:rPr>
              <a:t>[1] </a:t>
            </a:r>
            <a:r>
              <a:rPr lang="en-US" altLang="zh-TW" sz="1977" dirty="0" err="1">
                <a:cs typeface="Times New Roman" panose="02020603050405020304" pitchFamily="18" charset="0"/>
              </a:rPr>
              <a:t>Miyano</a:t>
            </a:r>
            <a:r>
              <a:rPr lang="en-US" altLang="zh-TW" sz="1977" dirty="0">
                <a:cs typeface="Times New Roman" panose="02020603050405020304" pitchFamily="18" charset="0"/>
              </a:rPr>
              <a:t>, E., Ono, H.: Maximum domination problem. In: Proceedings of the Seventeenth Computing: The Australasian Theory Symposium, vol. 119, pp. 55–62. Australian Computer Society Inc (2011)</a:t>
            </a:r>
          </a:p>
          <a:p>
            <a:pPr algn="just"/>
            <a:r>
              <a:rPr lang="en-US" altLang="zh-TW" sz="1977" dirty="0">
                <a:cs typeface="Times New Roman" panose="02020603050405020304" pitchFamily="18" charset="0"/>
              </a:rPr>
              <a:t>[2] S. </a:t>
            </a:r>
            <a:r>
              <a:rPr lang="en-US" altLang="zh-TW" sz="1977" dirty="0" err="1">
                <a:cs typeface="Times New Roman" panose="02020603050405020304" pitchFamily="18" charset="0"/>
              </a:rPr>
              <a:t>Fujishige</a:t>
            </a:r>
            <a:r>
              <a:rPr lang="en-US" altLang="zh-TW" sz="1977" dirty="0">
                <a:cs typeface="Times New Roman" panose="02020603050405020304" pitchFamily="18" charset="0"/>
              </a:rPr>
              <a:t>, Submodular Functions and Optimization, Annals of Discrete Math., vol. 47, 1990.</a:t>
            </a:r>
          </a:p>
          <a:p>
            <a:pPr algn="just"/>
            <a:r>
              <a:rPr lang="en-US" altLang="zh-TW" sz="1977" dirty="0">
                <a:cs typeface="Times New Roman" panose="02020603050405020304" pitchFamily="18" charset="0"/>
              </a:rPr>
              <a:t>[3] </a:t>
            </a:r>
            <a:r>
              <a:rPr lang="en-US" altLang="zh-TW" sz="1977" dirty="0" err="1">
                <a:cs typeface="Times New Roman" panose="02020603050405020304" pitchFamily="18" charset="0"/>
              </a:rPr>
              <a:t>Hedetniemi</a:t>
            </a:r>
            <a:r>
              <a:rPr lang="en-US" altLang="zh-TW" sz="1977" dirty="0">
                <a:cs typeface="Times New Roman" panose="02020603050405020304" pitchFamily="18" charset="0"/>
              </a:rPr>
              <a:t> S.T., </a:t>
            </a:r>
            <a:r>
              <a:rPr lang="en-US" altLang="zh-TW" sz="1977" dirty="0" err="1">
                <a:cs typeface="Times New Roman" panose="02020603050405020304" pitchFamily="18" charset="0"/>
              </a:rPr>
              <a:t>Laskar</a:t>
            </a:r>
            <a:r>
              <a:rPr lang="en-US" altLang="zh-TW" sz="1977" dirty="0">
                <a:cs typeface="Times New Roman" panose="02020603050405020304" pitchFamily="18" charset="0"/>
              </a:rPr>
              <a:t> R., Pfaff J.: A linear algorithm for finding a minimum dominating set in a cactus, Discrete Appl. Math., 13 (2–3) (1986), pp. 287-292</a:t>
            </a:r>
          </a:p>
          <a:p>
            <a:pPr algn="just"/>
            <a:r>
              <a:rPr lang="en-US" altLang="zh-TW" sz="1977" dirty="0">
                <a:cs typeface="Times New Roman" panose="02020603050405020304" pitchFamily="18" charset="0"/>
              </a:rPr>
              <a:t>[4] Peter Shor, </a:t>
            </a:r>
            <a:r>
              <a:rPr lang="en-US" altLang="zh-TW" sz="1977" dirty="0" err="1">
                <a:cs typeface="Times New Roman" panose="02020603050405020304" pitchFamily="18" charset="0"/>
              </a:rPr>
              <a:t>Shlomo</a:t>
            </a:r>
            <a:r>
              <a:rPr lang="en-US" altLang="zh-TW" sz="1977" dirty="0">
                <a:cs typeface="Times New Roman" panose="02020603050405020304" pitchFamily="18" charset="0"/>
              </a:rPr>
              <a:t> Moran, Alok Aggarwal, Robert Wilber, and Maria </a:t>
            </a:r>
            <a:r>
              <a:rPr lang="en-US" altLang="zh-TW" sz="1977" dirty="0" err="1">
                <a:cs typeface="Times New Roman" panose="02020603050405020304" pitchFamily="18" charset="0"/>
              </a:rPr>
              <a:t>Klawe</a:t>
            </a:r>
            <a:r>
              <a:rPr lang="en-US" altLang="zh-TW" sz="1977" dirty="0">
                <a:cs typeface="Times New Roman" panose="02020603050405020304" pitchFamily="18" charset="0"/>
              </a:rPr>
              <a:t>: Geometric applications of a matrix-searching algorithm. </a:t>
            </a:r>
            <a:r>
              <a:rPr lang="en-US" altLang="zh-TW" sz="1977" dirty="0" err="1">
                <a:cs typeface="Times New Roman" panose="02020603050405020304" pitchFamily="18" charset="0"/>
              </a:rPr>
              <a:t>Algorithmica</a:t>
            </a:r>
            <a:r>
              <a:rPr lang="en-US" altLang="zh-TW" sz="1977" dirty="0">
                <a:cs typeface="Times New Roman" panose="02020603050405020304" pitchFamily="18" charset="0"/>
              </a:rPr>
              <a:t>, 2:195–208</a:t>
            </a:r>
          </a:p>
          <a:p>
            <a:pPr algn="just"/>
            <a:r>
              <a:rPr lang="en-US" altLang="zh-TW" sz="1977" dirty="0">
                <a:cs typeface="Times New Roman" panose="02020603050405020304" pitchFamily="18" charset="0"/>
              </a:rPr>
              <a:t>I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would like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to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thank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Prof.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 err="1">
                <a:cs typeface="Times New Roman" panose="02020603050405020304" pitchFamily="18" charset="0"/>
              </a:rPr>
              <a:t>Chiuyuan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Chen,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my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instructor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of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this individual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study,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for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giving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a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lot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of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advices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and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helping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come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up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with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interesting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ideas.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endParaRPr lang="en-US" altLang="zh-TW" sz="1977" dirty="0">
              <a:cs typeface="Times New Roman" panose="02020603050405020304" pitchFamily="18" charset="0"/>
            </a:endParaRPr>
          </a:p>
          <a:p>
            <a:pPr algn="just"/>
            <a:r>
              <a:rPr lang="en-US" altLang="zh-TW" sz="1977" dirty="0">
                <a:cs typeface="Times New Roman" panose="02020603050405020304" pitchFamily="18" charset="0"/>
              </a:rPr>
              <a:t>I would also like to thank Prof.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MT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Tsai,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my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teacher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of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the course Advanced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Algorithms,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for</a:t>
            </a:r>
            <a:r>
              <a:rPr lang="zh-TW" altLang="en-US" sz="1977" dirty="0">
                <a:cs typeface="Times New Roman" panose="02020603050405020304" pitchFamily="18" charset="0"/>
              </a:rPr>
              <a:t>  </a:t>
            </a:r>
            <a:r>
              <a:rPr lang="en-US" altLang="zh-TW" sz="1977" dirty="0">
                <a:cs typeface="Times New Roman" panose="02020603050405020304" pitchFamily="18" charset="0"/>
              </a:rPr>
              <a:t>encouraging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to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utilize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the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knowledge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in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this course.</a:t>
            </a:r>
          </a:p>
          <a:p>
            <a:endParaRPr lang="en-US" altLang="zh-TW" sz="2000" dirty="0">
              <a:cs typeface="Times New Roman" panose="02020603050405020304" pitchFamily="18" charset="0"/>
            </a:endParaRPr>
          </a:p>
        </p:txBody>
      </p:sp>
      <p:sp>
        <p:nvSpPr>
          <p:cNvPr id="8195" name="Rectangle 256 8195"/>
          <p:cNvSpPr>
            <a:spLocks noChangeArrowheads="1"/>
          </p:cNvSpPr>
          <p:nvPr/>
        </p:nvSpPr>
        <p:spPr bwMode="auto">
          <a:xfrm>
            <a:off x="292614" y="2265165"/>
            <a:ext cx="20798396" cy="2313946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624"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1624">
              <a:cs typeface="Times New Roman" panose="02020603050405020304" pitchFamily="18" charset="0"/>
            </a:endParaRPr>
          </a:p>
        </p:txBody>
      </p:sp>
      <p:sp>
        <p:nvSpPr>
          <p:cNvPr id="8207" name="文字方塊 256 8207"/>
          <p:cNvSpPr txBox="1">
            <a:spLocks noChangeArrowheads="1"/>
          </p:cNvSpPr>
          <p:nvPr/>
        </p:nvSpPr>
        <p:spPr bwMode="auto">
          <a:xfrm>
            <a:off x="140032" y="2235872"/>
            <a:ext cx="1677355" cy="52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36525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Abstract</a:t>
            </a:r>
            <a:r>
              <a:rPr lang="en-US" altLang="zh-TW" sz="2800" b="1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8" name="文字方塊 256 8208"/>
              <p:cNvSpPr txBox="1">
                <a:spLocks noChangeArrowheads="1"/>
              </p:cNvSpPr>
              <p:nvPr/>
            </p:nvSpPr>
            <p:spPr bwMode="auto">
              <a:xfrm rot="10800000" flipV="1">
                <a:off x="267188" y="2621765"/>
                <a:ext cx="20643561" cy="186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just"/>
                <a:r>
                  <a:rPr lang="en-US" dirty="0"/>
                  <a:t>The minimum dominating set (MDS) problem has been widely studied and has numerous applications in computer networks. Here we consider a variation of MDS, the maximum domination problem (k-</a:t>
                </a:r>
                <a:r>
                  <a:rPr lang="en-US" dirty="0" err="1"/>
                  <a:t>MaxVD</a:t>
                </a:r>
                <a:r>
                  <a:rPr lang="en-US" dirty="0"/>
                  <a:t>). Given a positive integer k, find the maximum number of vertices that can be dominated by a k-vertex subset. The problem is NP-hard since one can solve MDS, an NP-hard problem, with a binary search on the parameter k. And the best approximation ratio of k-</a:t>
                </a:r>
                <a:r>
                  <a:rPr lang="en-US" dirty="0" err="1"/>
                  <a:t>MaxVD</a:t>
                </a:r>
                <a:r>
                  <a:rPr lang="en-US" dirty="0"/>
                  <a:t> problem is shown to be (1−1/</a:t>
                </a:r>
                <a:r>
                  <a:rPr lang="en-US" altLang="zh-TW" dirty="0"/>
                  <a:t>e</a:t>
                </a:r>
                <a:r>
                  <a:rPr lang="en-US" dirty="0"/>
                  <a:t>) unless P=</a:t>
                </a:r>
                <a:r>
                  <a:rPr lang="en-US" altLang="zh-TW" dirty="0"/>
                  <a:t>NP</a:t>
                </a:r>
                <a:r>
                  <a:rPr lang="en-US" dirty="0"/>
                  <a:t>. In this paper, we provide a polynomial dynamic programming solution for k-</a:t>
                </a:r>
                <a:r>
                  <a:rPr lang="en-US" dirty="0" err="1"/>
                  <a:t>MaxVD</a:t>
                </a:r>
                <a:r>
                  <a:rPr lang="en-US" dirty="0"/>
                  <a:t> in trees in 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) time. And optimize the time complexity to 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) by the </a:t>
                </a:r>
                <a:r>
                  <a:rPr lang="en-US" dirty="0" err="1"/>
                  <a:t>monge</a:t>
                </a:r>
                <a:r>
                  <a:rPr lang="en-US" dirty="0"/>
                  <a:t> property of the dynamic programming table and SMAWK’s algorithm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[4]</a:t>
                </a:r>
                <a:r>
                  <a:rPr lang="en-US" dirty="0"/>
                  <a:t>.</a:t>
                </a:r>
                <a:endParaRPr lang="zh-TW" alt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08" name="文字方塊 256 8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0800000" flipV="1">
                <a:off x="267188" y="2621765"/>
                <a:ext cx="20643561" cy="1862048"/>
              </a:xfrm>
              <a:prstGeom prst="rect">
                <a:avLst/>
              </a:prstGeom>
              <a:blipFill>
                <a:blip r:embed="rId2"/>
                <a:stretch>
                  <a:fillRect l="-443" t="-2614" r="-413" b="-58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8" name="Rectangle 256 8198"/>
          <p:cNvSpPr>
            <a:spLocks noChangeArrowheads="1"/>
          </p:cNvSpPr>
          <p:nvPr/>
        </p:nvSpPr>
        <p:spPr bwMode="auto">
          <a:xfrm>
            <a:off x="267188" y="4840412"/>
            <a:ext cx="11196522" cy="7061665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25" b="1">
                <a:cs typeface="Times New Roman" panose="02020603050405020304" pitchFamily="18" charset="0"/>
              </a:rPr>
              <a:t> </a:t>
            </a:r>
            <a:endParaRPr lang="zh-TW" altLang="en-US" sz="2825" b="1">
              <a:cs typeface="Times New Roman" panose="02020603050405020304" pitchFamily="18" charset="0"/>
            </a:endParaRPr>
          </a:p>
        </p:txBody>
      </p:sp>
      <p:sp>
        <p:nvSpPr>
          <p:cNvPr id="8206" name="文字方塊 256 8206"/>
          <p:cNvSpPr txBox="1">
            <a:spLocks noChangeArrowheads="1"/>
          </p:cNvSpPr>
          <p:nvPr/>
        </p:nvSpPr>
        <p:spPr bwMode="auto">
          <a:xfrm>
            <a:off x="292614" y="4921005"/>
            <a:ext cx="22582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8210" name="文字方塊 256 8210"/>
          <p:cNvSpPr txBox="1">
            <a:spLocks noChangeArrowheads="1"/>
          </p:cNvSpPr>
          <p:nvPr/>
        </p:nvSpPr>
        <p:spPr bwMode="auto">
          <a:xfrm>
            <a:off x="11673913" y="24358330"/>
            <a:ext cx="7018008" cy="52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25" b="1" dirty="0">
                <a:solidFill>
                  <a:srgbClr val="0000FF"/>
                </a:solidFill>
                <a:cs typeface="Times New Roman" panose="02020603050405020304" pitchFamily="18" charset="0"/>
              </a:rPr>
              <a:t>Concluding remarks</a:t>
            </a:r>
            <a:endParaRPr lang="zh-TW" altLang="en-US" sz="2825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8212" name="文字方塊 256 8212"/>
          <p:cNvSpPr txBox="1">
            <a:spLocks noChangeArrowheads="1"/>
          </p:cNvSpPr>
          <p:nvPr/>
        </p:nvSpPr>
        <p:spPr bwMode="auto">
          <a:xfrm>
            <a:off x="267188" y="26348041"/>
            <a:ext cx="9815122" cy="52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References</a:t>
            </a:r>
            <a:r>
              <a:rPr lang="en-US" altLang="zh-TW" sz="2825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endParaRPr lang="zh-TW" altLang="en-US" sz="2825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8205" name="文字方塊 256 8205"/>
          <p:cNvSpPr txBox="1">
            <a:spLocks noChangeArrowheads="1"/>
          </p:cNvSpPr>
          <p:nvPr/>
        </p:nvSpPr>
        <p:spPr bwMode="auto">
          <a:xfrm>
            <a:off x="11744559" y="12700416"/>
            <a:ext cx="7220925" cy="52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Experimental results</a:t>
            </a:r>
            <a:endParaRPr lang="zh-TW" altLang="en-US" sz="2800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135" name="Rectangle 256 135"/>
          <p:cNvSpPr>
            <a:spLocks noChangeArrowheads="1"/>
          </p:cNvSpPr>
          <p:nvPr/>
        </p:nvSpPr>
        <p:spPr bwMode="auto">
          <a:xfrm>
            <a:off x="11610691" y="4840413"/>
            <a:ext cx="9454892" cy="7528059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25" b="1">
                <a:cs typeface="Times New Roman" panose="02020603050405020304" pitchFamily="18" charset="0"/>
              </a:rPr>
              <a:t> </a:t>
            </a:r>
            <a:endParaRPr lang="zh-TW" altLang="en-US" sz="2825" b="1">
              <a:cs typeface="Times New Roman" panose="02020603050405020304" pitchFamily="18" charset="0"/>
            </a:endParaRPr>
          </a:p>
        </p:txBody>
      </p:sp>
      <p:sp>
        <p:nvSpPr>
          <p:cNvPr id="139" name="Rectangle 256 139"/>
          <p:cNvSpPr>
            <a:spLocks noChangeArrowheads="1"/>
          </p:cNvSpPr>
          <p:nvPr/>
        </p:nvSpPr>
        <p:spPr bwMode="auto">
          <a:xfrm>
            <a:off x="267188" y="12014386"/>
            <a:ext cx="11196522" cy="14159564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25" b="1">
                <a:cs typeface="Times New Roman" panose="02020603050405020304" pitchFamily="18" charset="0"/>
              </a:rPr>
              <a:t> </a:t>
            </a:r>
            <a:endParaRPr lang="zh-TW" altLang="en-US" sz="2825" b="1">
              <a:cs typeface="Times New Roman" panose="02020603050405020304" pitchFamily="18" charset="0"/>
            </a:endParaRPr>
          </a:p>
        </p:txBody>
      </p:sp>
      <p:sp>
        <p:nvSpPr>
          <p:cNvPr id="140" name="文字方塊 256 140"/>
          <p:cNvSpPr txBox="1">
            <a:spLocks noChangeArrowheads="1"/>
          </p:cNvSpPr>
          <p:nvPr/>
        </p:nvSpPr>
        <p:spPr bwMode="auto">
          <a:xfrm>
            <a:off x="267188" y="11976286"/>
            <a:ext cx="3746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Purposed</a:t>
            </a:r>
            <a:r>
              <a:rPr lang="zh-TW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Algorithm</a:t>
            </a:r>
            <a:endParaRPr lang="zh-TW" altLang="en-US" sz="2800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256 141"/>
              <p:cNvSpPr txBox="1"/>
              <p:nvPr/>
            </p:nvSpPr>
            <p:spPr>
              <a:xfrm>
                <a:off x="11686696" y="24835591"/>
                <a:ext cx="9166189" cy="1280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30" dirty="0"/>
                  <a:t>In this study, we propose a vanilla dynamic programming algorithm that solves k-</a:t>
                </a:r>
                <a:r>
                  <a:rPr lang="en-US" sz="1630" dirty="0" err="1"/>
                  <a:t>MaxVD</a:t>
                </a:r>
                <a:r>
                  <a:rPr lang="en-US" sz="1630" dirty="0"/>
                  <a:t> in trees with time complexity </a:t>
                </a:r>
                <a:r>
                  <a:rPr lang="en-US" altLang="zh-TW" sz="163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3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63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zh-TW" sz="163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630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 sz="163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sz="163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sz="1630" dirty="0"/>
                  <a:t>) </a:t>
                </a:r>
                <a:r>
                  <a:rPr lang="en-US" sz="1630" dirty="0"/>
                  <a:t>and further reduce the complexity to O(</a:t>
                </a:r>
                <a:r>
                  <a:rPr lang="en-US" sz="1630" dirty="0" err="1"/>
                  <a:t>k|V</a:t>
                </a:r>
                <a:r>
                  <a:rPr lang="en-US" sz="1630" dirty="0"/>
                  <a:t>|)</a:t>
                </a:r>
                <a:r>
                  <a:rPr lang="zh-TW" altLang="en-US" sz="1630" dirty="0"/>
                  <a:t> </a:t>
                </a:r>
                <a:r>
                  <a:rPr lang="en-US" sz="1630" dirty="0"/>
                  <a:t>by SMA</a:t>
                </a:r>
                <a:r>
                  <a:rPr lang="en-US" altLang="zh-TW" sz="1630" dirty="0"/>
                  <a:t>W</a:t>
                </a:r>
                <a:r>
                  <a:rPr lang="en-US" sz="1630" dirty="0"/>
                  <a:t>K’s algorithm. </a:t>
                </a:r>
              </a:p>
              <a:p>
                <a:pPr algn="just"/>
                <a:endParaRPr lang="ja-JP" altLang="en-US" sz="1200" dirty="0"/>
              </a:p>
              <a:p>
                <a:pPr algn="just"/>
                <a:r>
                  <a:rPr lang="en-US" sz="1630" dirty="0"/>
                  <a:t>One </a:t>
                </a:r>
                <a:r>
                  <a:rPr lang="en-US" sz="1630" dirty="0">
                    <a:solidFill>
                      <a:schemeClr val="tx1"/>
                    </a:solidFill>
                  </a:rPr>
                  <a:t>future work is to prove that any algorithm that solves k-</a:t>
                </a:r>
                <a:r>
                  <a:rPr lang="en-US" sz="1630" dirty="0" err="1">
                    <a:solidFill>
                      <a:schemeClr val="tx1"/>
                    </a:solidFill>
                  </a:rPr>
                  <a:t>MaxVD</a:t>
                </a:r>
                <a:r>
                  <a:rPr lang="en-US" sz="1630" dirty="0">
                    <a:solidFill>
                      <a:schemeClr val="tx1"/>
                    </a:solidFill>
                  </a:rPr>
                  <a:t> in trees requires </a:t>
                </a:r>
                <a:r>
                  <a:rPr lang="el-GR" sz="1630" dirty="0">
                    <a:solidFill>
                      <a:schemeClr val="tx1"/>
                    </a:solidFill>
                  </a:rPr>
                  <a:t>Ω(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3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TW" sz="163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 sz="163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sz="163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630" dirty="0">
                    <a:solidFill>
                      <a:schemeClr val="tx1"/>
                    </a:solidFill>
                  </a:rPr>
                  <a:t>)</a:t>
                </a:r>
                <a:r>
                  <a:rPr lang="el-GR" sz="1630" dirty="0">
                    <a:solidFill>
                      <a:schemeClr val="tx1"/>
                    </a:solidFill>
                  </a:rPr>
                  <a:t> </a:t>
                </a:r>
                <a:r>
                  <a:rPr lang="en-US" sz="1630" dirty="0">
                    <a:solidFill>
                      <a:schemeClr val="tx1"/>
                    </a:solidFill>
                  </a:rPr>
                  <a:t>time or has a lower </a:t>
                </a:r>
                <a:r>
                  <a:rPr lang="en-US" sz="1630" dirty="0" err="1">
                    <a:solidFill>
                      <a:schemeClr val="tx1"/>
                    </a:solidFill>
                  </a:rPr>
                  <a:t>lower</a:t>
                </a:r>
                <a:r>
                  <a:rPr lang="en-US" sz="1630" dirty="0">
                    <a:solidFill>
                      <a:schemeClr val="tx1"/>
                    </a:solidFill>
                  </a:rPr>
                  <a:t> bound</a:t>
                </a:r>
                <a:r>
                  <a:rPr lang="en-US" altLang="zh-TW" sz="1630" dirty="0">
                    <a:solidFill>
                      <a:schemeClr val="tx1"/>
                    </a:solidFill>
                  </a:rPr>
                  <a:t>.</a:t>
                </a:r>
                <a:endParaRPr lang="en-US" sz="163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1" name="TextBox 256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6696" y="24835591"/>
                <a:ext cx="9166189" cy="1280351"/>
              </a:xfrm>
              <a:prstGeom prst="rect">
                <a:avLst/>
              </a:prstGeom>
              <a:blipFill>
                <a:blip r:embed="rId3"/>
                <a:stretch>
                  <a:fillRect l="-277" t="-2000" r="-277" b="-600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E6722D8-C108-8E4B-B2D4-ABC705BA2BD0}"/>
                  </a:ext>
                </a:extLst>
              </p:cNvPr>
              <p:cNvSpPr txBox="1"/>
              <p:nvPr/>
            </p:nvSpPr>
            <p:spPr>
              <a:xfrm>
                <a:off x="288958" y="5462200"/>
                <a:ext cx="11059762" cy="7344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Terminologies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regarding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to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 domination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problem:</a:t>
                </a:r>
              </a:p>
              <a:p>
                <a:r>
                  <a:rPr lang="en-US" dirty="0"/>
                  <a:t>Let G</a:t>
                </a:r>
                <a:r>
                  <a:rPr lang="zh-TW" altLang="en-US" dirty="0"/>
                  <a:t> </a:t>
                </a:r>
                <a:r>
                  <a:rPr lang="en-US" dirty="0"/>
                  <a:t>=</a:t>
                </a:r>
                <a:r>
                  <a:rPr lang="zh-TW" altLang="en-US" dirty="0"/>
                  <a:t> </a:t>
                </a:r>
                <a:r>
                  <a:rPr lang="en-US" dirty="0"/>
                  <a:t>(V,E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 </a:t>
                </a:r>
                <a:r>
                  <a:rPr lang="en-US" dirty="0"/>
                  <a:t>be a graph.</a:t>
                </a:r>
                <a:br>
                  <a:rPr lang="en-US" dirty="0"/>
                </a:br>
                <a:r>
                  <a:rPr lang="en-US" dirty="0"/>
                  <a:t>N(v) of a vertex v is defined to be the set of all vertices adjacent to v.</a:t>
                </a:r>
                <a:br>
                  <a:rPr lang="en-US" dirty="0"/>
                </a:br>
                <a:r>
                  <a:rPr lang="en-US" dirty="0"/>
                  <a:t>And we define N[v], the closed neighborhood of v, to be N(v)∪{v}</a:t>
                </a:r>
                <a:r>
                  <a:rPr lang="en-US" altLang="zh-TW" dirty="0"/>
                  <a:t>.</a:t>
                </a:r>
                <a:br>
                  <a:rPr lang="en-US" dirty="0"/>
                </a:br>
                <a:r>
                  <a:rPr lang="en-US" dirty="0"/>
                  <a:t>For any subset of V, named S, N(S):=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dirty="0"/>
                          <m:t>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dirty="0"/>
                          <m:t>v</m:t>
                        </m:r>
                        <m:r>
                          <m:rPr>
                            <m:nor/>
                          </m:rPr>
                          <a:rPr lang="en-US" altLang="zh-TW" dirty="0"/>
                          <m:t>∈</m:t>
                        </m:r>
                        <m:r>
                          <m:rPr>
                            <m:nor/>
                          </m:rPr>
                          <a:rPr lang="en-US" altLang="zh-TW" dirty="0"/>
                          <m:t>S</m:t>
                        </m:r>
                      </m:sub>
                    </m:sSub>
                  </m:oMath>
                </a14:m>
                <a:r>
                  <a:rPr lang="en-US" dirty="0"/>
                  <a:t>N(v) and N[S]:=⋃</a:t>
                </a:r>
                <a:r>
                  <a:rPr lang="en-US" dirty="0" err="1"/>
                  <a:t>v∈S</a:t>
                </a:r>
                <a:r>
                  <a:rPr lang="zh-TW" altLang="en-US" dirty="0"/>
                  <a:t> </a:t>
                </a:r>
                <a:r>
                  <a:rPr lang="en-US" dirty="0"/>
                  <a:t>N[v]</a:t>
                </a:r>
                <a:br>
                  <a:rPr lang="en-US" dirty="0"/>
                </a:br>
                <a:r>
                  <a:rPr lang="en-US" dirty="0"/>
                  <a:t>A vertex v is said to dominate all vertices in N[v]</a:t>
                </a:r>
                <a:r>
                  <a:rPr lang="en-US" altLang="zh-TW" dirty="0"/>
                  <a:t>.</a:t>
                </a:r>
                <a:br>
                  <a:rPr lang="en-US" dirty="0"/>
                </a:br>
                <a:r>
                  <a:rPr lang="en-US" dirty="0"/>
                  <a:t>A subset D⊆V</a:t>
                </a:r>
                <a:r>
                  <a:rPr lang="zh-TW" altLang="en-US" dirty="0"/>
                  <a:t> </a:t>
                </a:r>
                <a:r>
                  <a:rPr lang="en-US" dirty="0"/>
                  <a:t>is a dominating set of G if every vertex in V−D is adjacent to at least one vertex in D.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Definition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k-</a:t>
                </a:r>
                <a:r>
                  <a:rPr lang="en-US" altLang="zh-TW" dirty="0" err="1"/>
                  <a:t>MaxVD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Problem:</a:t>
                </a:r>
              </a:p>
              <a:p>
                <a:pPr algn="just"/>
                <a:r>
                  <a:rPr lang="en-US" dirty="0"/>
                  <a:t>Given a graph G</a:t>
                </a:r>
                <a:r>
                  <a:rPr lang="zh-TW" altLang="en-US" dirty="0"/>
                  <a:t> </a:t>
                </a:r>
                <a:r>
                  <a:rPr lang="en-US" dirty="0"/>
                  <a:t>=</a:t>
                </a:r>
                <a:r>
                  <a:rPr lang="zh-TW" altLang="en-US" dirty="0"/>
                  <a:t> </a:t>
                </a:r>
                <a:r>
                  <a:rPr lang="en-US" dirty="0"/>
                  <a:t>(V,E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:r>
                  <a:rPr lang="en-US" dirty="0"/>
                  <a:t>a positive integer k, find the maximum number of vertices in G that can be dominated by a k-</a:t>
                </a:r>
                <a:r>
                  <a:rPr lang="en-US" altLang="zh-TW" dirty="0"/>
                  <a:t>vertex</a:t>
                </a:r>
                <a:r>
                  <a:rPr lang="zh-TW" altLang="en-US" dirty="0"/>
                  <a:t> </a:t>
                </a:r>
                <a:r>
                  <a:rPr lang="en-US" dirty="0"/>
                  <a:t>subset of V</a:t>
                </a:r>
                <a:r>
                  <a:rPr lang="en-US" altLang="zh-TW" dirty="0"/>
                  <a:t>.</a:t>
                </a:r>
                <a:endParaRPr lang="en-US" dirty="0"/>
              </a:p>
              <a:p>
                <a:endParaRPr lang="en-US" altLang="zh-TW" dirty="0"/>
              </a:p>
              <a:p>
                <a:r>
                  <a:rPr lang="en-US" altLang="zh-TW" dirty="0"/>
                  <a:t>Previous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works:</a:t>
                </a:r>
              </a:p>
              <a:p>
                <a:pPr algn="just"/>
                <a:r>
                  <a:rPr lang="en-US" altLang="zh-TW" dirty="0"/>
                  <a:t>It is well-known that finding an MDS in general graphs is NP-hard.  For one can solve MDS in polynomial time with a binary search on k with a polynomial time algorithm for k-</a:t>
                </a:r>
                <a:r>
                  <a:rPr lang="en-US" altLang="zh-TW" dirty="0" err="1"/>
                  <a:t>MaxVD</a:t>
                </a:r>
                <a:r>
                  <a:rPr lang="en-US" altLang="zh-TW" dirty="0"/>
                  <a:t>, we know k-</a:t>
                </a:r>
                <a:r>
                  <a:rPr lang="en-US" altLang="zh-TW" dirty="0" err="1"/>
                  <a:t>MaxVD</a:t>
                </a:r>
                <a:r>
                  <a:rPr lang="en-US" altLang="zh-TW" dirty="0"/>
                  <a:t> is NP-hard.  Due to the submodularity property, a straightforward greedy algorithm can achieve an approximation of 1-1/e for k-</a:t>
                </a:r>
                <a:r>
                  <a:rPr lang="en-US" altLang="zh-TW" dirty="0" err="1"/>
                  <a:t>MaxVD</a:t>
                </a:r>
                <a:r>
                  <a:rPr lang="en-US" altLang="zh-TW" dirty="0"/>
                  <a:t> [2].  A related research [1] shows some upper bounds of the approximation ratio for the k-</a:t>
                </a:r>
                <a:r>
                  <a:rPr lang="en-US" altLang="zh-TW" dirty="0" err="1"/>
                  <a:t>MaxVD</a:t>
                </a:r>
                <a:r>
                  <a:rPr lang="en-US" altLang="zh-TW" dirty="0"/>
                  <a:t> problem.  </a:t>
                </a:r>
              </a:p>
              <a:p>
                <a:endParaRPr lang="en-US" altLang="zh-TW" dirty="0"/>
              </a:p>
              <a:p>
                <a:pPr algn="just"/>
                <a:r>
                  <a:rPr lang="en-US" altLang="zh-TW" dirty="0"/>
                  <a:t>The problem in general graphs has shown its NP-hardness and a certain degree of inapproximability.  However, since there is a linear time algorithm for MDS on cactus graphs [3], we believe the existence of a polynomial time algorithm for k-</a:t>
                </a:r>
                <a:r>
                  <a:rPr lang="en-US" altLang="zh-TW" dirty="0" err="1"/>
                  <a:t>MaxVD</a:t>
                </a:r>
                <a:r>
                  <a:rPr lang="en-US" altLang="zh-TW" dirty="0"/>
                  <a:t> problem on trees.  This motivates us to study the problem.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Main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contributions:</a:t>
                </a:r>
              </a:p>
              <a:p>
                <a:pPr algn="just"/>
                <a:r>
                  <a:rPr lang="en-US" altLang="zh-TW" dirty="0"/>
                  <a:t>In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study,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 develop  a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dirty="0"/>
                  <a:t>)-time dynamic programming algorithm for solving k-</a:t>
                </a:r>
                <a:r>
                  <a:rPr lang="en-US" altLang="zh-TW" dirty="0" err="1"/>
                  <a:t>MaxVD</a:t>
                </a:r>
                <a:r>
                  <a:rPr lang="en-US" altLang="zh-TW" dirty="0"/>
                  <a:t> on trees, and we further improve the complexity to O(</a:t>
                </a:r>
                <a:r>
                  <a:rPr lang="en-US" altLang="zh-TW" dirty="0" err="1"/>
                  <a:t>k|V</a:t>
                </a:r>
                <a:r>
                  <a:rPr lang="en-US" altLang="zh-TW" dirty="0"/>
                  <a:t>|)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by using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SMAWK’s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algorithm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[4]. 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TW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E6722D8-C108-8E4B-B2D4-ABC705BA2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58" y="5462200"/>
                <a:ext cx="11059762" cy="7344318"/>
              </a:xfrm>
              <a:prstGeom prst="rect">
                <a:avLst/>
              </a:prstGeom>
              <a:blipFill>
                <a:blip r:embed="rId8"/>
                <a:stretch>
                  <a:fillRect l="-331" t="-249" r="-2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F28FDF5-9387-324A-9BAB-5BF3E0A3C012}"/>
              </a:ext>
            </a:extLst>
          </p:cNvPr>
          <p:cNvSpPr txBox="1"/>
          <p:nvPr/>
        </p:nvSpPr>
        <p:spPr>
          <a:xfrm>
            <a:off x="11623964" y="13177963"/>
            <a:ext cx="4503970" cy="84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>
                <a:sym typeface="Wingdings" panose="05000000000000000000" pitchFamily="2" charset="2"/>
              </a:rPr>
              <a:t></a:t>
            </a:r>
            <a:r>
              <a:rPr lang="en-US" altLang="zh-TW" dirty="0"/>
              <a:t> Demo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proposed</a:t>
            </a:r>
            <a:r>
              <a:rPr lang="zh-TW" altLang="en-US" dirty="0"/>
              <a:t> </a:t>
            </a:r>
            <a:r>
              <a:rPr lang="en-US" altLang="zh-TW" dirty="0"/>
              <a:t>algorithm</a:t>
            </a:r>
            <a:r>
              <a:rPr lang="zh-TW" altLang="en-US" dirty="0"/>
              <a:t> </a:t>
            </a:r>
            <a:r>
              <a:rPr lang="en-US" altLang="zh-TW" dirty="0"/>
              <a:t>running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handcraft</a:t>
            </a:r>
            <a:r>
              <a:rPr lang="zh-TW" altLang="en-US" dirty="0"/>
              <a:t> </a:t>
            </a:r>
            <a:r>
              <a:rPr lang="en-US" altLang="zh-TW" dirty="0"/>
              <a:t>testcases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some</a:t>
            </a:r>
            <a:r>
              <a:rPr lang="zh-TW" altLang="en-US" dirty="0"/>
              <a:t> </a:t>
            </a:r>
            <a:r>
              <a:rPr lang="en-US" altLang="zh-TW" dirty="0"/>
              <a:t>bigger</a:t>
            </a:r>
            <a:r>
              <a:rPr lang="zh-TW" altLang="en-US" dirty="0"/>
              <a:t> </a:t>
            </a:r>
            <a:r>
              <a:rPr lang="en-US" altLang="zh-TW" dirty="0"/>
              <a:t>random</a:t>
            </a:r>
            <a:r>
              <a:rPr lang="zh-TW" altLang="en-US" dirty="0"/>
              <a:t> </a:t>
            </a:r>
            <a:r>
              <a:rPr lang="en-US" altLang="zh-TW" dirty="0" err="1"/>
              <a:t>testcases</a:t>
            </a:r>
            <a:endParaRPr lang="en-TW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66160B4-B0BD-A541-A5F4-FD5DECE3F25C}"/>
              </a:ext>
            </a:extLst>
          </p:cNvPr>
          <p:cNvSpPr txBox="1"/>
          <p:nvPr/>
        </p:nvSpPr>
        <p:spPr>
          <a:xfrm>
            <a:off x="16399577" y="16633217"/>
            <a:ext cx="4402254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>
                <a:sym typeface="Wingdings" panose="05000000000000000000" pitchFamily="2" charset="2"/>
              </a:rPr>
              <a:t> </a:t>
            </a:r>
            <a:r>
              <a:rPr lang="en-US" altLang="zh-TW" dirty="0"/>
              <a:t>Experiments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time</a:t>
            </a:r>
            <a:r>
              <a:rPr lang="zh-TW" altLang="en-US" dirty="0"/>
              <a:t> </a:t>
            </a:r>
            <a:r>
              <a:rPr lang="en-US" altLang="zh-TW" dirty="0"/>
              <a:t>complexity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Vanilla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r>
              <a:rPr lang="zh-TW" altLang="en-US" dirty="0"/>
              <a:t> </a:t>
            </a:r>
            <a:r>
              <a:rPr lang="en-US" altLang="zh-TW" dirty="0"/>
              <a:t>algorithm</a:t>
            </a:r>
            <a:endParaRPr lang="en-TW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921C437-B5AA-6E49-AC9D-9E0CB516C7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2316" y="19704623"/>
            <a:ext cx="5234669" cy="609572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55C8CE0-5F3C-F144-BA79-FA383CD6A8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43870" y="5028962"/>
            <a:ext cx="8568128" cy="709012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48F8BA4-E7DC-6341-82D4-3E435184220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2772" y="18218778"/>
            <a:ext cx="5359063" cy="1592239"/>
          </a:xfrm>
          <a:prstGeom prst="rect">
            <a:avLst/>
          </a:prstGeom>
        </p:spPr>
      </p:pic>
      <p:cxnSp>
        <p:nvCxnSpPr>
          <p:cNvPr id="3" name="直線接點 2"/>
          <p:cNvCxnSpPr>
            <a:cxnSpLocks/>
            <a:stCxn id="41" idx="0"/>
            <a:endCxn id="41" idx="2"/>
          </p:cNvCxnSpPr>
          <p:nvPr/>
        </p:nvCxnSpPr>
        <p:spPr>
          <a:xfrm>
            <a:off x="16338137" y="12710364"/>
            <a:ext cx="0" cy="11532284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256 8205"/>
          <p:cNvSpPr txBox="1">
            <a:spLocks noChangeArrowheads="1"/>
          </p:cNvSpPr>
          <p:nvPr/>
        </p:nvSpPr>
        <p:spPr bwMode="auto">
          <a:xfrm>
            <a:off x="11879001" y="4914526"/>
            <a:ext cx="7220925" cy="52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Optimization with </a:t>
            </a:r>
            <a:r>
              <a:rPr lang="en-US" altLang="zh-TW" sz="28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monge</a:t>
            </a:r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 property</a:t>
            </a:r>
            <a:endParaRPr lang="zh-TW" altLang="en-US" sz="2800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41" name="Rectangle 256 135"/>
          <p:cNvSpPr>
            <a:spLocks noChangeArrowheads="1"/>
          </p:cNvSpPr>
          <p:nvPr/>
        </p:nvSpPr>
        <p:spPr bwMode="auto">
          <a:xfrm>
            <a:off x="11610690" y="12710364"/>
            <a:ext cx="9454894" cy="11532284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25" b="1">
                <a:cs typeface="Times New Roman" panose="02020603050405020304" pitchFamily="18" charset="0"/>
              </a:rPr>
              <a:t> </a:t>
            </a:r>
            <a:endParaRPr lang="zh-TW" altLang="en-US" sz="2825" b="1"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89712B-2E56-6645-894B-7AF923B5A3D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26272" y="14020501"/>
            <a:ext cx="3395353" cy="46733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278A18-B6F2-7E47-8D04-FC697D4D5D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561353" y="12826046"/>
            <a:ext cx="2759691" cy="3557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2222DE-962F-E249-B92A-E2E5EC9187D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399577" y="20561331"/>
            <a:ext cx="4571732" cy="3538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1DC59F-EC7D-7C4B-998D-2C75DD2C251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431563" y="17312732"/>
            <a:ext cx="4445764" cy="3200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B2EF36-F975-864F-95FB-33E43EAF176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744559" y="18750553"/>
            <a:ext cx="3541883" cy="519624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64F9DC-D198-F545-80B7-F513DB16D30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8275" y="12488476"/>
            <a:ext cx="8258503" cy="558285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ACE26B8-10F3-DE47-8DF0-0B509C49FBE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78297" y="18110460"/>
            <a:ext cx="5763057" cy="7771185"/>
          </a:xfrm>
          <a:prstGeom prst="rect">
            <a:avLst/>
          </a:prstGeom>
        </p:spPr>
      </p:pic>
      <p:cxnSp>
        <p:nvCxnSpPr>
          <p:cNvPr id="55" name="直線接點 2">
            <a:extLst>
              <a:ext uri="{FF2B5EF4-FFF2-40B4-BE49-F238E27FC236}">
                <a16:creationId xmlns:a16="http://schemas.microsoft.com/office/drawing/2014/main" id="{ECC47668-8316-BE4A-8752-C4AA8D353E69}"/>
              </a:ext>
            </a:extLst>
          </p:cNvPr>
          <p:cNvCxnSpPr>
            <a:cxnSpLocks/>
          </p:cNvCxnSpPr>
          <p:nvPr/>
        </p:nvCxnSpPr>
        <p:spPr>
          <a:xfrm flipH="1" flipV="1">
            <a:off x="16330507" y="16612833"/>
            <a:ext cx="4742562" cy="10192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F924C47-3392-C343-BCE4-1D453EA366AB}"/>
              </a:ext>
            </a:extLst>
          </p:cNvPr>
          <p:cNvSpPr/>
          <p:nvPr/>
        </p:nvSpPr>
        <p:spPr>
          <a:xfrm>
            <a:off x="12500222" y="1580997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2E03C64-B887-6D43-B756-4B047412E8EC}"/>
              </a:ext>
            </a:extLst>
          </p:cNvPr>
          <p:cNvSpPr/>
          <p:nvPr/>
        </p:nvSpPr>
        <p:spPr>
          <a:xfrm>
            <a:off x="12570326" y="1661160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56822A9-0403-9445-82D2-3E709702539A}"/>
              </a:ext>
            </a:extLst>
          </p:cNvPr>
          <p:cNvSpPr/>
          <p:nvPr/>
        </p:nvSpPr>
        <p:spPr>
          <a:xfrm>
            <a:off x="13701134" y="1577644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917CDFB-40F2-DE46-85BF-BE16E136CC91}"/>
              </a:ext>
            </a:extLst>
          </p:cNvPr>
          <p:cNvSpPr/>
          <p:nvPr/>
        </p:nvSpPr>
        <p:spPr>
          <a:xfrm>
            <a:off x="13780382" y="1656892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00B273A-7722-0D44-8EF7-3B5749107B39}"/>
              </a:ext>
            </a:extLst>
          </p:cNvPr>
          <p:cNvSpPr/>
          <p:nvPr/>
        </p:nvSpPr>
        <p:spPr>
          <a:xfrm>
            <a:off x="13620339" y="2005907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E9626E0-B7B2-BC44-9DF8-315CBE8571A4}"/>
              </a:ext>
            </a:extLst>
          </p:cNvPr>
          <p:cNvSpPr/>
          <p:nvPr/>
        </p:nvSpPr>
        <p:spPr>
          <a:xfrm>
            <a:off x="14394531" y="2006516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9F2469A-C979-6042-9CA7-FD499CE756EB}"/>
              </a:ext>
            </a:extLst>
          </p:cNvPr>
          <p:cNvSpPr/>
          <p:nvPr/>
        </p:nvSpPr>
        <p:spPr>
          <a:xfrm>
            <a:off x="14650563" y="2118073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7FFE6F3-EAA1-0C4E-8985-C4EBBFA703DC}"/>
              </a:ext>
            </a:extLst>
          </p:cNvPr>
          <p:cNvSpPr/>
          <p:nvPr/>
        </p:nvSpPr>
        <p:spPr>
          <a:xfrm>
            <a:off x="12318843" y="212904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859432F-296B-B944-9924-C58B87B4E9CB}"/>
              </a:ext>
            </a:extLst>
          </p:cNvPr>
          <p:cNvSpPr/>
          <p:nvPr/>
        </p:nvSpPr>
        <p:spPr>
          <a:xfrm>
            <a:off x="13763595" y="21098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DBA5A09-7C8F-EC43-B35E-5C2CACE84B0F}"/>
              </a:ext>
            </a:extLst>
          </p:cNvPr>
          <p:cNvSpPr/>
          <p:nvPr/>
        </p:nvSpPr>
        <p:spPr>
          <a:xfrm>
            <a:off x="17767166" y="1393545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DAC5FDE-F848-6D48-A111-3C95231082B2}"/>
              </a:ext>
            </a:extLst>
          </p:cNvPr>
          <p:cNvSpPr/>
          <p:nvPr/>
        </p:nvSpPr>
        <p:spPr>
          <a:xfrm>
            <a:off x="18239606" y="1412443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825BE1B-908E-A04E-9AA0-EA9166269946}"/>
              </a:ext>
            </a:extLst>
          </p:cNvPr>
          <p:cNvSpPr/>
          <p:nvPr/>
        </p:nvSpPr>
        <p:spPr>
          <a:xfrm>
            <a:off x="17005166" y="1385011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>
        <a:noFill/>
        <a:ln w="50800">
          <a:solidFill>
            <a:srgbClr val="0000FF"/>
          </a:solidFill>
        </a:ln>
      </a:spPr>
      <a:bodyPr rtlCol="0" anchor="t"/>
      <a:lstStyle>
        <a:defPPr>
          <a:defRPr sz="4000" b="1" dirty="0" smtClean="0">
            <a:solidFill>
              <a:srgbClr val="002060"/>
            </a:solidFill>
            <a:latin typeface="Times New Roman" pitchFamily="18" charset="0"/>
            <a:cs typeface="Times New Roman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16774</TotalTime>
  <Words>882</Words>
  <Application>Microsoft Macintosh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標楷體</vt:lpstr>
      <vt:lpstr>Calibri</vt:lpstr>
      <vt:lpstr>Cambria Math</vt:lpstr>
      <vt:lpstr>Franklin Gothic Book</vt:lpstr>
      <vt:lpstr>Perpetua</vt:lpstr>
      <vt:lpstr>Times New Roman</vt:lpstr>
      <vt:lpstr>Wingdings 2</vt:lpstr>
      <vt:lpstr>公正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Suh-Yuh Yang, NCU, Taiwan</dc:creator>
  <cp:lastModifiedBy>Microsoft Office User</cp:lastModifiedBy>
  <cp:revision>391</cp:revision>
  <dcterms:created xsi:type="dcterms:W3CDTF">2003-10-25T20:28:33Z</dcterms:created>
  <dcterms:modified xsi:type="dcterms:W3CDTF">2020-06-29T12:52:37Z</dcterms:modified>
</cp:coreProperties>
</file>