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735763" cy="98694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310763" indent="12341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622647" indent="23560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935653" indent="33657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247538" indent="44875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161551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1938619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2261723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258482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2" pos="7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FFCC"/>
    <a:srgbClr val="89CCFF"/>
    <a:srgbClr val="C00000"/>
    <a:srgbClr val="93D1FF"/>
    <a:srgbClr val="AFDDFF"/>
    <a:srgbClr val="A3D8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52" autoAdjust="0"/>
  </p:normalViewPr>
  <p:slideViewPr>
    <p:cSldViewPr snapToGrid="0">
      <p:cViewPr>
        <p:scale>
          <a:sx n="63" d="100"/>
          <a:sy n="63" d="100"/>
        </p:scale>
        <p:origin x="664" y="144"/>
      </p:cViewPr>
      <p:guideLst>
        <p:guide orient="horz" pos="4671"/>
        <p:guide pos="7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01735-646E-45E4-9503-BE11B51B5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077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6DCD60-933C-4490-B6F1-A20937E1C1BB}" type="datetimeFigureOut">
              <a:rPr lang="zh-TW" altLang="en-US"/>
              <a:pPr>
                <a:defRPr/>
              </a:pPr>
              <a:t>2020/6/24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60575" y="739775"/>
            <a:ext cx="26146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F95BA4-393B-4ADF-8C68-8C9B9F8BA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1pPr>
    <a:lvl2pPr marL="31076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2pPr>
    <a:lvl3pPr marL="622647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3pPr>
    <a:lvl4pPr marL="93565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4pPr>
    <a:lvl5pPr marL="1247538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5pPr>
    <a:lvl6pPr marL="156126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6pPr>
    <a:lvl7pPr marL="187351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7pPr>
    <a:lvl8pPr marL="218576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8pPr>
    <a:lvl9pPr marL="249801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/>
          <p:nvPr/>
        </p:nvSpPr>
        <p:spPr>
          <a:xfrm>
            <a:off x="152468" y="307625"/>
            <a:ext cx="21078689" cy="2954432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46863" y="6398371"/>
            <a:ext cx="21097747" cy="674192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46863" y="6165968"/>
            <a:ext cx="21097747" cy="53216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" name="矩形 9"/>
          <p:cNvSpPr/>
          <p:nvPr/>
        </p:nvSpPr>
        <p:spPr>
          <a:xfrm>
            <a:off x="146863" y="13140291"/>
            <a:ext cx="21097747" cy="4872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29348" y="14128433"/>
            <a:ext cx="14968538" cy="7064216"/>
          </a:xfrm>
        </p:spPr>
        <p:txBody>
          <a:bodyPr/>
          <a:lstStyle>
            <a:lvl1pPr marL="0" indent="0" algn="ctr">
              <a:buNone/>
              <a:defRPr sz="8404">
                <a:solidFill>
                  <a:schemeClr val="tx2"/>
                </a:solidFill>
              </a:defRPr>
            </a:lvl1pPr>
            <a:lvl2pPr marL="1474628" indent="0" algn="ctr">
              <a:buNone/>
            </a:lvl2pPr>
            <a:lvl3pPr marL="2949256" indent="0" algn="ctr">
              <a:buNone/>
            </a:lvl3pPr>
            <a:lvl4pPr marL="4423885" indent="0" algn="ctr">
              <a:buNone/>
            </a:lvl4pPr>
            <a:lvl5pPr marL="5898513" indent="0" algn="ctr">
              <a:buNone/>
            </a:lvl5pPr>
            <a:lvl6pPr marL="7373141" indent="0" algn="ctr">
              <a:buNone/>
            </a:lvl6pPr>
            <a:lvl7pPr marL="8847769" indent="0" algn="ctr">
              <a:buNone/>
            </a:lvl7pPr>
            <a:lvl8pPr marL="10322398" indent="0" algn="ctr">
              <a:buNone/>
            </a:lvl8pPr>
            <a:lvl9pPr marL="11797026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69181" y="6648056"/>
            <a:ext cx="19245263" cy="648954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94243-B64B-4CFA-AD8F-398A00B16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18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99AE-91E8-4089-A1BE-67DA048E5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3128" y="1212427"/>
            <a:ext cx="4704398" cy="2583204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8363" y="1212423"/>
            <a:ext cx="13008372" cy="2583204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FE6F-25B1-403A-96A9-F027F986B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18176081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34BE-C6E5-42F8-B64E-C6E98AADB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8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>
            <a:spLocks noChangeArrowheads="1"/>
          </p:cNvSpPr>
          <p:nvPr/>
        </p:nvSpPr>
        <p:spPr bwMode="auto">
          <a:xfrm>
            <a:off x="152468" y="307625"/>
            <a:ext cx="21078689" cy="29544324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lIns="294924" tIns="147462" rIns="294924" bIns="147462" anchor="ctr"/>
          <a:lstStyle>
            <a:lvl1pPr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en-US" sz="1624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62558" y="10491800"/>
            <a:ext cx="21078689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1437" y="10336865"/>
            <a:ext cx="21079811" cy="2020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8" name="矩形 7"/>
          <p:cNvSpPr/>
          <p:nvPr/>
        </p:nvSpPr>
        <p:spPr>
          <a:xfrm>
            <a:off x="159194" y="10899346"/>
            <a:ext cx="21082053" cy="20096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159" y="4204893"/>
            <a:ext cx="18176081" cy="6012994"/>
          </a:xfrm>
        </p:spPr>
        <p:txBody>
          <a:bodyPr/>
          <a:lstStyle>
            <a:lvl1pPr algn="l">
              <a:buNone/>
              <a:defRPr sz="12923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159" y="11248086"/>
            <a:ext cx="18176081" cy="5907869"/>
          </a:xfrm>
        </p:spPr>
        <p:txBody>
          <a:bodyPr/>
          <a:lstStyle>
            <a:lvl1pPr marL="0" indent="0">
              <a:buNone/>
              <a:defRPr sz="769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79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5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71096" y="27247243"/>
            <a:ext cx="9355476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22E721-97E5-463D-B8C9-BB4589BB5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0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11538248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47A5-D5E7-4190-AA29-E835A37C5E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2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8363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1582798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2138363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11582798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F3CA-D10E-4B37-BDF0-C310FDD689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8CC8-43B2-41CB-8B08-571B89FF2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968F-8104-4D6F-A379-927C6B1D11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2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6" name="圓角矩形 5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 algn="l">
              <a:buNone/>
              <a:defRPr sz="12923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138363" y="7064216"/>
            <a:ext cx="4454922" cy="19847084"/>
          </a:xfrm>
        </p:spPr>
        <p:txBody>
          <a:bodyPr/>
          <a:lstStyle>
            <a:lvl1pPr marL="0" indent="0">
              <a:buNone/>
              <a:defRPr sz="5791"/>
            </a:lvl1pPr>
            <a:lvl2pPr>
              <a:buNone/>
              <a:defRPr sz="3884"/>
            </a:lvl2pPr>
            <a:lvl3pPr>
              <a:buNone/>
              <a:defRPr sz="3178"/>
            </a:lvl3pPr>
            <a:lvl4pPr>
              <a:buNone/>
              <a:defRPr sz="2966"/>
            </a:lvl4pPr>
            <a:lvl5pPr>
              <a:buNone/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6949678" y="7064216"/>
            <a:ext cx="13364765" cy="198470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EC9A7-7F07-40E4-AE69-56D54CCE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159194" y="20675975"/>
            <a:ext cx="21062994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60316" y="20528899"/>
            <a:ext cx="21061873" cy="20321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0316" y="21072294"/>
            <a:ext cx="21061873" cy="21443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21633887"/>
            <a:ext cx="17106900" cy="2305684"/>
          </a:xfrm>
        </p:spPr>
        <p:txBody>
          <a:bodyPr anchor="ctr">
            <a:noAutofit/>
          </a:bodyPr>
          <a:lstStyle>
            <a:lvl1pPr algn="l">
              <a:buNone/>
              <a:defRPr sz="9039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8363" y="24041049"/>
            <a:ext cx="17106900" cy="3027522"/>
          </a:xfrm>
        </p:spPr>
        <p:txBody>
          <a:bodyPr/>
          <a:lstStyle>
            <a:lvl1pPr marL="0" indent="0">
              <a:buFontTx/>
              <a:buNone/>
              <a:defRPr sz="5155"/>
            </a:lvl1pPr>
            <a:lvl2pPr>
              <a:defRPr sz="3884"/>
            </a:lvl2pPr>
            <a:lvl3pPr>
              <a:defRPr sz="3178"/>
            </a:lvl3pPr>
            <a:lvl4pPr>
              <a:defRPr sz="2966"/>
            </a:lvl4pPr>
            <a:lvl5pPr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9743" y="294345"/>
            <a:ext cx="21051255" cy="20225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311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37914" y="27247243"/>
            <a:ext cx="9088657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5868E-123D-49A2-B7A2-E728C0F2D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8" name="圓角矩形 7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2137915" y="1212536"/>
            <a:ext cx="18176193" cy="50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41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2137915" y="6391634"/>
            <a:ext cx="18176193" cy="201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14434004" y="27331447"/>
            <a:ext cx="5790417" cy="2102851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algn="r"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137915" y="27247243"/>
            <a:ext cx="9265789" cy="2018647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43053" y="27416773"/>
            <a:ext cx="1068397" cy="2017525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4520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6A24B9DA-8BD5-4317-9CD8-0DAB14BDEB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3" r:id="rId2"/>
    <p:sldLayoutId id="2147484251" r:id="rId3"/>
    <p:sldLayoutId id="2147484244" r:id="rId4"/>
    <p:sldLayoutId id="2147484245" r:id="rId5"/>
    <p:sldLayoutId id="2147484246" r:id="rId6"/>
    <p:sldLayoutId id="2147484247" r:id="rId7"/>
    <p:sldLayoutId id="2147484252" r:id="rId8"/>
    <p:sldLayoutId id="2147484253" r:id="rId9"/>
    <p:sldLayoutId id="2147484248" r:id="rId10"/>
    <p:sldLayoutId id="21474842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923" kern="1200">
          <a:solidFill>
            <a:schemeClr val="tx2"/>
          </a:solidFill>
          <a:latin typeface="+mj-lt"/>
          <a:ea typeface="+mj-ea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5pPr>
      <a:lvl6pPr marL="31209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62418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93627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24836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883421" indent="-883421" algn="l" rtl="0" eaLnBrk="0" fontAlgn="base" hangingPunct="0">
        <a:spcBef>
          <a:spcPts val="1871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8404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1767963" indent="-736558" algn="l" rtl="0" eaLnBrk="0" fontAlgn="base" hangingPunct="0">
        <a:spcBef>
          <a:spcPts val="119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7698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2653626" indent="-736558" algn="l" rtl="0" eaLnBrk="0" fontAlgn="base" hangingPunct="0">
        <a:spcBef>
          <a:spcPts val="1192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3537047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4422710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Char char="o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5308661" indent="-737314" algn="l" rtl="0" eaLnBrk="1" latinLnBrk="0" hangingPunct="1">
        <a:spcBef>
          <a:spcPts val="1193"/>
        </a:spcBef>
        <a:buClr>
          <a:schemeClr val="accent3"/>
        </a:buClr>
        <a:buChar char="•"/>
        <a:defRPr kumimoji="0" sz="579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193438" indent="-737314" algn="l" rtl="0" eaLnBrk="1" latinLnBrk="0" hangingPunct="1">
        <a:spcBef>
          <a:spcPts val="1193"/>
        </a:spcBef>
        <a:buClr>
          <a:schemeClr val="accent2"/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7078216" indent="-737314" algn="l" rtl="0" eaLnBrk="1" latinLnBrk="0" hangingPunct="1">
        <a:spcBef>
          <a:spcPts val="1193"/>
        </a:spcBef>
        <a:buClr>
          <a:schemeClr val="accent1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7962993" indent="-737314" algn="l" rtl="0" eaLnBrk="1" latinLnBrk="0" hangingPunct="1">
        <a:spcBef>
          <a:spcPts val="1193"/>
        </a:spcBef>
        <a:buClr>
          <a:schemeClr val="accent2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46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49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985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4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2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9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56 8194"/>
          <p:cNvGrpSpPr>
            <a:grpSpLocks/>
          </p:cNvGrpSpPr>
          <p:nvPr/>
        </p:nvGrpSpPr>
        <p:grpSpPr bwMode="auto">
          <a:xfrm>
            <a:off x="978710" y="440483"/>
            <a:ext cx="19503669" cy="1815228"/>
            <a:chOff x="2751" y="308"/>
            <a:chExt cx="17162" cy="1698"/>
          </a:xfrm>
        </p:grpSpPr>
        <p:sp>
          <p:nvSpPr>
            <p:cNvPr id="8214" name="Text Box 2"/>
            <p:cNvSpPr txBox="1">
              <a:spLocks noChangeArrowheads="1"/>
            </p:cNvSpPr>
            <p:nvPr/>
          </p:nvSpPr>
          <p:spPr bwMode="auto">
            <a:xfrm>
              <a:off x="2751" y="308"/>
              <a:ext cx="17162" cy="5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142" tIns="33071" rIns="66142" bIns="33071">
              <a:spAutoFit/>
            </a:bodyPr>
            <a:lstStyle>
              <a:lvl1pPr defTabSz="903288">
                <a:defRPr sz="11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1pPr>
              <a:lvl2pPr marL="742950" indent="-285750" defTabSz="903288">
                <a:defRPr sz="10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2pPr>
              <a:lvl3pPr marL="11430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3pPr>
              <a:lvl4pPr marL="16002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4pPr>
              <a:lvl5pPr marL="20574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5pPr>
              <a:lvl6pPr marL="25146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6pPr>
              <a:lvl7pPr marL="29718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7pPr>
              <a:lvl8pPr marL="34290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8pPr>
              <a:lvl9pPr marL="38862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25000"/>
                </a:spcBef>
                <a:defRPr/>
              </a:pPr>
              <a:r>
                <a:rPr lang="en-US" altLang="zh-TW" sz="4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domination of k-vertex subset in trees</a:t>
              </a:r>
            </a:p>
          </p:txBody>
        </p:sp>
        <p:sp>
          <p:nvSpPr>
            <p:cNvPr id="6167" name="Text Box 3"/>
            <p:cNvSpPr txBox="1">
              <a:spLocks noChangeArrowheads="1"/>
            </p:cNvSpPr>
            <p:nvPr/>
          </p:nvSpPr>
          <p:spPr bwMode="auto">
            <a:xfrm>
              <a:off x="4112" y="724"/>
              <a:ext cx="14299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6142" tIns="33071" rIns="66142" bIns="33071">
              <a:spAutoFit/>
            </a:bodyPr>
            <a:lstStyle>
              <a:lvl1pPr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800" b="1" dirty="0">
                  <a:cs typeface="Times New Roman" panose="02020603050405020304" pitchFamily="18" charset="0"/>
                </a:rPr>
                <a:t>Yan-Tong</a:t>
              </a:r>
              <a:r>
                <a:rPr lang="zh-TW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Lin(</a:t>
              </a:r>
              <a:r>
                <a:rPr lang="zh-TW" altLang="en-US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林彥彤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(0312fs3@gmail.com)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800" b="1" i="1" dirty="0">
                  <a:cs typeface="Times New Roman" panose="02020603050405020304" pitchFamily="18" charset="0"/>
                </a:rPr>
                <a:t>Department of Applied Mathematics, National </a:t>
              </a:r>
              <a:r>
                <a:rPr lang="en-US" altLang="zh-TW" sz="2800" b="1" i="1" dirty="0" err="1">
                  <a:cs typeface="Times New Roman" panose="02020603050405020304" pitchFamily="18" charset="0"/>
                </a:rPr>
                <a:t>Chiao</a:t>
              </a:r>
              <a:r>
                <a:rPr lang="en-US" altLang="zh-TW" sz="2800" b="1" i="1" dirty="0">
                  <a:cs typeface="Times New Roman" panose="02020603050405020304" pitchFamily="18" charset="0"/>
                </a:rPr>
                <a:t> Tung University, Taiwan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Advisor:</a:t>
              </a:r>
              <a:r>
                <a:rPr lang="zh-TW" altLang="en-US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Prof. </a:t>
              </a:r>
              <a:r>
                <a:rPr lang="en-US" altLang="zh-TW" sz="2200" b="1" dirty="0" err="1">
                  <a:cs typeface="Times New Roman" panose="02020603050405020304" pitchFamily="18" charset="0"/>
                </a:rPr>
                <a:t>Chiuyuan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 Chen (</a:t>
              </a:r>
              <a:r>
                <a:rPr lang="zh-TW" altLang="en-US" sz="2200" b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陳秋媛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Rectangle 256 26"/>
          <p:cNvSpPr/>
          <p:nvPr/>
        </p:nvSpPr>
        <p:spPr>
          <a:xfrm>
            <a:off x="10942044" y="23551376"/>
            <a:ext cx="10075937" cy="262257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Rectangle 256 31"/>
          <p:cNvSpPr/>
          <p:nvPr/>
        </p:nvSpPr>
        <p:spPr>
          <a:xfrm>
            <a:off x="267189" y="26348041"/>
            <a:ext cx="20798395" cy="27447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04" name="文字方塊 256 8204"/>
          <p:cNvSpPr txBox="1">
            <a:spLocks noChangeArrowheads="1"/>
          </p:cNvSpPr>
          <p:nvPr/>
        </p:nvSpPr>
        <p:spPr bwMode="auto">
          <a:xfrm>
            <a:off x="267189" y="26812238"/>
            <a:ext cx="20425741" cy="252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977" dirty="0">
                <a:cs typeface="Times New Roman" panose="02020603050405020304" pitchFamily="18" charset="0"/>
              </a:rPr>
              <a:t>[1] </a:t>
            </a:r>
            <a:r>
              <a:rPr lang="en-US" altLang="zh-TW" sz="1977" dirty="0" err="1">
                <a:cs typeface="Times New Roman" panose="02020603050405020304" pitchFamily="18" charset="0"/>
              </a:rPr>
              <a:t>Miyano</a:t>
            </a:r>
            <a:r>
              <a:rPr lang="en-US" altLang="zh-TW" sz="1977" dirty="0">
                <a:cs typeface="Times New Roman" panose="02020603050405020304" pitchFamily="18" charset="0"/>
              </a:rPr>
              <a:t>, E., Ono, H.: Maximum domination problem. In: Proceedings of the Seventeenth Computing: The Australasian Theory Symposium, vol. 119, pp. 55–62. Australian Computer Society Inc (2011)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[2] S. </a:t>
            </a:r>
            <a:r>
              <a:rPr lang="en-US" altLang="zh-TW" sz="1977" dirty="0" err="1">
                <a:cs typeface="Times New Roman" panose="02020603050405020304" pitchFamily="18" charset="0"/>
              </a:rPr>
              <a:t>Fujishige</a:t>
            </a:r>
            <a:r>
              <a:rPr lang="en-US" altLang="zh-TW" sz="1977" dirty="0">
                <a:cs typeface="Times New Roman" panose="02020603050405020304" pitchFamily="18" charset="0"/>
              </a:rPr>
              <a:t>, Submodular Functions and Optimization, Annals of Discrete Math., vol. 47, 1990.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[3] </a:t>
            </a:r>
            <a:r>
              <a:rPr lang="en-US" altLang="zh-TW" sz="1977" dirty="0" err="1">
                <a:cs typeface="Times New Roman" panose="02020603050405020304" pitchFamily="18" charset="0"/>
              </a:rPr>
              <a:t>Hedetniemi</a:t>
            </a:r>
            <a:r>
              <a:rPr lang="en-US" altLang="zh-TW" sz="1977" dirty="0">
                <a:cs typeface="Times New Roman" panose="02020603050405020304" pitchFamily="18" charset="0"/>
              </a:rPr>
              <a:t> S.T., </a:t>
            </a:r>
            <a:r>
              <a:rPr lang="en-US" altLang="zh-TW" sz="1977" dirty="0" err="1">
                <a:cs typeface="Times New Roman" panose="02020603050405020304" pitchFamily="18" charset="0"/>
              </a:rPr>
              <a:t>Laskar</a:t>
            </a:r>
            <a:r>
              <a:rPr lang="en-US" altLang="zh-TW" sz="1977" dirty="0">
                <a:cs typeface="Times New Roman" panose="02020603050405020304" pitchFamily="18" charset="0"/>
              </a:rPr>
              <a:t> R., Pfaff J.: A linear algorithm for finding a minimum dominating set in a cactus, Discrete Appl. Math., 13 (2–3) (1986), pp. 287-292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[4] Peter Shor, </a:t>
            </a:r>
            <a:r>
              <a:rPr lang="en-US" altLang="zh-TW" sz="1977" dirty="0" err="1">
                <a:cs typeface="Times New Roman" panose="02020603050405020304" pitchFamily="18" charset="0"/>
              </a:rPr>
              <a:t>Shlomo</a:t>
            </a:r>
            <a:r>
              <a:rPr lang="en-US" altLang="zh-TW" sz="1977" dirty="0">
                <a:cs typeface="Times New Roman" panose="02020603050405020304" pitchFamily="18" charset="0"/>
              </a:rPr>
              <a:t> Moran, Alok Aggarwal, Robert Wilber, and Maria </a:t>
            </a:r>
            <a:r>
              <a:rPr lang="en-US" altLang="zh-TW" sz="1977" dirty="0" err="1">
                <a:cs typeface="Times New Roman" panose="02020603050405020304" pitchFamily="18" charset="0"/>
              </a:rPr>
              <a:t>Klawe</a:t>
            </a:r>
            <a:r>
              <a:rPr lang="en-US" altLang="zh-TW" sz="1977" dirty="0">
                <a:cs typeface="Times New Roman" panose="02020603050405020304" pitchFamily="18" charset="0"/>
              </a:rPr>
              <a:t>: Geometric applications of a matrix-searching algorithm. </a:t>
            </a:r>
            <a:r>
              <a:rPr lang="en-US" altLang="zh-TW" sz="1977" dirty="0" err="1">
                <a:cs typeface="Times New Roman" panose="02020603050405020304" pitchFamily="18" charset="0"/>
              </a:rPr>
              <a:t>Algorithmica</a:t>
            </a:r>
            <a:r>
              <a:rPr lang="en-US" altLang="zh-TW" sz="1977" dirty="0">
                <a:cs typeface="Times New Roman" panose="02020603050405020304" pitchFamily="18" charset="0"/>
              </a:rPr>
              <a:t>, 2:195–208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I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want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Dr.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Chen,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instructor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individual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study,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giving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lot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advices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help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come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with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interesting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ideas.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endParaRPr lang="en-US" altLang="zh-TW" sz="1977" dirty="0">
              <a:cs typeface="Times New Roman" panose="02020603050405020304" pitchFamily="18" charset="0"/>
            </a:endParaRPr>
          </a:p>
          <a:p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special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Dr.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Tsai,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teacher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advanced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algorithms,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 </a:t>
            </a:r>
            <a:r>
              <a:rPr lang="en-US" altLang="zh-TW" sz="1977" dirty="0">
                <a:cs typeface="Times New Roman" panose="02020603050405020304" pitchFamily="18" charset="0"/>
              </a:rPr>
              <a:t>encouraging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utilize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knowledge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class.</a:t>
            </a: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195" name="Rectangle 256 8195"/>
          <p:cNvSpPr>
            <a:spLocks noChangeArrowheads="1"/>
          </p:cNvSpPr>
          <p:nvPr/>
        </p:nvSpPr>
        <p:spPr bwMode="auto">
          <a:xfrm>
            <a:off x="292614" y="2265165"/>
            <a:ext cx="20798396" cy="2313946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</p:txBody>
      </p:sp>
      <p:sp>
        <p:nvSpPr>
          <p:cNvPr id="8207" name="文字方塊 256 8207"/>
          <p:cNvSpPr txBox="1">
            <a:spLocks noChangeArrowheads="1"/>
          </p:cNvSpPr>
          <p:nvPr/>
        </p:nvSpPr>
        <p:spPr bwMode="auto">
          <a:xfrm>
            <a:off x="140032" y="2235872"/>
            <a:ext cx="167735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6525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Abstract</a:t>
            </a:r>
            <a:r>
              <a:rPr lang="en-US" altLang="zh-TW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208" name="文字方塊 256 8208"/>
          <p:cNvSpPr txBox="1">
            <a:spLocks noChangeArrowheads="1"/>
          </p:cNvSpPr>
          <p:nvPr/>
        </p:nvSpPr>
        <p:spPr bwMode="auto">
          <a:xfrm rot="10800000" flipV="1">
            <a:off x="267188" y="2621765"/>
            <a:ext cx="2064356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dirty="0"/>
              <a:t>The minimum dominating set (MDS) problem has been widely studied and has numerous applications in computer networks. Here we consider a variation of MDS, the maximum domination problem (k-</a:t>
            </a:r>
            <a:r>
              <a:rPr lang="en-US" dirty="0" err="1"/>
              <a:t>MaxVD</a:t>
            </a:r>
            <a:r>
              <a:rPr lang="en-US" dirty="0"/>
              <a:t>). Given a positive integer k, find the maximum number of vertices that can be dominated by a k-vertex subset. The problem is NP-hard since one can solve MDS, an NP-hard problem, with a binary search on the parameter k. And the best approximation ratio of k-</a:t>
            </a:r>
            <a:r>
              <a:rPr lang="en-US" dirty="0" err="1"/>
              <a:t>MaxVD</a:t>
            </a:r>
            <a:r>
              <a:rPr lang="en-US" dirty="0"/>
              <a:t> problem is shown to be (1−1/</a:t>
            </a:r>
            <a:r>
              <a:rPr lang="en-US" altLang="zh-TW" dirty="0"/>
              <a:t>e</a:t>
            </a:r>
            <a:r>
              <a:rPr lang="en-US" dirty="0"/>
              <a:t>) unless P=</a:t>
            </a:r>
            <a:r>
              <a:rPr lang="en-US" altLang="zh-TW" dirty="0"/>
              <a:t>NP</a:t>
            </a:r>
            <a:r>
              <a:rPr lang="en-US" dirty="0"/>
              <a:t>. In this paper, we provide a polynomial dynamic programming solution for k-</a:t>
            </a:r>
            <a:r>
              <a:rPr lang="en-US" dirty="0" err="1"/>
              <a:t>MaxVD</a:t>
            </a:r>
            <a:r>
              <a:rPr lang="en-US" dirty="0"/>
              <a:t> in trees in O(</a:t>
            </a:r>
            <a:r>
              <a:rPr lang="en-US" altLang="zh-TW" dirty="0"/>
              <a:t>k2</a:t>
            </a:r>
            <a:r>
              <a:rPr lang="en-US" dirty="0"/>
              <a:t>|V|) time. And optimize the time complexity to O(</a:t>
            </a:r>
            <a:r>
              <a:rPr lang="en-US" dirty="0" err="1"/>
              <a:t>k|V</a:t>
            </a:r>
            <a:r>
              <a:rPr lang="en-US" dirty="0"/>
              <a:t>|) by the </a:t>
            </a:r>
            <a:r>
              <a:rPr lang="en-US" dirty="0" err="1"/>
              <a:t>monge</a:t>
            </a:r>
            <a:r>
              <a:rPr lang="en-US" dirty="0"/>
              <a:t> property of the dynamic programming table and SMAWK’s algorithm</a:t>
            </a:r>
            <a:r>
              <a:rPr lang="zh-TW" altLang="en-US" dirty="0"/>
              <a:t> </a:t>
            </a:r>
            <a:r>
              <a:rPr lang="en-US" altLang="zh-TW" dirty="0"/>
              <a:t>[4]</a:t>
            </a:r>
            <a:r>
              <a:rPr lang="en-US" dirty="0"/>
              <a:t>.</a:t>
            </a:r>
            <a:endParaRPr lang="zh-TW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8198" name="Rectangle 256 8198"/>
          <p:cNvSpPr>
            <a:spLocks noChangeArrowheads="1"/>
          </p:cNvSpPr>
          <p:nvPr/>
        </p:nvSpPr>
        <p:spPr bwMode="auto">
          <a:xfrm>
            <a:off x="267188" y="4840412"/>
            <a:ext cx="10539378" cy="70616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8206" name="文字方塊 256 8206"/>
          <p:cNvSpPr txBox="1">
            <a:spLocks noChangeArrowheads="1"/>
          </p:cNvSpPr>
          <p:nvPr/>
        </p:nvSpPr>
        <p:spPr bwMode="auto">
          <a:xfrm>
            <a:off x="292614" y="5032765"/>
            <a:ext cx="225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210" name="文字方塊 256 8210"/>
          <p:cNvSpPr txBox="1">
            <a:spLocks noChangeArrowheads="1"/>
          </p:cNvSpPr>
          <p:nvPr/>
        </p:nvSpPr>
        <p:spPr bwMode="auto">
          <a:xfrm>
            <a:off x="10987780" y="23725467"/>
            <a:ext cx="7018008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Concluding remarks</a:t>
            </a:r>
            <a:endParaRPr lang="zh-TW" altLang="en-US" sz="2825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12" name="文字方塊 256 8212"/>
          <p:cNvSpPr txBox="1">
            <a:spLocks noChangeArrowheads="1"/>
          </p:cNvSpPr>
          <p:nvPr/>
        </p:nvSpPr>
        <p:spPr bwMode="auto">
          <a:xfrm>
            <a:off x="267188" y="26348041"/>
            <a:ext cx="9815122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sz="2825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文字方塊 256 8205"/>
          <p:cNvSpPr txBox="1">
            <a:spLocks noChangeArrowheads="1"/>
          </p:cNvSpPr>
          <p:nvPr/>
        </p:nvSpPr>
        <p:spPr bwMode="auto">
          <a:xfrm>
            <a:off x="10987780" y="4911644"/>
            <a:ext cx="722092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Experimental results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256 135"/>
          <p:cNvSpPr>
            <a:spLocks noChangeArrowheads="1"/>
          </p:cNvSpPr>
          <p:nvPr/>
        </p:nvSpPr>
        <p:spPr bwMode="auto">
          <a:xfrm>
            <a:off x="10940177" y="4840413"/>
            <a:ext cx="10077804" cy="1844088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39" name="Rectangle 256 139"/>
          <p:cNvSpPr>
            <a:spLocks noChangeArrowheads="1"/>
          </p:cNvSpPr>
          <p:nvPr/>
        </p:nvSpPr>
        <p:spPr bwMode="auto">
          <a:xfrm>
            <a:off x="267188" y="12014386"/>
            <a:ext cx="10539378" cy="1415956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40" name="文字方塊 256 140"/>
          <p:cNvSpPr txBox="1">
            <a:spLocks noChangeArrowheads="1"/>
          </p:cNvSpPr>
          <p:nvPr/>
        </p:nvSpPr>
        <p:spPr bwMode="auto">
          <a:xfrm>
            <a:off x="267188" y="11976286"/>
            <a:ext cx="3746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Purposed</a:t>
            </a:r>
            <a:r>
              <a:rPr lang="zh-TW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TextBox 256 141"/>
          <p:cNvSpPr txBox="1"/>
          <p:nvPr/>
        </p:nvSpPr>
        <p:spPr>
          <a:xfrm>
            <a:off x="10987780" y="24234958"/>
            <a:ext cx="9895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paper, we proposed a vanilla dynamic programming algorithm that solves k-</a:t>
            </a:r>
            <a:r>
              <a:rPr lang="en-US" sz="2000" dirty="0" err="1"/>
              <a:t>MaxVD</a:t>
            </a:r>
            <a:r>
              <a:rPr lang="en-US" sz="2000" dirty="0"/>
              <a:t> in trees with time complexity O(k2|V|) </a:t>
            </a:r>
            <a:r>
              <a:rPr lang="zh-TW" altLang="en-US" sz="2000" dirty="0"/>
              <a:t> </a:t>
            </a:r>
            <a:r>
              <a:rPr lang="en-US" sz="2000" dirty="0"/>
              <a:t>and further reduce the complexity to O(</a:t>
            </a:r>
            <a:r>
              <a:rPr lang="en-US" sz="2000" dirty="0" err="1"/>
              <a:t>k|V</a:t>
            </a:r>
            <a:r>
              <a:rPr lang="en-US" sz="2000" dirty="0"/>
              <a:t>|)</a:t>
            </a:r>
            <a:r>
              <a:rPr lang="zh-TW" altLang="en-US" sz="2000" dirty="0"/>
              <a:t> </a:t>
            </a:r>
            <a:r>
              <a:rPr lang="en-US" sz="2000" dirty="0"/>
              <a:t>with SMA</a:t>
            </a:r>
            <a:r>
              <a:rPr lang="en-US" altLang="zh-TW" sz="2000" dirty="0"/>
              <a:t>W</a:t>
            </a:r>
            <a:r>
              <a:rPr lang="en-US" sz="2000" dirty="0"/>
              <a:t>K’s algorithm.</a:t>
            </a:r>
          </a:p>
          <a:p>
            <a:pPr latinLnBrk="0"/>
            <a:r>
              <a:rPr lang="en-US" sz="2000" dirty="0"/>
              <a:t> </a:t>
            </a:r>
            <a:endParaRPr lang="ja-JP" altLang="en-US" sz="2000"/>
          </a:p>
          <a:p>
            <a:r>
              <a:rPr lang="en-US" sz="2000" dirty="0"/>
              <a:t>One remaining work is to prove that any algorithm that solves k-</a:t>
            </a:r>
            <a:r>
              <a:rPr lang="en-US" sz="2000" dirty="0" err="1"/>
              <a:t>MaxVD</a:t>
            </a:r>
            <a:r>
              <a:rPr lang="en-US" sz="2000" dirty="0"/>
              <a:t> in trees runs in </a:t>
            </a:r>
            <a:r>
              <a:rPr lang="el-GR" sz="2000" dirty="0"/>
              <a:t>Ω(</a:t>
            </a:r>
            <a:r>
              <a:rPr lang="en-US" sz="2000" dirty="0"/>
              <a:t>k2|V|)</a:t>
            </a:r>
            <a:r>
              <a:rPr lang="el-GR" sz="2000" dirty="0"/>
              <a:t> </a:t>
            </a:r>
            <a:r>
              <a:rPr lang="en-US" sz="2000" dirty="0"/>
              <a:t>time or has a lower bound</a:t>
            </a:r>
            <a:r>
              <a:rPr lang="en-US" altLang="zh-TW" sz="2000" dirty="0"/>
              <a:t>.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4B3334-C96D-594F-9141-57E010D2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030" y="5338445"/>
            <a:ext cx="4914900" cy="6477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599D00-1E95-164F-AB36-21667E5D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780" y="6657957"/>
            <a:ext cx="5210877" cy="5110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B36044-E7C2-EF4E-8B82-579A1638F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956" y="13396259"/>
            <a:ext cx="7658100" cy="482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F2491-0A2B-554C-ABA7-2D1459197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856" y="18222259"/>
            <a:ext cx="7226300" cy="4686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722D8-C108-8E4B-B2D4-ABC705BA2BD0}"/>
              </a:ext>
            </a:extLst>
          </p:cNvPr>
          <p:cNvSpPr txBox="1"/>
          <p:nvPr/>
        </p:nvSpPr>
        <p:spPr>
          <a:xfrm>
            <a:off x="288958" y="5462200"/>
            <a:ext cx="10326168" cy="734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Terms</a:t>
            </a:r>
            <a:r>
              <a:rPr lang="zh-TW" altLang="en-US" dirty="0"/>
              <a:t> </a:t>
            </a:r>
            <a:r>
              <a:rPr lang="en-US" altLang="zh-TW" dirty="0"/>
              <a:t>regarding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domination</a:t>
            </a:r>
            <a:r>
              <a:rPr lang="zh-TW" altLang="en-US" dirty="0"/>
              <a:t> </a:t>
            </a:r>
            <a:r>
              <a:rPr lang="en-US" altLang="zh-TW" dirty="0"/>
              <a:t>problems:</a:t>
            </a:r>
          </a:p>
          <a:p>
            <a:r>
              <a:rPr lang="en-US" dirty="0"/>
              <a:t>Let G</a:t>
            </a:r>
            <a:r>
              <a:rPr lang="zh-TW" altLang="en-US" dirty="0"/>
              <a:t> </a:t>
            </a:r>
            <a:r>
              <a:rPr lang="en-US" dirty="0"/>
              <a:t>=</a:t>
            </a:r>
            <a:r>
              <a:rPr lang="zh-TW" altLang="en-US" dirty="0"/>
              <a:t> </a:t>
            </a:r>
            <a:r>
              <a:rPr lang="en-US" dirty="0"/>
              <a:t>(V,E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dirty="0"/>
              <a:t>be a graph.</a:t>
            </a:r>
            <a:br>
              <a:rPr lang="en-US" dirty="0"/>
            </a:br>
            <a:r>
              <a:rPr lang="en-US" dirty="0"/>
              <a:t>N(v) of a vertex v is defined to be the set of all vertices adjacent to v.</a:t>
            </a:r>
            <a:br>
              <a:rPr lang="en-US" dirty="0"/>
            </a:br>
            <a:r>
              <a:rPr lang="en-US" dirty="0"/>
              <a:t>And we define N[v], the closed neighborhood of v to be N(v)∪{v}</a:t>
            </a:r>
            <a:r>
              <a:rPr lang="en-US" altLang="zh-TW" dirty="0"/>
              <a:t>.</a:t>
            </a:r>
            <a:br>
              <a:rPr lang="en-US" dirty="0"/>
            </a:br>
            <a:r>
              <a:rPr lang="en-US" dirty="0"/>
              <a:t>For any subset of V, named S, N(S):=⋃</a:t>
            </a:r>
            <a:r>
              <a:rPr lang="en-US" dirty="0" err="1"/>
              <a:t>v∈S</a:t>
            </a:r>
            <a:r>
              <a:rPr lang="zh-TW" altLang="en-US" dirty="0"/>
              <a:t> </a:t>
            </a:r>
            <a:r>
              <a:rPr lang="en-US" dirty="0"/>
              <a:t>N(v) and N[S]:=⋃</a:t>
            </a:r>
            <a:r>
              <a:rPr lang="en-US" dirty="0" err="1"/>
              <a:t>v∈S</a:t>
            </a:r>
            <a:r>
              <a:rPr lang="zh-TW" altLang="en-US" dirty="0"/>
              <a:t> </a:t>
            </a:r>
            <a:r>
              <a:rPr lang="en-US" dirty="0"/>
              <a:t>N[v]</a:t>
            </a:r>
            <a:br>
              <a:rPr lang="en-US" dirty="0"/>
            </a:br>
            <a:r>
              <a:rPr lang="en-US" dirty="0"/>
              <a:t>A vertex v is said to dominate all vertices in N[v]</a:t>
            </a:r>
            <a:r>
              <a:rPr lang="en-US" altLang="zh-TW" dirty="0"/>
              <a:t>.</a:t>
            </a:r>
            <a:br>
              <a:rPr lang="en-US" dirty="0"/>
            </a:br>
            <a:r>
              <a:rPr lang="en-US" dirty="0"/>
              <a:t>A subset D⊆V</a:t>
            </a:r>
            <a:r>
              <a:rPr lang="zh-TW" altLang="en-US" dirty="0"/>
              <a:t> </a:t>
            </a:r>
            <a:r>
              <a:rPr lang="en-US" dirty="0"/>
              <a:t>is a dominating set of G if every vertex in V−Dis adjacent to at least one vertex in D.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Definition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k-</a:t>
            </a:r>
            <a:r>
              <a:rPr lang="en-US" altLang="zh-TW" dirty="0" err="1"/>
              <a:t>MaxVD</a:t>
            </a:r>
            <a:r>
              <a:rPr lang="zh-TW" altLang="en-US" dirty="0"/>
              <a:t> </a:t>
            </a:r>
            <a:r>
              <a:rPr lang="en-US" altLang="zh-TW" dirty="0"/>
              <a:t>Problem:</a:t>
            </a:r>
          </a:p>
          <a:p>
            <a:r>
              <a:rPr lang="en-US" dirty="0"/>
              <a:t>Given a graph G</a:t>
            </a:r>
            <a:r>
              <a:rPr lang="zh-TW" altLang="en-US" dirty="0"/>
              <a:t> </a:t>
            </a:r>
            <a:r>
              <a:rPr lang="en-US" dirty="0"/>
              <a:t>=</a:t>
            </a:r>
            <a:r>
              <a:rPr lang="zh-TW" altLang="en-US" dirty="0"/>
              <a:t> </a:t>
            </a:r>
            <a:r>
              <a:rPr lang="en-US" dirty="0"/>
              <a:t>(V,E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dirty="0"/>
              <a:t>an integer k, find the maximum number of vertices that can be dominated by a k-</a:t>
            </a:r>
            <a:r>
              <a:rPr lang="en-US" altLang="zh-TW" dirty="0"/>
              <a:t>vertex</a:t>
            </a:r>
            <a:r>
              <a:rPr lang="zh-TW" altLang="en-US" dirty="0"/>
              <a:t> </a:t>
            </a:r>
            <a:r>
              <a:rPr lang="en-US" dirty="0"/>
              <a:t>subset of V</a:t>
            </a:r>
            <a:r>
              <a:rPr lang="en-US" altLang="zh-TW" dirty="0"/>
              <a:t>.</a:t>
            </a:r>
            <a:endParaRPr lang="en-US" dirty="0"/>
          </a:p>
          <a:p>
            <a:endParaRPr lang="en-US" altLang="zh-TW" dirty="0"/>
          </a:p>
          <a:p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works:</a:t>
            </a:r>
          </a:p>
          <a:p>
            <a:r>
              <a:rPr lang="en-US" altLang="zh-TW" dirty="0"/>
              <a:t>It is well-known that finding a MDS in general graphs is NP-hard. For one can solve MDS in polynomial time with a binary search on k with a polynomial time algorithm for k-</a:t>
            </a:r>
            <a:r>
              <a:rPr lang="en-US" altLang="zh-TW" dirty="0" err="1"/>
              <a:t>MaxVD</a:t>
            </a:r>
            <a:r>
              <a:rPr lang="en-US" altLang="zh-TW" dirty="0"/>
              <a:t>, we know k-</a:t>
            </a:r>
            <a:r>
              <a:rPr lang="en-US" altLang="zh-TW" dirty="0" err="1"/>
              <a:t>MaxVD</a:t>
            </a:r>
            <a:r>
              <a:rPr lang="en-US" altLang="zh-TW" dirty="0"/>
              <a:t> is NP-hard. Due to the submodularity property, A straight-forward greedy algorithm can achieve an approximation of 1-1/e for k-</a:t>
            </a:r>
            <a:r>
              <a:rPr lang="en-US" altLang="zh-TW" dirty="0" err="1"/>
              <a:t>MaxVD</a:t>
            </a:r>
            <a:r>
              <a:rPr lang="en-US" altLang="zh-TW" dirty="0"/>
              <a:t> [2]. A related research [1] shows some upper bounds of approximation ratio for the k-</a:t>
            </a:r>
            <a:r>
              <a:rPr lang="en-US" altLang="zh-TW" dirty="0" err="1"/>
              <a:t>MaxVD</a:t>
            </a:r>
            <a:r>
              <a:rPr lang="en-US" altLang="zh-TW" dirty="0"/>
              <a:t> problem.  </a:t>
            </a:r>
          </a:p>
          <a:p>
            <a:endParaRPr lang="en-US" altLang="zh-TW" dirty="0"/>
          </a:p>
          <a:p>
            <a:r>
              <a:rPr lang="en-US" altLang="zh-TW" dirty="0"/>
              <a:t>The problem in general graphs has shown its NP-hardness and a certain degree of inapproximability. However, since there is a linear time algorithm for MDS on cactus graphs[3], we believe the existence of a polynomial time algorithm for k-</a:t>
            </a:r>
            <a:r>
              <a:rPr lang="en-US" altLang="zh-TW" dirty="0" err="1"/>
              <a:t>MaxVD</a:t>
            </a:r>
            <a:r>
              <a:rPr lang="en-US" altLang="zh-TW" dirty="0"/>
              <a:t> problem on trees. This motivated us to solve the problem.</a:t>
            </a:r>
          </a:p>
          <a:p>
            <a:endParaRPr lang="en-US" altLang="zh-TW" dirty="0"/>
          </a:p>
          <a:p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contributions:</a:t>
            </a:r>
          </a:p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paper,</a:t>
            </a:r>
            <a:r>
              <a:rPr lang="zh-TW" altLang="en-US" dirty="0"/>
              <a:t> </a:t>
            </a:r>
            <a:r>
              <a:rPr lang="en-US" altLang="zh-TW" dirty="0"/>
              <a:t>we devised a O(k^2|V|) dynamic programming algorithm for solving k-</a:t>
            </a:r>
            <a:r>
              <a:rPr lang="en-US" altLang="zh-TW" dirty="0" err="1"/>
              <a:t>MaxVD</a:t>
            </a:r>
            <a:r>
              <a:rPr lang="en-US" altLang="zh-TW" dirty="0"/>
              <a:t> on trees, and further improve the complexity to O(</a:t>
            </a:r>
            <a:r>
              <a:rPr lang="en-US" altLang="zh-TW" dirty="0" err="1"/>
              <a:t>k|V</a:t>
            </a:r>
            <a:r>
              <a:rPr lang="en-US" altLang="zh-TW" dirty="0"/>
              <a:t>|)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SMAWK’s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[4].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TW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8FDF5-9387-324A-9BAB-5BF3E0A3C012}"/>
              </a:ext>
            </a:extLst>
          </p:cNvPr>
          <p:cNvSpPr txBox="1"/>
          <p:nvPr/>
        </p:nvSpPr>
        <p:spPr>
          <a:xfrm>
            <a:off x="11048532" y="5598874"/>
            <a:ext cx="3404181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running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handcraft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bigger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endParaRPr lang="en-TW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160B4-B0BD-A541-A5F4-FD5DECE3F25C}"/>
              </a:ext>
            </a:extLst>
          </p:cNvPr>
          <p:cNvSpPr txBox="1"/>
          <p:nvPr/>
        </p:nvSpPr>
        <p:spPr>
          <a:xfrm>
            <a:off x="11171884" y="12755431"/>
            <a:ext cx="656165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en-TW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CE26B8-10F3-DE47-8DF0-0B509C49F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58" y="14386365"/>
            <a:ext cx="5665005" cy="7638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21C437-B5AA-6E49-AC9D-9E0CB516C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3805" y="14506567"/>
            <a:ext cx="4864100" cy="5664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E71E8E7-B7D7-7B4A-B628-3D7031B03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44" y="22332627"/>
            <a:ext cx="4998161" cy="2151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5C8CE0-5F3C-F144-BA79-FA383CD6A8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8308" y="20968937"/>
            <a:ext cx="5494558" cy="45467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8F8BA4-E7DC-6341-82D4-3E4351842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218" y="12425200"/>
            <a:ext cx="6908737" cy="20526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50800">
          <a:solidFill>
            <a:srgbClr val="0000FF"/>
          </a:solidFill>
        </a:ln>
      </a:spPr>
      <a:bodyPr rtlCol="0" anchor="t"/>
      <a:lstStyle>
        <a:defPPr>
          <a:defRPr sz="4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16625</TotalTime>
  <Words>863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標楷體</vt:lpstr>
      <vt:lpstr>Calibri</vt:lpstr>
      <vt:lpstr>Franklin Gothic Book</vt:lpstr>
      <vt:lpstr>Perpetua</vt:lpstr>
      <vt:lpstr>Times New Roman</vt:lpstr>
      <vt:lpstr>Wingdings 2</vt:lpstr>
      <vt:lpstr>公正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Suh-Yuh Yang, NCU, Taiwan</dc:creator>
  <cp:lastModifiedBy>Microsoft Office User</cp:lastModifiedBy>
  <cp:revision>368</cp:revision>
  <dcterms:created xsi:type="dcterms:W3CDTF">2003-10-25T20:28:33Z</dcterms:created>
  <dcterms:modified xsi:type="dcterms:W3CDTF">2020-06-29T04:58:42Z</dcterms:modified>
</cp:coreProperties>
</file>