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257" r:id="rId5"/>
    <p:sldId id="283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63" r:id="rId21"/>
    <p:sldId id="285" r:id="rId22"/>
    <p:sldId id="264" r:id="rId23"/>
    <p:sldId id="286" r:id="rId24"/>
    <p:sldId id="265" r:id="rId25"/>
    <p:sldId id="274" r:id="rId26"/>
    <p:sldId id="280" r:id="rId27"/>
    <p:sldId id="281" r:id="rId28"/>
    <p:sldId id="282" r:id="rId29"/>
    <p:sldId id="279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9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544E-36D3-453D-8253-A53CF50FA61C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F61C-C3A4-4E9F-8A9D-6C3750B7F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60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9127B-744C-49ED-ABDA-D4BB492B467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95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9127B-744C-49ED-ABDA-D4BB492B467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91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192FF5D8-9001-49AB-81C1-B95F9AAFCB3F}"/>
              </a:ext>
            </a:extLst>
          </p:cNvPr>
          <p:cNvSpPr/>
          <p:nvPr userDrawn="1"/>
        </p:nvSpPr>
        <p:spPr>
          <a:xfrm>
            <a:off x="3854334" y="4343400"/>
            <a:ext cx="8756073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43B9C82-CA26-43BC-B841-9E6F57DA7B18}"/>
              </a:ext>
            </a:extLst>
          </p:cNvPr>
          <p:cNvSpPr/>
          <p:nvPr userDrawn="1"/>
        </p:nvSpPr>
        <p:spPr>
          <a:xfrm>
            <a:off x="1088967" y="1651261"/>
            <a:ext cx="10014065" cy="29572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AC8B-7707-4091-8DA4-CA152C0FC4A3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5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3174-E4F8-4374-8E61-A4BEB75D5A0F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5D9C-3A2B-471A-9666-4D0D3FFBA26E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8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831977-2C23-4C14-8F9D-A1DBC6B462E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0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4CD0C-26A6-4846-8A40-C187B331071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863CE-AB3E-45FA-8DE6-B06DC5C75AF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6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1E993-791A-4B4B-9B04-D130EB265E2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3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20CDF-CBF9-44B5-ADE4-9C487781A1C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94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343C6-7C00-44A4-92CA-A24DEDBA4F9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101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11083377-056C-4887-A3F0-FA0051C9A6F3}"/>
              </a:ext>
            </a:extLst>
          </p:cNvPr>
          <p:cNvSpPr/>
          <p:nvPr userDrawn="1"/>
        </p:nvSpPr>
        <p:spPr>
          <a:xfrm>
            <a:off x="3732415" y="91241"/>
            <a:ext cx="8703425" cy="10972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CC4BBA8-B7F4-4415-9787-002A38BC54B7}"/>
              </a:ext>
            </a:extLst>
          </p:cNvPr>
          <p:cNvSpPr/>
          <p:nvPr userDrawn="1"/>
        </p:nvSpPr>
        <p:spPr>
          <a:xfrm>
            <a:off x="-243840" y="2676698"/>
            <a:ext cx="1310640" cy="4422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F6130-3EFE-436A-8B3A-4DFD31AF782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CA1212F-B252-432F-A379-9F6F30A186AC}"/>
              </a:ext>
            </a:extLst>
          </p:cNvPr>
          <p:cNvSpPr txBox="1">
            <a:spLocks/>
          </p:cNvSpPr>
          <p:nvPr userDrawn="1"/>
        </p:nvSpPr>
        <p:spPr>
          <a:xfrm>
            <a:off x="-1806388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4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B29A69-B13F-4115-8D46-AFA5E7A680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08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2C3D3-A9C8-4410-9229-DF364702632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9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FEF25522-CDF5-4EC9-A480-B9093BD3C4A6}"/>
              </a:ext>
            </a:extLst>
          </p:cNvPr>
          <p:cNvSpPr/>
          <p:nvPr userDrawn="1"/>
        </p:nvSpPr>
        <p:spPr>
          <a:xfrm>
            <a:off x="3732415" y="91241"/>
            <a:ext cx="8703425" cy="10972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39B5535-74E4-4C6A-92B3-E55F7D6E8A4E}"/>
              </a:ext>
            </a:extLst>
          </p:cNvPr>
          <p:cNvSpPr/>
          <p:nvPr userDrawn="1"/>
        </p:nvSpPr>
        <p:spPr>
          <a:xfrm>
            <a:off x="-243840" y="2676698"/>
            <a:ext cx="1310640" cy="4422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8E62-9351-4ACC-BE8C-ED908B991353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01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5272-7015-4670-920F-4442D3FD1B7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03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3B6BF-1095-4FCF-BE3B-D496356E99B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166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B1262-2870-429D-B267-B2D923D56BE9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60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A5F83-1243-44F4-B414-8B6123C8CE4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393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992C1-BA2A-49FF-ACC2-DC1281C0065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227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52604-A1B8-4584-A4E6-6A2E584ECBB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56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7BF6C-5A2C-48F3-95D8-460ADACE93F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44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FE1332-4AD7-462D-B32F-2C3F2526077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40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75D2B-8525-4895-AC45-6419952A689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418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3EDA7A-A3E5-4DD6-8760-5035580A8757}"/>
              </a:ext>
            </a:extLst>
          </p:cNvPr>
          <p:cNvSpPr/>
          <p:nvPr userDrawn="1"/>
        </p:nvSpPr>
        <p:spPr>
          <a:xfrm>
            <a:off x="3732415" y="91241"/>
            <a:ext cx="8703425" cy="10972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8E9EEE-2B9E-483E-B8AC-6D8714EB2790}"/>
              </a:ext>
            </a:extLst>
          </p:cNvPr>
          <p:cNvSpPr/>
          <p:nvPr userDrawn="1"/>
        </p:nvSpPr>
        <p:spPr>
          <a:xfrm>
            <a:off x="-243840" y="2676698"/>
            <a:ext cx="1310640" cy="4422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54AC5-C46A-4463-83AD-20FAF9175AE9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6F22922-5502-4978-91F9-0098BF3610C8}"/>
              </a:ext>
            </a:extLst>
          </p:cNvPr>
          <p:cNvSpPr txBox="1">
            <a:spLocks/>
          </p:cNvSpPr>
          <p:nvPr userDrawn="1"/>
        </p:nvSpPr>
        <p:spPr>
          <a:xfrm>
            <a:off x="-1806388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4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B29A69-B13F-4115-8D46-AFA5E7A680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4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128E-0935-4E84-A822-44601ADB6CDE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81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75C3E-48D5-4B94-8B3C-56F5DFBCA29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48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AFC98-2FAC-475E-9178-CE1F748CCA9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771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6837B-20DC-492C-ADB1-CDE019A0506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92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358EA7-45B2-4E27-ABEF-E87713A42FD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1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0152-60D1-4BFE-AF1B-343BBDD9833A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7F0-9A7F-4FC2-9162-46023DED3CAB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3F34-2167-4CE9-B11A-F23DBAA82E9A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2651-CCE3-4A02-8EA8-54747921A0F4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27AFD42-6D16-4E2C-BBC9-4DDC1390A9F7}"/>
              </a:ext>
            </a:extLst>
          </p:cNvPr>
          <p:cNvSpPr/>
          <p:nvPr userDrawn="1"/>
        </p:nvSpPr>
        <p:spPr>
          <a:xfrm>
            <a:off x="-935260" y="3084713"/>
            <a:ext cx="1870519" cy="2176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B958EBB-467C-43CA-9A33-6C3D3210F700}"/>
              </a:ext>
            </a:extLst>
          </p:cNvPr>
          <p:cNvSpPr/>
          <p:nvPr userDrawn="1"/>
        </p:nvSpPr>
        <p:spPr>
          <a:xfrm>
            <a:off x="-935260" y="2138924"/>
            <a:ext cx="2078259" cy="15125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CEC5E0-6204-4260-BCC7-EF852101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06388" y="6084094"/>
            <a:ext cx="2743200" cy="365125"/>
          </a:xfrm>
        </p:spPr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BFFD-4D96-40E7-BFE2-0EA902B4EA81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D9A6-D708-46F3-94F6-B8053932D731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177F-8765-4FD7-8B6F-19CCEEE11D1E}" type="datetime1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-1806388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C00000"/>
                </a:solidFill>
                <a:latin typeface="+mn-lt"/>
              </a:defRPr>
            </a:lvl1pPr>
          </a:lstStyle>
          <a:p>
            <a:fld id="{4EB29A69-B13F-4115-8D46-AFA5E7A680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44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6A667-3992-4C0D-B5B2-BE71013CF36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ACA55FC-7BE0-4877-9C80-DFA49D0AB1E1}"/>
              </a:ext>
            </a:extLst>
          </p:cNvPr>
          <p:cNvSpPr txBox="1">
            <a:spLocks/>
          </p:cNvSpPr>
          <p:nvPr userDrawn="1"/>
        </p:nvSpPr>
        <p:spPr>
          <a:xfrm>
            <a:off x="-1806388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4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B29A69-B13F-4115-8D46-AFA5E7A680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7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D634E-C5C8-4B9C-9FB9-A66F770A938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FF119EE-753F-4E29-B079-B6067957186C}"/>
              </a:ext>
            </a:extLst>
          </p:cNvPr>
          <p:cNvSpPr txBox="1">
            <a:spLocks/>
          </p:cNvSpPr>
          <p:nvPr userDrawn="1"/>
        </p:nvSpPr>
        <p:spPr>
          <a:xfrm>
            <a:off x="-1806388" y="6084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4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B29A69-B13F-4115-8D46-AFA5E7A680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4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slide" Target="slide18.xml"/><Relationship Id="rId11" Type="http://schemas.openxmlformats.org/officeDocument/2006/relationships/image" Target="../media/image12.png"/><Relationship Id="rId5" Type="http://schemas.openxmlformats.org/officeDocument/2006/relationships/slide" Target="slide6.xml"/><Relationship Id="rId10" Type="http://schemas.openxmlformats.org/officeDocument/2006/relationships/image" Target="../media/image11.png"/><Relationship Id="rId4" Type="http://schemas.openxmlformats.org/officeDocument/2006/relationships/slide" Target="slide8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slide" Target="slide18.xml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slide" Target="slide8.xml"/><Relationship Id="rId10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6090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200" b="1" dirty="0" err="1">
                <a:latin typeface="+mn-lt"/>
              </a:rPr>
              <a:t>Biobrick</a:t>
            </a:r>
            <a:r>
              <a:rPr lang="zh-TW" altLang="en-US" sz="7200" b="1" dirty="0">
                <a:latin typeface="+mn-lt"/>
              </a:rPr>
              <a:t> </a:t>
            </a:r>
            <a:r>
              <a:rPr lang="en-US" altLang="zh-TW" sz="7200" b="1" dirty="0">
                <a:latin typeface="+mn-lt"/>
              </a:rPr>
              <a:t>Tutorial</a:t>
            </a:r>
            <a:endParaRPr lang="zh-TW" altLang="en-US" sz="7200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2982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12/17</a:t>
            </a:r>
            <a:r>
              <a:rPr lang="zh-TW" altLang="en-US" sz="3200" dirty="0"/>
              <a:t> </a:t>
            </a:r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92B4EF-6AE9-4484-BBE1-256BB4A0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86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52338" y="1560480"/>
            <a:ext cx="8817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BBa_B0034   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Most </a:t>
            </a:r>
            <a:r>
              <a:rPr lang="en-US" altLang="zh-TW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U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sed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52337" y="2668476"/>
            <a:ext cx="690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BBa_B0031   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Weak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2337" y="3776472"/>
            <a:ext cx="7630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BBa_B0032   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Medium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52338" y="4884468"/>
            <a:ext cx="844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BBa_B0030   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Strong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799644-30B5-4AF9-A3F3-AADDB856CA28}"/>
              </a:ext>
            </a:extLst>
          </p:cNvPr>
          <p:cNvSpPr txBox="1"/>
          <p:nvPr/>
        </p:nvSpPr>
        <p:spPr>
          <a:xfrm>
            <a:off x="3925915" y="270625"/>
            <a:ext cx="81613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Categories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4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56" b="60833" l="1563" r="30000">
                        <a14:foregroundMark x1="11354" y1="44907" x2="10104" y2="45093"/>
                        <a14:foregroundMark x1="9583" y1="45278" x2="9583" y2="45278"/>
                        <a14:foregroundMark x1="8750" y1="45093" x2="8750" y2="45093"/>
                        <a14:foregroundMark x1="7708" y1="45556" x2="7708" y2="45556"/>
                        <a14:foregroundMark x1="6667" y1="43981" x2="6354" y2="43519"/>
                        <a14:foregroundMark x1="5313" y1="40463" x2="5313" y2="40463"/>
                        <a14:foregroundMark x1="4323" y1="38333" x2="4323" y2="38333"/>
                        <a14:foregroundMark x1="3229" y1="36389" x2="3229" y2="36389"/>
                        <a14:foregroundMark x1="2448" y1="35463" x2="2448" y2="35463"/>
                        <a14:foregroundMark x1="1563" y1="34352" x2="1563" y2="34352"/>
                        <a14:foregroundMark x1="4635" y1="31944" x2="4635" y2="31944"/>
                        <a14:foregroundMark x1="6615" y1="33148" x2="6615" y2="33148"/>
                        <a14:foregroundMark x1="8177" y1="33796" x2="8177" y2="33796"/>
                        <a14:foregroundMark x1="10781" y1="33148" x2="10781" y2="33148"/>
                        <a14:foregroundMark x1="13594" y1="33148" x2="13594" y2="33148"/>
                        <a14:foregroundMark x1="17240" y1="33148" x2="17240" y2="33148"/>
                        <a14:foregroundMark x1="20833" y1="33241" x2="20833" y2="33241"/>
                        <a14:foregroundMark x1="23385" y1="36667" x2="23385" y2="36667"/>
                        <a14:foregroundMark x1="24427" y1="37778" x2="24427" y2="37778"/>
                        <a14:foregroundMark x1="26042" y1="39352" x2="26198" y2="39722"/>
                        <a14:foregroundMark x1="28125" y1="40741" x2="28125" y2="40741"/>
                        <a14:foregroundMark x1="29167" y1="41019" x2="29167" y2="41019"/>
                        <a14:foregroundMark x1="30104" y1="41481" x2="30104" y2="41481"/>
                        <a14:foregroundMark x1="29375" y1="44630" x2="29375" y2="44630"/>
                        <a14:foregroundMark x1="26563" y1="45741" x2="26563" y2="45741"/>
                        <a14:foregroundMark x1="26823" y1="52130" x2="26823" y2="52130"/>
                        <a14:foregroundMark x1="25833" y1="57037" x2="25833" y2="57037"/>
                        <a14:foregroundMark x1="24792" y1="59907" x2="24792" y2="59907"/>
                        <a14:foregroundMark x1="23542" y1="60833" x2="23542" y2="60833"/>
                        <a14:foregroundMark x1="11979" y1="36667" x2="11979" y2="36667"/>
                        <a14:foregroundMark x1="13281" y1="36852" x2="13281" y2="36852"/>
                        <a14:foregroundMark x1="10833" y1="36944" x2="10833" y2="36944"/>
                        <a14:foregroundMark x1="17917" y1="37500" x2="17917" y2="37500"/>
                        <a14:foregroundMark x1="17552" y1="35741" x2="17552" y2="35741"/>
                        <a14:foregroundMark x1="18333" y1="35741" x2="18333" y2="35741"/>
                        <a14:foregroundMark x1="19583" y1="35741" x2="19583" y2="35741"/>
                        <a14:foregroundMark x1="19375" y1="37963" x2="19375" y2="37963"/>
                        <a14:foregroundMark x1="21094" y1="37685" x2="21094" y2="37685"/>
                        <a14:foregroundMark x1="20938" y1="35648" x2="20938" y2="35648"/>
                        <a14:foregroundMark x1="20573" y1="35000" x2="20573" y2="35000"/>
                        <a14:foregroundMark x1="19896" y1="34815" x2="19896" y2="34815"/>
                        <a14:foregroundMark x1="18594" y1="34815" x2="18594" y2="34815"/>
                        <a14:foregroundMark x1="17552" y1="34815" x2="17552" y2="34815"/>
                        <a14:foregroundMark x1="17031" y1="35093" x2="17031" y2="35093"/>
                        <a14:foregroundMark x1="16250" y1="35278" x2="16250" y2="35278"/>
                        <a14:foregroundMark x1="15729" y1="36111" x2="15677" y2="36667"/>
                        <a14:foregroundMark x1="15521" y1="37778" x2="15521" y2="37778"/>
                        <a14:foregroundMark x1="15677" y1="38241" x2="15677" y2="38241"/>
                        <a14:foregroundMark x1="16250" y1="38426" x2="16563" y2="38426"/>
                        <a14:foregroundMark x1="17031" y1="38611" x2="17708" y2="38611"/>
                        <a14:foregroundMark x1="18333" y1="38611" x2="18333" y2="38611"/>
                        <a14:foregroundMark x1="18542" y1="38611" x2="18542" y2="38611"/>
                        <a14:foregroundMark x1="19271" y1="38704" x2="19271" y2="38704"/>
                        <a14:foregroundMark x1="19531" y1="38704" x2="19531" y2="38704"/>
                        <a14:foregroundMark x1="19740" y1="38796" x2="19740" y2="38796"/>
                        <a14:foregroundMark x1="19792" y1="38796" x2="19792" y2="38796"/>
                        <a14:foregroundMark x1="20000" y1="38796" x2="20000" y2="38796"/>
                        <a14:foregroundMark x1="20365" y1="38796" x2="20833" y2="38889"/>
                        <a14:foregroundMark x1="20885" y1="38889" x2="20885" y2="38889"/>
                        <a14:foregroundMark x1="21146" y1="39074" x2="21667" y2="39074"/>
                        <a14:foregroundMark x1="22135" y1="39259" x2="22448" y2="39259"/>
                        <a14:foregroundMark x1="22760" y1="39352" x2="23021" y2="39537"/>
                        <a14:foregroundMark x1="23229" y1="39630" x2="23229" y2="39630"/>
                        <a14:foregroundMark x1="23438" y1="40463" x2="23490" y2="40741"/>
                        <a14:foregroundMark x1="24427" y1="41944" x2="24427" y2="41944"/>
                        <a14:foregroundMark x1="24896" y1="42870" x2="24896" y2="42870"/>
                        <a14:foregroundMark x1="24896" y1="42870" x2="24896" y2="42870"/>
                        <a14:foregroundMark x1="24896" y1="42870" x2="24896" y2="42870"/>
                        <a14:foregroundMark x1="25990" y1="43333" x2="25990" y2="43333"/>
                        <a14:foregroundMark x1="27396" y1="43333" x2="27396" y2="43333"/>
                        <a14:foregroundMark x1="27396" y1="43333" x2="27396" y2="43333"/>
                        <a14:foregroundMark x1="27396" y1="43333" x2="27396" y2="43333"/>
                        <a14:foregroundMark x1="19323" y1="47130" x2="19323" y2="47130"/>
                        <a14:foregroundMark x1="17240" y1="45648" x2="17240" y2="45648"/>
                        <a14:foregroundMark x1="19583" y1="45185" x2="19583" y2="45185"/>
                        <a14:foregroundMark x1="18281" y1="45556" x2="18281" y2="45556"/>
                        <a14:foregroundMark x1="17083" y1="48056" x2="17292" y2="48611"/>
                        <a14:foregroundMark x1="19323" y1="50278" x2="19323" y2="50278"/>
                        <a14:foregroundMark x1="19844" y1="49352" x2="19844" y2="49352"/>
                        <a14:foregroundMark x1="20156" y1="48426" x2="20156" y2="48426"/>
                        <a14:foregroundMark x1="20260" y1="48056" x2="20260" y2="48056"/>
                        <a14:foregroundMark x1="20104" y1="46574" x2="20104" y2="46574"/>
                        <a14:foregroundMark x1="20000" y1="46296" x2="20000" y2="46296"/>
                        <a14:foregroundMark x1="23802" y1="53889" x2="23802" y2="53889"/>
                        <a14:foregroundMark x1="22865" y1="50741" x2="22865" y2="50741"/>
                        <a14:foregroundMark x1="22865" y1="50741" x2="22865" y2="50741"/>
                        <a14:foregroundMark x1="22865" y1="50741" x2="22865" y2="50741"/>
                        <a14:foregroundMark x1="22969" y1="50741" x2="22969" y2="50741"/>
                        <a14:foregroundMark x1="23177" y1="50741" x2="23177" y2="50741"/>
                        <a14:foregroundMark x1="26875" y1="49167" x2="26875" y2="49167"/>
                        <a14:foregroundMark x1="29115" y1="43426" x2="29115" y2="43426"/>
                        <a14:foregroundMark x1="28333" y1="43704" x2="28333" y2="43704"/>
                        <a14:foregroundMark x1="29479" y1="42963" x2="29479" y2="42963"/>
                        <a14:foregroundMark x1="29479" y1="42593" x2="29479" y2="42593"/>
                        <a14:foregroundMark x1="26563" y1="41389" x2="26563" y2="41389"/>
                        <a14:foregroundMark x1="26458" y1="41389" x2="26458" y2="41389"/>
                        <a14:foregroundMark x1="25052" y1="41111" x2="25052" y2="41111"/>
                        <a14:foregroundMark x1="24531" y1="41111" x2="24531" y2="41111"/>
                        <a14:foregroundMark x1="24479" y1="40185" x2="24479" y2="40185"/>
                        <a14:foregroundMark x1="27135" y1="39352" x2="27135" y2="39352"/>
                        <a14:foregroundMark x1="21823" y1="59537" x2="21823" y2="59537"/>
                        <a14:foregroundMark x1="21198" y1="58519" x2="21198" y2="58519"/>
                        <a14:foregroundMark x1="20156" y1="56389" x2="20156" y2="56389"/>
                        <a14:foregroundMark x1="19375" y1="55278" x2="19375" y2="55278"/>
                        <a14:foregroundMark x1="13854" y1="48148" x2="13854" y2="48148"/>
                        <a14:foregroundMark x1="8958" y1="35463" x2="8958" y2="35463"/>
                        <a14:foregroundMark x1="8385" y1="35278" x2="8385" y2="35278"/>
                        <a14:foregroundMark x1="7917" y1="36111" x2="7917" y2="36111"/>
                        <a14:foregroundMark x1="9479" y1="35093" x2="9479" y2="35093"/>
                        <a14:foregroundMark x1="9740" y1="35556" x2="9740" y2="35556"/>
                        <a14:foregroundMark x1="24271" y1="56667" x2="24271" y2="56667"/>
                        <a14:foregroundMark x1="24427" y1="58611" x2="24427" y2="58611"/>
                        <a14:backgroundMark x1="26042" y1="56759" x2="26042" y2="56759"/>
                      </a14:backgroundRemoval>
                    </a14:imgEffect>
                  </a14:imgLayer>
                </a14:imgProps>
              </a:ext>
            </a:extLst>
          </a:blip>
          <a:srcRect l="1016" t="27381" r="69165" b="40637"/>
          <a:stretch/>
        </p:blipFill>
        <p:spPr>
          <a:xfrm>
            <a:off x="3533556" y="1905496"/>
            <a:ext cx="6538492" cy="39447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25915" y="270625"/>
            <a:ext cx="81613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BBa_K115002 - 37°C RBS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11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63435" y="2623236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 Gene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14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83" t="35331" r="58562" b="45205"/>
          <a:stretch/>
        </p:blipFill>
        <p:spPr>
          <a:xfrm>
            <a:off x="3055310" y="1460503"/>
            <a:ext cx="6262122" cy="17332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77329" y="239791"/>
            <a:ext cx="630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Reporter Protein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783" t="31945" r="52710" b="29463"/>
          <a:stretch/>
        </p:blipFill>
        <p:spPr>
          <a:xfrm>
            <a:off x="3055310" y="3441419"/>
            <a:ext cx="6262122" cy="30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5285" y="220309"/>
            <a:ext cx="630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Enzyme Protein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88251" y="2778201"/>
            <a:ext cx="8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IPP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220564" y="2789874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DMAPP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657689" y="2789874"/>
            <a:ext cx="42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438086" y="3120423"/>
            <a:ext cx="2502456" cy="33021"/>
          </a:xfrm>
          <a:prstGeom prst="straightConnector1">
            <a:avLst/>
          </a:prstGeom>
          <a:ln w="171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23" y="2024932"/>
            <a:ext cx="1771167" cy="92913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8196216" y="2778201"/>
            <a:ext cx="191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GPP</a:t>
            </a:r>
          </a:p>
        </p:txBody>
      </p:sp>
      <p:sp>
        <p:nvSpPr>
          <p:cNvPr id="20" name="迴轉箭號 19"/>
          <p:cNvSpPr/>
          <p:nvPr/>
        </p:nvSpPr>
        <p:spPr>
          <a:xfrm rot="5400000">
            <a:off x="8707205" y="3623764"/>
            <a:ext cx="2069750" cy="871191"/>
          </a:xfrm>
          <a:prstGeom prst="uturnArrow">
            <a:avLst>
              <a:gd name="adj1" fmla="val 25000"/>
              <a:gd name="adj2" fmla="val 228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16" y="3562492"/>
            <a:ext cx="1633870" cy="99373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824876" y="4523045"/>
            <a:ext cx="207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linalool</a:t>
            </a:r>
          </a:p>
        </p:txBody>
      </p:sp>
    </p:spTree>
    <p:extLst>
      <p:ext uri="{BB962C8B-B14F-4D97-AF65-F5344CB8AC3E}">
        <p14:creationId xmlns:p14="http://schemas.microsoft.com/office/powerpoint/2010/main" val="210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0" grpId="0" animBg="1"/>
      <p:bldP spid="22" grpId="0"/>
      <p:bldP spid="22" grpId="1"/>
      <p:bldP spid="2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98909" y="250614"/>
            <a:ext cx="6305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Regulation Protein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圓角矩形 4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2820685" y="1959481"/>
            <a:ext cx="1946870" cy="784393"/>
          </a:xfrm>
          <a:prstGeom prst="roundRect">
            <a:avLst/>
          </a:prstGeom>
          <a:solidFill>
            <a:srgbClr val="9BD47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09" y="2135455"/>
            <a:ext cx="1612912" cy="372620"/>
          </a:xfrm>
          <a:prstGeom prst="rect">
            <a:avLst/>
          </a:prstGeom>
        </p:spPr>
      </p:pic>
      <p:sp>
        <p:nvSpPr>
          <p:cNvPr id="22" name="右彎箭號 21"/>
          <p:cNvSpPr/>
          <p:nvPr/>
        </p:nvSpPr>
        <p:spPr>
          <a:xfrm>
            <a:off x="8295863" y="1722781"/>
            <a:ext cx="1908312" cy="1338261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rgbClr val="9BD477"/>
          </a:solidFill>
          <a:ln>
            <a:solidFill>
              <a:srgbClr val="9BD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 Promoter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圓角矩形 22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169997" y="4147929"/>
            <a:ext cx="1771985" cy="72331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uxR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圓角矩形 23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4673618" y="5703542"/>
            <a:ext cx="1747381" cy="77980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uxI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十字形 24"/>
          <p:cNvSpPr/>
          <p:nvPr/>
        </p:nvSpPr>
        <p:spPr>
          <a:xfrm>
            <a:off x="3497974" y="4216041"/>
            <a:ext cx="592292" cy="587087"/>
          </a:xfrm>
          <a:prstGeom prst="plus">
            <a:avLst>
              <a:gd name="adj" fmla="val 411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547308" y="4979101"/>
            <a:ext cx="13253" cy="5592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4843669" y="3894953"/>
            <a:ext cx="1510096" cy="887325"/>
            <a:chOff x="4843669" y="3894953"/>
            <a:chExt cx="1510096" cy="887325"/>
          </a:xfrm>
        </p:grpSpPr>
        <p:sp>
          <p:nvSpPr>
            <p:cNvPr id="30" name="橢圓 29"/>
            <p:cNvSpPr/>
            <p:nvPr/>
          </p:nvSpPr>
          <p:spPr>
            <a:xfrm>
              <a:off x="5078895" y="4058311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5290930" y="4553858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5488945" y="4195370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5727484" y="4472903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6115226" y="4309580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157640" y="4197993"/>
              <a:ext cx="805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AHL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5831076" y="3894953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4843669" y="4335999"/>
              <a:ext cx="238539" cy="2284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0" name="右彎箭號 39"/>
          <p:cNvSpPr/>
          <p:nvPr/>
        </p:nvSpPr>
        <p:spPr>
          <a:xfrm>
            <a:off x="8378689" y="3781078"/>
            <a:ext cx="1908312" cy="1338261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Promoter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850989" y="4564420"/>
            <a:ext cx="1292474" cy="2269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5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88E58-4083-4FF3-996D-DC70E961F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EF98DE9-7C40-44D9-8069-57503E061CE1}"/>
              </a:ext>
            </a:extLst>
          </p:cNvPr>
          <p:cNvCxnSpPr>
            <a:cxnSpLocks/>
          </p:cNvCxnSpPr>
          <p:nvPr/>
        </p:nvCxnSpPr>
        <p:spPr>
          <a:xfrm>
            <a:off x="3308680" y="3731157"/>
            <a:ext cx="1459081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B1B87930-79F5-4318-86FD-C08E200078C3}"/>
              </a:ext>
            </a:extLst>
          </p:cNvPr>
          <p:cNvGrpSpPr/>
          <p:nvPr/>
        </p:nvGrpSpPr>
        <p:grpSpPr>
          <a:xfrm>
            <a:off x="3376091" y="2414515"/>
            <a:ext cx="530757" cy="1354235"/>
            <a:chOff x="5829297" y="1951980"/>
            <a:chExt cx="1760827" cy="3884318"/>
          </a:xfrm>
        </p:grpSpPr>
        <p:sp>
          <p:nvSpPr>
            <p:cNvPr id="5" name="Oval 256 4">
              <a:extLst>
                <a:ext uri="{FF2B5EF4-FFF2-40B4-BE49-F238E27FC236}">
                  <a16:creationId xmlns:a16="http://schemas.microsoft.com/office/drawing/2014/main" id="{84CB8D26-154B-46F6-B4AF-B531BB4994FE}"/>
                </a:ext>
              </a:extLst>
            </p:cNvPr>
            <p:cNvSpPr/>
            <p:nvPr/>
          </p:nvSpPr>
          <p:spPr>
            <a:xfrm>
              <a:off x="5829297" y="1951980"/>
              <a:ext cx="1760827" cy="14360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256 5">
              <a:extLst>
                <a:ext uri="{FF2B5EF4-FFF2-40B4-BE49-F238E27FC236}">
                  <a16:creationId xmlns:a16="http://schemas.microsoft.com/office/drawing/2014/main" id="{28D5EF3E-3DA0-4E78-AA24-606D9649B3DF}"/>
                </a:ext>
              </a:extLst>
            </p:cNvPr>
            <p:cNvSpPr/>
            <p:nvPr/>
          </p:nvSpPr>
          <p:spPr>
            <a:xfrm>
              <a:off x="6113146" y="4094240"/>
              <a:ext cx="1193129" cy="97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256 6">
              <a:extLst>
                <a:ext uri="{FF2B5EF4-FFF2-40B4-BE49-F238E27FC236}">
                  <a16:creationId xmlns:a16="http://schemas.microsoft.com/office/drawing/2014/main" id="{86353C65-410B-48C0-A24C-D4808C75CA76}"/>
                </a:ext>
              </a:extLst>
            </p:cNvPr>
            <p:cNvSpPr/>
            <p:nvPr/>
          </p:nvSpPr>
          <p:spPr>
            <a:xfrm>
              <a:off x="6507648" y="2995646"/>
              <a:ext cx="404125" cy="262093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256 8">
              <a:extLst>
                <a:ext uri="{FF2B5EF4-FFF2-40B4-BE49-F238E27FC236}">
                  <a16:creationId xmlns:a16="http://schemas.microsoft.com/office/drawing/2014/main" id="{182FA4AF-CFAD-4B8E-83FA-FACA22C0A4C8}"/>
                </a:ext>
              </a:extLst>
            </p:cNvPr>
            <p:cNvCxnSpPr/>
            <p:nvPr/>
          </p:nvCxnSpPr>
          <p:spPr>
            <a:xfrm>
              <a:off x="6507648" y="3340918"/>
              <a:ext cx="0" cy="823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256 10">
              <a:extLst>
                <a:ext uri="{FF2B5EF4-FFF2-40B4-BE49-F238E27FC236}">
                  <a16:creationId xmlns:a16="http://schemas.microsoft.com/office/drawing/2014/main" id="{CD9A5B77-E921-437F-8B22-837CA054CAE0}"/>
                </a:ext>
              </a:extLst>
            </p:cNvPr>
            <p:cNvCxnSpPr/>
            <p:nvPr/>
          </p:nvCxnSpPr>
          <p:spPr>
            <a:xfrm>
              <a:off x="6902151" y="3333070"/>
              <a:ext cx="0" cy="823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256 11">
              <a:extLst>
                <a:ext uri="{FF2B5EF4-FFF2-40B4-BE49-F238E27FC236}">
                  <a16:creationId xmlns:a16="http://schemas.microsoft.com/office/drawing/2014/main" id="{CE881EA9-8536-44E8-9675-574CCD390B63}"/>
                </a:ext>
              </a:extLst>
            </p:cNvPr>
            <p:cNvCxnSpPr/>
            <p:nvPr/>
          </p:nvCxnSpPr>
          <p:spPr>
            <a:xfrm>
              <a:off x="6507648" y="5012352"/>
              <a:ext cx="0" cy="823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256 13">
              <a:extLst>
                <a:ext uri="{FF2B5EF4-FFF2-40B4-BE49-F238E27FC236}">
                  <a16:creationId xmlns:a16="http://schemas.microsoft.com/office/drawing/2014/main" id="{06045563-B1E6-43D9-8269-6C3FEA87CF75}"/>
                </a:ext>
              </a:extLst>
            </p:cNvPr>
            <p:cNvCxnSpPr/>
            <p:nvPr/>
          </p:nvCxnSpPr>
          <p:spPr>
            <a:xfrm>
              <a:off x="6911773" y="5012352"/>
              <a:ext cx="0" cy="823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56 22">
              <a:extLst>
                <a:ext uri="{FF2B5EF4-FFF2-40B4-BE49-F238E27FC236}">
                  <a16:creationId xmlns:a16="http://schemas.microsoft.com/office/drawing/2014/main" id="{28C33193-9A3C-4EF5-99A5-4E1AB653FC31}"/>
                </a:ext>
              </a:extLst>
            </p:cNvPr>
            <p:cNvSpPr/>
            <p:nvPr/>
          </p:nvSpPr>
          <p:spPr>
            <a:xfrm>
              <a:off x="6522081" y="4080507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256 24">
              <a:extLst>
                <a:ext uri="{FF2B5EF4-FFF2-40B4-BE49-F238E27FC236}">
                  <a16:creationId xmlns:a16="http://schemas.microsoft.com/office/drawing/2014/main" id="{E755A0B2-C22E-42B9-975B-1AC45D7F8A85}"/>
                </a:ext>
              </a:extLst>
            </p:cNvPr>
            <p:cNvSpPr/>
            <p:nvPr/>
          </p:nvSpPr>
          <p:spPr>
            <a:xfrm>
              <a:off x="6518472" y="3907381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56 26">
              <a:extLst>
                <a:ext uri="{FF2B5EF4-FFF2-40B4-BE49-F238E27FC236}">
                  <a16:creationId xmlns:a16="http://schemas.microsoft.com/office/drawing/2014/main" id="{4638E8C2-5690-4C41-BFF5-F2FEEDEBF92E}"/>
                </a:ext>
              </a:extLst>
            </p:cNvPr>
            <p:cNvSpPr/>
            <p:nvPr/>
          </p:nvSpPr>
          <p:spPr>
            <a:xfrm>
              <a:off x="6514864" y="3734254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56 28">
              <a:extLst>
                <a:ext uri="{FF2B5EF4-FFF2-40B4-BE49-F238E27FC236}">
                  <a16:creationId xmlns:a16="http://schemas.microsoft.com/office/drawing/2014/main" id="{428FC3C2-3DBC-4FFA-9EC8-53ABC67A5111}"/>
                </a:ext>
              </a:extLst>
            </p:cNvPr>
            <p:cNvSpPr/>
            <p:nvPr/>
          </p:nvSpPr>
          <p:spPr>
            <a:xfrm>
              <a:off x="6511257" y="3561127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256 21">
              <a:extLst>
                <a:ext uri="{FF2B5EF4-FFF2-40B4-BE49-F238E27FC236}">
                  <a16:creationId xmlns:a16="http://schemas.microsoft.com/office/drawing/2014/main" id="{0B7B2D81-43DC-4D9B-BE86-9D0F3D589D9E}"/>
                </a:ext>
              </a:extLst>
            </p:cNvPr>
            <p:cNvSpPr/>
            <p:nvPr/>
          </p:nvSpPr>
          <p:spPr>
            <a:xfrm>
              <a:off x="6507648" y="3388001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4CE13BC3-4B73-413D-8A29-48CF7F0A4F64}"/>
                </a:ext>
              </a:extLst>
            </p:cNvPr>
            <p:cNvSpPr/>
            <p:nvPr/>
          </p:nvSpPr>
          <p:spPr>
            <a:xfrm>
              <a:off x="6516239" y="5670352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C2A79645-4CB7-43D0-BD1D-C892F6230C3B}"/>
                </a:ext>
              </a:extLst>
            </p:cNvPr>
            <p:cNvSpPr/>
            <p:nvPr/>
          </p:nvSpPr>
          <p:spPr>
            <a:xfrm>
              <a:off x="6511771" y="5464016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29BFB800-7DA5-4305-8664-EC5A85C6E2CC}"/>
                </a:ext>
              </a:extLst>
            </p:cNvPr>
            <p:cNvSpPr/>
            <p:nvPr/>
          </p:nvSpPr>
          <p:spPr>
            <a:xfrm>
              <a:off x="6507304" y="5257679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256 30">
              <a:extLst>
                <a:ext uri="{FF2B5EF4-FFF2-40B4-BE49-F238E27FC236}">
                  <a16:creationId xmlns:a16="http://schemas.microsoft.com/office/drawing/2014/main" id="{1A272335-7943-41E9-95B1-37ADDC040CA3}"/>
                </a:ext>
              </a:extLst>
            </p:cNvPr>
            <p:cNvSpPr/>
            <p:nvPr/>
          </p:nvSpPr>
          <p:spPr>
            <a:xfrm>
              <a:off x="6502837" y="5051342"/>
              <a:ext cx="394503" cy="27464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E183CA2-F509-4D73-87FB-647E0133616F}"/>
              </a:ext>
            </a:extLst>
          </p:cNvPr>
          <p:cNvCxnSpPr>
            <a:cxnSpLocks/>
          </p:cNvCxnSpPr>
          <p:nvPr/>
        </p:nvCxnSpPr>
        <p:spPr>
          <a:xfrm>
            <a:off x="3698026" y="3733327"/>
            <a:ext cx="2281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EEFCC0-6604-45E9-8C91-05955D85EB81}"/>
              </a:ext>
            </a:extLst>
          </p:cNvPr>
          <p:cNvSpPr txBox="1"/>
          <p:nvPr/>
        </p:nvSpPr>
        <p:spPr>
          <a:xfrm>
            <a:off x="4770445" y="3376959"/>
            <a:ext cx="167640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Repressed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gene</a:t>
            </a:r>
            <a:endParaRPr kumimoji="0" lang="zh-TW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B170D4-B69B-40BB-AEE5-B57D95BD622C}"/>
              </a:ext>
            </a:extLst>
          </p:cNvPr>
          <p:cNvGrpSpPr/>
          <p:nvPr/>
        </p:nvGrpSpPr>
        <p:grpSpPr>
          <a:xfrm>
            <a:off x="5486076" y="2855385"/>
            <a:ext cx="1413544" cy="1219200"/>
            <a:chOff x="6414005" y="1841415"/>
            <a:chExt cx="1376831" cy="1187535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58B8B45F-2FA6-453F-AE71-573454E766E8}"/>
                </a:ext>
              </a:extLst>
            </p:cNvPr>
            <p:cNvSpPr/>
            <p:nvPr/>
          </p:nvSpPr>
          <p:spPr>
            <a:xfrm>
              <a:off x="6873820" y="1841415"/>
              <a:ext cx="914400" cy="914400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20D7C067-D6D7-43E6-AADD-48A34655B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4005" y="1841415"/>
              <a:ext cx="9186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7C7562B-97FF-4780-9968-4B9B8620C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835" y="2298615"/>
              <a:ext cx="1" cy="730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接點: 弧形 45">
            <a:extLst>
              <a:ext uri="{FF2B5EF4-FFF2-40B4-BE49-F238E27FC236}">
                <a16:creationId xmlns:a16="http://schemas.microsoft.com/office/drawing/2014/main" id="{104E3136-1CE1-4CF5-9D9A-BA083C7E19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2263" y="2347845"/>
            <a:ext cx="1161820" cy="107247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380F42-4333-4B4E-8B4A-4B51C515B43E}"/>
              </a:ext>
            </a:extLst>
          </p:cNvPr>
          <p:cNvSpPr txBox="1"/>
          <p:nvPr/>
        </p:nvSpPr>
        <p:spPr>
          <a:xfrm>
            <a:off x="8009537" y="2049148"/>
            <a:ext cx="169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Trigger RNA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C96FD69-041A-4B49-99D3-CFBD77090487}"/>
              </a:ext>
            </a:extLst>
          </p:cNvPr>
          <p:cNvCxnSpPr>
            <a:cxnSpLocks/>
          </p:cNvCxnSpPr>
          <p:nvPr/>
        </p:nvCxnSpPr>
        <p:spPr>
          <a:xfrm>
            <a:off x="3593389" y="5206260"/>
            <a:ext cx="6363412" cy="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7EECCB8-B896-4C37-A4FE-06A87D455D78}"/>
              </a:ext>
            </a:extLst>
          </p:cNvPr>
          <p:cNvSpPr/>
          <p:nvPr/>
        </p:nvSpPr>
        <p:spPr>
          <a:xfrm>
            <a:off x="6061814" y="4832157"/>
            <a:ext cx="474773" cy="697623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: 圓角 87">
            <a:extLst>
              <a:ext uri="{FF2B5EF4-FFF2-40B4-BE49-F238E27FC236}">
                <a16:creationId xmlns:a16="http://schemas.microsoft.com/office/drawing/2014/main" id="{57CA3C00-1ED6-4E14-946F-B3F89FB95BD9}"/>
              </a:ext>
            </a:extLst>
          </p:cNvPr>
          <p:cNvSpPr/>
          <p:nvPr/>
        </p:nvSpPr>
        <p:spPr>
          <a:xfrm>
            <a:off x="9284715" y="4480986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: 圓角 88">
            <a:extLst>
              <a:ext uri="{FF2B5EF4-FFF2-40B4-BE49-F238E27FC236}">
                <a16:creationId xmlns:a16="http://schemas.microsoft.com/office/drawing/2014/main" id="{2750BD3A-09D3-4B10-9C8E-C360292D9EDB}"/>
              </a:ext>
            </a:extLst>
          </p:cNvPr>
          <p:cNvSpPr/>
          <p:nvPr/>
        </p:nvSpPr>
        <p:spPr>
          <a:xfrm>
            <a:off x="9742635" y="4684186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: 圓角 89">
            <a:extLst>
              <a:ext uri="{FF2B5EF4-FFF2-40B4-BE49-F238E27FC236}">
                <a16:creationId xmlns:a16="http://schemas.microsoft.com/office/drawing/2014/main" id="{C039C1A4-29CB-4034-9C36-6E311730E628}"/>
              </a:ext>
            </a:extLst>
          </p:cNvPr>
          <p:cNvSpPr/>
          <p:nvPr/>
        </p:nvSpPr>
        <p:spPr>
          <a:xfrm>
            <a:off x="8846756" y="4681409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: 圓角 90">
            <a:extLst>
              <a:ext uri="{FF2B5EF4-FFF2-40B4-BE49-F238E27FC236}">
                <a16:creationId xmlns:a16="http://schemas.microsoft.com/office/drawing/2014/main" id="{180034AE-8026-46D3-84FA-81EF1C15E0AA}"/>
              </a:ext>
            </a:extLst>
          </p:cNvPr>
          <p:cNvSpPr/>
          <p:nvPr/>
        </p:nvSpPr>
        <p:spPr>
          <a:xfrm>
            <a:off x="8839913" y="5464880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: 圓角 91">
            <a:extLst>
              <a:ext uri="{FF2B5EF4-FFF2-40B4-BE49-F238E27FC236}">
                <a16:creationId xmlns:a16="http://schemas.microsoft.com/office/drawing/2014/main" id="{0D70E6D7-EF5F-4FFB-9143-576306BD75D9}"/>
              </a:ext>
            </a:extLst>
          </p:cNvPr>
          <p:cNvSpPr/>
          <p:nvPr/>
        </p:nvSpPr>
        <p:spPr>
          <a:xfrm>
            <a:off x="9752160" y="5464880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: 圓角 92">
            <a:extLst>
              <a:ext uri="{FF2B5EF4-FFF2-40B4-BE49-F238E27FC236}">
                <a16:creationId xmlns:a16="http://schemas.microsoft.com/office/drawing/2014/main" id="{8FA88F5A-21B5-4A01-9099-15346A010B5B}"/>
              </a:ext>
            </a:extLst>
          </p:cNvPr>
          <p:cNvSpPr/>
          <p:nvPr/>
        </p:nvSpPr>
        <p:spPr>
          <a:xfrm>
            <a:off x="9245600" y="5728337"/>
            <a:ext cx="306240" cy="263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48CEAC-CB18-4816-8005-9D31C82AD213}"/>
              </a:ext>
            </a:extLst>
          </p:cNvPr>
          <p:cNvSpPr txBox="1"/>
          <p:nvPr/>
        </p:nvSpPr>
        <p:spPr>
          <a:xfrm>
            <a:off x="8993034" y="4798346"/>
            <a:ext cx="95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Active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20B87E4-CA31-4763-BE14-84D6FF766C77}"/>
              </a:ext>
            </a:extLst>
          </p:cNvPr>
          <p:cNvSpPr txBox="1"/>
          <p:nvPr/>
        </p:nvSpPr>
        <p:spPr>
          <a:xfrm>
            <a:off x="8981355" y="5090586"/>
            <a:ext cx="93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420B90-7FA9-41AF-A4E5-439B3E1994CD}"/>
              </a:ext>
            </a:extLst>
          </p:cNvPr>
          <p:cNvSpPr txBox="1"/>
          <p:nvPr/>
        </p:nvSpPr>
        <p:spPr>
          <a:xfrm>
            <a:off x="5601087" y="5430577"/>
            <a:ext cx="1504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ribosome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005C78-9503-467E-951F-A2C7881C91B9}"/>
              </a:ext>
            </a:extLst>
          </p:cNvPr>
          <p:cNvSpPr/>
          <p:nvPr/>
        </p:nvSpPr>
        <p:spPr>
          <a:xfrm>
            <a:off x="3829977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18B4BE-CDE2-4A9C-96DB-8FE8B03C7F2C}"/>
              </a:ext>
            </a:extLst>
          </p:cNvPr>
          <p:cNvSpPr/>
          <p:nvPr/>
        </p:nvSpPr>
        <p:spPr>
          <a:xfrm>
            <a:off x="3945893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4345CA-5687-4E45-9188-0EA2407760DF}"/>
              </a:ext>
            </a:extLst>
          </p:cNvPr>
          <p:cNvSpPr/>
          <p:nvPr/>
        </p:nvSpPr>
        <p:spPr>
          <a:xfrm>
            <a:off x="4061809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36AF48-DA4E-4C06-B9BC-E31A42B8FBB5}"/>
              </a:ext>
            </a:extLst>
          </p:cNvPr>
          <p:cNvSpPr/>
          <p:nvPr/>
        </p:nvSpPr>
        <p:spPr>
          <a:xfrm>
            <a:off x="4177725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528124-0E5B-4A71-8779-8E1966C46B65}"/>
              </a:ext>
            </a:extLst>
          </p:cNvPr>
          <p:cNvSpPr/>
          <p:nvPr/>
        </p:nvSpPr>
        <p:spPr>
          <a:xfrm>
            <a:off x="4293641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173CD39-CE71-4E3A-995B-E24E4D0EF026}"/>
              </a:ext>
            </a:extLst>
          </p:cNvPr>
          <p:cNvSpPr/>
          <p:nvPr/>
        </p:nvSpPr>
        <p:spPr>
          <a:xfrm>
            <a:off x="4409557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CDEB8A-0BC3-4A29-9168-39CD59DFA402}"/>
              </a:ext>
            </a:extLst>
          </p:cNvPr>
          <p:cNvSpPr/>
          <p:nvPr/>
        </p:nvSpPr>
        <p:spPr>
          <a:xfrm>
            <a:off x="4525473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FFE4A4-49A7-461B-9E5F-5BAC9C6C1C4D}"/>
              </a:ext>
            </a:extLst>
          </p:cNvPr>
          <p:cNvSpPr/>
          <p:nvPr/>
        </p:nvSpPr>
        <p:spPr>
          <a:xfrm>
            <a:off x="4641389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84310B-87E1-40BB-8A14-0DA479088725}"/>
              </a:ext>
            </a:extLst>
          </p:cNvPr>
          <p:cNvSpPr/>
          <p:nvPr/>
        </p:nvSpPr>
        <p:spPr>
          <a:xfrm>
            <a:off x="4757305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03C485-E246-4D7F-9CBD-714202F36FDA}"/>
              </a:ext>
            </a:extLst>
          </p:cNvPr>
          <p:cNvSpPr/>
          <p:nvPr/>
        </p:nvSpPr>
        <p:spPr>
          <a:xfrm>
            <a:off x="4873221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BEB8445-2018-4EF5-BD8A-0394375ACEFB}"/>
              </a:ext>
            </a:extLst>
          </p:cNvPr>
          <p:cNvSpPr/>
          <p:nvPr/>
        </p:nvSpPr>
        <p:spPr>
          <a:xfrm>
            <a:off x="4989137" y="5208794"/>
            <a:ext cx="60959" cy="29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3B1687-95BF-4B98-97F5-0313D97CD0EC}"/>
              </a:ext>
            </a:extLst>
          </p:cNvPr>
          <p:cNvSpPr/>
          <p:nvPr/>
        </p:nvSpPr>
        <p:spPr>
          <a:xfrm>
            <a:off x="3345299" y="3744940"/>
            <a:ext cx="605336" cy="1398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AF89EEC-B4FA-4DE3-8A5A-8618C46D3670}"/>
              </a:ext>
            </a:extLst>
          </p:cNvPr>
          <p:cNvCxnSpPr>
            <a:cxnSpLocks/>
          </p:cNvCxnSpPr>
          <p:nvPr/>
        </p:nvCxnSpPr>
        <p:spPr>
          <a:xfrm flipH="1">
            <a:off x="2967307" y="3731156"/>
            <a:ext cx="7393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27888" y="2942009"/>
            <a:ext cx="129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</a:t>
            </a:r>
          </a:p>
        </p:txBody>
      </p:sp>
      <p:cxnSp>
        <p:nvCxnSpPr>
          <p:cNvPr id="54" name="弧形接點 53"/>
          <p:cNvCxnSpPr/>
          <p:nvPr/>
        </p:nvCxnSpPr>
        <p:spPr>
          <a:xfrm rot="10800000" flipV="1">
            <a:off x="3976371" y="2329033"/>
            <a:ext cx="304800" cy="24622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/>
          <p:nvPr/>
        </p:nvCxnSpPr>
        <p:spPr>
          <a:xfrm rot="10800000" flipV="1">
            <a:off x="3933883" y="3148429"/>
            <a:ext cx="304800" cy="24622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249896" y="2071394"/>
            <a:ext cx="136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RBS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7315200" y="5206260"/>
            <a:ext cx="8128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344159" y="5304807"/>
            <a:ext cx="1930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</a:t>
            </a:r>
          </a:p>
        </p:txBody>
      </p:sp>
      <p:sp>
        <p:nvSpPr>
          <p:cNvPr id="59" name="手繪多邊形: 圖案 54">
            <a:extLst>
              <a:ext uri="{FF2B5EF4-FFF2-40B4-BE49-F238E27FC236}">
                <a16:creationId xmlns:a16="http://schemas.microsoft.com/office/drawing/2014/main" id="{2BB9E7CA-D295-43D1-A42B-97BABFBAE175}"/>
              </a:ext>
            </a:extLst>
          </p:cNvPr>
          <p:cNvSpPr/>
          <p:nvPr/>
        </p:nvSpPr>
        <p:spPr>
          <a:xfrm>
            <a:off x="7830847" y="1903427"/>
            <a:ext cx="1739979" cy="119397"/>
          </a:xfrm>
          <a:custGeom>
            <a:avLst/>
            <a:gdLst>
              <a:gd name="connsiteX0" fmla="*/ 0 w 1791929"/>
              <a:gd name="connsiteY0" fmla="*/ 258136 h 280262"/>
              <a:gd name="connsiteX1" fmla="*/ 176981 w 1791929"/>
              <a:gd name="connsiteY1" fmla="*/ 39 h 280262"/>
              <a:gd name="connsiteX2" fmla="*/ 331839 w 1791929"/>
              <a:gd name="connsiteY2" fmla="*/ 272884 h 280262"/>
              <a:gd name="connsiteX3" fmla="*/ 471949 w 1791929"/>
              <a:gd name="connsiteY3" fmla="*/ 36910 h 280262"/>
              <a:gd name="connsiteX4" fmla="*/ 612058 w 1791929"/>
              <a:gd name="connsiteY4" fmla="*/ 236013 h 280262"/>
              <a:gd name="connsiteX5" fmla="*/ 693175 w 1791929"/>
              <a:gd name="connsiteY5" fmla="*/ 29536 h 280262"/>
              <a:gd name="connsiteX6" fmla="*/ 789039 w 1791929"/>
              <a:gd name="connsiteY6" fmla="*/ 258136 h 280262"/>
              <a:gd name="connsiteX7" fmla="*/ 921775 w 1791929"/>
              <a:gd name="connsiteY7" fmla="*/ 39 h 280262"/>
              <a:gd name="connsiteX8" fmla="*/ 1054510 w 1791929"/>
              <a:gd name="connsiteY8" fmla="*/ 280258 h 280262"/>
              <a:gd name="connsiteX9" fmla="*/ 1238865 w 1791929"/>
              <a:gd name="connsiteY9" fmla="*/ 7413 h 280262"/>
              <a:gd name="connsiteX10" fmla="*/ 1386349 w 1791929"/>
              <a:gd name="connsiteY10" fmla="*/ 236013 h 280262"/>
              <a:gd name="connsiteX11" fmla="*/ 1496962 w 1791929"/>
              <a:gd name="connsiteY11" fmla="*/ 36910 h 280262"/>
              <a:gd name="connsiteX12" fmla="*/ 1585452 w 1791929"/>
              <a:gd name="connsiteY12" fmla="*/ 243388 h 280262"/>
              <a:gd name="connsiteX13" fmla="*/ 1696065 w 1791929"/>
              <a:gd name="connsiteY13" fmla="*/ 29536 h 280262"/>
              <a:gd name="connsiteX14" fmla="*/ 1791929 w 1791929"/>
              <a:gd name="connsiteY14" fmla="*/ 280258 h 2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1929" h="280262">
                <a:moveTo>
                  <a:pt x="0" y="258136"/>
                </a:moveTo>
                <a:cubicBezTo>
                  <a:pt x="60837" y="127858"/>
                  <a:pt x="121675" y="-2419"/>
                  <a:pt x="176981" y="39"/>
                </a:cubicBezTo>
                <a:cubicBezTo>
                  <a:pt x="232287" y="2497"/>
                  <a:pt x="282678" y="266739"/>
                  <a:pt x="331839" y="272884"/>
                </a:cubicBezTo>
                <a:cubicBezTo>
                  <a:pt x="381000" y="279029"/>
                  <a:pt x="425246" y="43055"/>
                  <a:pt x="471949" y="36910"/>
                </a:cubicBezTo>
                <a:cubicBezTo>
                  <a:pt x="518652" y="30765"/>
                  <a:pt x="575187" y="237242"/>
                  <a:pt x="612058" y="236013"/>
                </a:cubicBezTo>
                <a:cubicBezTo>
                  <a:pt x="648929" y="234784"/>
                  <a:pt x="663678" y="25849"/>
                  <a:pt x="693175" y="29536"/>
                </a:cubicBezTo>
                <a:cubicBezTo>
                  <a:pt x="722672" y="33223"/>
                  <a:pt x="750939" y="263052"/>
                  <a:pt x="789039" y="258136"/>
                </a:cubicBezTo>
                <a:cubicBezTo>
                  <a:pt x="827139" y="253220"/>
                  <a:pt x="877530" y="-3648"/>
                  <a:pt x="921775" y="39"/>
                </a:cubicBezTo>
                <a:cubicBezTo>
                  <a:pt x="966020" y="3726"/>
                  <a:pt x="1001662" y="279029"/>
                  <a:pt x="1054510" y="280258"/>
                </a:cubicBezTo>
                <a:cubicBezTo>
                  <a:pt x="1107358" y="281487"/>
                  <a:pt x="1183559" y="14787"/>
                  <a:pt x="1238865" y="7413"/>
                </a:cubicBezTo>
                <a:cubicBezTo>
                  <a:pt x="1294171" y="39"/>
                  <a:pt x="1343333" y="231097"/>
                  <a:pt x="1386349" y="236013"/>
                </a:cubicBezTo>
                <a:cubicBezTo>
                  <a:pt x="1429365" y="240929"/>
                  <a:pt x="1463778" y="35681"/>
                  <a:pt x="1496962" y="36910"/>
                </a:cubicBezTo>
                <a:cubicBezTo>
                  <a:pt x="1530146" y="38139"/>
                  <a:pt x="1552268" y="244617"/>
                  <a:pt x="1585452" y="243388"/>
                </a:cubicBezTo>
                <a:cubicBezTo>
                  <a:pt x="1618636" y="242159"/>
                  <a:pt x="1661652" y="23391"/>
                  <a:pt x="1696065" y="29536"/>
                </a:cubicBezTo>
                <a:cubicBezTo>
                  <a:pt x="1730478" y="35681"/>
                  <a:pt x="1761203" y="157969"/>
                  <a:pt x="1791929" y="280258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EB5C70A-AD3F-45A3-8A39-51A4DFFDD4A6}"/>
              </a:ext>
            </a:extLst>
          </p:cNvPr>
          <p:cNvCxnSpPr>
            <a:cxnSpLocks/>
          </p:cNvCxnSpPr>
          <p:nvPr/>
        </p:nvCxnSpPr>
        <p:spPr>
          <a:xfrm flipH="1">
            <a:off x="3593389" y="5514947"/>
            <a:ext cx="148101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3703277" y="3179757"/>
            <a:ext cx="126833" cy="309344"/>
          </a:xfrm>
          <a:custGeom>
            <a:avLst/>
            <a:gdLst>
              <a:gd name="connsiteX0" fmla="*/ 0 w 94872"/>
              <a:gd name="connsiteY0" fmla="*/ 0 h 231966"/>
              <a:gd name="connsiteX1" fmla="*/ 94866 w 94872"/>
              <a:gd name="connsiteY1" fmla="*/ 126488 h 231966"/>
              <a:gd name="connsiteX2" fmla="*/ 5270 w 94872"/>
              <a:gd name="connsiteY2" fmla="*/ 231894 h 231966"/>
              <a:gd name="connsiteX0" fmla="*/ 0 w 94872"/>
              <a:gd name="connsiteY0" fmla="*/ 0 h 231966"/>
              <a:gd name="connsiteX1" fmla="*/ 94866 w 94872"/>
              <a:gd name="connsiteY1" fmla="*/ 126488 h 231966"/>
              <a:gd name="connsiteX2" fmla="*/ 5270 w 94872"/>
              <a:gd name="connsiteY2" fmla="*/ 231894 h 231966"/>
              <a:gd name="connsiteX0" fmla="*/ 0 w 94872"/>
              <a:gd name="connsiteY0" fmla="*/ 0 h 232220"/>
              <a:gd name="connsiteX1" fmla="*/ 94866 w 94872"/>
              <a:gd name="connsiteY1" fmla="*/ 126488 h 232220"/>
              <a:gd name="connsiteX2" fmla="*/ 5270 w 94872"/>
              <a:gd name="connsiteY2" fmla="*/ 231894 h 232220"/>
              <a:gd name="connsiteX0" fmla="*/ 0 w 94872"/>
              <a:gd name="connsiteY0" fmla="*/ 0 h 232041"/>
              <a:gd name="connsiteX1" fmla="*/ 94866 w 94872"/>
              <a:gd name="connsiteY1" fmla="*/ 126488 h 232041"/>
              <a:gd name="connsiteX2" fmla="*/ 5270 w 94872"/>
              <a:gd name="connsiteY2" fmla="*/ 231894 h 232041"/>
              <a:gd name="connsiteX0" fmla="*/ 0 w 95125"/>
              <a:gd name="connsiteY0" fmla="*/ 0 h 232220"/>
              <a:gd name="connsiteX1" fmla="*/ 94866 w 95125"/>
              <a:gd name="connsiteY1" fmla="*/ 126488 h 232220"/>
              <a:gd name="connsiteX2" fmla="*/ 5270 w 95125"/>
              <a:gd name="connsiteY2" fmla="*/ 231894 h 232220"/>
              <a:gd name="connsiteX0" fmla="*/ 0 w 95125"/>
              <a:gd name="connsiteY0" fmla="*/ 0 h 232220"/>
              <a:gd name="connsiteX1" fmla="*/ 94866 w 95125"/>
              <a:gd name="connsiteY1" fmla="*/ 126488 h 232220"/>
              <a:gd name="connsiteX2" fmla="*/ 5270 w 95125"/>
              <a:gd name="connsiteY2" fmla="*/ 231894 h 232220"/>
              <a:gd name="connsiteX0" fmla="*/ 0 w 95125"/>
              <a:gd name="connsiteY0" fmla="*/ 0 h 232100"/>
              <a:gd name="connsiteX1" fmla="*/ 94866 w 95125"/>
              <a:gd name="connsiteY1" fmla="*/ 126488 h 232100"/>
              <a:gd name="connsiteX2" fmla="*/ 5270 w 95125"/>
              <a:gd name="connsiteY2" fmla="*/ 231894 h 232100"/>
              <a:gd name="connsiteX0" fmla="*/ 0 w 95125"/>
              <a:gd name="connsiteY0" fmla="*/ 0 h 234602"/>
              <a:gd name="connsiteX1" fmla="*/ 94866 w 95125"/>
              <a:gd name="connsiteY1" fmla="*/ 126488 h 234602"/>
              <a:gd name="connsiteX2" fmla="*/ 5270 w 95125"/>
              <a:gd name="connsiteY2" fmla="*/ 231894 h 234602"/>
              <a:gd name="connsiteX0" fmla="*/ 0 w 95125"/>
              <a:gd name="connsiteY0" fmla="*/ 0 h 232008"/>
              <a:gd name="connsiteX1" fmla="*/ 94866 w 95125"/>
              <a:gd name="connsiteY1" fmla="*/ 126488 h 232008"/>
              <a:gd name="connsiteX2" fmla="*/ 5270 w 95125"/>
              <a:gd name="connsiteY2" fmla="*/ 231894 h 23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25" h="232008">
                <a:moveTo>
                  <a:pt x="0" y="0"/>
                </a:moveTo>
                <a:cubicBezTo>
                  <a:pt x="46994" y="43919"/>
                  <a:pt x="99259" y="61489"/>
                  <a:pt x="94866" y="126488"/>
                </a:cubicBezTo>
                <a:cubicBezTo>
                  <a:pt x="90473" y="191487"/>
                  <a:pt x="6149" y="234529"/>
                  <a:pt x="5270" y="23189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手繪多邊形 61"/>
          <p:cNvSpPr/>
          <p:nvPr/>
        </p:nvSpPr>
        <p:spPr>
          <a:xfrm>
            <a:off x="3698025" y="2431695"/>
            <a:ext cx="208324" cy="453591"/>
          </a:xfrm>
          <a:custGeom>
            <a:avLst/>
            <a:gdLst>
              <a:gd name="connsiteX0" fmla="*/ 0 w 94872"/>
              <a:gd name="connsiteY0" fmla="*/ 0 h 231966"/>
              <a:gd name="connsiteX1" fmla="*/ 94866 w 94872"/>
              <a:gd name="connsiteY1" fmla="*/ 126488 h 231966"/>
              <a:gd name="connsiteX2" fmla="*/ 5270 w 94872"/>
              <a:gd name="connsiteY2" fmla="*/ 231894 h 231966"/>
              <a:gd name="connsiteX0" fmla="*/ 0 w 94872"/>
              <a:gd name="connsiteY0" fmla="*/ 0 h 231966"/>
              <a:gd name="connsiteX1" fmla="*/ 94866 w 94872"/>
              <a:gd name="connsiteY1" fmla="*/ 126488 h 231966"/>
              <a:gd name="connsiteX2" fmla="*/ 5270 w 94872"/>
              <a:gd name="connsiteY2" fmla="*/ 231894 h 231966"/>
              <a:gd name="connsiteX0" fmla="*/ 0 w 94872"/>
              <a:gd name="connsiteY0" fmla="*/ 0 h 232220"/>
              <a:gd name="connsiteX1" fmla="*/ 94866 w 94872"/>
              <a:gd name="connsiteY1" fmla="*/ 126488 h 232220"/>
              <a:gd name="connsiteX2" fmla="*/ 5270 w 94872"/>
              <a:gd name="connsiteY2" fmla="*/ 231894 h 232220"/>
              <a:gd name="connsiteX0" fmla="*/ 0 w 94872"/>
              <a:gd name="connsiteY0" fmla="*/ 0 h 232041"/>
              <a:gd name="connsiteX1" fmla="*/ 94866 w 94872"/>
              <a:gd name="connsiteY1" fmla="*/ 126488 h 232041"/>
              <a:gd name="connsiteX2" fmla="*/ 5270 w 94872"/>
              <a:gd name="connsiteY2" fmla="*/ 231894 h 232041"/>
              <a:gd name="connsiteX0" fmla="*/ 0 w 95125"/>
              <a:gd name="connsiteY0" fmla="*/ 0 h 232220"/>
              <a:gd name="connsiteX1" fmla="*/ 94866 w 95125"/>
              <a:gd name="connsiteY1" fmla="*/ 126488 h 232220"/>
              <a:gd name="connsiteX2" fmla="*/ 5270 w 95125"/>
              <a:gd name="connsiteY2" fmla="*/ 231894 h 232220"/>
              <a:gd name="connsiteX0" fmla="*/ 0 w 95125"/>
              <a:gd name="connsiteY0" fmla="*/ 0 h 232220"/>
              <a:gd name="connsiteX1" fmla="*/ 94866 w 95125"/>
              <a:gd name="connsiteY1" fmla="*/ 126488 h 232220"/>
              <a:gd name="connsiteX2" fmla="*/ 5270 w 95125"/>
              <a:gd name="connsiteY2" fmla="*/ 231894 h 232220"/>
              <a:gd name="connsiteX0" fmla="*/ 0 w 95125"/>
              <a:gd name="connsiteY0" fmla="*/ 0 h 232100"/>
              <a:gd name="connsiteX1" fmla="*/ 94866 w 95125"/>
              <a:gd name="connsiteY1" fmla="*/ 126488 h 232100"/>
              <a:gd name="connsiteX2" fmla="*/ 5270 w 95125"/>
              <a:gd name="connsiteY2" fmla="*/ 231894 h 232100"/>
              <a:gd name="connsiteX0" fmla="*/ 0 w 95125"/>
              <a:gd name="connsiteY0" fmla="*/ 0 h 234602"/>
              <a:gd name="connsiteX1" fmla="*/ 94866 w 95125"/>
              <a:gd name="connsiteY1" fmla="*/ 126488 h 234602"/>
              <a:gd name="connsiteX2" fmla="*/ 5270 w 95125"/>
              <a:gd name="connsiteY2" fmla="*/ 231894 h 234602"/>
              <a:gd name="connsiteX0" fmla="*/ 0 w 95125"/>
              <a:gd name="connsiteY0" fmla="*/ 0 h 232008"/>
              <a:gd name="connsiteX1" fmla="*/ 94866 w 95125"/>
              <a:gd name="connsiteY1" fmla="*/ 126488 h 232008"/>
              <a:gd name="connsiteX2" fmla="*/ 5270 w 95125"/>
              <a:gd name="connsiteY2" fmla="*/ 231894 h 232008"/>
              <a:gd name="connsiteX0" fmla="*/ 0 w 94898"/>
              <a:gd name="connsiteY0" fmla="*/ 0 h 232567"/>
              <a:gd name="connsiteX1" fmla="*/ 94866 w 94898"/>
              <a:gd name="connsiteY1" fmla="*/ 126488 h 232567"/>
              <a:gd name="connsiteX2" fmla="*/ 5270 w 94898"/>
              <a:gd name="connsiteY2" fmla="*/ 231894 h 2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98" h="232567">
                <a:moveTo>
                  <a:pt x="0" y="0"/>
                </a:moveTo>
                <a:cubicBezTo>
                  <a:pt x="46994" y="43919"/>
                  <a:pt x="92856" y="18253"/>
                  <a:pt x="94866" y="126488"/>
                </a:cubicBezTo>
                <a:cubicBezTo>
                  <a:pt x="96876" y="234723"/>
                  <a:pt x="6149" y="234529"/>
                  <a:pt x="5270" y="23189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45893" y="303272"/>
            <a:ext cx="7506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Regulation RNA – Toehold switch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3179 L -0.39046 0.284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1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00017 0.199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9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8126 -0.00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19753E-6 L -0.02812 -0.000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6" grpId="0"/>
      <p:bldP spid="58" grpId="0"/>
      <p:bldP spid="59" grpId="0" animBg="1"/>
      <p:bldP spid="59" grpId="1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22400" y="2571261"/>
            <a:ext cx="993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600" b="1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Terminator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45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86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Terminator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6568" y="1770761"/>
            <a:ext cx="10515600" cy="4351338"/>
          </a:xfrm>
        </p:spPr>
        <p:txBody>
          <a:bodyPr/>
          <a:lstStyle/>
          <a:p>
            <a:r>
              <a:rPr lang="en-US" altLang="zh-TW" dirty="0"/>
              <a:t>Last element in </a:t>
            </a:r>
            <a:r>
              <a:rPr lang="en-US" altLang="zh-TW" dirty="0" err="1"/>
              <a:t>biobricks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Leads to the end of transcription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Use “hexagon” to represent </a:t>
            </a:r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>
            <a:off x="8406062" y="2757957"/>
            <a:ext cx="994611" cy="88231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77233A-42F1-4349-A534-458BD76B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6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43758" y="2518508"/>
            <a:ext cx="993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6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Backbone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結束點 11"/>
          <p:cNvSpPr/>
          <p:nvPr/>
        </p:nvSpPr>
        <p:spPr>
          <a:xfrm>
            <a:off x="1443789" y="3200400"/>
            <a:ext cx="9910011" cy="2189748"/>
          </a:xfrm>
          <a:prstGeom prst="flowChartTermina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00856" y="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Basic Element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4" name="右彎箭號 3"/>
          <p:cNvSpPr/>
          <p:nvPr/>
        </p:nvSpPr>
        <p:spPr>
          <a:xfrm>
            <a:off x="2839452" y="231006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265195" y="2823409"/>
            <a:ext cx="1235241" cy="753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83705" y="2823409"/>
            <a:ext cx="2085474" cy="753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8406062" y="2757957"/>
            <a:ext cx="994611" cy="88231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807368" y="1738765"/>
            <a:ext cx="17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Promoter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88042" y="1738765"/>
            <a:ext cx="17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RBS 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96000" y="1740973"/>
            <a:ext cx="224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 Gene 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17305" y="1740973"/>
            <a:ext cx="224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Terminator 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92939" y="5505529"/>
            <a:ext cx="224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Backbone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F40DB3-FFAF-40B3-B418-F38C7B8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61318" y="330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Backbone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6568" y="1770761"/>
            <a:ext cx="10515600" cy="4351338"/>
          </a:xfrm>
        </p:spPr>
        <p:txBody>
          <a:bodyPr/>
          <a:lstStyle/>
          <a:p>
            <a:r>
              <a:rPr lang="en-US" altLang="zh-TW" dirty="0" err="1"/>
              <a:t>Biobrick</a:t>
            </a:r>
            <a:r>
              <a:rPr lang="en-US" altLang="zh-TW" dirty="0"/>
              <a:t> carrier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Have anti-antibiotic gene</a:t>
            </a:r>
          </a:p>
          <a:p>
            <a:pPr marL="0" indent="0">
              <a:buNone/>
            </a:pPr>
            <a:r>
              <a:rPr lang="en-US" altLang="zh-TW" dirty="0"/>
              <a:t>              To select correct host</a:t>
            </a:r>
          </a:p>
          <a:p>
            <a:r>
              <a:rPr lang="en-US" altLang="zh-TW" dirty="0"/>
              <a:t>Use “line” to represent </a:t>
            </a:r>
            <a:endParaRPr lang="zh-TW" altLang="en-US" dirty="0"/>
          </a:p>
        </p:txBody>
      </p:sp>
      <p:sp>
        <p:nvSpPr>
          <p:cNvPr id="6" name="流程圖: 結束點 5"/>
          <p:cNvSpPr/>
          <p:nvPr/>
        </p:nvSpPr>
        <p:spPr>
          <a:xfrm>
            <a:off x="7744968" y="2478024"/>
            <a:ext cx="3700272" cy="1357644"/>
          </a:xfrm>
          <a:prstGeom prst="flowChartTermina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558784" y="2157984"/>
            <a:ext cx="2048256" cy="62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558784" y="2322576"/>
            <a:ext cx="0" cy="3017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607040" y="2319528"/>
            <a:ext cx="0" cy="3017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向右箭號 9"/>
          <p:cNvSpPr/>
          <p:nvPr/>
        </p:nvSpPr>
        <p:spPr>
          <a:xfrm>
            <a:off x="2029968" y="3300984"/>
            <a:ext cx="484632" cy="4432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D25DAA-611A-4397-87D8-F475B900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3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43758" y="2518508"/>
            <a:ext cx="993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6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Host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8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229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Host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6040" y="2896744"/>
            <a:ext cx="4748784" cy="6158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Replicate DNA            DH5</a:t>
            </a:r>
            <a:r>
              <a:rPr lang="el-GR" altLang="zh-TW" dirty="0"/>
              <a:t>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558784" y="2157984"/>
            <a:ext cx="2048256" cy="62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706624" y="2679192"/>
            <a:ext cx="2670048" cy="14996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E. coli</a:t>
            </a:r>
            <a:endParaRPr lang="zh-TW" altLang="en-US" sz="5400" dirty="0"/>
          </a:p>
        </p:txBody>
      </p:sp>
      <p:sp>
        <p:nvSpPr>
          <p:cNvPr id="12" name="圓角矩形 11"/>
          <p:cNvSpPr/>
          <p:nvPr/>
        </p:nvSpPr>
        <p:spPr>
          <a:xfrm>
            <a:off x="5050536" y="4663313"/>
            <a:ext cx="2670048" cy="14996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Yeast</a:t>
            </a:r>
            <a:endParaRPr lang="zh-TW" altLang="en-US" sz="5400" dirty="0"/>
          </a:p>
        </p:txBody>
      </p:sp>
      <p:sp>
        <p:nvSpPr>
          <p:cNvPr id="7" name="向右箭號 6"/>
          <p:cNvSpPr/>
          <p:nvPr/>
        </p:nvSpPr>
        <p:spPr>
          <a:xfrm>
            <a:off x="5760720" y="2896744"/>
            <a:ext cx="512064" cy="4032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630680" y="1796416"/>
            <a:ext cx="10515600" cy="61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To express our gene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750808" y="3134169"/>
            <a:ext cx="585216" cy="7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2"/>
          <p:cNvSpPr txBox="1">
            <a:spLocks/>
          </p:cNvSpPr>
          <p:nvPr/>
        </p:nvSpPr>
        <p:spPr>
          <a:xfrm>
            <a:off x="6385560" y="3476625"/>
            <a:ext cx="4748784" cy="61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Protein express            BL21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8" name="向右箭號 17"/>
          <p:cNvSpPr/>
          <p:nvPr/>
        </p:nvSpPr>
        <p:spPr>
          <a:xfrm>
            <a:off x="5730240" y="3476625"/>
            <a:ext cx="512064" cy="4032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8857488" y="3714050"/>
            <a:ext cx="585216" cy="7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C5D8C1-9079-4FB6-8749-9B06D44A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5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7" grpId="0" animBg="1"/>
      <p:bldP spid="17" grpId="0" build="p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62144" y="2388078"/>
            <a:ext cx="813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1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2009 NCTU</a:t>
            </a:r>
            <a:r>
              <a:rPr kumimoji="0" lang="en-US" altLang="zh-TW" sz="6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Formosa</a:t>
            </a:r>
            <a:endParaRPr kumimoji="0" lang="zh-TW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61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863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Goal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1198" y="1452944"/>
            <a:ext cx="8973312" cy="1127887"/>
          </a:xfrm>
        </p:spPr>
        <p:txBody>
          <a:bodyPr/>
          <a:lstStyle/>
          <a:p>
            <a:r>
              <a:rPr lang="en-US" altLang="zh-TW" dirty="0"/>
              <a:t>To insert the sequences into the E.coli which serve the functions of both timer and bacteria counter</a:t>
            </a:r>
            <a:endParaRPr lang="zh-TW" altLang="en-US" dirty="0"/>
          </a:p>
        </p:txBody>
      </p:sp>
      <p:pic>
        <p:nvPicPr>
          <p:cNvPr id="1026" name="Picture 2" descr="http://2009.igem.org/wiki/images/e/e9/Ga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03" y="3163824"/>
            <a:ext cx="5701502" cy="2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94FCA-B8E3-4A86-B4E3-73FB3BE5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8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flipV="1">
            <a:off x="1929834" y="1132921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彎箭號 4"/>
          <p:cNvSpPr/>
          <p:nvPr/>
        </p:nvSpPr>
        <p:spPr>
          <a:xfrm>
            <a:off x="2416292" y="557974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307592" y="902730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0028" y="902730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LacI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六邊形 7"/>
          <p:cNvSpPr/>
          <p:nvPr/>
        </p:nvSpPr>
        <p:spPr>
          <a:xfrm>
            <a:off x="8614270" y="804311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22166" y="902730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4602" y="902730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LuxR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94083" y="1511195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Pcon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929834" y="2806316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彎箭號 15"/>
          <p:cNvSpPr/>
          <p:nvPr/>
        </p:nvSpPr>
        <p:spPr>
          <a:xfrm>
            <a:off x="2416292" y="2231369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307592" y="2576125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0028" y="2576125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tetR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六邊形 18"/>
          <p:cNvSpPr/>
          <p:nvPr/>
        </p:nvSpPr>
        <p:spPr>
          <a:xfrm>
            <a:off x="8614270" y="2477706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022166" y="2576125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04602" y="2576125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94083" y="3184590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Plac</a:t>
            </a:r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929834" y="4381293"/>
            <a:ext cx="5074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彎箭號 23"/>
          <p:cNvSpPr/>
          <p:nvPr/>
        </p:nvSpPr>
        <p:spPr>
          <a:xfrm>
            <a:off x="2416292" y="3778914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307592" y="4123670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90028" y="4123670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LuxI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六邊形 26"/>
          <p:cNvSpPr/>
          <p:nvPr/>
        </p:nvSpPr>
        <p:spPr>
          <a:xfrm>
            <a:off x="5795644" y="4044684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94083" y="4732135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Ptet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1929834" y="5937355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彎箭號 31"/>
          <p:cNvSpPr/>
          <p:nvPr/>
        </p:nvSpPr>
        <p:spPr>
          <a:xfrm>
            <a:off x="2416292" y="5362408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307592" y="5707164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0028" y="5707164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ccdB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六邊形 34"/>
          <p:cNvSpPr/>
          <p:nvPr/>
        </p:nvSpPr>
        <p:spPr>
          <a:xfrm>
            <a:off x="8614270" y="5608745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022166" y="5707164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04602" y="5707164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294083" y="6315629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Plux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590818" y="1496962"/>
            <a:ext cx="1339016" cy="966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Lactose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>
            <a:stCxn id="40" idx="6"/>
          </p:cNvCxnSpPr>
          <p:nvPr/>
        </p:nvCxnSpPr>
        <p:spPr>
          <a:xfrm flipV="1">
            <a:off x="1929834" y="1970625"/>
            <a:ext cx="2991131" cy="95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899823" y="1595380"/>
            <a:ext cx="7047" cy="3911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701509" y="1598728"/>
            <a:ext cx="393192" cy="1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009869" y="3032338"/>
            <a:ext cx="1691640" cy="6848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843654" y="3716560"/>
            <a:ext cx="393192" cy="1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彎箭號 55"/>
          <p:cNvSpPr/>
          <p:nvPr/>
        </p:nvSpPr>
        <p:spPr>
          <a:xfrm>
            <a:off x="2416292" y="3775909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307592" y="4120665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90028" y="4120665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LuxI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六邊形 58"/>
          <p:cNvSpPr/>
          <p:nvPr/>
        </p:nvSpPr>
        <p:spPr>
          <a:xfrm>
            <a:off x="5795644" y="4041679"/>
            <a:ext cx="832975" cy="65721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>
            <a:off x="2409244" y="5350886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3300544" y="5695642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82980" y="5695642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ccdB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六邊形 62"/>
          <p:cNvSpPr/>
          <p:nvPr/>
        </p:nvSpPr>
        <p:spPr>
          <a:xfrm>
            <a:off x="8607222" y="5578935"/>
            <a:ext cx="840023" cy="71840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015118" y="5695642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97554" y="5695642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V="1">
            <a:off x="2983775" y="1463758"/>
            <a:ext cx="1691640" cy="6848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817560" y="2147980"/>
            <a:ext cx="393192" cy="1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彎箭號 67"/>
          <p:cNvSpPr/>
          <p:nvPr/>
        </p:nvSpPr>
        <p:spPr>
          <a:xfrm>
            <a:off x="2416291" y="2237766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3307591" y="2582522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90027" y="2582522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tetR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六邊形 70"/>
          <p:cNvSpPr/>
          <p:nvPr/>
        </p:nvSpPr>
        <p:spPr>
          <a:xfrm>
            <a:off x="8614269" y="2484103"/>
            <a:ext cx="832975" cy="65721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6022165" y="2582522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04601" y="2582522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4504913" y="4127062"/>
            <a:ext cx="786384" cy="448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AHL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246447" y="909444"/>
            <a:ext cx="707136" cy="4389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LuxR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05EB26-7DAC-4BC0-95FC-8CE14C5A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9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25677 0.0902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437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51289 0.5618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1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77 0.09028 L -0.19674 0.09028 C -0.16979 0.09028 -0.13619 0.10301 -0.13619 0.11412 L -0.13619 0.13889 " pathEditMode="relative" rAng="0" ptsTypes="AAAA">
                                      <p:cBhvr>
                                        <p:cTn id="1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243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89 0.5618 L -0.45703 0.5618 C -0.43229 0.5618 -0.40065 0.57453 -0.40065 0.58518 L -0.40065 0.61041 " pathEditMode="relative" rAng="0" ptsTypes="AAAA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flipV="1">
            <a:off x="1939164" y="1048946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彎箭號 4"/>
          <p:cNvSpPr/>
          <p:nvPr/>
        </p:nvSpPr>
        <p:spPr>
          <a:xfrm>
            <a:off x="2425622" y="473999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316922" y="818755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9358" y="818755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LacI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六邊形 7"/>
          <p:cNvSpPr/>
          <p:nvPr/>
        </p:nvSpPr>
        <p:spPr>
          <a:xfrm>
            <a:off x="8623600" y="720336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31496" y="818755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13932" y="818755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LuxR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03413" y="1427220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Pcon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939164" y="2722341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彎箭號 15"/>
          <p:cNvSpPr/>
          <p:nvPr/>
        </p:nvSpPr>
        <p:spPr>
          <a:xfrm>
            <a:off x="2425622" y="2147394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316922" y="2492150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9358" y="2492150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tetR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六邊形 18"/>
          <p:cNvSpPr/>
          <p:nvPr/>
        </p:nvSpPr>
        <p:spPr>
          <a:xfrm>
            <a:off x="8623600" y="2393731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031496" y="2492150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3932" y="2492150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303413" y="3100615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Plac</a:t>
            </a:r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939164" y="4297318"/>
            <a:ext cx="5074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彎箭號 23"/>
          <p:cNvSpPr/>
          <p:nvPr/>
        </p:nvSpPr>
        <p:spPr>
          <a:xfrm>
            <a:off x="2425622" y="3694939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316922" y="4039695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99358" y="4039695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LuxI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六邊形 26"/>
          <p:cNvSpPr/>
          <p:nvPr/>
        </p:nvSpPr>
        <p:spPr>
          <a:xfrm>
            <a:off x="5804974" y="3960709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03413" y="4648160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Ptet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1939164" y="5853380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彎箭號 31"/>
          <p:cNvSpPr/>
          <p:nvPr/>
        </p:nvSpPr>
        <p:spPr>
          <a:xfrm>
            <a:off x="2425622" y="5278433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316922" y="5623189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9358" y="5623189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ccdB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六邊形 34"/>
          <p:cNvSpPr/>
          <p:nvPr/>
        </p:nvSpPr>
        <p:spPr>
          <a:xfrm>
            <a:off x="8623600" y="5524770"/>
            <a:ext cx="832975" cy="657219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031496" y="5623189"/>
            <a:ext cx="606453" cy="4603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13932" y="5623189"/>
            <a:ext cx="1233685" cy="460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03413" y="623165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Plux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600148" y="1412987"/>
            <a:ext cx="1339016" cy="966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Lactose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>
            <a:stCxn id="40" idx="6"/>
          </p:cNvCxnSpPr>
          <p:nvPr/>
        </p:nvCxnSpPr>
        <p:spPr>
          <a:xfrm flipV="1">
            <a:off x="1939164" y="1886650"/>
            <a:ext cx="2991131" cy="9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909153" y="1511405"/>
            <a:ext cx="7047" cy="391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710839" y="1514753"/>
            <a:ext cx="393192" cy="1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019199" y="2948363"/>
            <a:ext cx="1691640" cy="684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852984" y="3632585"/>
            <a:ext cx="393192" cy="1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彎箭號 55"/>
          <p:cNvSpPr/>
          <p:nvPr/>
        </p:nvSpPr>
        <p:spPr>
          <a:xfrm>
            <a:off x="2425622" y="3691934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316922" y="4036690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99358" y="4036690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LuxI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六邊形 58"/>
          <p:cNvSpPr/>
          <p:nvPr/>
        </p:nvSpPr>
        <p:spPr>
          <a:xfrm>
            <a:off x="5804974" y="3957704"/>
            <a:ext cx="832975" cy="657219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>
            <a:off x="2418574" y="5266911"/>
            <a:ext cx="891300" cy="953221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3309874" y="5611667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92310" y="5611667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ccdB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六邊形 62"/>
          <p:cNvSpPr/>
          <p:nvPr/>
        </p:nvSpPr>
        <p:spPr>
          <a:xfrm>
            <a:off x="8616552" y="5494960"/>
            <a:ext cx="840023" cy="71840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Term.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024448" y="5611667"/>
            <a:ext cx="606453" cy="4603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RBS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06884" y="5611667"/>
            <a:ext cx="1233685" cy="460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RFP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8021095" y="4033084"/>
            <a:ext cx="786384" cy="448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AHL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255777" y="825469"/>
            <a:ext cx="707136" cy="4389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LuxR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27" y="3663316"/>
            <a:ext cx="1670449" cy="1353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2D2DC3-F54B-43EB-B3D5-7184A14D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 L -0.55651 0.1155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99" y="613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53164 0.5791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9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651 0.11551 L -0.49284 0.11551 C -0.46432 0.11551 -0.42916 0.12222 -0.42916 0.12801 L -0.42916 0.14051 " pathEditMode="relative" rAng="0" ptsTypes="AAAA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125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164 0.57916 L -0.47058 0.57916 C -0.44323 0.57916 -0.40938 0.58726 -0.40938 0.59398 L -0.40938 0.60879 " pathEditMode="relative" rAng="0" ptsTypes="AAAA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62144" y="2388078"/>
            <a:ext cx="813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2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2011 NCTU</a:t>
            </a:r>
            <a:r>
              <a:rPr kumimoji="0" lang="en-US" altLang="zh-TW" sz="6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Formosa</a:t>
            </a:r>
            <a:endParaRPr kumimoji="0" lang="zh-TW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25247" t="37383" r="60799" b="27175"/>
          <a:stretch/>
        </p:blipFill>
        <p:spPr>
          <a:xfrm>
            <a:off x="4311422" y="839844"/>
            <a:ext cx="3780432" cy="5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5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247" t="37383" r="60799" b="27175"/>
          <a:stretch/>
        </p:blipFill>
        <p:spPr>
          <a:xfrm>
            <a:off x="8778342" y="2515376"/>
            <a:ext cx="2944059" cy="42060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1281128" y="5586113"/>
            <a:ext cx="7010703" cy="306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97" idx="3"/>
          </p:cNvCxnSpPr>
          <p:nvPr/>
        </p:nvCxnSpPr>
        <p:spPr>
          <a:xfrm flipV="1">
            <a:off x="1325142" y="3959517"/>
            <a:ext cx="4122195" cy="18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彎箭號 25"/>
          <p:cNvSpPr/>
          <p:nvPr/>
        </p:nvSpPr>
        <p:spPr>
          <a:xfrm>
            <a:off x="1254300" y="3129300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Ptet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2889797" y="3825052"/>
            <a:ext cx="577962" cy="306730"/>
          </a:xfrm>
          <a:prstGeom prst="ellipse">
            <a:avLst/>
          </a:prstGeom>
          <a:solidFill>
            <a:srgbClr val="DDF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圓角矩形 27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3713228" y="3667342"/>
            <a:ext cx="881477" cy="561239"/>
          </a:xfrm>
          <a:prstGeom prst="roundRect">
            <a:avLst/>
          </a:prstGeom>
          <a:solidFill>
            <a:srgbClr val="21C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kivD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1" name="圖片 30">
            <a:hlinkClick r:id="rId7" action="ppaction://hlinksldjump"/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4" y="3766464"/>
            <a:ext cx="565549" cy="388946"/>
          </a:xfrm>
          <a:prstGeom prst="rect">
            <a:avLst/>
          </a:prstGeom>
        </p:spPr>
      </p:pic>
      <p:sp>
        <p:nvSpPr>
          <p:cNvPr id="33" name="右彎箭號 32"/>
          <p:cNvSpPr/>
          <p:nvPr/>
        </p:nvSpPr>
        <p:spPr>
          <a:xfrm>
            <a:off x="1253637" y="4618426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橢圓 33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3004178" y="5166591"/>
            <a:ext cx="1138998" cy="68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圓角矩形 34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4339341" y="5276172"/>
            <a:ext cx="1019524" cy="561239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ilvD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橢圓 35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5484176" y="5213932"/>
            <a:ext cx="1138998" cy="68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圓角矩形 36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6713893" y="5288988"/>
            <a:ext cx="881477" cy="56123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8" name="圖片 37">
            <a:hlinkClick r:id="rId7" action="ppaction://hlinksldjump"/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14" y="5406965"/>
            <a:ext cx="565549" cy="388946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4" r="83261" b="3788"/>
          <a:stretch/>
        </p:blipFill>
        <p:spPr>
          <a:xfrm>
            <a:off x="3437699" y="1473196"/>
            <a:ext cx="1051116" cy="379019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t="-21952" r="50685" b="-2962"/>
          <a:stretch/>
        </p:blipFill>
        <p:spPr>
          <a:xfrm>
            <a:off x="4459952" y="1400915"/>
            <a:ext cx="1132764" cy="477671"/>
          </a:xfrm>
          <a:prstGeom prst="rect">
            <a:avLst/>
          </a:prstGeom>
        </p:spPr>
      </p:pic>
      <p:grpSp>
        <p:nvGrpSpPr>
          <p:cNvPr id="80" name="群組 79"/>
          <p:cNvGrpSpPr/>
          <p:nvPr/>
        </p:nvGrpSpPr>
        <p:grpSpPr>
          <a:xfrm>
            <a:off x="3425395" y="979273"/>
            <a:ext cx="6277970" cy="866851"/>
            <a:chOff x="3152633" y="397234"/>
            <a:chExt cx="6277970" cy="1090372"/>
          </a:xfrm>
        </p:grpSpPr>
        <p:sp>
          <p:nvSpPr>
            <p:cNvPr id="81" name="矩形 80"/>
            <p:cNvSpPr/>
            <p:nvPr/>
          </p:nvSpPr>
          <p:spPr>
            <a:xfrm>
              <a:off x="3152633" y="1009934"/>
              <a:ext cx="6277970" cy="47767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7808841" y="994565"/>
              <a:ext cx="0" cy="3239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5157656" y="994565"/>
              <a:ext cx="0" cy="3239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/>
            <p:cNvSpPr txBox="1"/>
            <p:nvPr/>
          </p:nvSpPr>
          <p:spPr>
            <a:xfrm>
              <a:off x="4827843" y="449134"/>
              <a:ext cx="940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37°C 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492424" y="397234"/>
              <a:ext cx="940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42°C 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6" name="群組 85"/>
          <p:cNvGrpSpPr/>
          <p:nvPr/>
        </p:nvGrpSpPr>
        <p:grpSpPr>
          <a:xfrm flipH="1" flipV="1">
            <a:off x="2184713" y="2378533"/>
            <a:ext cx="5107058" cy="2757691"/>
            <a:chOff x="4969376" y="4085467"/>
            <a:chExt cx="1399727" cy="583745"/>
          </a:xfrm>
        </p:grpSpPr>
        <p:cxnSp>
          <p:nvCxnSpPr>
            <p:cNvPr id="87" name="直線接點 86"/>
            <p:cNvCxnSpPr/>
            <p:nvPr/>
          </p:nvCxnSpPr>
          <p:spPr>
            <a:xfrm flipH="1">
              <a:off x="4974170" y="4085467"/>
              <a:ext cx="2587" cy="5837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4969376" y="4658183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6297101" y="4534723"/>
              <a:ext cx="6989" cy="1280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V="1">
              <a:off x="6217288" y="4534723"/>
              <a:ext cx="1518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右彎箭號 91"/>
          <p:cNvSpPr/>
          <p:nvPr/>
        </p:nvSpPr>
        <p:spPr>
          <a:xfrm>
            <a:off x="1236864" y="3129300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Ptet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橢圓 95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2888822" y="3825972"/>
            <a:ext cx="577962" cy="3067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7" name="圖片 96">
            <a:hlinkClick r:id="rId7" action="ppaction://hlinksldjump"/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88" y="3765044"/>
            <a:ext cx="565549" cy="388946"/>
          </a:xfrm>
          <a:prstGeom prst="rect">
            <a:avLst/>
          </a:prstGeom>
        </p:spPr>
      </p:pic>
      <p:grpSp>
        <p:nvGrpSpPr>
          <p:cNvPr id="98" name="群組 97"/>
          <p:cNvGrpSpPr/>
          <p:nvPr/>
        </p:nvGrpSpPr>
        <p:grpSpPr>
          <a:xfrm flipV="1">
            <a:off x="3483899" y="4590608"/>
            <a:ext cx="1634982" cy="501342"/>
            <a:chOff x="4956904" y="4143375"/>
            <a:chExt cx="1489783" cy="511106"/>
          </a:xfrm>
        </p:grpSpPr>
        <p:cxnSp>
          <p:nvCxnSpPr>
            <p:cNvPr id="99" name="直線接點 98"/>
            <p:cNvCxnSpPr/>
            <p:nvPr/>
          </p:nvCxnSpPr>
          <p:spPr>
            <a:xfrm>
              <a:off x="4986087" y="4143375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4956904" y="4625788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6282701" y="4168427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6091252" y="4143375"/>
              <a:ext cx="355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 flipV="1">
            <a:off x="5913124" y="4592972"/>
            <a:ext cx="1643774" cy="501342"/>
            <a:chOff x="4956904" y="4143375"/>
            <a:chExt cx="1497794" cy="511106"/>
          </a:xfrm>
        </p:grpSpPr>
        <p:cxnSp>
          <p:nvCxnSpPr>
            <p:cNvPr id="104" name="直線接點 103"/>
            <p:cNvCxnSpPr/>
            <p:nvPr/>
          </p:nvCxnSpPr>
          <p:spPr>
            <a:xfrm>
              <a:off x="4978076" y="4143375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4956904" y="4625788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6282701" y="4168427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6099263" y="4161301"/>
              <a:ext cx="355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橢圓 107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2992507" y="5194985"/>
            <a:ext cx="1138998" cy="683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圓角矩形 108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4332000" y="5270437"/>
            <a:ext cx="1019524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ilvD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橢圓 109">
            <a:hlinkClick r:id="rId3" action="ppaction://hlinksldjump"/>
            <a:hlinkHover r:id="rId4" action="ppaction://hlinksldjump"/>
          </p:cNvPr>
          <p:cNvSpPr/>
          <p:nvPr/>
        </p:nvSpPr>
        <p:spPr>
          <a:xfrm>
            <a:off x="5486153" y="5228678"/>
            <a:ext cx="1138998" cy="683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圓角矩形 110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6715870" y="5303734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圓角矩形 112">
            <a:hlinkClick r:id="rId5" action="ppaction://hlinksldjump"/>
            <a:hlinkHover r:id="rId6" action="ppaction://hlinksldjump"/>
          </p:cNvPr>
          <p:cNvSpPr/>
          <p:nvPr/>
        </p:nvSpPr>
        <p:spPr>
          <a:xfrm>
            <a:off x="3714203" y="3656853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kivD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6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6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43758" y="2518508"/>
            <a:ext cx="993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600" b="1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Promoter</a:t>
            </a:r>
            <a:endParaRPr kumimoji="0" lang="zh-TW" altLang="en-US" sz="66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4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307" t="23282" r="40817" b="29384"/>
          <a:stretch/>
        </p:blipFill>
        <p:spPr>
          <a:xfrm>
            <a:off x="3450785" y="937128"/>
            <a:ext cx="5884283" cy="46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12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圖片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4" r="83261" b="3788"/>
          <a:stretch/>
        </p:blipFill>
        <p:spPr>
          <a:xfrm>
            <a:off x="3099371" y="713725"/>
            <a:ext cx="1051116" cy="37901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962666" y="63427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849190" y="2612489"/>
            <a:ext cx="9936994" cy="180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2810390" y="2400788"/>
            <a:ext cx="577962" cy="306730"/>
          </a:xfrm>
          <a:prstGeom prst="ellipse">
            <a:avLst/>
          </a:prstGeom>
          <a:solidFill>
            <a:srgbClr val="DDF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3774413" y="2290281"/>
            <a:ext cx="881477" cy="561239"/>
          </a:xfrm>
          <a:prstGeom prst="roundRect">
            <a:avLst/>
          </a:prstGeom>
          <a:solidFill>
            <a:srgbClr val="A0FA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46" y="2364861"/>
            <a:ext cx="565549" cy="38894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t="-21952" r="50685" b="-2962"/>
          <a:stretch/>
        </p:blipFill>
        <p:spPr>
          <a:xfrm>
            <a:off x="4121624" y="641444"/>
            <a:ext cx="2074460" cy="47767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9" t="-3082" r="-638" b="-1610"/>
          <a:stretch/>
        </p:blipFill>
        <p:spPr>
          <a:xfrm>
            <a:off x="6155238" y="709894"/>
            <a:ext cx="3248167" cy="395785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3087067" y="219802"/>
            <a:ext cx="6277970" cy="866851"/>
            <a:chOff x="3152633" y="397234"/>
            <a:chExt cx="6277970" cy="1090372"/>
          </a:xfrm>
        </p:grpSpPr>
        <p:sp>
          <p:nvSpPr>
            <p:cNvPr id="12" name="矩形 11"/>
            <p:cNvSpPr/>
            <p:nvPr/>
          </p:nvSpPr>
          <p:spPr>
            <a:xfrm>
              <a:off x="3152633" y="1009934"/>
              <a:ext cx="6277970" cy="47767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7808841" y="994565"/>
              <a:ext cx="0" cy="3239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157656" y="994565"/>
              <a:ext cx="0" cy="3239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827843" y="449134"/>
              <a:ext cx="940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37°C 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492424" y="397234"/>
              <a:ext cx="940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42°C 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5" name="右彎箭號 24"/>
          <p:cNvSpPr/>
          <p:nvPr/>
        </p:nvSpPr>
        <p:spPr>
          <a:xfrm>
            <a:off x="5765940" y="1957089"/>
            <a:ext cx="1727384" cy="955314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P42°C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7587421" y="2430347"/>
            <a:ext cx="577962" cy="306730"/>
          </a:xfrm>
          <a:prstGeom prst="ellipse">
            <a:avLst/>
          </a:prstGeom>
          <a:solidFill>
            <a:srgbClr val="DDF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圓角矩形 40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8521928" y="2316592"/>
            <a:ext cx="881477" cy="561239"/>
          </a:xfrm>
          <a:prstGeom prst="roundRect">
            <a:avLst/>
          </a:prstGeom>
          <a:solidFill>
            <a:srgbClr val="C786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右彎箭號 41"/>
          <p:cNvSpPr/>
          <p:nvPr/>
        </p:nvSpPr>
        <p:spPr>
          <a:xfrm>
            <a:off x="5765940" y="1944717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P42°C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7587421" y="2436493"/>
            <a:ext cx="577962" cy="3067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圓角矩形 46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9497125" y="2336286"/>
            <a:ext cx="881477" cy="561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lacI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圓角矩形 47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10472323" y="2316592"/>
            <a:ext cx="881477" cy="5612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9" name="群組 38"/>
          <p:cNvGrpSpPr/>
          <p:nvPr/>
        </p:nvGrpSpPr>
        <p:grpSpPr>
          <a:xfrm flipV="1">
            <a:off x="4365503" y="1631450"/>
            <a:ext cx="1894327" cy="501342"/>
            <a:chOff x="4956904" y="4143375"/>
            <a:chExt cx="1489783" cy="511106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4986087" y="4143375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4956904" y="4625788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282701" y="4168427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091252" y="4143375"/>
              <a:ext cx="355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圓角矩形 49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8508280" y="2317822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圓角矩形 50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9483477" y="2337516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noProof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acI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圓角矩形 51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10458675" y="2317822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1543301" y="5915626"/>
            <a:ext cx="7010703" cy="306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1587315" y="4289030"/>
            <a:ext cx="5817703" cy="18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彎箭號 54"/>
          <p:cNvSpPr/>
          <p:nvPr/>
        </p:nvSpPr>
        <p:spPr>
          <a:xfrm>
            <a:off x="1516473" y="3458813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Ptet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3151970" y="4154565"/>
            <a:ext cx="577962" cy="306730"/>
          </a:xfrm>
          <a:prstGeom prst="ellipse">
            <a:avLst/>
          </a:prstGeom>
          <a:solidFill>
            <a:srgbClr val="DDF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圓角矩形 56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3758288" y="4021203"/>
            <a:ext cx="881477" cy="561239"/>
          </a:xfrm>
          <a:prstGeom prst="roundRect">
            <a:avLst/>
          </a:prstGeom>
          <a:solidFill>
            <a:srgbClr val="7AB8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圓角矩形 57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4739561" y="4021203"/>
            <a:ext cx="881477" cy="561239"/>
          </a:xfrm>
          <a:prstGeom prst="roundRect">
            <a:avLst/>
          </a:prstGeom>
          <a:solidFill>
            <a:srgbClr val="7AB8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圓角矩形 58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5720834" y="4008411"/>
            <a:ext cx="881477" cy="561239"/>
          </a:xfrm>
          <a:prstGeom prst="roundRect">
            <a:avLst/>
          </a:prstGeom>
          <a:solidFill>
            <a:srgbClr val="7AB8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0" name="圖片 59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92" y="4058807"/>
            <a:ext cx="565549" cy="388946"/>
          </a:xfrm>
          <a:prstGeom prst="rect">
            <a:avLst/>
          </a:prstGeom>
        </p:spPr>
      </p:pic>
      <p:sp>
        <p:nvSpPr>
          <p:cNvPr id="63" name="右彎箭號 62"/>
          <p:cNvSpPr/>
          <p:nvPr/>
        </p:nvSpPr>
        <p:spPr>
          <a:xfrm>
            <a:off x="1849190" y="1618929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右彎箭號 63"/>
          <p:cNvSpPr/>
          <p:nvPr/>
        </p:nvSpPr>
        <p:spPr>
          <a:xfrm>
            <a:off x="1515810" y="4947939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橢圓 64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3266351" y="5496104"/>
            <a:ext cx="1138998" cy="68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圓角矩形 65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4601514" y="5605685"/>
            <a:ext cx="1019524" cy="5612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橢圓 66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5746349" y="5543445"/>
            <a:ext cx="1138998" cy="68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圓角矩形 67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6976066" y="5618501"/>
            <a:ext cx="881477" cy="56123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0" name="圖片 69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87" y="5736478"/>
            <a:ext cx="565549" cy="388946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 flipV="1">
            <a:off x="3791997" y="4903377"/>
            <a:ext cx="1626190" cy="492549"/>
            <a:chOff x="4972926" y="4143375"/>
            <a:chExt cx="1481772" cy="502142"/>
          </a:xfrm>
        </p:grpSpPr>
        <p:cxnSp>
          <p:nvCxnSpPr>
            <p:cNvPr id="72" name="直線接點 71"/>
            <p:cNvCxnSpPr/>
            <p:nvPr/>
          </p:nvCxnSpPr>
          <p:spPr>
            <a:xfrm>
              <a:off x="4986087" y="4143375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4972926" y="4625788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6290712" y="4159463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6099263" y="4143375"/>
              <a:ext cx="355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 flipV="1">
            <a:off x="6203638" y="4896946"/>
            <a:ext cx="1634982" cy="501342"/>
            <a:chOff x="4956904" y="4143375"/>
            <a:chExt cx="1489783" cy="511106"/>
          </a:xfrm>
        </p:grpSpPr>
        <p:cxnSp>
          <p:nvCxnSpPr>
            <p:cNvPr id="77" name="直線接點 76"/>
            <p:cNvCxnSpPr/>
            <p:nvPr/>
          </p:nvCxnSpPr>
          <p:spPr>
            <a:xfrm>
              <a:off x="4986087" y="4143375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4956904" y="4625788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6282701" y="4168427"/>
              <a:ext cx="0" cy="486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6091252" y="4143375"/>
              <a:ext cx="355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圖片 81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57" y="2422456"/>
            <a:ext cx="565549" cy="388946"/>
          </a:xfrm>
          <a:prstGeom prst="rect">
            <a:avLst/>
          </a:prstGeom>
        </p:spPr>
      </p:pic>
      <p:pic>
        <p:nvPicPr>
          <p:cNvPr id="83" name="圖片 82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57" y="2418016"/>
            <a:ext cx="565549" cy="388946"/>
          </a:xfrm>
          <a:prstGeom prst="rect">
            <a:avLst/>
          </a:prstGeom>
        </p:spPr>
      </p:pic>
      <p:sp>
        <p:nvSpPr>
          <p:cNvPr id="84" name="橢圓 83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3283022" y="5498959"/>
            <a:ext cx="1138998" cy="683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圓角矩形 84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4618185" y="5608540"/>
            <a:ext cx="1019524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5763020" y="5546300"/>
            <a:ext cx="1138998" cy="683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37°C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圓角矩形 86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6992737" y="5621356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tetR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8" name="圖片 87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8" y="5739333"/>
            <a:ext cx="565549" cy="388946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 rotWithShape="1">
          <a:blip r:embed="rId13"/>
          <a:srcRect l="25307" t="23282" r="40817" b="29384"/>
          <a:stretch/>
        </p:blipFill>
        <p:spPr>
          <a:xfrm>
            <a:off x="8828003" y="3607633"/>
            <a:ext cx="3181115" cy="2500244"/>
          </a:xfrm>
          <a:prstGeom prst="rect">
            <a:avLst/>
          </a:prstGeom>
        </p:spPr>
      </p:pic>
      <p:sp>
        <p:nvSpPr>
          <p:cNvPr id="102" name="右彎箭號 101"/>
          <p:cNvSpPr/>
          <p:nvPr/>
        </p:nvSpPr>
        <p:spPr>
          <a:xfrm>
            <a:off x="1516473" y="3448088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Ptet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" name="圓角矩形 102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3758288" y="4010478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圓角矩形 103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4739561" y="4010478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圓角矩形 104">
            <a:hlinkClick r:id="rId6" action="ppaction://hlinksldjump"/>
            <a:hlinkHover r:id="rId7" action="ppaction://hlinksldjump"/>
          </p:cNvPr>
          <p:cNvSpPr/>
          <p:nvPr/>
        </p:nvSpPr>
        <p:spPr>
          <a:xfrm>
            <a:off x="5720834" y="3997686"/>
            <a:ext cx="881477" cy="5612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vioC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6" name="橢圓 105">
            <a:hlinkClick r:id="rId4" action="ppaction://hlinksldjump"/>
            <a:hlinkHover r:id="rId5" action="ppaction://hlinksldjump"/>
          </p:cNvPr>
          <p:cNvSpPr/>
          <p:nvPr/>
        </p:nvSpPr>
        <p:spPr>
          <a:xfrm>
            <a:off x="3168431" y="4144760"/>
            <a:ext cx="577962" cy="3067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7" name="圖片 106">
            <a:hlinkClick r:id="rId8" action="ppaction://hlinksldjump"/>
            <a:hlinkHover r:id="rId9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07" y="4044022"/>
            <a:ext cx="565549" cy="388946"/>
          </a:xfrm>
          <a:prstGeom prst="rect">
            <a:avLst/>
          </a:prstGeom>
        </p:spPr>
      </p:pic>
      <p:grpSp>
        <p:nvGrpSpPr>
          <p:cNvPr id="91" name="群組 90"/>
          <p:cNvGrpSpPr/>
          <p:nvPr/>
        </p:nvGrpSpPr>
        <p:grpSpPr>
          <a:xfrm flipH="1" flipV="1">
            <a:off x="2329961" y="3093214"/>
            <a:ext cx="5257460" cy="2447502"/>
            <a:chOff x="4969376" y="4143375"/>
            <a:chExt cx="1440949" cy="517223"/>
          </a:xfrm>
        </p:grpSpPr>
        <p:cxnSp>
          <p:nvCxnSpPr>
            <p:cNvPr id="92" name="直線接點 91"/>
            <p:cNvCxnSpPr/>
            <p:nvPr/>
          </p:nvCxnSpPr>
          <p:spPr>
            <a:xfrm flipH="1">
              <a:off x="4969376" y="4143375"/>
              <a:ext cx="0" cy="5172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4969376" y="4656011"/>
              <a:ext cx="1334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>
              <a:off x="6301921" y="4538313"/>
              <a:ext cx="3454" cy="1222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6226340" y="4538313"/>
              <a:ext cx="1839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十字形 108"/>
          <p:cNvSpPr/>
          <p:nvPr/>
        </p:nvSpPr>
        <p:spPr>
          <a:xfrm rot="2711526">
            <a:off x="4858776" y="1308366"/>
            <a:ext cx="679090" cy="666740"/>
          </a:xfrm>
          <a:prstGeom prst="plus">
            <a:avLst>
              <a:gd name="adj" fmla="val 3254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6" name="右彎箭號 115"/>
          <p:cNvSpPr/>
          <p:nvPr/>
        </p:nvSpPr>
        <p:spPr>
          <a:xfrm>
            <a:off x="1516694" y="4936742"/>
            <a:ext cx="1727384" cy="967686"/>
          </a:xfrm>
          <a:prstGeom prst="bentArrow">
            <a:avLst>
              <a:gd name="adj1" fmla="val 44745"/>
              <a:gd name="adj2" fmla="val 41337"/>
              <a:gd name="adj3" fmla="val 45388"/>
              <a:gd name="adj4" fmla="val 669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0" name="群組 109"/>
          <p:cNvGrpSpPr/>
          <p:nvPr/>
        </p:nvGrpSpPr>
        <p:grpSpPr>
          <a:xfrm flipH="1" flipV="1">
            <a:off x="2047257" y="2899422"/>
            <a:ext cx="7850509" cy="2062932"/>
            <a:chOff x="4554141" y="4532221"/>
            <a:chExt cx="1881688" cy="357369"/>
          </a:xfrm>
        </p:grpSpPr>
        <p:cxnSp>
          <p:nvCxnSpPr>
            <p:cNvPr id="112" name="直線接點 111"/>
            <p:cNvCxnSpPr/>
            <p:nvPr/>
          </p:nvCxnSpPr>
          <p:spPr>
            <a:xfrm flipV="1">
              <a:off x="4554141" y="4650321"/>
              <a:ext cx="1756289" cy="2392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>
              <a:off x="6306136" y="4532221"/>
              <a:ext cx="3454" cy="1222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6185031" y="4534665"/>
              <a:ext cx="250798" cy="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/>
          <p:cNvGrpSpPr/>
          <p:nvPr/>
        </p:nvGrpSpPr>
        <p:grpSpPr>
          <a:xfrm flipH="1" flipV="1">
            <a:off x="3001252" y="2859694"/>
            <a:ext cx="8042031" cy="1000062"/>
            <a:chOff x="4554141" y="4716346"/>
            <a:chExt cx="1927594" cy="173244"/>
          </a:xfrm>
        </p:grpSpPr>
        <p:cxnSp>
          <p:nvCxnSpPr>
            <p:cNvPr id="118" name="直線接點 117"/>
            <p:cNvCxnSpPr/>
            <p:nvPr/>
          </p:nvCxnSpPr>
          <p:spPr>
            <a:xfrm flipV="1">
              <a:off x="4554141" y="4760641"/>
              <a:ext cx="1927594" cy="1289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6481735" y="4716346"/>
              <a:ext cx="0" cy="974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7" grpId="0" animBg="1"/>
      <p:bldP spid="58" grpId="0" animBg="1"/>
      <p:bldP spid="59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9" grpId="0" animBg="1"/>
      <p:bldP spid="109" grpId="1" animBg="1"/>
      <p:bldP spid="109" grpId="2" animBg="1"/>
      <p:bldP spid="116" grpId="0" animBg="1"/>
      <p:bldP spid="116" grpId="1" animBg="1"/>
      <p:bldP spid="1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89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Promoter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4856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First element in </a:t>
            </a:r>
            <a:r>
              <a:rPr lang="en-US" altLang="zh-TW" dirty="0" err="1"/>
              <a:t>biobricks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Leads to initiation of transcription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Use “arrow” to represent </a:t>
            </a:r>
            <a:endParaRPr lang="zh-TW" altLang="en-US" dirty="0"/>
          </a:p>
        </p:txBody>
      </p:sp>
      <p:sp>
        <p:nvSpPr>
          <p:cNvPr id="4" name="右彎箭號 3"/>
          <p:cNvSpPr/>
          <p:nvPr/>
        </p:nvSpPr>
        <p:spPr>
          <a:xfrm>
            <a:off x="8883636" y="2669799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2D957-1CC3-4CDE-BD4B-F7A0FB5C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2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接點 16"/>
          <p:cNvCxnSpPr/>
          <p:nvPr/>
        </p:nvCxnSpPr>
        <p:spPr>
          <a:xfrm flipV="1">
            <a:off x="2074645" y="4890754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5720" y="415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Promoter types 1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21536" y="1811590"/>
            <a:ext cx="235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Constitutive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3704" y="2408905"/>
            <a:ext cx="771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Express constitutively     Ep</a:t>
            </a:r>
            <a:r>
              <a:rPr lang="zh-TW" altLang="en-US" sz="2800" dirty="0"/>
              <a:t>：</a:t>
            </a:r>
            <a:r>
              <a:rPr lang="en-US" altLang="zh-TW" sz="2800" dirty="0"/>
              <a:t>J23101</a:t>
            </a:r>
            <a:endParaRPr lang="zh-TW" altLang="en-US" sz="2800" dirty="0"/>
          </a:p>
        </p:txBody>
      </p:sp>
      <p:sp>
        <p:nvSpPr>
          <p:cNvPr id="12" name="右彎箭號 11"/>
          <p:cNvSpPr/>
          <p:nvPr/>
        </p:nvSpPr>
        <p:spPr>
          <a:xfrm>
            <a:off x="2876028" y="400170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301771" y="4515049"/>
            <a:ext cx="1235241" cy="753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20281" y="4515049"/>
            <a:ext cx="2085474" cy="753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>
            <a:off x="8442638" y="4449597"/>
            <a:ext cx="994611" cy="88231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728811" y="4435800"/>
            <a:ext cx="2368296" cy="896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RNA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8296" y="5532120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J23101</a:t>
            </a:r>
            <a:endParaRPr lang="zh-TW" altLang="en-US" sz="3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D4E6D5-7720-46BF-B7BC-B1B2BC24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7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0299 -0.205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0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8" grpId="1" animBg="1"/>
      <p:bldP spid="18" grpId="2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6004" y="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Promoter types 2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66088" y="1697676"/>
            <a:ext cx="153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Positive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8256" y="2292835"/>
            <a:ext cx="771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Express while protein (complex) bind   Ep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Plux</a:t>
            </a:r>
            <a:endParaRPr lang="zh-TW" altLang="en-US" sz="28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074645" y="4890754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彎箭號 12"/>
          <p:cNvSpPr/>
          <p:nvPr/>
        </p:nvSpPr>
        <p:spPr>
          <a:xfrm>
            <a:off x="2876028" y="400170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01771" y="4515049"/>
            <a:ext cx="1235241" cy="753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20281" y="4515049"/>
            <a:ext cx="2085474" cy="753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8442638" y="4449597"/>
            <a:ext cx="994611" cy="88231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28811" y="4435800"/>
            <a:ext cx="2368296" cy="896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RNA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2074645" y="4890754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彎箭號 18"/>
          <p:cNvSpPr/>
          <p:nvPr/>
        </p:nvSpPr>
        <p:spPr>
          <a:xfrm>
            <a:off x="2876028" y="400170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301771" y="4515049"/>
            <a:ext cx="1235241" cy="75397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020281" y="4515049"/>
            <a:ext cx="2085474" cy="753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8442638" y="4449597"/>
            <a:ext cx="994611" cy="88231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545336" y="3081528"/>
            <a:ext cx="786384" cy="448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AHL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3090672"/>
            <a:ext cx="707136" cy="4389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LuxR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68296" y="5532120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Plux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6FC724-AAF8-4DA7-9BEC-DEE53FED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8321 -4.44444E-6 C 0.12045 -4.44444E-6 0.16654 0.02408 0.16654 0.04375 L 0.16654 0.0875 " pathEditMode="relative" rAng="0" ptsTypes="AA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43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832 1.11111E-6 C 0.12044 1.11111E-6 0.16653 0.02407 0.16653 0.04375 L 0.16653 0.0875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0299 -0.2053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027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" grpId="0" animBg="1"/>
      <p:bldP spid="3" grpId="1" animBg="1"/>
      <p:bldP spid="3" grpId="2" animBg="1"/>
      <p:bldP spid="7" grpId="0" animBg="1"/>
      <p:bldP spid="7" grpId="1" animBg="1"/>
      <p:bldP spid="7" grpId="2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28288" y="36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Promoter types 3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65504" y="1690688"/>
            <a:ext cx="153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Negative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47672" y="2306156"/>
            <a:ext cx="83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Expression will be inhibited by protein    Ep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Plac</a:t>
            </a:r>
            <a:endParaRPr lang="zh-TW" altLang="en-US" sz="28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074645" y="4890754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彎箭號 12"/>
          <p:cNvSpPr/>
          <p:nvPr/>
        </p:nvSpPr>
        <p:spPr>
          <a:xfrm>
            <a:off x="2876028" y="400170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01771" y="4515049"/>
            <a:ext cx="1235241" cy="753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20281" y="4515049"/>
            <a:ext cx="2085474" cy="753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8442638" y="4449597"/>
            <a:ext cx="994611" cy="88231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28811" y="4435800"/>
            <a:ext cx="2368296" cy="8961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RNA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2074645" y="4890754"/>
            <a:ext cx="7891272" cy="27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彎箭號 18"/>
          <p:cNvSpPr/>
          <p:nvPr/>
        </p:nvSpPr>
        <p:spPr>
          <a:xfrm>
            <a:off x="2876028" y="4001702"/>
            <a:ext cx="1315453" cy="1331495"/>
          </a:xfrm>
          <a:prstGeom prst="bentArrow">
            <a:avLst>
              <a:gd name="adj1" fmla="val 15476"/>
              <a:gd name="adj2" fmla="val 17064"/>
              <a:gd name="adj3" fmla="val 25000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301771" y="4515049"/>
            <a:ext cx="1235241" cy="75397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020281" y="4515049"/>
            <a:ext cx="2085474" cy="753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8442638" y="4449597"/>
            <a:ext cx="994611" cy="88231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079954" y="2948125"/>
            <a:ext cx="966216" cy="60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LacI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499841" y="5484072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Plac</a:t>
            </a:r>
            <a:endParaRPr lang="zh-TW" altLang="en-US" sz="3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0E0389-6A5F-4F63-B33A-D3FE17EE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0299 -0.205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0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8321 -4.07407E-6 C 0.12045 -4.07407E-6 0.16654 0.02408 0.16654 0.04375 L 0.16654 0.0875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3" grpId="2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839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</a:rPr>
              <a:t>Promoter example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39240" y="1837065"/>
            <a:ext cx="235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T7</a:t>
            </a:r>
            <a:endParaRPr lang="zh-TW" altLang="en-US" sz="2800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825752" y="3005201"/>
            <a:ext cx="10515600" cy="4351338"/>
          </a:xfrm>
        </p:spPr>
        <p:txBody>
          <a:bodyPr/>
          <a:lstStyle/>
          <a:p>
            <a:r>
              <a:rPr lang="en-US" altLang="zh-TW" dirty="0"/>
              <a:t>Expression is induced by IPTG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Advantage</a:t>
            </a:r>
            <a:r>
              <a:rPr lang="zh-TW" altLang="en-US" dirty="0"/>
              <a:t>：</a:t>
            </a:r>
            <a:r>
              <a:rPr lang="en-US" altLang="zh-TW" dirty="0"/>
              <a:t>Almost no leakage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AF5CD5-B209-483B-B6E0-7270BCB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9A69-B13F-4115-8D46-AFA5E7A6801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5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-1807941" y="59912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9B26-2072-475A-82B4-92F6D32F07D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36027" y="2175607"/>
            <a:ext cx="993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Ribosome Binding Site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6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429</Words>
  <Application>Microsoft Office PowerPoint</Application>
  <PresentationFormat>寬螢幕</PresentationFormat>
  <Paragraphs>264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1_Office 佈景主題</vt:lpstr>
      <vt:lpstr>2_Office 佈景主題</vt:lpstr>
      <vt:lpstr>Biobrick Tutorial</vt:lpstr>
      <vt:lpstr>Basic Element</vt:lpstr>
      <vt:lpstr>PowerPoint 簡報</vt:lpstr>
      <vt:lpstr>Promoter</vt:lpstr>
      <vt:lpstr>Promoter types 1</vt:lpstr>
      <vt:lpstr>Promoter types 2</vt:lpstr>
      <vt:lpstr>Promoter types 3</vt:lpstr>
      <vt:lpstr>Promoter 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Terminator</vt:lpstr>
      <vt:lpstr>PowerPoint 簡報</vt:lpstr>
      <vt:lpstr>Backbone</vt:lpstr>
      <vt:lpstr>PowerPoint 簡報</vt:lpstr>
      <vt:lpstr>Host</vt:lpstr>
      <vt:lpstr>PowerPoint 簡報</vt:lpstr>
      <vt:lpstr>Goal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Biobrick介紹</dc:title>
  <dc:creator>陳昱勳</dc:creator>
  <cp:lastModifiedBy>呂昊諭 0711605</cp:lastModifiedBy>
  <cp:revision>35</cp:revision>
  <dcterms:created xsi:type="dcterms:W3CDTF">2019-12-15T14:49:19Z</dcterms:created>
  <dcterms:modified xsi:type="dcterms:W3CDTF">2019-12-16T16:24:28Z</dcterms:modified>
</cp:coreProperties>
</file>