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bf43ec07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bf43ec07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f43ec07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f43ec07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bf43ec07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bf43ec07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bf43ec07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bf43ec07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bf43ec07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bf43ec07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f43ec07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f43ec07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f43ec07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f43ec07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bf43ec07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bf43ec07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f43ec07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f43ec07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bf43ec07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bf43ec07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f43ec07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f43ec07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f43ec07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bf43ec07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bf43ec07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bf43ec07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f43ec07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f43ec07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bf43ec07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bf43ec07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bf43ec07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bf43ec07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bf43ec07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bf43ec07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bf43ec07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bf43ec07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Gram-positive" TargetMode="External"/><Relationship Id="rId4" Type="http://schemas.openxmlformats.org/officeDocument/2006/relationships/hyperlink" Target="https://en.wikipedia.org/wiki/Polyphosphate" TargetMode="External"/><Relationship Id="rId5" Type="http://schemas.openxmlformats.org/officeDocument/2006/relationships/hyperlink" Target="https://en.wikipedia.org/wiki/Coccus" TargetMode="External"/><Relationship Id="rId6" Type="http://schemas.openxmlformats.org/officeDocument/2006/relationships/hyperlink" Target="https://en.wikipedia.org/wiki/Chemoorganotrophi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d.com/talks/alexander_belcredi_how_a_long_forgotten_virus_could_help_us_solve_the_antibiotics_crisis?language=zh-tw#t-662188" TargetMode="External"/><Relationship Id="rId4" Type="http://schemas.openxmlformats.org/officeDocument/2006/relationships/hyperlink" Target="https://www.narlabs.org.tw/xcscience/cont?xsmsid=0I148638629329404252&amp;sid=0J030336920470561193" TargetMode="External"/><Relationship Id="rId5" Type="http://schemas.openxmlformats.org/officeDocument/2006/relationships/hyperlink" Target="http://2016.igem.org/Team:Purdue/Description" TargetMode="External"/><Relationship Id="rId6" Type="http://schemas.openxmlformats.org/officeDocument/2006/relationships/hyperlink" Target="https://aem.asm.org/content/aem/59/11/3744.full.pdf" TargetMode="External"/><Relationship Id="rId7" Type="http://schemas.openxmlformats.org/officeDocument/2006/relationships/hyperlink" Target="https://www.nature.com/articles/srep4474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ldi.ee/row-algae" TargetMode="External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s://www.ted.com/talks/alexander_belcredi_how_a_long_forgotten_virus_could_help_us_solve_the_antibiotics_crisis?language=zh-tw#t-1010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462800"/>
            <a:ext cx="8520600" cy="23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potential sol. to </a:t>
            </a:r>
            <a:r>
              <a:rPr lang="zh-TW"/>
              <a:t>Algal bloom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0712238 </a:t>
            </a:r>
            <a:r>
              <a:rPr lang="zh-TW"/>
              <a:t>林彥彤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Description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672425" y="1716150"/>
            <a:ext cx="1277400" cy="19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Phages+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Cripsr-cas9 protected GMO</a:t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2336525" y="2459850"/>
            <a:ext cx="1302600" cy="4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676938" y="1648950"/>
            <a:ext cx="1790100" cy="20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water contains GMO more than original species 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5622650" y="2349000"/>
            <a:ext cx="1084200" cy="4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6862450" y="1597875"/>
            <a:ext cx="1790100" cy="20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 prone to overgrow when the water is with excessive amount of P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Biobrick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Microlunatus phosphovorus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1966725" y="1899950"/>
            <a:ext cx="50595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50">
                <a:solidFill>
                  <a:srgbClr val="222222"/>
                </a:solidFill>
                <a:highlight>
                  <a:srgbClr val="FFFFFF"/>
                </a:highlight>
              </a:rPr>
              <a:t>Microlunatus phosphovorus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 is the type species of the </a:t>
            </a:r>
            <a:r>
              <a:rPr i="1" lang="zh-TW" sz="1050">
                <a:solidFill>
                  <a:srgbClr val="222222"/>
                </a:solidFill>
                <a:highlight>
                  <a:srgbClr val="FFFFFF"/>
                </a:highlight>
              </a:rPr>
              <a:t>Microlunatus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 bacterial genus.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It is </a:t>
            </a:r>
            <a:r>
              <a:rPr lang="zh-TW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Gram-positive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 and is notable for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22222"/>
                </a:solidFill>
                <a:highlight>
                  <a:srgbClr val="FFFFFF"/>
                </a:highlight>
              </a:rPr>
              <a:t>being </a:t>
            </a:r>
            <a:r>
              <a:rPr b="1" lang="zh-TW">
                <a:solidFill>
                  <a:srgbClr val="FF0000"/>
                </a:solidFill>
                <a:highlight>
                  <a:srgbClr val="FFFFFF"/>
                </a:highlight>
              </a:rPr>
              <a:t>a </a:t>
            </a:r>
            <a:r>
              <a:rPr b="1" lang="zh-TW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polyphosphate</a:t>
            </a:r>
            <a:r>
              <a:rPr b="1" lang="zh-TW">
                <a:solidFill>
                  <a:srgbClr val="FF0000"/>
                </a:solidFill>
                <a:highlight>
                  <a:srgbClr val="FFFFFF"/>
                </a:highlight>
              </a:rPr>
              <a:t>-accumulating</a:t>
            </a:r>
            <a:r>
              <a:rPr b="1" lang="zh-TW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bacterium.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It is </a:t>
            </a:r>
            <a:r>
              <a:rPr lang="zh-TW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coccus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-shaped, aerobic, </a:t>
            </a:r>
            <a:r>
              <a:rPr lang="zh-TW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chemoorganotrophic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 and its type strain is NM-1</a:t>
            </a:r>
            <a:r>
              <a:rPr baseline="30000" lang="zh-TW" sz="1500">
                <a:solidFill>
                  <a:srgbClr val="222222"/>
                </a:solidFill>
                <a:highlight>
                  <a:srgbClr val="FFFFFF"/>
                </a:highlight>
              </a:rPr>
              <a:t>T</a:t>
            </a:r>
            <a:r>
              <a:rPr lang="zh-TW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87850" y="489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Biobrick - The process of storing P in Ecoli </a:t>
            </a:r>
            <a:r>
              <a:rPr lang="zh-TW" sz="1000"/>
              <a:t>supported by a paper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25" y="1036050"/>
            <a:ext cx="3849275" cy="34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BioBrick Used - for PIT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800225"/>
            <a:ext cx="52006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525" y="2109500"/>
            <a:ext cx="1495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75" y="3690100"/>
            <a:ext cx="8437474" cy="88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BioBrick Used - for PPK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1219775" y="1354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Polyphosphate-dependent glucokinases (PPGK)</a:t>
            </a:r>
            <a:r>
              <a:rPr lang="zh-TW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catalyze the first step of glycolysis, the phosphorylation of glucose using a phosphate group from polyphosphate or ATP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2902800"/>
            <a:ext cx="6702725" cy="12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88" y="1597863"/>
            <a:ext cx="20288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BioBrick Used - for PPX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0" y="1689850"/>
            <a:ext cx="3596725" cy="27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74" y="2838375"/>
            <a:ext cx="2511600" cy="20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23" y="1488150"/>
            <a:ext cx="4639425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 to do</a:t>
            </a:r>
            <a:endParaRPr/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Phages+Cripsr-cas9 pair as a filter	</a:t>
            </a:r>
            <a:endParaRPr b="1"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○"/>
            </a:pPr>
            <a:r>
              <a:rPr b="1" lang="zh-TW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is the phage effective enough?</a:t>
            </a:r>
            <a:endParaRPr b="1"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○"/>
            </a:pPr>
            <a:r>
              <a:rPr b="1" lang="zh-TW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can the original cyanbaceria gain resistance to cyanphage</a:t>
            </a:r>
            <a:endParaRPr b="1"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zh-TW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growth rate of Gene Modified Cyanobacteria is well limited</a:t>
            </a:r>
            <a:endParaRPr b="1"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○"/>
            </a:pPr>
            <a:r>
              <a:rPr b="1" lang="zh-TW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try on different P concentration and build a model</a:t>
            </a:r>
            <a:endParaRPr b="1"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Bio safety</a:t>
            </a:r>
            <a:endParaRPr/>
          </a:p>
        </p:txBody>
      </p:sp>
      <p:sp>
        <p:nvSpPr>
          <p:cNvPr id="391" name="Google Shape;391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need to confirm that the GMO and phages won’t cause harm to the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consider adding “target” to phases and let the CRISPR remember target instead of original phases sequence to avoid creating “super” cyanobacteria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219775" y="1376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phages 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https://www.ted.com/talks/alexander_belcredi_how_a_long_forgotten_virus_could_help_us_solve_the_antibiotics_crisis?language=zh-tw#t-662188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細菌的死亡筆記本-CRISPR/Cas技術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https://www.narlabs.org.tw/xcscience/cont?xsmsid=0I148638629329404252&amp;sid=0J030336920470561193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 IGEM TEAM PURDUE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http://2016.igem.org/Team:Purdue/Description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Improvement of Escherichia coli for Enhanced Biological Removal of Phosphate from Wastewater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https://aem.asm.org/content/aem/59/11/3744.full.pdf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Novel Biocontainment Strategy Makes Bacterial Growth and Survival Dependent on Phosphite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 growth controlled by 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https://www.nature.com/articles/srep44748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Microlunatus phosphovorus gene)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78575" y="455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problem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0" y="533200"/>
            <a:ext cx="3907350" cy="36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5752475" y="4160725"/>
            <a:ext cx="2597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https://www.ldi.ee/row-algae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450" y="1341925"/>
            <a:ext cx="2249986" cy="3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Bacteriophages(phages)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75" y="1160875"/>
            <a:ext cx="4545085" cy="33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151475" y="4467750"/>
            <a:ext cx="663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https://www.ted.com/talks/alexander_belcredi_how_a_long_forgotten_virus_could_help_us_solve_the_antibiotics_crisis?language=zh-tw#t-101028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236550" y="790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Since </a:t>
            </a:r>
            <a:r>
              <a:rPr lang="zh-TW"/>
              <a:t>Cyanobacteria is bacteria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there is actually Cyanobacteria killer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-Cyanophage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400" y="1892150"/>
            <a:ext cx="3009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413050" y="522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CRISPR/Cas - bacteria immune system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13" y="2987475"/>
            <a:ext cx="37052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13" y="1750275"/>
            <a:ext cx="43815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/>
          <p:nvPr/>
        </p:nvSpPr>
        <p:spPr>
          <a:xfrm>
            <a:off x="1210375" y="1522250"/>
            <a:ext cx="2218800" cy="11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ACGTACGTA….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CGTACATGG….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…..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Phages+Cripsr-cas9 pair as a filter</a:t>
            </a:r>
            <a:endParaRPr sz="1800"/>
          </a:p>
        </p:txBody>
      </p:sp>
      <p:sp>
        <p:nvSpPr>
          <p:cNvPr id="313" name="Google Shape;313;p18"/>
          <p:cNvSpPr/>
          <p:nvPr/>
        </p:nvSpPr>
        <p:spPr>
          <a:xfrm>
            <a:off x="1126300" y="1093625"/>
            <a:ext cx="1865700" cy="182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Modified </a:t>
            </a:r>
            <a:r>
              <a:rPr lang="zh-TW">
                <a:latin typeface="Nunito"/>
                <a:ea typeface="Nunito"/>
                <a:cs typeface="Nunito"/>
                <a:sym typeface="Nunito"/>
              </a:rPr>
              <a:t> Cyanobacteria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+Cripr/Cas9 for phage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1228275" y="3069750"/>
            <a:ext cx="1865700" cy="182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Unm</a:t>
            </a:r>
            <a:r>
              <a:rPr lang="zh-TW"/>
              <a:t>odified </a:t>
            </a:r>
            <a:r>
              <a:rPr lang="zh-TW">
                <a:latin typeface="Nunito"/>
                <a:ea typeface="Nunito"/>
                <a:cs typeface="Nunito"/>
                <a:sym typeface="Nunito"/>
              </a:rPr>
              <a:t> Cyanobacteria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Nunito"/>
                <a:ea typeface="Nunito"/>
                <a:cs typeface="Nunito"/>
                <a:sym typeface="Nunito"/>
              </a:rPr>
              <a:t>w/o Cripr/Cas9 for phage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3656025" y="2210925"/>
            <a:ext cx="2252400" cy="153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+phages for the species</a:t>
            </a:r>
            <a:br>
              <a:rPr lang="zh-TW"/>
            </a:br>
            <a:r>
              <a:rPr lang="zh-TW"/>
              <a:t>to the environment</a:t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6135350" y="909825"/>
            <a:ext cx="1865700" cy="182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374800" y="3132600"/>
            <a:ext cx="1588500" cy="16977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96250" y="170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Want the GM Cyanobacteria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 limit its own growth rate when P-conentration is high.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IGEM 2016 Team Purdue used a gene that can make E.coli collect P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00" y="2036025"/>
            <a:ext cx="7637900" cy="1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253350" y="1443750"/>
            <a:ext cx="70251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latin typeface="Maven Pro"/>
                <a:ea typeface="Maven Pro"/>
                <a:cs typeface="Maven Pro"/>
                <a:sym typeface="Maven Pro"/>
              </a:rPr>
              <a:t>instead of GM E.coli to store P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latin typeface="Maven Pro"/>
                <a:ea typeface="Maven Pro"/>
                <a:cs typeface="Maven Pro"/>
                <a:sym typeface="Maven Pro"/>
              </a:rPr>
              <a:t>can try to modify Cyanobacteria itself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latin typeface="Maven Pro"/>
                <a:ea typeface="Maven Pro"/>
                <a:cs typeface="Maven Pro"/>
                <a:sym typeface="Maven Pro"/>
              </a:rPr>
              <a:t>and make it the dominant Cyanobacteria in the potentially polluted water.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