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79" r:id="rId3"/>
    <p:sldId id="280" r:id="rId4"/>
    <p:sldId id="284" r:id="rId5"/>
    <p:sldId id="281" r:id="rId6"/>
    <p:sldId id="282" r:id="rId7"/>
    <p:sldId id="261" r:id="rId8"/>
    <p:sldId id="277" r:id="rId9"/>
    <p:sldId id="265" r:id="rId10"/>
    <p:sldId id="275" r:id="rId11"/>
    <p:sldId id="283" r:id="rId12"/>
    <p:sldId id="272" r:id="rId13"/>
    <p:sldId id="276" r:id="rId14"/>
    <p:sldId id="263" r:id="rId15"/>
    <p:sldId id="262" r:id="rId16"/>
    <p:sldId id="258" r:id="rId17"/>
    <p:sldId id="259" r:id="rId18"/>
    <p:sldId id="260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C2D36B-4E7D-452B-A2F0-BB277D5DD52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DCCB610-DAA4-474B-9B5A-F9AA2ABDC7E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Add an option to use voice recognition to turn on/off the lamp (for satisfaction &amp; efficient use)</a:t>
          </a:r>
          <a:endParaRPr lang="en-US"/>
        </a:p>
      </dgm:t>
    </dgm:pt>
    <dgm:pt modelId="{D80F0CE4-A992-45F3-8DC1-459D4792E88A}" type="parTrans" cxnId="{796C404D-33C6-4EAE-9CA4-BABD05790459}">
      <dgm:prSet/>
      <dgm:spPr/>
      <dgm:t>
        <a:bodyPr/>
        <a:lstStyle/>
        <a:p>
          <a:endParaRPr lang="en-US"/>
        </a:p>
      </dgm:t>
    </dgm:pt>
    <dgm:pt modelId="{2D5E649E-4559-4422-9FCF-79DFA021566B}" type="sibTrans" cxnId="{796C404D-33C6-4EAE-9CA4-BABD05790459}">
      <dgm:prSet phldrT="1" phldr="0"/>
      <dgm:spPr/>
      <dgm:t>
        <a:bodyPr/>
        <a:lstStyle/>
        <a:p>
          <a:endParaRPr lang="en-US"/>
        </a:p>
      </dgm:t>
    </dgm:pt>
    <dgm:pt modelId="{5B546C4D-4FCB-4E16-BDA8-727E6A2155A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Research into adding more Sensors (for more secure features)</a:t>
          </a:r>
          <a:endParaRPr lang="en-US"/>
        </a:p>
      </dgm:t>
    </dgm:pt>
    <dgm:pt modelId="{BB14298D-6457-419A-88C7-5EE02E821548}" type="parTrans" cxnId="{273EBFF4-6113-4B4E-9A32-67FAD7CDBC4E}">
      <dgm:prSet/>
      <dgm:spPr/>
      <dgm:t>
        <a:bodyPr/>
        <a:lstStyle/>
        <a:p>
          <a:endParaRPr lang="en-US"/>
        </a:p>
      </dgm:t>
    </dgm:pt>
    <dgm:pt modelId="{CA891AAA-2CBE-4B65-8227-C2BD50456312}" type="sibTrans" cxnId="{273EBFF4-6113-4B4E-9A32-67FAD7CDBC4E}">
      <dgm:prSet phldrT="2" phldr="0"/>
      <dgm:spPr/>
      <dgm:t>
        <a:bodyPr/>
        <a:lstStyle/>
        <a:p>
          <a:endParaRPr lang="en-US"/>
        </a:p>
      </dgm:t>
    </dgm:pt>
    <dgm:pt modelId="{5729AE9A-9BE6-475B-ABD5-08504A59EED3}" type="pres">
      <dgm:prSet presAssocID="{CFC2D36B-4E7D-452B-A2F0-BB277D5DD52A}" presName="root" presStyleCnt="0">
        <dgm:presLayoutVars>
          <dgm:dir/>
          <dgm:resizeHandles val="exact"/>
        </dgm:presLayoutVars>
      </dgm:prSet>
      <dgm:spPr/>
    </dgm:pt>
    <dgm:pt modelId="{A0D425D0-FA0D-4E0E-86E2-F7ED0F11C318}" type="pres">
      <dgm:prSet presAssocID="{1DCCB610-DAA4-474B-9B5A-F9AA2ABDC7EC}" presName="compNode" presStyleCnt="0"/>
      <dgm:spPr/>
    </dgm:pt>
    <dgm:pt modelId="{5A4F776C-61F2-4759-AF83-62F2A6FE95D9}" type="pres">
      <dgm:prSet presAssocID="{1DCCB610-DAA4-474B-9B5A-F9AA2ABDC7EC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42EC2406-3C8E-4EA2-9036-8FFA124CC627}" type="pres">
      <dgm:prSet presAssocID="{1DCCB610-DAA4-474B-9B5A-F9AA2ABDC7E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812D3868-F16F-4636-8DAE-249035A82B54}" type="pres">
      <dgm:prSet presAssocID="{1DCCB610-DAA4-474B-9B5A-F9AA2ABDC7EC}" presName="spaceRect" presStyleCnt="0"/>
      <dgm:spPr/>
    </dgm:pt>
    <dgm:pt modelId="{D9297140-5B47-484A-9E27-768376124815}" type="pres">
      <dgm:prSet presAssocID="{1DCCB610-DAA4-474B-9B5A-F9AA2ABDC7EC}" presName="textRect" presStyleLbl="revTx" presStyleIdx="0" presStyleCnt="2">
        <dgm:presLayoutVars>
          <dgm:chMax val="1"/>
          <dgm:chPref val="1"/>
        </dgm:presLayoutVars>
      </dgm:prSet>
      <dgm:spPr/>
    </dgm:pt>
    <dgm:pt modelId="{4261BDA2-D1A0-43CE-A1B1-785A3AD24718}" type="pres">
      <dgm:prSet presAssocID="{2D5E649E-4559-4422-9FCF-79DFA021566B}" presName="sibTrans" presStyleCnt="0"/>
      <dgm:spPr/>
    </dgm:pt>
    <dgm:pt modelId="{9A701F58-3C76-4128-A5F4-AA54B152401E}" type="pres">
      <dgm:prSet presAssocID="{5B546C4D-4FCB-4E16-BDA8-727E6A2155A2}" presName="compNode" presStyleCnt="0"/>
      <dgm:spPr/>
    </dgm:pt>
    <dgm:pt modelId="{76FA7329-9638-4E2C-8A5F-3736F6C3C793}" type="pres">
      <dgm:prSet presAssocID="{5B546C4D-4FCB-4E16-BDA8-727E6A2155A2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E9D76D2C-7ACF-4F4C-B0B0-C52F5B02162B}" type="pres">
      <dgm:prSet presAssocID="{5B546C4D-4FCB-4E16-BDA8-727E6A2155A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439D890-EA9F-496B-AC75-B3572A36022B}" type="pres">
      <dgm:prSet presAssocID="{5B546C4D-4FCB-4E16-BDA8-727E6A2155A2}" presName="spaceRect" presStyleCnt="0"/>
      <dgm:spPr/>
    </dgm:pt>
    <dgm:pt modelId="{C0FBC12A-6557-4F62-A930-75DD1C7D00DC}" type="pres">
      <dgm:prSet presAssocID="{5B546C4D-4FCB-4E16-BDA8-727E6A2155A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96C404D-33C6-4EAE-9CA4-BABD05790459}" srcId="{CFC2D36B-4E7D-452B-A2F0-BB277D5DD52A}" destId="{1DCCB610-DAA4-474B-9B5A-F9AA2ABDC7EC}" srcOrd="0" destOrd="0" parTransId="{D80F0CE4-A992-45F3-8DC1-459D4792E88A}" sibTransId="{2D5E649E-4559-4422-9FCF-79DFA021566B}"/>
    <dgm:cxn modelId="{98CA4174-151B-4DD4-AC53-0CACC6714920}" type="presOf" srcId="{1DCCB610-DAA4-474B-9B5A-F9AA2ABDC7EC}" destId="{D9297140-5B47-484A-9E27-768376124815}" srcOrd="0" destOrd="0" presId="urn:microsoft.com/office/officeart/2018/5/layout/IconLeafLabelList"/>
    <dgm:cxn modelId="{8ECF1D58-DBDD-4BE5-8E0F-7CAA7B9E0C43}" type="presOf" srcId="{5B546C4D-4FCB-4E16-BDA8-727E6A2155A2}" destId="{C0FBC12A-6557-4F62-A930-75DD1C7D00DC}" srcOrd="0" destOrd="0" presId="urn:microsoft.com/office/officeart/2018/5/layout/IconLeafLabelList"/>
    <dgm:cxn modelId="{D310549A-CE8D-4B40-A20A-CF81FC78BDD8}" type="presOf" srcId="{CFC2D36B-4E7D-452B-A2F0-BB277D5DD52A}" destId="{5729AE9A-9BE6-475B-ABD5-08504A59EED3}" srcOrd="0" destOrd="0" presId="urn:microsoft.com/office/officeart/2018/5/layout/IconLeafLabelList"/>
    <dgm:cxn modelId="{273EBFF4-6113-4B4E-9A32-67FAD7CDBC4E}" srcId="{CFC2D36B-4E7D-452B-A2F0-BB277D5DD52A}" destId="{5B546C4D-4FCB-4E16-BDA8-727E6A2155A2}" srcOrd="1" destOrd="0" parTransId="{BB14298D-6457-419A-88C7-5EE02E821548}" sibTransId="{CA891AAA-2CBE-4B65-8227-C2BD50456312}"/>
    <dgm:cxn modelId="{C36B8C39-9792-4B36-BC5A-9EDB1B4CB204}" type="presParOf" srcId="{5729AE9A-9BE6-475B-ABD5-08504A59EED3}" destId="{A0D425D0-FA0D-4E0E-86E2-F7ED0F11C318}" srcOrd="0" destOrd="0" presId="urn:microsoft.com/office/officeart/2018/5/layout/IconLeafLabelList"/>
    <dgm:cxn modelId="{941C5B98-AB97-4DDC-BEFB-41447C046C74}" type="presParOf" srcId="{A0D425D0-FA0D-4E0E-86E2-F7ED0F11C318}" destId="{5A4F776C-61F2-4759-AF83-62F2A6FE95D9}" srcOrd="0" destOrd="0" presId="urn:microsoft.com/office/officeart/2018/5/layout/IconLeafLabelList"/>
    <dgm:cxn modelId="{0CEA9F27-600D-4CEF-9DD8-5AA9F902006B}" type="presParOf" srcId="{A0D425D0-FA0D-4E0E-86E2-F7ED0F11C318}" destId="{42EC2406-3C8E-4EA2-9036-8FFA124CC627}" srcOrd="1" destOrd="0" presId="urn:microsoft.com/office/officeart/2018/5/layout/IconLeafLabelList"/>
    <dgm:cxn modelId="{30D1A358-C31D-4DE2-B366-DA9FC291D28C}" type="presParOf" srcId="{A0D425D0-FA0D-4E0E-86E2-F7ED0F11C318}" destId="{812D3868-F16F-4636-8DAE-249035A82B54}" srcOrd="2" destOrd="0" presId="urn:microsoft.com/office/officeart/2018/5/layout/IconLeafLabelList"/>
    <dgm:cxn modelId="{A2886D95-7888-463B-BA1F-1AC963D0CF69}" type="presParOf" srcId="{A0D425D0-FA0D-4E0E-86E2-F7ED0F11C318}" destId="{D9297140-5B47-484A-9E27-768376124815}" srcOrd="3" destOrd="0" presId="urn:microsoft.com/office/officeart/2018/5/layout/IconLeafLabelList"/>
    <dgm:cxn modelId="{4F518B03-952A-4C4B-A481-FF8DA78DD525}" type="presParOf" srcId="{5729AE9A-9BE6-475B-ABD5-08504A59EED3}" destId="{4261BDA2-D1A0-43CE-A1B1-785A3AD24718}" srcOrd="1" destOrd="0" presId="urn:microsoft.com/office/officeart/2018/5/layout/IconLeafLabelList"/>
    <dgm:cxn modelId="{9F713BEE-14AE-4F9A-B656-B0C2CD5300AE}" type="presParOf" srcId="{5729AE9A-9BE6-475B-ABD5-08504A59EED3}" destId="{9A701F58-3C76-4128-A5F4-AA54B152401E}" srcOrd="2" destOrd="0" presId="urn:microsoft.com/office/officeart/2018/5/layout/IconLeafLabelList"/>
    <dgm:cxn modelId="{972AD07D-BD4B-4C16-96E8-7C68B1EDE7CA}" type="presParOf" srcId="{9A701F58-3C76-4128-A5F4-AA54B152401E}" destId="{76FA7329-9638-4E2C-8A5F-3736F6C3C793}" srcOrd="0" destOrd="0" presId="urn:microsoft.com/office/officeart/2018/5/layout/IconLeafLabelList"/>
    <dgm:cxn modelId="{3AB9FB8A-A115-4385-A2D4-F01BC24A6CE2}" type="presParOf" srcId="{9A701F58-3C76-4128-A5F4-AA54B152401E}" destId="{E9D76D2C-7ACF-4F4C-B0B0-C52F5B02162B}" srcOrd="1" destOrd="0" presId="urn:microsoft.com/office/officeart/2018/5/layout/IconLeafLabelList"/>
    <dgm:cxn modelId="{4AFF17FB-0160-4721-AF79-1E9724D17A97}" type="presParOf" srcId="{9A701F58-3C76-4128-A5F4-AA54B152401E}" destId="{3439D890-EA9F-496B-AC75-B3572A36022B}" srcOrd="2" destOrd="0" presId="urn:microsoft.com/office/officeart/2018/5/layout/IconLeafLabelList"/>
    <dgm:cxn modelId="{508CC390-4DE9-4A24-BC24-A876629D6004}" type="presParOf" srcId="{9A701F58-3C76-4128-A5F4-AA54B152401E}" destId="{C0FBC12A-6557-4F62-A930-75DD1C7D00D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4F776C-61F2-4759-AF83-62F2A6FE95D9}">
      <dsp:nvSpPr>
        <dsp:cNvPr id="0" name=""/>
        <dsp:cNvSpPr/>
      </dsp:nvSpPr>
      <dsp:spPr>
        <a:xfrm>
          <a:off x="1940609" y="19746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EC2406-3C8E-4EA2-9036-8FFA124CC627}">
      <dsp:nvSpPr>
        <dsp:cNvPr id="0" name=""/>
        <dsp:cNvSpPr/>
      </dsp:nvSpPr>
      <dsp:spPr>
        <a:xfrm>
          <a:off x="2357421" y="436559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297140-5B47-484A-9E27-768376124815}">
      <dsp:nvSpPr>
        <dsp:cNvPr id="0" name=""/>
        <dsp:cNvSpPr/>
      </dsp:nvSpPr>
      <dsp:spPr>
        <a:xfrm>
          <a:off x="1315390" y="2584747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kern="1200"/>
            <a:t>Add an option to use voice recognition to turn on/off the lamp (for satisfaction &amp; efficient use)</a:t>
          </a:r>
          <a:endParaRPr lang="en-US" sz="1200" kern="1200"/>
        </a:p>
      </dsp:txBody>
      <dsp:txXfrm>
        <a:off x="1315390" y="2584747"/>
        <a:ext cx="3206250" cy="720000"/>
      </dsp:txXfrm>
    </dsp:sp>
    <dsp:sp modelId="{76FA7329-9638-4E2C-8A5F-3736F6C3C793}">
      <dsp:nvSpPr>
        <dsp:cNvPr id="0" name=""/>
        <dsp:cNvSpPr/>
      </dsp:nvSpPr>
      <dsp:spPr>
        <a:xfrm>
          <a:off x="5707953" y="19746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D76D2C-7ACF-4F4C-B0B0-C52F5B02162B}">
      <dsp:nvSpPr>
        <dsp:cNvPr id="0" name=""/>
        <dsp:cNvSpPr/>
      </dsp:nvSpPr>
      <dsp:spPr>
        <a:xfrm>
          <a:off x="6124765" y="436559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BC12A-6557-4F62-A930-75DD1C7D00DC}">
      <dsp:nvSpPr>
        <dsp:cNvPr id="0" name=""/>
        <dsp:cNvSpPr/>
      </dsp:nvSpPr>
      <dsp:spPr>
        <a:xfrm>
          <a:off x="5082734" y="2584747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kern="1200"/>
            <a:t>Research into adding more Sensors (for more secure features)</a:t>
          </a:r>
          <a:endParaRPr lang="en-US" sz="1200" kern="1200"/>
        </a:p>
      </dsp:txBody>
      <dsp:txXfrm>
        <a:off x="5082734" y="2584747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2791-9075-49FE-92C0-7390E918CD74}" type="datetimeFigureOut">
              <a:rPr lang="en-UM" smtClean="0"/>
              <a:t>5/3/2019</a:t>
            </a:fld>
            <a:endParaRPr lang="en-U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EF10AF1-6CF5-4A89-8F5F-194F2E6DD97D}" type="slidenum">
              <a:rPr lang="en-UM" smtClean="0"/>
              <a:t>‹#›</a:t>
            </a:fld>
            <a:endParaRPr lang="en-UM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17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2791-9075-49FE-92C0-7390E918CD74}" type="datetimeFigureOut">
              <a:rPr lang="en-UM" smtClean="0"/>
              <a:t>5/3/2019</a:t>
            </a:fld>
            <a:endParaRPr lang="en-U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0AF1-6CF5-4A89-8F5F-194F2E6DD97D}" type="slidenum">
              <a:rPr lang="en-UM" smtClean="0"/>
              <a:t>‹#›</a:t>
            </a:fld>
            <a:endParaRPr lang="en-UM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70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2791-9075-49FE-92C0-7390E918CD74}" type="datetimeFigureOut">
              <a:rPr lang="en-UM" smtClean="0"/>
              <a:t>5/3/2019</a:t>
            </a:fld>
            <a:endParaRPr lang="en-U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0AF1-6CF5-4A89-8F5F-194F2E6DD97D}" type="slidenum">
              <a:rPr lang="en-UM" smtClean="0"/>
              <a:t>‹#›</a:t>
            </a:fld>
            <a:endParaRPr lang="en-UM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52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2791-9075-49FE-92C0-7390E918CD74}" type="datetimeFigureOut">
              <a:rPr lang="en-UM" smtClean="0"/>
              <a:t>5/3/2019</a:t>
            </a:fld>
            <a:endParaRPr lang="en-U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0AF1-6CF5-4A89-8F5F-194F2E6DD97D}" type="slidenum">
              <a:rPr lang="en-UM" smtClean="0"/>
              <a:t>‹#›</a:t>
            </a:fld>
            <a:endParaRPr lang="en-UM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598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2791-9075-49FE-92C0-7390E918CD74}" type="datetimeFigureOut">
              <a:rPr lang="en-UM" smtClean="0"/>
              <a:t>5/3/2019</a:t>
            </a:fld>
            <a:endParaRPr lang="en-U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0AF1-6CF5-4A89-8F5F-194F2E6DD97D}" type="slidenum">
              <a:rPr lang="en-UM" smtClean="0"/>
              <a:t>‹#›</a:t>
            </a:fld>
            <a:endParaRPr lang="en-UM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45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2791-9075-49FE-92C0-7390E918CD74}" type="datetimeFigureOut">
              <a:rPr lang="en-UM" smtClean="0"/>
              <a:t>5/3/2019</a:t>
            </a:fld>
            <a:endParaRPr lang="en-U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0AF1-6CF5-4A89-8F5F-194F2E6DD97D}" type="slidenum">
              <a:rPr lang="en-UM" smtClean="0"/>
              <a:t>‹#›</a:t>
            </a:fld>
            <a:endParaRPr lang="en-UM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48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2791-9075-49FE-92C0-7390E918CD74}" type="datetimeFigureOut">
              <a:rPr lang="en-UM" smtClean="0"/>
              <a:t>5/3/2019</a:t>
            </a:fld>
            <a:endParaRPr lang="en-U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M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0AF1-6CF5-4A89-8F5F-194F2E6DD97D}" type="slidenum">
              <a:rPr lang="en-UM" smtClean="0"/>
              <a:t>‹#›</a:t>
            </a:fld>
            <a:endParaRPr lang="en-UM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11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2791-9075-49FE-92C0-7390E918CD74}" type="datetimeFigureOut">
              <a:rPr lang="en-UM" smtClean="0"/>
              <a:t>5/3/2019</a:t>
            </a:fld>
            <a:endParaRPr lang="en-U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0AF1-6CF5-4A89-8F5F-194F2E6DD97D}" type="slidenum">
              <a:rPr lang="en-UM" smtClean="0"/>
              <a:t>‹#›</a:t>
            </a:fld>
            <a:endParaRPr lang="en-UM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41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2791-9075-49FE-92C0-7390E918CD74}" type="datetimeFigureOut">
              <a:rPr lang="en-UM" smtClean="0"/>
              <a:t>5/3/2019</a:t>
            </a:fld>
            <a:endParaRPr lang="en-UM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0AF1-6CF5-4A89-8F5F-194F2E6DD97D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266792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2791-9075-49FE-92C0-7390E918CD74}" type="datetimeFigureOut">
              <a:rPr lang="en-UM" smtClean="0"/>
              <a:t>5/3/2019</a:t>
            </a:fld>
            <a:endParaRPr lang="en-U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0AF1-6CF5-4A89-8F5F-194F2E6DD97D}" type="slidenum">
              <a:rPr lang="en-UM" smtClean="0"/>
              <a:t>‹#›</a:t>
            </a:fld>
            <a:endParaRPr lang="en-UM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0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E342791-9075-49FE-92C0-7390E918CD74}" type="datetimeFigureOut">
              <a:rPr lang="en-UM" smtClean="0"/>
              <a:t>5/3/2019</a:t>
            </a:fld>
            <a:endParaRPr lang="en-U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0AF1-6CF5-4A89-8F5F-194F2E6DD97D}" type="slidenum">
              <a:rPr lang="en-UM" smtClean="0"/>
              <a:t>‹#›</a:t>
            </a:fld>
            <a:endParaRPr lang="en-UM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47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42791-9075-49FE-92C0-7390E918CD74}" type="datetimeFigureOut">
              <a:rPr lang="en-UM" smtClean="0"/>
              <a:t>5/3/2019</a:t>
            </a:fld>
            <a:endParaRPr lang="en-U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EF10AF1-6CF5-4A89-8F5F-194F2E6DD97D}" type="slidenum">
              <a:rPr lang="en-UM" smtClean="0"/>
              <a:t>‹#›</a:t>
            </a:fld>
            <a:endParaRPr lang="en-UM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04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azyRob97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E819AE-7CC5-4FDA-8C23-A03F6FF61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78"/>
            <a:ext cx="12192000" cy="614913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2E438D-25D8-47E3-B2B8-7C85F01F5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537846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GB" sz="8000" dirty="0"/>
              <a:t>IoT</a:t>
            </a:r>
            <a:br>
              <a:rPr lang="en-GB" sz="8000" dirty="0"/>
            </a:br>
            <a:r>
              <a:rPr lang="en-GB" sz="8000" dirty="0"/>
              <a:t>Smart Lamp Presentation</a:t>
            </a:r>
            <a:endParaRPr lang="en-UM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2AF04-57C6-4AD9-812B-16245B5CF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GB" sz="2400" dirty="0">
                <a:solidFill>
                  <a:schemeClr val="tx1">
                    <a:lumMod val="85000"/>
                  </a:schemeClr>
                </a:solidFill>
              </a:rPr>
              <a:t>By Robert Solomon</a:t>
            </a:r>
          </a:p>
          <a:p>
            <a:pPr algn="ctr"/>
            <a:r>
              <a:rPr lang="en-GB" sz="2400" dirty="0">
                <a:solidFill>
                  <a:schemeClr val="tx1">
                    <a:lumMod val="85000"/>
                  </a:schemeClr>
                </a:solidFill>
              </a:rPr>
              <a:t>GitHub: </a:t>
            </a:r>
            <a:r>
              <a:rPr lang="en-GB" sz="2400" dirty="0">
                <a:solidFill>
                  <a:schemeClr val="tx1">
                    <a:lumMod val="85000"/>
                  </a:schemeClr>
                </a:solidFill>
                <a:hlinkClick r:id="rId3"/>
              </a:rPr>
              <a:t>https://github.com/EazyRob97</a:t>
            </a:r>
            <a:endParaRPr lang="en-GB" sz="2400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endParaRPr lang="en-GB" sz="24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13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5D3DE5A-427C-4745-B4DD-8209BEA90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dirty="0"/>
              <a:t>Python code</a:t>
            </a:r>
            <a:endParaRPr lang="en-UM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70FDBCC-EEFE-468B-B602-339017BC5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Sensor reads in Motion Data</a:t>
            </a:r>
          </a:p>
          <a:p>
            <a:r>
              <a:rPr lang="en-US" dirty="0"/>
              <a:t>While process is true, turn on Relay</a:t>
            </a:r>
          </a:p>
          <a:p>
            <a:r>
              <a:rPr lang="en-US" dirty="0"/>
              <a:t>Python Based Program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707C75-A45F-4E01-B3AA-B260CC5EC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816" y="337924"/>
            <a:ext cx="5897910" cy="54330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12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5D3DE5A-427C-4745-B4DD-8209BEA90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dirty="0"/>
              <a:t>RELAY</a:t>
            </a:r>
            <a:endParaRPr lang="en-UM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70FDBCC-EEFE-468B-B602-339017BC5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Electrically Operated Switch</a:t>
            </a:r>
          </a:p>
          <a:p>
            <a:r>
              <a:rPr lang="en-US" dirty="0"/>
              <a:t>Many operate using an electromagnetic switch</a:t>
            </a:r>
          </a:p>
          <a:p>
            <a:r>
              <a:rPr lang="en-US" dirty="0"/>
              <a:t>Other use solid-state relays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307CDD14-04F8-4223-A3C0-7EAFF1E3E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1015375"/>
            <a:ext cx="4960442" cy="424117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71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F5A20D-EDDF-44D6-8E83-15C9B0B4FE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47" b="34664"/>
          <a:stretch/>
        </p:blipFill>
        <p:spPr>
          <a:xfrm>
            <a:off x="20" y="10"/>
            <a:ext cx="12191675" cy="6857990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0CA01E-06FD-470C-B423-DF19EBB35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636" y="992221"/>
            <a:ext cx="6247308" cy="4873558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4800" u="sng" dirty="0">
                <a:solidFill>
                  <a:srgbClr val="FF0000"/>
                </a:solidFill>
              </a:rPr>
              <a:t>Node.js Code for Relay Switch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445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mb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5D3DE5A-427C-4745-B4DD-8209BEA90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025" y="642310"/>
            <a:ext cx="4176511" cy="1091412"/>
          </a:xfrm>
        </p:spPr>
        <p:txBody>
          <a:bodyPr>
            <a:noAutofit/>
          </a:bodyPr>
          <a:lstStyle/>
          <a:p>
            <a:r>
              <a:rPr lang="en-US" sz="2400" u="sng" dirty="0">
                <a:solidFill>
                  <a:srgbClr val="FF0000"/>
                </a:solidFill>
              </a:rPr>
              <a:t>Node.js Code for Relay Switch &amp; python script launch</a:t>
            </a:r>
            <a:endParaRPr lang="en-UM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70FDBCC-EEFE-468B-B602-339017BC5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ON/OFF controls the Relay</a:t>
            </a:r>
          </a:p>
          <a:p>
            <a:r>
              <a:rPr lang="en-US" dirty="0"/>
              <a:t>Activate/Deactivate controls the PIR Sensor</a:t>
            </a:r>
          </a:p>
          <a:p>
            <a:r>
              <a:rPr lang="en-US" dirty="0"/>
              <a:t>Node.js Based Program</a:t>
            </a:r>
          </a:p>
          <a:p>
            <a:r>
              <a:rPr lang="en-US" dirty="0"/>
              <a:t>Running Child process module to launch Python Script (PIR Sensor)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2D71BD1-C3C6-44B2-9800-293A7EEAF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3500"/>
            <a:ext cx="5608233" cy="55195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6092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DE5A-427C-4745-B4DD-8209BEA90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Node.js CHILD PROCESS</a:t>
            </a:r>
            <a:endParaRPr lang="en-UM" sz="2800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70FDBCC-EEFE-468B-B602-339017BC5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325113" cy="4074172"/>
          </a:xfrm>
        </p:spPr>
        <p:txBody>
          <a:bodyPr>
            <a:normAutofit/>
          </a:bodyPr>
          <a:lstStyle/>
          <a:p>
            <a:r>
              <a:rPr lang="en-US" dirty="0"/>
              <a:t>Process created by another process</a:t>
            </a:r>
          </a:p>
          <a:p>
            <a:r>
              <a:rPr lang="en-US" dirty="0"/>
              <a:t>Allows for ease communication between two different programs</a:t>
            </a:r>
          </a:p>
          <a:p>
            <a:r>
              <a:rPr lang="en-US" dirty="0"/>
              <a:t>Pre-built-in Node.js module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picture containing iPod, electronics&#10;&#10;Description automatically generated">
            <a:extLst>
              <a:ext uri="{FF2B5EF4-FFF2-40B4-BE49-F238E27FC236}">
                <a16:creationId xmlns:a16="http://schemas.microsoft.com/office/drawing/2014/main" id="{705610CB-2455-44E0-B5A3-2CBB13C29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33" y="925270"/>
            <a:ext cx="4637119" cy="504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0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F8DC7E2-86AD-4AC2-9EC1-7E8B72572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DE2C290-3677-4DE0-AE6D-2B4DB5FBC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35237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62D677-6CCF-49AA-A4C6-921E4E9AC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3525184" cy="1049235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2700" dirty="0" err="1">
                <a:solidFill>
                  <a:srgbClr val="FF0000"/>
                </a:solidFill>
              </a:rPr>
              <a:t>MaJOR</a:t>
            </a:r>
            <a:r>
              <a:rPr lang="en-US" sz="2700" dirty="0">
                <a:solidFill>
                  <a:srgbClr val="FF0000"/>
                </a:solidFill>
              </a:rPr>
              <a:t> COMPONENTS IN USE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9D032D-E82B-4E2A-B0B8-325C49D6EB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C67F5CD-F4F2-431B-B965-63079C985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3525184" cy="3450613"/>
          </a:xfrm>
        </p:spPr>
        <p:txBody>
          <a:bodyPr>
            <a:normAutofit/>
          </a:bodyPr>
          <a:lstStyle/>
          <a:p>
            <a:r>
              <a:rPr lang="en-US" dirty="0" err="1"/>
              <a:t>Blynk</a:t>
            </a:r>
            <a:r>
              <a:rPr lang="en-US" dirty="0"/>
              <a:t> Application</a:t>
            </a:r>
          </a:p>
          <a:p>
            <a:r>
              <a:rPr lang="en-US" dirty="0"/>
              <a:t>Raspberry Pi </a:t>
            </a:r>
          </a:p>
          <a:p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C60AE24-4C38-46BB-88CB-780ACDCEC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86297A6-69FE-430E-A97F-2116D5BDD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5C8F35E-39E0-4068-926A-1F3CAAB21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80DEC52-BEE2-46CC-8C33-6BC9AC9D6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8" y="977099"/>
            <a:ext cx="5123274" cy="41383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6CFCD7-B514-45D6-9552-55F28DF96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684" y="1116346"/>
            <a:ext cx="2174122" cy="3865108"/>
          </a:xfrm>
          <a:prstGeom prst="rect">
            <a:avLst/>
          </a:prstGeom>
        </p:spPr>
      </p:pic>
      <p:pic>
        <p:nvPicPr>
          <p:cNvPr id="4" name="Picture 3" descr="A circuit board&#10;&#10;Description generated with high confidence">
            <a:extLst>
              <a:ext uri="{FF2B5EF4-FFF2-40B4-BE49-F238E27FC236}">
                <a16:creationId xmlns:a16="http://schemas.microsoft.com/office/drawing/2014/main" id="{6915CBD0-0730-4AB2-9BBA-93711DAD5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806" y="1884564"/>
            <a:ext cx="2328670" cy="23286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2178FA5-FA3E-4DBE-8027-71F02853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459349-FF0B-4F65-B63C-876E8035C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4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07D8E9-CA3A-40C0-A358-2FF2B23C39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r="7673" b="8222"/>
          <a:stretch/>
        </p:blipFill>
        <p:spPr>
          <a:xfrm>
            <a:off x="2" y="10"/>
            <a:ext cx="6094409" cy="685799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30CC596B-710A-4755-B78C-303558D7C4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5" t="1778" r="5069" b="2000"/>
          <a:stretch/>
        </p:blipFill>
        <p:spPr>
          <a:xfrm>
            <a:off x="6096000" y="0"/>
            <a:ext cx="609440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3356D18-B5E6-44B1-ADBC-7094E0DCC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87192" y="1353662"/>
            <a:ext cx="4414440" cy="4150676"/>
          </a:xfrm>
          <a:prstGeom prst="rect">
            <a:avLst/>
          </a:prstGeom>
          <a:solidFill>
            <a:srgbClr val="000001">
              <a:alpha val="8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7A374D-06C5-4ECA-9F91-7183DD3D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3127" y="2579935"/>
            <a:ext cx="4070579" cy="0"/>
          </a:xfrm>
          <a:prstGeom prst="line">
            <a:avLst/>
          </a:prstGeom>
          <a:ln w="31750">
            <a:solidFill>
              <a:srgbClr val="FCF50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4F92E7B-849F-4ECB-B1B2-2D45205F6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128" y="1530700"/>
            <a:ext cx="4070578" cy="1049235"/>
          </a:xfrm>
        </p:spPr>
        <p:txBody>
          <a:bodyPr anchor="ctr">
            <a:normAutofit/>
          </a:bodyPr>
          <a:lstStyle/>
          <a:p>
            <a:pPr algn="ctr"/>
            <a:r>
              <a:rPr lang="en-GB" b="1">
                <a:solidFill>
                  <a:srgbClr val="FFFFFE"/>
                </a:solidFill>
              </a:rPr>
              <a:t>Challenges Encountered</a:t>
            </a:r>
            <a:endParaRPr lang="en-UM" b="1">
              <a:solidFill>
                <a:srgbClr val="FFFF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C6D59-D52B-4804-8BF9-96E68227C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3128" y="2723314"/>
            <a:ext cx="4070578" cy="2613612"/>
          </a:xfrm>
        </p:spPr>
        <p:txBody>
          <a:bodyPr anchor="t">
            <a:normAutofit/>
          </a:bodyPr>
          <a:lstStyle/>
          <a:p>
            <a:pPr>
              <a:buClr>
                <a:srgbClr val="FCF501"/>
              </a:buClr>
            </a:pPr>
            <a:r>
              <a:rPr lang="en-GB" b="1" dirty="0">
                <a:solidFill>
                  <a:srgbClr val="FFFFFE"/>
                </a:solidFill>
              </a:rPr>
              <a:t>Establishing communication between Node.js &amp; Python Scripts </a:t>
            </a:r>
          </a:p>
          <a:p>
            <a:pPr>
              <a:buClr>
                <a:srgbClr val="FCF501"/>
              </a:buClr>
            </a:pPr>
            <a:r>
              <a:rPr lang="en-GB" b="1" dirty="0">
                <a:solidFill>
                  <a:srgbClr val="FFFFFE"/>
                </a:solidFill>
              </a:rPr>
              <a:t>Disabling the ON/OFF Button when PIR Sensor is active</a:t>
            </a:r>
          </a:p>
        </p:txBody>
      </p:sp>
    </p:spTree>
    <p:extLst>
      <p:ext uri="{BB962C8B-B14F-4D97-AF65-F5344CB8AC3E}">
        <p14:creationId xmlns:p14="http://schemas.microsoft.com/office/powerpoint/2010/main" val="1576913072"/>
      </p:ext>
    </p:extLst>
  </p:cSld>
  <p:clrMapOvr>
    <a:masterClrMapping/>
  </p:clrMapOvr>
  <p:transition spd="slow">
    <p:comb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61CEC-FF35-46E9-86A7-9C0BF6B31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543542"/>
            <a:ext cx="9252154" cy="1016654"/>
          </a:xfrm>
        </p:spPr>
        <p:txBody>
          <a:bodyPr>
            <a:normAutofit/>
          </a:bodyPr>
          <a:lstStyle/>
          <a:p>
            <a:r>
              <a:rPr lang="en-GB" dirty="0"/>
              <a:t>Things I Learned!</a:t>
            </a:r>
            <a:endParaRPr lang="en-U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E2F99-BC71-413C-9046-C1D2D8D8E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089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Using python &amp; node.js </a:t>
            </a:r>
          </a:p>
          <a:p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Patience</a:t>
            </a:r>
          </a:p>
          <a:p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Critical Thinking</a:t>
            </a:r>
          </a:p>
          <a:p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Source Control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UM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52E553-C8D4-464A-835A-FD1AD025E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82" y="2040254"/>
            <a:ext cx="5330671" cy="36586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425904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AFF3B-BE5D-413C-9DF4-CD0338E2E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/>
              <a:t>Summary (Future Improvements)</a:t>
            </a:r>
            <a:endParaRPr lang="en-UM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BE9159-4C1A-4306-85D0-DDFAC6D8AE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8837589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028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45C1BDF-7772-4E1B-87CF-2B87A77AB1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01" r="-1" b="19247"/>
          <a:stretch/>
        </p:blipFill>
        <p:spPr>
          <a:xfrm>
            <a:off x="20" y="10"/>
            <a:ext cx="12191675" cy="68579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EE4808-5B05-4E77-B529-F84B673C55AB}"/>
              </a:ext>
            </a:extLst>
          </p:cNvPr>
          <p:cNvSpPr txBox="1"/>
          <p:nvPr/>
        </p:nvSpPr>
        <p:spPr>
          <a:xfrm>
            <a:off x="4976636" y="992221"/>
            <a:ext cx="6247308" cy="4873558"/>
          </a:xfrm>
          <a:prstGeom prst="rect">
            <a:avLst/>
          </a:prstGeom>
        </p:spPr>
        <p:txBody>
          <a:bodyPr vert="horz" lIns="91440" tIns="45720" rIns="91440" bIns="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u="sng" cap="all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Thank You!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u="sng" cap="all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u="sng" cap="all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472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ECF9E76A-BE1D-4850-B32D-718810A4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26401C1-9077-49F4-BC8C-F2D7AAEDF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5F45F-BA12-4B70-A868-891F7DCF6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1866" y="936687"/>
            <a:ext cx="3514639" cy="2374516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400" dirty="0"/>
              <a:t>WHY SMARTLAMP!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F4DCDBC-53A5-4E64-9410-90FAC8F19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7463259" y="583365"/>
            <a:chExt cx="6104330" cy="5181928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8AA2233-67A4-4405-A6A0-16532F2A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610433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8FC11D8-17C9-427C-9008-CD14BB70D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5471354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0" name="Content Placeholder 3">
            <a:extLst>
              <a:ext uri="{FF2B5EF4-FFF2-40B4-BE49-F238E27FC236}">
                <a16:creationId xmlns:a16="http://schemas.microsoft.com/office/drawing/2014/main" id="{AC435266-9BFA-4137-89F3-98EF7A098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6" r="22543" b="2"/>
          <a:stretch/>
        </p:blipFill>
        <p:spPr>
          <a:xfrm>
            <a:off x="1271223" y="1116345"/>
            <a:ext cx="4825148" cy="3866172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0736E1A-F5DA-490E-93F3-6B41FD17D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30" y="3526496"/>
            <a:ext cx="351154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F03E1F11-377D-4B2D-857A-B5FC620E1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F0BC6F4-2CDB-4CCF-BDC9-F976C39B8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350372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 up of a coffee table in front of a window&#10;&#10;Description automatically generated">
            <a:extLst>
              <a:ext uri="{FF2B5EF4-FFF2-40B4-BE49-F238E27FC236}">
                <a16:creationId xmlns:a16="http://schemas.microsoft.com/office/drawing/2014/main" id="{19F9F724-EF13-4922-94CB-FA5B10EC4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72" b="18310"/>
          <a:stretch/>
        </p:blipFill>
        <p:spPr>
          <a:xfrm>
            <a:off x="20" y="10"/>
            <a:ext cx="12191980" cy="612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366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Content Placeholder 2" descr="A flat screen tv sitting in a living room&#10;&#10;Description automatically generated">
            <a:extLst>
              <a:ext uri="{FF2B5EF4-FFF2-40B4-BE49-F238E27FC236}">
                <a16:creationId xmlns:a16="http://schemas.microsoft.com/office/drawing/2014/main" id="{5D474D2D-0EC5-403D-8029-815A2363E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52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12" descr="A picture containing table, indoor, wall, floor&#10;&#10;Description automatically generated">
            <a:extLst>
              <a:ext uri="{FF2B5EF4-FFF2-40B4-BE49-F238E27FC236}">
                <a16:creationId xmlns:a16="http://schemas.microsoft.com/office/drawing/2014/main" id="{EE23574B-28BB-4CE5-85F7-2C4CC69A2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C4AC15C-9A50-4533-AD18-E70426681A37}"/>
              </a:ext>
            </a:extLst>
          </p:cNvPr>
          <p:cNvSpPr/>
          <p:nvPr/>
        </p:nvSpPr>
        <p:spPr>
          <a:xfrm>
            <a:off x="1258513" y="4072446"/>
            <a:ext cx="4817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CAN BE CONTROLLED FROM ANYWHERE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C872F9-D5C2-45C5-B08F-1A6FD35D1953}"/>
              </a:ext>
            </a:extLst>
          </p:cNvPr>
          <p:cNvSpPr/>
          <p:nvPr/>
        </p:nvSpPr>
        <p:spPr>
          <a:xfrm>
            <a:off x="1298075" y="1680921"/>
            <a:ext cx="44891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WHY SMARTLAMP!</a:t>
            </a:r>
            <a:endParaRPr lang="en-UM" sz="4000" dirty="0"/>
          </a:p>
        </p:txBody>
      </p:sp>
    </p:spTree>
    <p:extLst>
      <p:ext uri="{BB962C8B-B14F-4D97-AF65-F5344CB8AC3E}">
        <p14:creationId xmlns:p14="http://schemas.microsoft.com/office/powerpoint/2010/main" val="2268496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55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Content Placeholder 8" descr="A picture containing indoor, bed, red, sitting&#10;&#10;Description automatically generated">
            <a:extLst>
              <a:ext uri="{FF2B5EF4-FFF2-40B4-BE49-F238E27FC236}">
                <a16:creationId xmlns:a16="http://schemas.microsoft.com/office/drawing/2014/main" id="{DF8C512F-415B-44B6-8DF9-4BF634F426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02" r="-1" b="7626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63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0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EA0D11A5-DAF6-4215-AD56-C5F24622D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/>
              <a:t>SOME CAN HELP YOU SLEEP BETTER</a:t>
            </a:r>
            <a:endParaRPr lang="en-US" dirty="0"/>
          </a:p>
        </p:txBody>
      </p:sp>
      <p:sp>
        <p:nvSpPr>
          <p:cNvPr id="66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332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BE3024B8-E816-4F13-8FD8-8B5F6B847B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r="9090" b="25653"/>
          <a:stretch/>
        </p:blipFill>
        <p:spPr>
          <a:xfrm>
            <a:off x="2" y="10"/>
            <a:ext cx="12191695" cy="685799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2AF0D79-4A1A-4F27-B9F0-CF252C4AC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636753"/>
            <a:ext cx="8299435" cy="5572810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5F45F-BA12-4B70-A868-891F7DCF6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017" y="804520"/>
            <a:ext cx="6815731" cy="1049235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E"/>
                </a:solidFill>
              </a:rPr>
              <a:t>Design/Technology Used!</a:t>
            </a:r>
            <a:endParaRPr lang="en-UM">
              <a:solidFill>
                <a:srgbClr val="FFFFFE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83266B-97F8-4AB9-818F-3A70E8D85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6385" y="1847088"/>
            <a:ext cx="6813363" cy="0"/>
          </a:xfrm>
          <a:prstGeom prst="line">
            <a:avLst/>
          </a:prstGeom>
          <a:ln w="31750">
            <a:solidFill>
              <a:srgbClr val="FFEC3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3545547-1522-4048-97D3-8353D1145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017" y="2015733"/>
            <a:ext cx="6815731" cy="402126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FFEC31"/>
              </a:buClr>
            </a:pPr>
            <a:r>
              <a:rPr lang="en-US" sz="1600">
                <a:solidFill>
                  <a:srgbClr val="FFFFFE"/>
                </a:solidFill>
              </a:rPr>
              <a:t>Smartphone &amp; App</a:t>
            </a:r>
          </a:p>
          <a:p>
            <a:pPr>
              <a:lnSpc>
                <a:spcPct val="110000"/>
              </a:lnSpc>
              <a:buClr>
                <a:srgbClr val="FFEC31"/>
              </a:buClr>
            </a:pPr>
            <a:r>
              <a:rPr lang="en-US" sz="1600">
                <a:solidFill>
                  <a:srgbClr val="FFFFFE"/>
                </a:solidFill>
              </a:rPr>
              <a:t>SD Card</a:t>
            </a:r>
          </a:p>
          <a:p>
            <a:pPr>
              <a:lnSpc>
                <a:spcPct val="110000"/>
              </a:lnSpc>
              <a:buClr>
                <a:srgbClr val="FFEC31"/>
              </a:buClr>
            </a:pPr>
            <a:r>
              <a:rPr lang="en-US" sz="1600">
                <a:solidFill>
                  <a:srgbClr val="FFFFFE"/>
                </a:solidFill>
              </a:rPr>
              <a:t>Raspberry Pi3 </a:t>
            </a:r>
          </a:p>
          <a:p>
            <a:pPr>
              <a:lnSpc>
                <a:spcPct val="110000"/>
              </a:lnSpc>
              <a:buClr>
                <a:srgbClr val="FFEC31"/>
              </a:buClr>
            </a:pPr>
            <a:r>
              <a:rPr lang="en-US" sz="1600">
                <a:solidFill>
                  <a:srgbClr val="FFFFFE"/>
                </a:solidFill>
              </a:rPr>
              <a:t>Lamp</a:t>
            </a:r>
          </a:p>
          <a:p>
            <a:pPr>
              <a:lnSpc>
                <a:spcPct val="110000"/>
              </a:lnSpc>
              <a:buClr>
                <a:srgbClr val="FFEC31"/>
              </a:buClr>
            </a:pPr>
            <a:r>
              <a:rPr lang="en-US" sz="1600">
                <a:solidFill>
                  <a:srgbClr val="FFFFFE"/>
                </a:solidFill>
              </a:rPr>
              <a:t>5V Relay</a:t>
            </a:r>
          </a:p>
          <a:p>
            <a:pPr>
              <a:lnSpc>
                <a:spcPct val="110000"/>
              </a:lnSpc>
              <a:buClr>
                <a:srgbClr val="FFEC31"/>
              </a:buClr>
            </a:pPr>
            <a:r>
              <a:rPr lang="en-US" sz="1600">
                <a:solidFill>
                  <a:srgbClr val="FFFFFE"/>
                </a:solidFill>
              </a:rPr>
              <a:t>2x Resistors (Optional)</a:t>
            </a:r>
          </a:p>
          <a:p>
            <a:pPr>
              <a:lnSpc>
                <a:spcPct val="110000"/>
              </a:lnSpc>
              <a:buClr>
                <a:srgbClr val="FFEC31"/>
              </a:buClr>
            </a:pPr>
            <a:r>
              <a:rPr lang="en-US" sz="1600">
                <a:solidFill>
                  <a:srgbClr val="FFFFFE"/>
                </a:solidFill>
              </a:rPr>
              <a:t>PIR Sensor</a:t>
            </a:r>
          </a:p>
          <a:p>
            <a:pPr>
              <a:lnSpc>
                <a:spcPct val="110000"/>
              </a:lnSpc>
              <a:buClr>
                <a:srgbClr val="FFEC31"/>
              </a:buClr>
            </a:pPr>
            <a:r>
              <a:rPr lang="en-US" sz="1600">
                <a:solidFill>
                  <a:srgbClr val="FFFFFE"/>
                </a:solidFill>
              </a:rPr>
              <a:t>Blynk Application</a:t>
            </a:r>
          </a:p>
          <a:p>
            <a:pPr>
              <a:lnSpc>
                <a:spcPct val="110000"/>
              </a:lnSpc>
              <a:buClr>
                <a:srgbClr val="FFEC31"/>
              </a:buClr>
            </a:pPr>
            <a:r>
              <a:rPr lang="en-US" sz="1600">
                <a:solidFill>
                  <a:srgbClr val="FFFFFE"/>
                </a:solidFill>
              </a:rPr>
              <a:t>Breadboard (Optional)</a:t>
            </a:r>
          </a:p>
          <a:p>
            <a:pPr>
              <a:lnSpc>
                <a:spcPct val="110000"/>
              </a:lnSpc>
              <a:buClr>
                <a:srgbClr val="FFEC31"/>
              </a:buClr>
            </a:pPr>
            <a:r>
              <a:rPr lang="en-US" sz="1600">
                <a:solidFill>
                  <a:srgbClr val="FFFFFE"/>
                </a:solidFill>
              </a:rPr>
              <a:t>2x LED’s (Optional)</a:t>
            </a:r>
          </a:p>
          <a:p>
            <a:pPr>
              <a:lnSpc>
                <a:spcPct val="110000"/>
              </a:lnSpc>
              <a:buClr>
                <a:srgbClr val="FFEC31"/>
              </a:buClr>
            </a:pPr>
            <a:endParaRPr lang="en-US" sz="1600">
              <a:solidFill>
                <a:srgbClr val="FFFFFE"/>
              </a:solidFill>
            </a:endParaRPr>
          </a:p>
          <a:p>
            <a:pPr>
              <a:lnSpc>
                <a:spcPct val="110000"/>
              </a:lnSpc>
              <a:buClr>
                <a:srgbClr val="FFEC31"/>
              </a:buClr>
            </a:pPr>
            <a:endParaRPr lang="en-US" sz="1600">
              <a:solidFill>
                <a:srgbClr val="FFFFFE"/>
              </a:solidFill>
            </a:endParaRPr>
          </a:p>
          <a:p>
            <a:pPr>
              <a:lnSpc>
                <a:spcPct val="110000"/>
              </a:lnSpc>
              <a:buClr>
                <a:srgbClr val="FFEC31"/>
              </a:buClr>
            </a:pPr>
            <a:endParaRPr lang="en-US" sz="1600">
              <a:solidFill>
                <a:srgbClr val="FFFFFE"/>
              </a:solidFill>
            </a:endParaRPr>
          </a:p>
        </p:txBody>
      </p:sp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EB92CC74-CD7F-4184-8629-BD7E2FDD2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968" y="2124075"/>
            <a:ext cx="41910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815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CA01E-06FD-470C-B423-DF19EBB35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500"/>
              <a:t>Functionality</a:t>
            </a:r>
            <a:br>
              <a:rPr lang="en-US" sz="2500"/>
            </a:br>
            <a:r>
              <a:rPr lang="en-US" sz="2500"/>
              <a:t>(HOW IT WORKS!)</a:t>
            </a:r>
            <a:endParaRPr lang="en-US" sz="25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289BBE-30A2-4E58-AB8A-5275DFAE06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34" r="1772" b="3780"/>
          <a:stretch/>
        </p:blipFill>
        <p:spPr>
          <a:xfrm>
            <a:off x="4618375" y="1278461"/>
            <a:ext cx="6171546" cy="372026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84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68FBCA-FECE-4DEF-B648-53AD331D3D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98"/>
          <a:stretch/>
        </p:blipFill>
        <p:spPr>
          <a:xfrm>
            <a:off x="20" y="10"/>
            <a:ext cx="12191675" cy="68579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0CA01E-06FD-470C-B423-DF19EBB35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636" y="992221"/>
            <a:ext cx="6247308" cy="4873558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4800"/>
              <a:t>Python Code for PIR Sensor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505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257</Words>
  <Application>Microsoft Office PowerPoint</Application>
  <PresentationFormat>Widescreen</PresentationFormat>
  <Paragraphs>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Gill Sans MT</vt:lpstr>
      <vt:lpstr>Gallery</vt:lpstr>
      <vt:lpstr>IoT Smart Lamp Presentation</vt:lpstr>
      <vt:lpstr>WHY SMARTLAMP!</vt:lpstr>
      <vt:lpstr>PowerPoint Presentation</vt:lpstr>
      <vt:lpstr>PowerPoint Presentation</vt:lpstr>
      <vt:lpstr>PowerPoint Presentation</vt:lpstr>
      <vt:lpstr>PowerPoint Presentation</vt:lpstr>
      <vt:lpstr>Design/Technology Used!</vt:lpstr>
      <vt:lpstr>Functionality (HOW IT WORKS!)</vt:lpstr>
      <vt:lpstr>Python Code for PIR Sensor</vt:lpstr>
      <vt:lpstr>Python code</vt:lpstr>
      <vt:lpstr>RELAY</vt:lpstr>
      <vt:lpstr>Node.js Code for Relay Switch</vt:lpstr>
      <vt:lpstr>Node.js Code for Relay Switch &amp; python script launch</vt:lpstr>
      <vt:lpstr>Node.js CHILD PROCESS</vt:lpstr>
      <vt:lpstr>MaJOR COMPONENTS IN USE</vt:lpstr>
      <vt:lpstr>Challenges Encountered</vt:lpstr>
      <vt:lpstr>Things I Learned!</vt:lpstr>
      <vt:lpstr>Summary (Future Improvements)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Smart Lamp Presentation</dc:title>
  <dc:creator>20079462</dc:creator>
  <cp:lastModifiedBy>20079462</cp:lastModifiedBy>
  <cp:revision>3</cp:revision>
  <dcterms:created xsi:type="dcterms:W3CDTF">2019-05-03T01:24:47Z</dcterms:created>
  <dcterms:modified xsi:type="dcterms:W3CDTF">2019-05-03T01:27:08Z</dcterms:modified>
</cp:coreProperties>
</file>