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24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9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8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14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6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21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0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683A-E644-4A01-8883-3CCCD5A8CF89}" type="datetimeFigureOut">
              <a:rPr lang="ru-RU" smtClean="0"/>
              <a:t>04-10-2017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8C91-F1DA-4E0F-9C0A-91CAB17A2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Презентация не тему</a:t>
            </a:r>
            <a:br>
              <a:rPr lang="ru-RU" sz="3600" dirty="0" smtClean="0"/>
            </a:br>
            <a:r>
              <a:rPr lang="ru-RU" sz="3600" dirty="0" smtClean="0"/>
              <a:t>«Быт восточных славян»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3861048"/>
            <a:ext cx="3816424" cy="1368152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Выполнил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Э. Ю. </a:t>
            </a:r>
            <a:r>
              <a:rPr lang="ru-RU" sz="1800" dirty="0" err="1" smtClean="0">
                <a:solidFill>
                  <a:schemeClr val="tx1"/>
                </a:solidFill>
              </a:rPr>
              <a:t>Азымов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студент первого курса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группа </a:t>
            </a:r>
            <a:r>
              <a:rPr lang="ru-RU" sz="1800" dirty="0">
                <a:solidFill>
                  <a:schemeClr val="tx1"/>
                </a:solidFill>
              </a:rPr>
              <a:t>РИВ-170027у (</a:t>
            </a:r>
            <a:r>
              <a:rPr lang="ru-RU" sz="1800" dirty="0" smtClean="0">
                <a:solidFill>
                  <a:schemeClr val="tx1"/>
                </a:solidFill>
              </a:rPr>
              <a:t>662)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Преподаватель: А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ru-RU" sz="1800" dirty="0" smtClean="0">
                <a:solidFill>
                  <a:schemeClr val="tx1"/>
                </a:solidFill>
              </a:rPr>
              <a:t> В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ru-RU" sz="1800" dirty="0" smtClean="0">
                <a:solidFill>
                  <a:schemeClr val="tx1"/>
                </a:solidFill>
              </a:rPr>
              <a:t> Бармин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ru-RU" sz="1800" dirty="0" smtClean="0">
                <a:solidFill>
                  <a:schemeClr val="tx1"/>
                </a:solidFill>
              </a:rPr>
              <a:t> доцент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404663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ФГАОУ ВПО «</a:t>
            </a:r>
            <a:r>
              <a:rPr lang="ru-RU" dirty="0" err="1"/>
              <a:t>УрФУ</a:t>
            </a:r>
            <a:r>
              <a:rPr lang="ru-RU" dirty="0"/>
              <a:t> имени первого Президента России Б. Н. Ельцина»</a:t>
            </a:r>
          </a:p>
          <a:p>
            <a:pPr algn="ctr"/>
            <a:r>
              <a:rPr lang="ru-RU" dirty="0"/>
              <a:t>ИРИТ-РТФ</a:t>
            </a:r>
          </a:p>
          <a:p>
            <a:pPr algn="ctr"/>
            <a:r>
              <a:rPr lang="ru-RU" dirty="0"/>
              <a:t>Центр ускоренного обучения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55407" y="6093296"/>
            <a:ext cx="203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Екатеринбург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43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8229600" cy="1066799"/>
          </a:xfrm>
        </p:spPr>
        <p:txBody>
          <a:bodyPr/>
          <a:lstStyle/>
          <a:p>
            <a:r>
              <a:rPr lang="ru-RU" dirty="0" smtClean="0"/>
              <a:t>Семьи славян</a:t>
            </a:r>
            <a:endParaRPr lang="ru-RU" dirty="0"/>
          </a:p>
        </p:txBody>
      </p:sp>
      <p:sp>
        <p:nvSpPr>
          <p:cNvPr id="4" name="AutoShape 2" descr="Дети, чтобы стать членами племени, проходили особую инициацию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Дети, чтобы стать членами племени, проходили особую инициацию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Дети, чтобы стать членами племени, проходили особую инициацию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Дети, чтобы стать членами племени, проходили особую инициацию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Дети, чтобы стать членами племени, проходили особую инициацию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s-3b47a6193f9d3a1f4c2f32f1e9b8ec59f010f86e.webp (635×324)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6" descr="s-3b47a6193f9d3a1f4c2f32f1e9b8ec59f010f86e.webp (635×324)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s-3b47a6193f9d3a1f4c2f32f1e9b8ec59f010f86e.webp (635×324)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s-3b47a6193f9d3a1f4c2f32f1e9b8ec59f010f86e.webp (635×324)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s-3b47a6193f9d3a1f4c2f32f1e9b8ec59f010f86e.webp (635×324)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379538"/>
            <a:ext cx="7983188" cy="499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5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723900" algn="just">
              <a:buNone/>
            </a:pPr>
            <a:r>
              <a:rPr lang="ru-RU" dirty="0" smtClean="0"/>
              <a:t>В </a:t>
            </a:r>
            <a:r>
              <a:rPr lang="ru-RU" dirty="0"/>
              <a:t>славянской семье существовало четкое разделение обязанностей, грубо говоря, вся «</a:t>
            </a:r>
            <a:r>
              <a:rPr lang="ru-RU" dirty="0" err="1"/>
              <a:t>бытовуха</a:t>
            </a:r>
            <a:r>
              <a:rPr lang="ru-RU" dirty="0"/>
              <a:t>» всегда лежала на женщине. Это уборка и приготовление еды. Труд на земле считался делом сугубо мужским, в то время как животноводство было занятием универсальным. Женщина в славянской семье была богиней, богиней конкретного семейного очага</a:t>
            </a:r>
          </a:p>
        </p:txBody>
      </p:sp>
    </p:spTree>
    <p:extLst>
      <p:ext uri="{BB962C8B-B14F-4D97-AF65-F5344CB8AC3E}">
        <p14:creationId xmlns:p14="http://schemas.microsoft.com/office/powerpoint/2010/main" val="253509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Дети, чтобы стать членами племени, проходили особую инициацию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06309"/>
            <a:ext cx="7200800" cy="515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22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723900" algn="just">
              <a:lnSpc>
                <a:spcPct val="110000"/>
              </a:lnSpc>
              <a:buNone/>
            </a:pPr>
            <a:r>
              <a:rPr lang="ru-RU" dirty="0"/>
              <a:t>Это происходило в три стадии: во-первых, при рождении ребенку обрезали пуповину наконечником боевой стрелы и заворачивали в пеленку со знаком рода; во-вторых, мальчиков в три года сажали на коня и опоясывали мечом, а девочкам давали веретено и прялку; в-третьих, по достижении 12-13 лет мальчиков и девочек приводили в мужской или, соответственно, женский дом, где им давался набор сакральных знаний, необходимых в жизни.</a:t>
            </a:r>
          </a:p>
        </p:txBody>
      </p:sp>
    </p:spTree>
    <p:extLst>
      <p:ext uri="{BB962C8B-B14F-4D97-AF65-F5344CB8AC3E}">
        <p14:creationId xmlns:p14="http://schemas.microsoft.com/office/powerpoint/2010/main" val="86457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86156"/>
            <a:ext cx="8229600" cy="1038588"/>
          </a:xfrm>
        </p:spPr>
        <p:txBody>
          <a:bodyPr/>
          <a:lstStyle/>
          <a:p>
            <a:r>
              <a:rPr lang="ru-RU" dirty="0" smtClean="0"/>
              <a:t>Занятия древних славян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7704856" cy="540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92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433467"/>
          </a:xfrm>
        </p:spPr>
        <p:txBody>
          <a:bodyPr>
            <a:normAutofit/>
          </a:bodyPr>
          <a:lstStyle/>
          <a:p>
            <a:pPr marL="0" indent="723900">
              <a:buNone/>
            </a:pPr>
            <a:r>
              <a:rPr lang="ru-RU" dirty="0" smtClean="0"/>
              <a:t>Рыболовство – в озерах и реках было много рыбы</a:t>
            </a:r>
            <a:r>
              <a:rPr lang="en-US" dirty="0" smtClean="0"/>
              <a:t>. </a:t>
            </a:r>
            <a:r>
              <a:rPr lang="ru-RU" dirty="0" smtClean="0"/>
              <a:t>Брали только крупную рыбу</a:t>
            </a:r>
            <a:r>
              <a:rPr lang="en-US" dirty="0" smtClean="0"/>
              <a:t>.</a:t>
            </a:r>
            <a:r>
              <a:rPr lang="ru-RU" dirty="0" smtClean="0"/>
              <a:t> Довили гарпуном и сетями</a:t>
            </a:r>
            <a:r>
              <a:rPr lang="en-US" dirty="0" smtClean="0"/>
              <a:t>.</a:t>
            </a:r>
          </a:p>
          <a:p>
            <a:pPr marL="0" indent="723900">
              <a:buNone/>
            </a:pPr>
            <a:endParaRPr lang="ru-RU" dirty="0" smtClean="0"/>
          </a:p>
          <a:p>
            <a:pPr marL="0" indent="723900">
              <a:buNone/>
            </a:pPr>
            <a:r>
              <a:rPr lang="ru-RU" dirty="0" smtClean="0"/>
              <a:t>Охота – в лесах много всяких зверей</a:t>
            </a:r>
            <a:r>
              <a:rPr lang="en-US" dirty="0" smtClean="0"/>
              <a:t>: </a:t>
            </a:r>
            <a:r>
              <a:rPr lang="ru-RU" dirty="0" smtClean="0"/>
              <a:t>медведей</a:t>
            </a:r>
            <a:r>
              <a:rPr lang="en-US" dirty="0" smtClean="0"/>
              <a:t>,</a:t>
            </a:r>
            <a:r>
              <a:rPr lang="ru-RU" dirty="0" smtClean="0"/>
              <a:t> кабанов</a:t>
            </a:r>
            <a:r>
              <a:rPr lang="en-US" dirty="0" smtClean="0"/>
              <a:t>,</a:t>
            </a:r>
            <a:r>
              <a:rPr lang="ru-RU" dirty="0" smtClean="0"/>
              <a:t> лис</a:t>
            </a:r>
            <a:r>
              <a:rPr lang="en-US" dirty="0" smtClean="0"/>
              <a:t>,</a:t>
            </a:r>
            <a:r>
              <a:rPr lang="ru-RU" dirty="0" smtClean="0"/>
              <a:t> волков</a:t>
            </a:r>
            <a:r>
              <a:rPr lang="en-US" dirty="0" smtClean="0"/>
              <a:t>… </a:t>
            </a:r>
            <a:r>
              <a:rPr lang="ru-RU" dirty="0" smtClean="0"/>
              <a:t>Их шкуры служили одеждой и одеялом</a:t>
            </a:r>
            <a:r>
              <a:rPr lang="en-US" dirty="0" smtClean="0"/>
              <a:t>.</a:t>
            </a:r>
          </a:p>
          <a:p>
            <a:pPr marL="0" indent="723900">
              <a:buNone/>
            </a:pPr>
            <a:endParaRPr lang="ru-RU" dirty="0" smtClean="0"/>
          </a:p>
          <a:p>
            <a:pPr marL="0" indent="723900">
              <a:buNone/>
            </a:pPr>
            <a:r>
              <a:rPr lang="ru-RU" dirty="0" smtClean="0"/>
              <a:t>Гончарное дело – изготавливали глиняную посуду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11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Земледелие</a:t>
            </a:r>
            <a:endParaRPr lang="ru-RU" dirty="0"/>
          </a:p>
        </p:txBody>
      </p:sp>
      <p:pic>
        <p:nvPicPr>
          <p:cNvPr id="7174" name="Picture 6" descr="Image result for земледелие древних славян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274667" cy="49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6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4637112"/>
          </a:xfrm>
        </p:spPr>
        <p:txBody>
          <a:bodyPr/>
          <a:lstStyle/>
          <a:p>
            <a:pPr marL="0" indent="723900" algn="just">
              <a:buNone/>
            </a:pPr>
            <a:r>
              <a:rPr lang="ru-RU" dirty="0" smtClean="0"/>
              <a:t>Земледелие было самым главным занятием</a:t>
            </a:r>
            <a:r>
              <a:rPr lang="en-US" dirty="0" smtClean="0"/>
              <a:t>.</a:t>
            </a:r>
            <a:r>
              <a:rPr lang="ru-RU" dirty="0" smtClean="0"/>
              <a:t> Труд очень тяжелый</a:t>
            </a:r>
            <a:r>
              <a:rPr lang="en-US" dirty="0" smtClean="0"/>
              <a:t>.</a:t>
            </a:r>
            <a:r>
              <a:rPr lang="ru-RU" dirty="0" smtClean="0"/>
              <a:t> Зимой вырубался участок лемма</a:t>
            </a:r>
            <a:r>
              <a:rPr lang="en-US" dirty="0" smtClean="0"/>
              <a:t>.</a:t>
            </a:r>
            <a:r>
              <a:rPr lang="ru-RU" dirty="0" smtClean="0"/>
              <a:t> Весной выжигался</a:t>
            </a:r>
            <a:r>
              <a:rPr lang="en-US" dirty="0" smtClean="0"/>
              <a:t>.</a:t>
            </a:r>
            <a:r>
              <a:rPr lang="ru-RU" dirty="0" smtClean="0"/>
              <a:t> Зола служила удобрением</a:t>
            </a:r>
            <a:r>
              <a:rPr lang="en-US" dirty="0" smtClean="0"/>
              <a:t>.</a:t>
            </a:r>
            <a:r>
              <a:rPr lang="ru-RU" dirty="0" smtClean="0"/>
              <a:t> Землю пахали сохой</a:t>
            </a:r>
            <a:r>
              <a:rPr lang="en-US" dirty="0" smtClean="0"/>
              <a:t>,</a:t>
            </a:r>
            <a:r>
              <a:rPr lang="ru-RU" dirty="0" smtClean="0"/>
              <a:t> рыхлили мотыгой</a:t>
            </a:r>
            <a:r>
              <a:rPr lang="en-US" dirty="0" smtClean="0"/>
              <a:t>,</a:t>
            </a:r>
            <a:r>
              <a:rPr lang="ru-RU" dirty="0" smtClean="0"/>
              <a:t> затем засевали</a:t>
            </a:r>
            <a:r>
              <a:rPr lang="en-US" dirty="0" smtClean="0"/>
              <a:t>.</a:t>
            </a:r>
            <a:r>
              <a:rPr lang="ru-RU" dirty="0" smtClean="0"/>
              <a:t> Человек с ситом ходил и разбрасывал зерна по вспаханному полю</a:t>
            </a:r>
            <a:r>
              <a:rPr lang="en-US" dirty="0" smtClean="0"/>
              <a:t>.</a:t>
            </a:r>
            <a:r>
              <a:rPr lang="ru-RU" dirty="0" smtClean="0"/>
              <a:t> При ветре не сеяли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80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/>
          <a:lstStyle/>
          <a:p>
            <a:r>
              <a:rPr lang="ru-RU" dirty="0" smtClean="0"/>
              <a:t>Другие занятия</a:t>
            </a:r>
            <a:endParaRPr lang="ru-RU" dirty="0"/>
          </a:p>
        </p:txBody>
      </p:sp>
      <p:pic>
        <p:nvPicPr>
          <p:cNvPr id="819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546749" cy="554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7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pPr marL="0" indent="723900" algn="just">
              <a:buNone/>
            </a:pPr>
            <a:r>
              <a:rPr lang="ru-RU" dirty="0" smtClean="0"/>
              <a:t>Собирательство диких ягод</a:t>
            </a:r>
            <a:r>
              <a:rPr lang="en-US" dirty="0" smtClean="0"/>
              <a:t>,</a:t>
            </a:r>
            <a:r>
              <a:rPr lang="ru-RU" dirty="0" smtClean="0"/>
              <a:t> орехов</a:t>
            </a:r>
            <a:r>
              <a:rPr lang="en-US" dirty="0" smtClean="0"/>
              <a:t>,</a:t>
            </a:r>
            <a:r>
              <a:rPr lang="ru-RU" dirty="0" smtClean="0"/>
              <a:t> грибов</a:t>
            </a:r>
            <a:r>
              <a:rPr lang="en-US" dirty="0" smtClean="0"/>
              <a:t>,</a:t>
            </a:r>
            <a:r>
              <a:rPr lang="ru-RU" dirty="0" smtClean="0"/>
              <a:t> трав</a:t>
            </a:r>
            <a:r>
              <a:rPr lang="ru-RU" dirty="0"/>
              <a:t> </a:t>
            </a:r>
            <a:r>
              <a:rPr lang="ru-RU" dirty="0" smtClean="0"/>
              <a:t>в жизни славян играло большую роль</a:t>
            </a:r>
            <a:r>
              <a:rPr lang="en-US" dirty="0" smtClean="0"/>
              <a:t>.</a:t>
            </a:r>
            <a:r>
              <a:rPr lang="ru-RU" dirty="0" smtClean="0"/>
              <a:t> Весной</a:t>
            </a:r>
            <a:r>
              <a:rPr lang="en-US" dirty="0" smtClean="0"/>
              <a:t>,</a:t>
            </a:r>
            <a:r>
              <a:rPr lang="ru-RU" dirty="0" smtClean="0"/>
              <a:t> когда кончались припасы</a:t>
            </a:r>
            <a:r>
              <a:rPr lang="en-US" dirty="0" smtClean="0"/>
              <a:t>,</a:t>
            </a:r>
            <a:r>
              <a:rPr lang="ru-RU" dirty="0" smtClean="0"/>
              <a:t> собирали молодые побеги и листья лебеды</a:t>
            </a:r>
            <a:r>
              <a:rPr lang="en-US" dirty="0" smtClean="0"/>
              <a:t>,</a:t>
            </a:r>
            <a:r>
              <a:rPr lang="ru-RU" dirty="0" smtClean="0"/>
              <a:t> крапивы</a:t>
            </a:r>
            <a:r>
              <a:rPr lang="en-US" dirty="0" smtClean="0"/>
              <a:t>.</a:t>
            </a:r>
            <a:r>
              <a:rPr lang="ru-RU" dirty="0" smtClean="0"/>
              <a:t> Лебеда часто заменяла хлеб</a:t>
            </a:r>
            <a:r>
              <a:rPr lang="en-US" dirty="0" smtClean="0"/>
              <a:t>,</a:t>
            </a:r>
            <a:r>
              <a:rPr lang="ru-RU" dirty="0" smtClean="0"/>
              <a:t> из нее в голодное время пекли лепешки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723900" algn="just">
              <a:buNone/>
            </a:pPr>
            <a:endParaRPr lang="en-US" dirty="0" smtClean="0"/>
          </a:p>
          <a:p>
            <a:pPr marL="0" indent="723900" algn="just">
              <a:buNone/>
            </a:pPr>
            <a:r>
              <a:rPr lang="ru-RU" dirty="0" smtClean="0"/>
              <a:t>Бортничество – славяне занимались сбором меда</a:t>
            </a:r>
            <a:r>
              <a:rPr lang="en-US" dirty="0" smtClean="0"/>
              <a:t>,</a:t>
            </a:r>
            <a:r>
              <a:rPr lang="ru-RU" dirty="0" smtClean="0"/>
              <a:t> так как в леммах обитало много диких пчел</a:t>
            </a:r>
            <a:r>
              <a:rPr lang="en-US" dirty="0" smtClean="0"/>
              <a:t>.</a:t>
            </a:r>
            <a:r>
              <a:rPr lang="ru-RU" dirty="0" smtClean="0"/>
              <a:t> Использовали мед и в пищу и в качество лекарства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22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Актуальность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ru-RU" sz="2800" dirty="0" smtClean="0"/>
              <a:t>Я выбрал тему «Быт восточных славян» так как эта тема мне наиболее интересна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 algn="just">
              <a:buNone/>
            </a:pPr>
            <a:r>
              <a:rPr lang="en-US" sz="2800" dirty="0" smtClean="0"/>
              <a:t>         </a:t>
            </a:r>
            <a:r>
              <a:rPr lang="ru-RU" sz="2800" dirty="0" smtClean="0"/>
              <a:t>Рассмотреть особенности условий жизни</a:t>
            </a:r>
            <a:r>
              <a:rPr lang="en-US" sz="2800" dirty="0" smtClean="0"/>
              <a:t>,</a:t>
            </a:r>
            <a:r>
              <a:rPr lang="ru-RU" sz="2800" dirty="0" smtClean="0"/>
              <a:t> традиций</a:t>
            </a:r>
            <a:r>
              <a:rPr lang="en-US" sz="2800" dirty="0" smtClean="0"/>
              <a:t>, </a:t>
            </a:r>
            <a:r>
              <a:rPr lang="ru-RU" sz="2800" dirty="0" smtClean="0"/>
              <a:t>хозяйственных занятий и верований людей в Древней Руси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967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Вера древних славян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97133"/>
            <a:ext cx="7896158" cy="47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58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76664"/>
          </a:xfrm>
        </p:spPr>
        <p:txBody>
          <a:bodyPr>
            <a:normAutofit fontScale="92500" lnSpcReduction="20000"/>
          </a:bodyPr>
          <a:lstStyle/>
          <a:p>
            <a:pPr marL="0" indent="723900" algn="just">
              <a:buNone/>
            </a:pPr>
            <a:r>
              <a:rPr lang="ru-RU" dirty="0" smtClean="0"/>
              <a:t>Славяне считали</a:t>
            </a:r>
            <a:r>
              <a:rPr lang="en-US" dirty="0" smtClean="0"/>
              <a:t>,</a:t>
            </a:r>
            <a:r>
              <a:rPr lang="ru-RU" dirty="0" smtClean="0"/>
              <a:t> что лес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деревья</a:t>
            </a:r>
            <a:r>
              <a:rPr lang="en-US" dirty="0" smtClean="0"/>
              <a:t>,</a:t>
            </a:r>
            <a:r>
              <a:rPr lang="ru-RU" dirty="0" smtClean="0"/>
              <a:t> реки</a:t>
            </a:r>
            <a:r>
              <a:rPr lang="en-US" dirty="0" smtClean="0"/>
              <a:t>,</a:t>
            </a:r>
            <a:r>
              <a:rPr lang="ru-RU" dirty="0" smtClean="0"/>
              <a:t> солнце и ветер – все живое</a:t>
            </a:r>
            <a:r>
              <a:rPr lang="en-US" dirty="0" smtClean="0"/>
              <a:t>,</a:t>
            </a:r>
            <a:r>
              <a:rPr lang="ru-RU" dirty="0" smtClean="0"/>
              <a:t> одушевленные</a:t>
            </a:r>
            <a:r>
              <a:rPr lang="en-US" dirty="0" smtClean="0"/>
              <a:t>.</a:t>
            </a:r>
            <a:r>
              <a:rPr lang="ru-RU" dirty="0" smtClean="0"/>
              <a:t> Они не имели представления о науке</a:t>
            </a:r>
            <a:r>
              <a:rPr lang="en-US" dirty="0" smtClean="0"/>
              <a:t>.</a:t>
            </a:r>
          </a:p>
          <a:p>
            <a:pPr marL="0" indent="723900" algn="just">
              <a:buNone/>
            </a:pPr>
            <a:endParaRPr lang="en-US" dirty="0" smtClean="0"/>
          </a:p>
          <a:p>
            <a:pPr marL="0" indent="723900" algn="just">
              <a:buNone/>
            </a:pPr>
            <a:r>
              <a:rPr lang="ru-RU" dirty="0" smtClean="0"/>
              <a:t>Славяне считали</a:t>
            </a:r>
            <a:r>
              <a:rPr lang="en-US" dirty="0" smtClean="0"/>
              <a:t>,</a:t>
            </a:r>
            <a:r>
              <a:rPr lang="ru-RU" dirty="0" smtClean="0"/>
              <a:t> что их родную природу населяют духи и фантастические существа</a:t>
            </a:r>
            <a:r>
              <a:rPr lang="en-US" dirty="0" smtClean="0"/>
              <a:t>.</a:t>
            </a:r>
            <a:r>
              <a:rPr lang="ru-RU" dirty="0" smtClean="0"/>
              <a:t> Одни</a:t>
            </a:r>
            <a:r>
              <a:rPr lang="en-US" dirty="0" smtClean="0"/>
              <a:t>,</a:t>
            </a:r>
            <a:r>
              <a:rPr lang="ru-RU" dirty="0" smtClean="0"/>
              <a:t> по мнению славян</a:t>
            </a:r>
            <a:r>
              <a:rPr lang="en-US" dirty="0" smtClean="0"/>
              <a:t>,</a:t>
            </a:r>
            <a:r>
              <a:rPr lang="ru-RU" dirty="0" smtClean="0"/>
              <a:t> были добрыми духами</a:t>
            </a:r>
            <a:r>
              <a:rPr lang="en-US" dirty="0" smtClean="0"/>
              <a:t>,</a:t>
            </a:r>
            <a:r>
              <a:rPr lang="ru-RU" dirty="0" smtClean="0"/>
              <a:t> а другие – злыми</a:t>
            </a:r>
            <a:r>
              <a:rPr lang="en-US" dirty="0" smtClean="0"/>
              <a:t>.</a:t>
            </a:r>
          </a:p>
          <a:p>
            <a:pPr marL="0" indent="723900" algn="just">
              <a:buNone/>
            </a:pPr>
            <a:endParaRPr lang="en-US" dirty="0" smtClean="0"/>
          </a:p>
          <a:p>
            <a:pPr marL="0" indent="723900" algn="just">
              <a:buNone/>
            </a:pPr>
            <a:r>
              <a:rPr lang="ru-RU" dirty="0" smtClean="0"/>
              <a:t>Славяне просили у богов дождя</a:t>
            </a:r>
            <a:r>
              <a:rPr lang="en-US" dirty="0" smtClean="0"/>
              <a:t>,</a:t>
            </a:r>
            <a:r>
              <a:rPr lang="ru-RU" dirty="0" smtClean="0"/>
              <a:t> удачной охоты</a:t>
            </a:r>
            <a:r>
              <a:rPr lang="en-US" dirty="0" smtClean="0"/>
              <a:t>,</a:t>
            </a:r>
            <a:r>
              <a:rPr lang="ru-RU" dirty="0" smtClean="0"/>
              <a:t> обильного урожая</a:t>
            </a:r>
            <a:r>
              <a:rPr lang="en-US" dirty="0" smtClean="0"/>
              <a:t>.</a:t>
            </a:r>
          </a:p>
          <a:p>
            <a:pPr marL="0" indent="723900" algn="just">
              <a:buNone/>
            </a:pPr>
            <a:endParaRPr lang="en-US" dirty="0" smtClean="0"/>
          </a:p>
          <a:p>
            <a:pPr marL="0" indent="723900" algn="just">
              <a:buNone/>
            </a:pPr>
            <a:r>
              <a:rPr lang="ru-RU" dirty="0" smtClean="0"/>
              <a:t>Чтобы боги были добрее к людям</a:t>
            </a:r>
            <a:r>
              <a:rPr lang="en-US" dirty="0" smtClean="0"/>
              <a:t>,</a:t>
            </a:r>
            <a:r>
              <a:rPr lang="ru-RU" dirty="0" smtClean="0"/>
              <a:t> в их честь устраивали праздники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53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ru-RU" dirty="0" smtClean="0"/>
              <a:t>Перун</a:t>
            </a:r>
            <a:endParaRPr lang="ru-RU" dirty="0"/>
          </a:p>
        </p:txBody>
      </p:sp>
      <p:pic>
        <p:nvPicPr>
          <p:cNvPr id="10242" name="Picture 2" descr="Image result for перун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357205" cy="54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1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23900" algn="just">
              <a:buNone/>
            </a:pPr>
            <a:r>
              <a:rPr lang="ru-RU" dirty="0" smtClean="0"/>
              <a:t>Перун – грозное славянское божество</a:t>
            </a:r>
            <a:r>
              <a:rPr lang="en-US" dirty="0" smtClean="0"/>
              <a:t>.</a:t>
            </a:r>
            <a:r>
              <a:rPr lang="ru-RU" dirty="0" smtClean="0"/>
              <a:t> Он считался покровителем воздушных явлений</a:t>
            </a:r>
            <a:r>
              <a:rPr lang="en-US" dirty="0" smtClean="0"/>
              <a:t>.</a:t>
            </a:r>
            <a:r>
              <a:rPr lang="ru-RU" dirty="0" smtClean="0"/>
              <a:t> Рука его управляла громом и молниями</a:t>
            </a:r>
            <a:r>
              <a:rPr lang="en-US" dirty="0" smtClean="0"/>
              <a:t>.</a:t>
            </a:r>
            <a:r>
              <a:rPr lang="ru-RU" dirty="0" smtClean="0"/>
              <a:t> Это был грозный бог</a:t>
            </a:r>
            <a:r>
              <a:rPr lang="en-US" dirty="0" smtClean="0"/>
              <a:t>,</a:t>
            </a:r>
            <a:r>
              <a:rPr lang="ru-RU" dirty="0" smtClean="0"/>
              <a:t> его считали ещё богом войны</a:t>
            </a:r>
            <a:r>
              <a:rPr lang="en-US" dirty="0" smtClean="0"/>
              <a:t>.</a:t>
            </a:r>
            <a:r>
              <a:rPr lang="ru-RU" dirty="0" smtClean="0"/>
              <a:t> В честь него ставились деревянные идолы</a:t>
            </a:r>
            <a:r>
              <a:rPr lang="en-US" dirty="0" smtClean="0"/>
              <a:t>,</a:t>
            </a:r>
            <a:r>
              <a:rPr lang="ru-RU" dirty="0" smtClean="0"/>
              <a:t> сделанные из могучего дуба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447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Сварог</a:t>
            </a:r>
            <a:endParaRPr lang="ru-RU" dirty="0"/>
          </a:p>
        </p:txBody>
      </p:sp>
      <p:pic>
        <p:nvPicPr>
          <p:cNvPr id="11266" name="Picture 2" descr="Image result for сварог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746799" cy="57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7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723900" algn="just">
              <a:buNone/>
            </a:pPr>
            <a:r>
              <a:rPr lang="ru-RU" dirty="0" err="1" smtClean="0"/>
              <a:t>Сварог</a:t>
            </a:r>
            <a:r>
              <a:rPr lang="ru-RU" dirty="0" smtClean="0"/>
              <a:t> – бог неба</a:t>
            </a:r>
            <a:r>
              <a:rPr lang="en-US" dirty="0" smtClean="0"/>
              <a:t>.</a:t>
            </a:r>
            <a:r>
              <a:rPr lang="ru-RU" dirty="0" smtClean="0"/>
              <a:t> Бог ненастья</a:t>
            </a:r>
            <a:r>
              <a:rPr lang="en-US" dirty="0" smtClean="0"/>
              <a:t>,</a:t>
            </a:r>
            <a:r>
              <a:rPr lang="ru-RU" dirty="0" smtClean="0"/>
              <a:t> ветров</a:t>
            </a:r>
            <a:r>
              <a:rPr lang="en-US" dirty="0" smtClean="0"/>
              <a:t>,</a:t>
            </a:r>
            <a:r>
              <a:rPr lang="ru-RU" dirty="0" smtClean="0"/>
              <a:t> ураганов</a:t>
            </a:r>
            <a:r>
              <a:rPr lang="en-US" dirty="0" smtClean="0"/>
              <a:t>.</a:t>
            </a:r>
            <a:r>
              <a:rPr lang="ru-RU" dirty="0" smtClean="0"/>
              <a:t> По преданию бросил с неба на землю кузнечные клещи и научил людей ковать железо</a:t>
            </a:r>
            <a:r>
              <a:rPr lang="en-US" dirty="0" smtClean="0"/>
              <a:t>.</a:t>
            </a:r>
            <a:r>
              <a:rPr lang="ru-RU" dirty="0" smtClean="0"/>
              <a:t> Послал людям небесный огонь</a:t>
            </a:r>
            <a:r>
              <a:rPr lang="en-US" dirty="0" smtClean="0"/>
              <a:t>,</a:t>
            </a:r>
            <a:r>
              <a:rPr lang="ru-RU" dirty="0" smtClean="0"/>
              <a:t> чтобы люди на нем готовили пищу</a:t>
            </a:r>
            <a:r>
              <a:rPr lang="en-US" dirty="0" smtClean="0"/>
              <a:t>,</a:t>
            </a:r>
            <a:r>
              <a:rPr lang="ru-RU" dirty="0" smtClean="0"/>
              <a:t> грелись около него и использовали для добрых дел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Сварог</a:t>
            </a:r>
            <a:r>
              <a:rPr lang="ru-RU" dirty="0" smtClean="0"/>
              <a:t> являлся покровителем кузнецов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18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/>
          <a:lstStyle/>
          <a:p>
            <a:r>
              <a:rPr lang="ru-RU" dirty="0" err="1" smtClean="0"/>
              <a:t>Даждьбог</a:t>
            </a:r>
            <a:endParaRPr lang="ru-RU" dirty="0"/>
          </a:p>
        </p:txBody>
      </p:sp>
      <p:pic>
        <p:nvPicPr>
          <p:cNvPr id="12290" name="Picture 2" descr="Image result for даждьбог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020704"/>
            <a:ext cx="4176464" cy="560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5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723900" algn="just">
              <a:buNone/>
            </a:pPr>
            <a:r>
              <a:rPr lang="ru-RU" sz="3600" dirty="0" err="1" smtClean="0"/>
              <a:t>Даждьбог</a:t>
            </a:r>
            <a:r>
              <a:rPr lang="ru-RU" sz="3600" dirty="0" smtClean="0"/>
              <a:t> – Сын </a:t>
            </a:r>
            <a:r>
              <a:rPr lang="ru-RU" sz="3600" dirty="0" err="1" smtClean="0"/>
              <a:t>Сварога</a:t>
            </a:r>
            <a:r>
              <a:rPr lang="en-US" sz="3600" dirty="0" smtClean="0"/>
              <a:t>.</a:t>
            </a:r>
            <a:r>
              <a:rPr lang="ru-RU" sz="3600" dirty="0" smtClean="0"/>
              <a:t> Бог жатвы</a:t>
            </a:r>
            <a:r>
              <a:rPr lang="en-US" sz="3600" dirty="0" smtClean="0"/>
              <a:t>,</a:t>
            </a:r>
            <a:r>
              <a:rPr lang="ru-RU" sz="3600" dirty="0" smtClean="0"/>
              <a:t> хранитель ключей земли</a:t>
            </a:r>
            <a:r>
              <a:rPr lang="en-US" sz="3600" dirty="0" smtClean="0"/>
              <a:t>.</a:t>
            </a:r>
            <a:r>
              <a:rPr lang="ru-RU" sz="3600" dirty="0" smtClean="0"/>
              <a:t> По преданию закрывает землю на зиму</a:t>
            </a:r>
            <a:r>
              <a:rPr lang="en-US" sz="3600" dirty="0" smtClean="0"/>
              <a:t>,</a:t>
            </a:r>
            <a:r>
              <a:rPr lang="ru-RU" sz="3600" dirty="0" smtClean="0"/>
              <a:t> а весной отпирает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07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352683"/>
          </a:xfrm>
        </p:spPr>
        <p:txBody>
          <a:bodyPr>
            <a:noAutofit/>
          </a:bodyPr>
          <a:lstStyle/>
          <a:p>
            <a:r>
              <a:rPr lang="ru-RU" sz="2400" dirty="0" smtClean="0"/>
              <a:t>Используемые источники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708809"/>
              </p:ext>
            </p:extLst>
          </p:nvPr>
        </p:nvGraphicFramePr>
        <p:xfrm>
          <a:off x="323528" y="980728"/>
          <a:ext cx="8507288" cy="528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/>
                <a:gridCol w="267464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Название источника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Характеристика источника</a:t>
                      </a:r>
                      <a:endParaRPr lang="ru-RU" sz="1600" dirty="0"/>
                    </a:p>
                  </a:txBody>
                  <a:tcPr/>
                </a:tc>
              </a:tr>
              <a:tr h="1002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Древние славяне и другие племена Восточной Европы. Греческие колонии</a:t>
                      </a:r>
                    </a:p>
                    <a:p>
                      <a:r>
                        <a:rPr lang="en-US" sz="1500" dirty="0" smtClean="0"/>
                        <a:t>https://www.rusempire.ru/drevnejshaya-istoriya/1436-drevnie-slavyane-i-drugie-plemena-vostochnoj-evropy-grecheskie-kolonii.html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Информация о географии</a:t>
                      </a:r>
                      <a:r>
                        <a:rPr lang="ru-RU" sz="1500" baseline="0" dirty="0" smtClean="0"/>
                        <a:t> населения восточных славян</a:t>
                      </a:r>
                      <a:endParaRPr lang="ru-RU" sz="15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Древние славяне</a:t>
                      </a:r>
                      <a:r>
                        <a:rPr lang="ru-RU" sz="1500" baseline="0" dirty="0" smtClean="0"/>
                        <a:t> </a:t>
                      </a:r>
                      <a:r>
                        <a:rPr lang="en-US" sz="1500" baseline="0" dirty="0" smtClean="0"/>
                        <a:t>http://www.skudelnica.ru/drevnie-slavyane/</a:t>
                      </a:r>
                      <a:endParaRPr lang="ru-RU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Иллюстрация поселения</a:t>
                      </a:r>
                      <a:r>
                        <a:rPr lang="ru-RU" sz="1500" baseline="0" dirty="0" smtClean="0"/>
                        <a:t> восточных славян</a:t>
                      </a:r>
                      <a:endParaRPr lang="ru-RU" sz="15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Славянская культура </a:t>
                      </a:r>
                      <a:r>
                        <a:rPr lang="en-US" sz="1500" dirty="0" smtClean="0"/>
                        <a:t>http://slavyanskaya-kultura.ru/slavic/history/mir-drevnih-slavjan.html</a:t>
                      </a:r>
                      <a:endParaRPr lang="ru-RU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Описание жилищ</a:t>
                      </a:r>
                      <a:r>
                        <a:rPr lang="ru-RU" sz="1500" baseline="0" dirty="0" smtClean="0"/>
                        <a:t> древних славян</a:t>
                      </a:r>
                      <a:endParaRPr lang="ru-RU" sz="15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Семья у древних славян </a:t>
                      </a:r>
                      <a:r>
                        <a:rPr lang="en-US" sz="1500" dirty="0" smtClean="0"/>
                        <a:t>http://radogost.ru/semja-u-slavjan.html</a:t>
                      </a:r>
                      <a:endParaRPr lang="ru-RU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Информация о семейной</a:t>
                      </a:r>
                      <a:r>
                        <a:rPr lang="ru-RU" sz="1500" baseline="0" dirty="0" smtClean="0"/>
                        <a:t> жизни славян</a:t>
                      </a:r>
                      <a:endParaRPr lang="ru-RU" sz="15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Интересные факты о древних</a:t>
                      </a:r>
                      <a:r>
                        <a:rPr lang="ru-RU" sz="1500" baseline="0" dirty="0" smtClean="0"/>
                        <a:t> славянах </a:t>
                      </a:r>
                      <a:r>
                        <a:rPr lang="en-US" sz="1500" baseline="0" dirty="0" smtClean="0"/>
                        <a:t>https://onedio.ru/news/13-interesnyh-faktov-o-drevnih-slavyanah-19990</a:t>
                      </a:r>
                      <a:endParaRPr lang="ru-RU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Обряд инициации детей</a:t>
                      </a:r>
                      <a:endParaRPr lang="ru-RU" sz="15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Занятия древних славян </a:t>
                      </a:r>
                      <a:r>
                        <a:rPr lang="en-US" sz="1500" dirty="0" smtClean="0"/>
                        <a:t>http://cde.osu.ru/demoversion/course47/t1_2.html</a:t>
                      </a:r>
                      <a:endParaRPr lang="ru-RU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Описание занятий древних славян</a:t>
                      </a:r>
                      <a:endParaRPr lang="ru-RU" sz="15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Жизнь и быт древних славян </a:t>
                      </a:r>
                      <a:r>
                        <a:rPr lang="en-US" sz="1500" dirty="0" smtClean="0"/>
                        <a:t>http://perstni.com/magazine/history/jizn-i-bit-drevnih-slavyan.html</a:t>
                      </a:r>
                      <a:endParaRPr lang="ru-RU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Описание занятий древних славян</a:t>
                      </a:r>
                      <a:endParaRPr lang="ru-RU" sz="15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Религия древних славян </a:t>
                      </a:r>
                      <a:r>
                        <a:rPr lang="en-US" sz="1500" dirty="0" smtClean="0"/>
                        <a:t>http://www.grandars.ru/college/filosofiya/religiya-drevnih-slavyan.html</a:t>
                      </a:r>
                      <a:endParaRPr lang="ru-RU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Вера древних славян</a:t>
                      </a:r>
                      <a:r>
                        <a:rPr lang="en-US" sz="1500" dirty="0" smtClean="0"/>
                        <a:t>.</a:t>
                      </a:r>
                      <a:r>
                        <a:rPr lang="ru-RU" sz="1500" dirty="0" smtClean="0"/>
                        <a:t> Боги древних славян</a:t>
                      </a:r>
                      <a:endParaRPr lang="ru-RU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1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География населения восточных славян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713437" cy="559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793507"/>
          </a:xfrm>
        </p:spPr>
        <p:txBody>
          <a:bodyPr>
            <a:normAutofit/>
          </a:bodyPr>
          <a:lstStyle/>
          <a:p>
            <a:pPr marL="0" indent="723900" algn="just">
              <a:buNone/>
            </a:pPr>
            <a:r>
              <a:rPr lang="ru-RU" sz="2800" dirty="0" smtClean="0"/>
              <a:t>По </a:t>
            </a:r>
            <a:r>
              <a:rPr lang="ru-RU" sz="2800" dirty="0"/>
              <a:t>своему языку славяне относятся к обширной группе так называемых индоевропейских народов, населяющих Европу и часть Азии до Индии </a:t>
            </a:r>
            <a:r>
              <a:rPr lang="ru-RU" sz="2800" dirty="0" smtClean="0"/>
              <a:t>включительно</a:t>
            </a:r>
            <a:r>
              <a:rPr lang="en-US" sz="2800" dirty="0" smtClean="0"/>
              <a:t>.</a:t>
            </a:r>
          </a:p>
          <a:p>
            <a:pPr marL="0" indent="723900" algn="just">
              <a:buNone/>
            </a:pPr>
            <a:endParaRPr lang="ru-RU" sz="2800" dirty="0" smtClean="0"/>
          </a:p>
          <a:p>
            <a:pPr marL="0" indent="723900" algn="just">
              <a:buNone/>
            </a:pPr>
            <a:r>
              <a:rPr lang="ru-RU" sz="2800" dirty="0" smtClean="0"/>
              <a:t>Как видно на предыдущем слайде</a:t>
            </a:r>
            <a:r>
              <a:rPr lang="en-US" sz="2800" dirty="0" smtClean="0"/>
              <a:t>, c</a:t>
            </a:r>
            <a:r>
              <a:rPr lang="ru-RU" sz="2800" dirty="0" err="1" smtClean="0"/>
              <a:t>лавянские</a:t>
            </a:r>
            <a:r>
              <a:rPr lang="ru-RU" sz="2800" dirty="0" smtClean="0"/>
              <a:t> </a:t>
            </a:r>
            <a:r>
              <a:rPr lang="ru-RU" sz="2800" dirty="0"/>
              <a:t>племена издавна занимали Центральную часть Восточной Европы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723900" algn="just">
              <a:buNone/>
            </a:pPr>
            <a:endParaRPr lang="en-US" sz="2800" dirty="0"/>
          </a:p>
          <a:p>
            <a:pPr marL="0" indent="723900" algn="just">
              <a:buNone/>
            </a:pPr>
            <a:r>
              <a:rPr lang="ru-RU" sz="2800" dirty="0"/>
              <a:t>В ходе исторического развития славяне расселялись в разных направлениях, ассимилируя многие соседние племена.</a:t>
            </a:r>
          </a:p>
        </p:txBody>
      </p:sp>
    </p:spTree>
    <p:extLst>
      <p:ext uri="{BB962C8B-B14F-4D97-AF65-F5344CB8AC3E}">
        <p14:creationId xmlns:p14="http://schemas.microsoft.com/office/powerpoint/2010/main" val="28684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308"/>
            <a:ext cx="8229600" cy="1143000"/>
          </a:xfrm>
        </p:spPr>
        <p:txBody>
          <a:bodyPr/>
          <a:lstStyle/>
          <a:p>
            <a:r>
              <a:rPr lang="ru-RU" dirty="0" smtClean="0"/>
              <a:t>Славянские племена</a:t>
            </a:r>
            <a:endParaRPr lang="ru-RU" dirty="0"/>
          </a:p>
        </p:txBody>
      </p:sp>
      <p:pic>
        <p:nvPicPr>
          <p:cNvPr id="2050" name="Picture 2" descr="Image result for древние славян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57308"/>
            <a:ext cx="7200800" cy="493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6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4824536"/>
          </a:xfrm>
        </p:spPr>
        <p:txBody>
          <a:bodyPr>
            <a:normAutofit fontScale="85000" lnSpcReduction="20000"/>
          </a:bodyPr>
          <a:lstStyle/>
          <a:p>
            <a:pPr marL="0" indent="723900" algn="just">
              <a:lnSpc>
                <a:spcPct val="120000"/>
              </a:lnSpc>
              <a:buNone/>
            </a:pPr>
            <a:r>
              <a:rPr lang="ru-RU" dirty="0" smtClean="0"/>
              <a:t>Жили славяне племенами</a:t>
            </a:r>
            <a:r>
              <a:rPr lang="en-US" dirty="0" smtClean="0"/>
              <a:t>.</a:t>
            </a:r>
            <a:r>
              <a:rPr lang="ru-RU" dirty="0" smtClean="0"/>
              <a:t> Каждое племя состояло из рода</a:t>
            </a:r>
            <a:r>
              <a:rPr lang="en-US" dirty="0" smtClean="0"/>
              <a:t>.</a:t>
            </a:r>
            <a:r>
              <a:rPr lang="ru-RU" dirty="0" smtClean="0"/>
              <a:t> Род – это семья</a:t>
            </a:r>
            <a:r>
              <a:rPr lang="en-US" dirty="0" smtClean="0"/>
              <a:t>.</a:t>
            </a:r>
            <a:r>
              <a:rPr lang="ru-RU" dirty="0" smtClean="0"/>
              <a:t> Значит</a:t>
            </a:r>
            <a:r>
              <a:rPr lang="en-US" dirty="0" smtClean="0"/>
              <a:t>,</a:t>
            </a:r>
            <a:r>
              <a:rPr lang="ru-RU" dirty="0" smtClean="0"/>
              <a:t> племя состояло из нескольких семей</a:t>
            </a:r>
            <a:r>
              <a:rPr lang="en-US" dirty="0" smtClean="0"/>
              <a:t>.</a:t>
            </a:r>
            <a:r>
              <a:rPr lang="ru-RU" dirty="0" smtClean="0"/>
              <a:t> Несколько племен составляли племенные объединения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723900" algn="just">
              <a:lnSpc>
                <a:spcPct val="120000"/>
              </a:lnSpc>
            </a:pPr>
            <a:endParaRPr lang="ru-RU" dirty="0"/>
          </a:p>
          <a:p>
            <a:pPr marL="0" indent="723900" algn="just">
              <a:lnSpc>
                <a:spcPct val="120000"/>
              </a:lnSpc>
              <a:buNone/>
            </a:pPr>
            <a:r>
              <a:rPr lang="ru-RU" dirty="0" smtClean="0"/>
              <a:t>Время было беспокойное</a:t>
            </a:r>
            <a:r>
              <a:rPr lang="en-US" dirty="0" smtClean="0"/>
              <a:t>,</a:t>
            </a:r>
            <a:r>
              <a:rPr lang="ru-RU" dirty="0" smtClean="0"/>
              <a:t> жители соседних поселков часто воевали между собой</a:t>
            </a:r>
            <a:r>
              <a:rPr lang="en-US" dirty="0" smtClean="0"/>
              <a:t>,</a:t>
            </a:r>
            <a:r>
              <a:rPr lang="ru-RU" dirty="0" smtClean="0"/>
              <a:t> поэтому селились славяне обычно в местах</a:t>
            </a:r>
            <a:r>
              <a:rPr lang="en-US" dirty="0" smtClean="0"/>
              <a:t>,</a:t>
            </a:r>
            <a:r>
              <a:rPr lang="ru-RU" dirty="0" smtClean="0"/>
              <a:t> окруженных крутыми склонами</a:t>
            </a:r>
            <a:r>
              <a:rPr lang="en-US" dirty="0" smtClean="0"/>
              <a:t>,</a:t>
            </a:r>
            <a:r>
              <a:rPr lang="ru-RU" dirty="0" smtClean="0"/>
              <a:t> глубокими оврагами или водой</a:t>
            </a:r>
            <a:r>
              <a:rPr lang="en-US" dirty="0" smtClean="0"/>
              <a:t>.</a:t>
            </a:r>
            <a:r>
              <a:rPr lang="ru-RU" dirty="0" smtClean="0"/>
              <a:t> Они возводили вокруг поселений земляные валы</a:t>
            </a:r>
            <a:r>
              <a:rPr lang="en-US" dirty="0" smtClean="0"/>
              <a:t>,</a:t>
            </a:r>
            <a:r>
              <a:rPr lang="ru-RU" dirty="0" smtClean="0"/>
              <a:t> копали рвы</a:t>
            </a:r>
            <a:r>
              <a:rPr lang="en-US" dirty="0" smtClean="0"/>
              <a:t>,</a:t>
            </a:r>
            <a:r>
              <a:rPr lang="ru-RU" dirty="0" smtClean="0"/>
              <a:t> ставили частокол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08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Жилища славян</a:t>
            </a:r>
            <a:endParaRPr lang="ru-RU" dirty="0"/>
          </a:p>
        </p:txBody>
      </p:sp>
      <p:pic>
        <p:nvPicPr>
          <p:cNvPr id="3076" name="Picture 4" descr="Image result for жилища древних славя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964488" cy="40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1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/>
          </a:bodyPr>
          <a:lstStyle/>
          <a:p>
            <a:pPr marL="0" indent="723900" algn="just">
              <a:buNone/>
            </a:pPr>
            <a:r>
              <a:rPr lang="ru-RU" dirty="0" smtClean="0"/>
              <a:t>Дома древних славян были углублены в землю</a:t>
            </a:r>
            <a:r>
              <a:rPr lang="en-US" dirty="0" smtClean="0"/>
              <a:t>.</a:t>
            </a:r>
            <a:r>
              <a:rPr lang="ru-RU" dirty="0" smtClean="0"/>
              <a:t> Строились они из тонких слоев деревьев – жердей</a:t>
            </a:r>
            <a:r>
              <a:rPr lang="en-US" dirty="0" smtClean="0"/>
              <a:t>,</a:t>
            </a:r>
            <a:r>
              <a:rPr lang="ru-RU" dirty="0" smtClean="0"/>
              <a:t> очищенных от веток и коры</a:t>
            </a:r>
            <a:r>
              <a:rPr lang="en-US" dirty="0" smtClean="0"/>
              <a:t>,</a:t>
            </a:r>
            <a:r>
              <a:rPr lang="ru-RU" dirty="0" smtClean="0"/>
              <a:t> крыша тоже из жердей и покрыта соломой</a:t>
            </a:r>
            <a:r>
              <a:rPr lang="en-US" dirty="0" smtClean="0"/>
              <a:t>.</a:t>
            </a:r>
          </a:p>
          <a:p>
            <a:pPr marL="0" indent="723900" algn="just"/>
            <a:endParaRPr lang="en-US" dirty="0"/>
          </a:p>
          <a:p>
            <a:pPr marL="0" indent="723900" algn="just">
              <a:buNone/>
            </a:pPr>
            <a:r>
              <a:rPr lang="ru-RU" dirty="0"/>
              <a:t>Жизнь в таком жилище была непростой. Размеры полуземлянок невелики — 12-15 квадратных метров, в непогоду сочилась внутрь вода, постоянно разъедал глаза жестокий дым, а дневной свет попадал в помещение, только когда открывалась маленькая входная дверь.</a:t>
            </a:r>
          </a:p>
        </p:txBody>
      </p:sp>
    </p:spTree>
    <p:extLst>
      <p:ext uri="{BB962C8B-B14F-4D97-AF65-F5344CB8AC3E}">
        <p14:creationId xmlns:p14="http://schemas.microsoft.com/office/powerpoint/2010/main" val="1839528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153</TotalTime>
  <Words>917</Words>
  <Application>Microsoft Office PowerPoint</Application>
  <PresentationFormat>Экран (4:3)</PresentationFormat>
  <Paragraphs>79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Презентация не тему «Быт восточных славян»</vt:lpstr>
      <vt:lpstr>Презентация PowerPoint</vt:lpstr>
      <vt:lpstr>Используемые источники:</vt:lpstr>
      <vt:lpstr>География населения восточных славян</vt:lpstr>
      <vt:lpstr>Презентация PowerPoint</vt:lpstr>
      <vt:lpstr>Славянские племена</vt:lpstr>
      <vt:lpstr>Презентация PowerPoint</vt:lpstr>
      <vt:lpstr>Жилища славян</vt:lpstr>
      <vt:lpstr>Презентация PowerPoint</vt:lpstr>
      <vt:lpstr>Семьи славян</vt:lpstr>
      <vt:lpstr>Презентация PowerPoint</vt:lpstr>
      <vt:lpstr>Дети, чтобы стать членами племени, проходили особую инициацию </vt:lpstr>
      <vt:lpstr>Презентация PowerPoint</vt:lpstr>
      <vt:lpstr>Занятия древних славян</vt:lpstr>
      <vt:lpstr>Презентация PowerPoint</vt:lpstr>
      <vt:lpstr>Земледелие</vt:lpstr>
      <vt:lpstr>Презентация PowerPoint</vt:lpstr>
      <vt:lpstr>Другие занятия</vt:lpstr>
      <vt:lpstr>Презентация PowerPoint</vt:lpstr>
      <vt:lpstr>Вера древних славян</vt:lpstr>
      <vt:lpstr>Презентация PowerPoint</vt:lpstr>
      <vt:lpstr>Перун</vt:lpstr>
      <vt:lpstr>Презентация PowerPoint</vt:lpstr>
      <vt:lpstr>Сварог</vt:lpstr>
      <vt:lpstr>Презентация PowerPoint</vt:lpstr>
      <vt:lpstr>Даждьбог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Эдуард</dc:creator>
  <cp:lastModifiedBy>Эдуард</cp:lastModifiedBy>
  <cp:revision>16</cp:revision>
  <dcterms:created xsi:type="dcterms:W3CDTF">2017-10-01T13:45:12Z</dcterms:created>
  <dcterms:modified xsi:type="dcterms:W3CDTF">2017-10-04T11:42:12Z</dcterms:modified>
</cp:coreProperties>
</file>