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6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D683A-E644-4A01-8883-3CCCD5A8CF89}" type="datetimeFigureOut">
              <a:rPr lang="ru-RU" smtClean="0"/>
              <a:t>01-10-2017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08C91-F1DA-4E0F-9C0A-91CAB17A28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9246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D683A-E644-4A01-8883-3CCCD5A8CF89}" type="datetimeFigureOut">
              <a:rPr lang="ru-RU" smtClean="0"/>
              <a:t>01-10-2017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08C91-F1DA-4E0F-9C0A-91CAB17A28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792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D683A-E644-4A01-8883-3CCCD5A8CF89}" type="datetimeFigureOut">
              <a:rPr lang="ru-RU" smtClean="0"/>
              <a:t>01-10-2017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08C91-F1DA-4E0F-9C0A-91CAB17A28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9868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D683A-E644-4A01-8883-3CCCD5A8CF89}" type="datetimeFigureOut">
              <a:rPr lang="ru-RU" smtClean="0"/>
              <a:t>01-10-2017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08C91-F1DA-4E0F-9C0A-91CAB17A28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5146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D683A-E644-4A01-8883-3CCCD5A8CF89}" type="datetimeFigureOut">
              <a:rPr lang="ru-RU" smtClean="0"/>
              <a:t>01-10-2017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08C91-F1DA-4E0F-9C0A-91CAB17A28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5692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D683A-E644-4A01-8883-3CCCD5A8CF89}" type="datetimeFigureOut">
              <a:rPr lang="ru-RU" smtClean="0"/>
              <a:t>01-10-2017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08C91-F1DA-4E0F-9C0A-91CAB17A28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506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D683A-E644-4A01-8883-3CCCD5A8CF89}" type="datetimeFigureOut">
              <a:rPr lang="ru-RU" smtClean="0"/>
              <a:t>01-10-2017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08C91-F1DA-4E0F-9C0A-91CAB17A28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212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D683A-E644-4A01-8883-3CCCD5A8CF89}" type="datetimeFigureOut">
              <a:rPr lang="ru-RU" smtClean="0"/>
              <a:t>01-10-2017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08C91-F1DA-4E0F-9C0A-91CAB17A28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587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D683A-E644-4A01-8883-3CCCD5A8CF89}" type="datetimeFigureOut">
              <a:rPr lang="ru-RU" smtClean="0"/>
              <a:t>01-10-2017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08C91-F1DA-4E0F-9C0A-91CAB17A28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53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D683A-E644-4A01-8883-3CCCD5A8CF89}" type="datetimeFigureOut">
              <a:rPr lang="ru-RU" smtClean="0"/>
              <a:t>01-10-2017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08C91-F1DA-4E0F-9C0A-91CAB17A28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2754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D683A-E644-4A01-8883-3CCCD5A8CF89}" type="datetimeFigureOut">
              <a:rPr lang="ru-RU" smtClean="0"/>
              <a:t>01-10-2017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08C91-F1DA-4E0F-9C0A-91CAB17A28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1009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D683A-E644-4A01-8883-3CCCD5A8CF89}" type="datetimeFigureOut">
              <a:rPr lang="ru-RU" smtClean="0"/>
              <a:t>01-10-2017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08C91-F1DA-4E0F-9C0A-91CAB17A28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1515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perstni.com/magazine/history/jizn-i-bit-drevnih-slavyan.html" TargetMode="External"/><Relationship Id="rId3" Type="http://schemas.openxmlformats.org/officeDocument/2006/relationships/hyperlink" Target="http://www.skudelnica.ru/drevnie-slavyane/" TargetMode="External"/><Relationship Id="rId7" Type="http://schemas.openxmlformats.org/officeDocument/2006/relationships/hyperlink" Target="http://cde.osu.ru/demoversion/course47/t1_2.html" TargetMode="External"/><Relationship Id="rId2" Type="http://schemas.openxmlformats.org/officeDocument/2006/relationships/hyperlink" Target="https://www.rusempire.ru/drevnejshaya-istoriya/1436-drevnie-slavyane-i-drugie-plemena-vostochnoj-evropy-grecheskie-kolonii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nedio.ru/news/13-interesnyh-faktov-o-drevnih-slavyanah-19990" TargetMode="External"/><Relationship Id="rId5" Type="http://schemas.openxmlformats.org/officeDocument/2006/relationships/hyperlink" Target="http://radogost.ru/semja-u-slavjan.html" TargetMode="External"/><Relationship Id="rId4" Type="http://schemas.openxmlformats.org/officeDocument/2006/relationships/hyperlink" Target="http://slavyanskaya-kultura.ru/slavic/history/mir-drevnih-slavjan.html" TargetMode="External"/><Relationship Id="rId9" Type="http://schemas.openxmlformats.org/officeDocument/2006/relationships/hyperlink" Target="http://www.grandars.ru/college/filosofiya/religiya-drevnih-slavyan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Презентация не тему</a:t>
            </a:r>
            <a:br>
              <a:rPr lang="ru-RU" sz="3600" dirty="0" smtClean="0"/>
            </a:br>
            <a:r>
              <a:rPr lang="ru-RU" sz="3600" dirty="0" smtClean="0"/>
              <a:t>«Быт восточных славян»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860032" y="3861048"/>
            <a:ext cx="3816424" cy="1368152"/>
          </a:xfrm>
        </p:spPr>
        <p:txBody>
          <a:bodyPr>
            <a:normAutofit/>
          </a:bodyPr>
          <a:lstStyle/>
          <a:p>
            <a:pPr algn="just"/>
            <a:r>
              <a:rPr lang="ru-RU" sz="1800" dirty="0" smtClean="0">
                <a:solidFill>
                  <a:schemeClr val="tx1"/>
                </a:solidFill>
              </a:rPr>
              <a:t>Выполнил</a:t>
            </a:r>
            <a:r>
              <a:rPr lang="en-US" sz="1800" dirty="0" smtClean="0">
                <a:solidFill>
                  <a:schemeClr val="tx1"/>
                </a:solidFill>
              </a:rPr>
              <a:t>: 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ru-RU" sz="1800" dirty="0" smtClean="0">
                <a:solidFill>
                  <a:schemeClr val="tx1"/>
                </a:solidFill>
              </a:rPr>
              <a:t>Э. Ю. </a:t>
            </a:r>
            <a:r>
              <a:rPr lang="ru-RU" sz="1800" dirty="0" err="1" smtClean="0">
                <a:solidFill>
                  <a:schemeClr val="tx1"/>
                </a:solidFill>
              </a:rPr>
              <a:t>Азымов</a:t>
            </a:r>
            <a:r>
              <a:rPr lang="en-US" sz="1800" dirty="0" smtClean="0">
                <a:solidFill>
                  <a:schemeClr val="tx1"/>
                </a:solidFill>
              </a:rPr>
              <a:t>,</a:t>
            </a:r>
            <a:r>
              <a:rPr lang="ru-RU" sz="1800" dirty="0" smtClean="0">
                <a:solidFill>
                  <a:schemeClr val="tx1"/>
                </a:solidFill>
              </a:rPr>
              <a:t> </a:t>
            </a:r>
            <a:endParaRPr lang="en-US" sz="1800" dirty="0" smtClean="0">
              <a:solidFill>
                <a:schemeClr val="tx1"/>
              </a:solidFill>
            </a:endParaRPr>
          </a:p>
          <a:p>
            <a:pPr algn="just"/>
            <a:r>
              <a:rPr lang="ru-RU" sz="1800" dirty="0" smtClean="0">
                <a:solidFill>
                  <a:schemeClr val="tx1"/>
                </a:solidFill>
              </a:rPr>
              <a:t>студент первого курса</a:t>
            </a:r>
            <a:r>
              <a:rPr lang="en-US" sz="1800" dirty="0" smtClean="0">
                <a:solidFill>
                  <a:schemeClr val="tx1"/>
                </a:solidFill>
              </a:rPr>
              <a:t>,</a:t>
            </a:r>
          </a:p>
          <a:p>
            <a:pPr algn="just"/>
            <a:r>
              <a:rPr lang="ru-RU" sz="1800" dirty="0" smtClean="0">
                <a:solidFill>
                  <a:schemeClr val="tx1"/>
                </a:solidFill>
              </a:rPr>
              <a:t>группа </a:t>
            </a:r>
            <a:r>
              <a:rPr lang="ru-RU" sz="1800" dirty="0">
                <a:solidFill>
                  <a:schemeClr val="tx1"/>
                </a:solidFill>
              </a:rPr>
              <a:t>РИВ-170027у (</a:t>
            </a:r>
            <a:r>
              <a:rPr lang="ru-RU" sz="1800" dirty="0" smtClean="0">
                <a:solidFill>
                  <a:schemeClr val="tx1"/>
                </a:solidFill>
              </a:rPr>
              <a:t>662)</a:t>
            </a:r>
            <a:endParaRPr lang="en-US" sz="1800" dirty="0" smtClean="0">
              <a:solidFill>
                <a:schemeClr val="tx1"/>
              </a:solidFill>
            </a:endParaRPr>
          </a:p>
          <a:p>
            <a:pPr algn="just"/>
            <a:r>
              <a:rPr lang="ru-RU" sz="1800" dirty="0" smtClean="0">
                <a:solidFill>
                  <a:schemeClr val="tx1"/>
                </a:solidFill>
              </a:rPr>
              <a:t>Преподаватель: А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  <a:r>
              <a:rPr lang="ru-RU" sz="1800" dirty="0" smtClean="0">
                <a:solidFill>
                  <a:schemeClr val="tx1"/>
                </a:solidFill>
              </a:rPr>
              <a:t> В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  <a:r>
              <a:rPr lang="ru-RU" sz="1800" dirty="0" smtClean="0">
                <a:solidFill>
                  <a:schemeClr val="tx1"/>
                </a:solidFill>
              </a:rPr>
              <a:t> Бармин</a:t>
            </a:r>
            <a:r>
              <a:rPr lang="en-US" sz="1800" dirty="0" smtClean="0">
                <a:solidFill>
                  <a:schemeClr val="tx1"/>
                </a:solidFill>
              </a:rPr>
              <a:t>,</a:t>
            </a:r>
            <a:r>
              <a:rPr lang="ru-RU" sz="1800" dirty="0" smtClean="0">
                <a:solidFill>
                  <a:schemeClr val="tx1"/>
                </a:solidFill>
              </a:rPr>
              <a:t> доцент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27584" y="404663"/>
            <a:ext cx="74888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Министерство образования и науки Российской Федерации</a:t>
            </a:r>
          </a:p>
          <a:p>
            <a:pPr algn="ctr"/>
            <a:r>
              <a:rPr lang="ru-RU" dirty="0"/>
              <a:t>ФГАОУ ВПО «</a:t>
            </a:r>
            <a:r>
              <a:rPr lang="ru-RU" dirty="0" err="1"/>
              <a:t>УрФУ</a:t>
            </a:r>
            <a:r>
              <a:rPr lang="ru-RU" dirty="0"/>
              <a:t> имени первого Президента России Б. Н. Ельцина»</a:t>
            </a:r>
          </a:p>
          <a:p>
            <a:pPr algn="ctr"/>
            <a:r>
              <a:rPr lang="ru-RU" dirty="0"/>
              <a:t>ИРИТ-РТФ</a:t>
            </a:r>
          </a:p>
          <a:p>
            <a:pPr algn="ctr"/>
            <a:r>
              <a:rPr lang="ru-RU" dirty="0"/>
              <a:t>Центр ускоренного обучения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555407" y="6093296"/>
            <a:ext cx="2033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Екатеринбург 2017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1437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0375" y="160338"/>
            <a:ext cx="8229600" cy="1066799"/>
          </a:xfrm>
        </p:spPr>
        <p:txBody>
          <a:bodyPr/>
          <a:lstStyle/>
          <a:p>
            <a:r>
              <a:rPr lang="ru-RU" dirty="0" smtClean="0"/>
              <a:t>Семьи славян</a:t>
            </a:r>
            <a:endParaRPr lang="ru-RU" dirty="0"/>
          </a:p>
        </p:txBody>
      </p:sp>
      <p:sp>
        <p:nvSpPr>
          <p:cNvPr id="4" name="AutoShape 2" descr="Дети, чтобы стать членами племени, проходили особую инициацию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Дети, чтобы стать членами племени, проходили особую инициацию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Дети, чтобы стать членами племени, проходили особую инициацию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8" descr="Дети, чтобы стать членами племени, проходили особую инициацию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10" descr="Дети, чтобы стать членами племени, проходили особую инициацию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AutoShape 14" descr="s-3b47a6193f9d3a1f4c2f32f1e9b8ec59f010f86e.webp (635×324)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AutoShape 16" descr="s-3b47a6193f9d3a1f4c2f32f1e9b8ec59f010f86e.webp (635×324)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18" descr="s-3b47a6193f9d3a1f4c2f32f1e9b8ec59f010f86e.webp (635×324)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" name="AutoShape 20" descr="s-3b47a6193f9d3a1f4c2f32f1e9b8ec59f010f86e.webp (635×324)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" name="AutoShape 22" descr="s-3b47a6193f9d3a1f4c2f32f1e9b8ec59f010f86e.webp (635×324)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119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379538"/>
            <a:ext cx="7983188" cy="4993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8455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/>
          <a:lstStyle/>
          <a:p>
            <a:pPr marL="0" indent="723900" algn="just">
              <a:buNone/>
            </a:pPr>
            <a:r>
              <a:rPr lang="ru-RU" dirty="0" smtClean="0"/>
              <a:t>В </a:t>
            </a:r>
            <a:r>
              <a:rPr lang="ru-RU" dirty="0"/>
              <a:t>славянской семье существовало четкое разделение обязанностей, грубо говоря, вся «</a:t>
            </a:r>
            <a:r>
              <a:rPr lang="ru-RU" dirty="0" err="1"/>
              <a:t>бытовуха</a:t>
            </a:r>
            <a:r>
              <a:rPr lang="ru-RU" dirty="0"/>
              <a:t>» всегда лежала на женщине. Это уборка и приготовление еды. Труд на земле считался делом сугубо мужским, в то время как животноводство было занятием универсальным. Женщина в славянской семье была богиней, богиней конкретного семейного очага</a:t>
            </a:r>
          </a:p>
        </p:txBody>
      </p:sp>
    </p:spTree>
    <p:extLst>
      <p:ext uri="{BB962C8B-B14F-4D97-AF65-F5344CB8AC3E}">
        <p14:creationId xmlns:p14="http://schemas.microsoft.com/office/powerpoint/2010/main" val="2535095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42194"/>
          </a:xfrm>
        </p:spPr>
        <p:txBody>
          <a:bodyPr>
            <a:normAutofit fontScale="90000"/>
          </a:bodyPr>
          <a:lstStyle/>
          <a:p>
            <a:r>
              <a:rPr lang="ru-RU" sz="3100" dirty="0"/>
              <a:t>Дети, чтобы стать членами племени, проходили особую инициацию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06309"/>
            <a:ext cx="7200800" cy="5156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9224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723900" algn="just">
              <a:lnSpc>
                <a:spcPct val="110000"/>
              </a:lnSpc>
              <a:buNone/>
            </a:pPr>
            <a:r>
              <a:rPr lang="ru-RU" dirty="0"/>
              <a:t>Это происходило в три стадии: во-первых, при рождении ребенку обрезали пуповину наконечником боевой стрелы и заворачивали в пеленку со знаком рода; во-вторых, мальчиков в три года сажали на коня и опоясывали мечом, а девочкам давали веретено и прялку; в-третьих, по достижении 12-13 лет мальчиков и девочек приводили в мужской или, соответственно, женский дом, где им давался набор сакральных знаний, необходимых в жизни.</a:t>
            </a:r>
          </a:p>
        </p:txBody>
      </p:sp>
    </p:spTree>
    <p:extLst>
      <p:ext uri="{BB962C8B-B14F-4D97-AF65-F5344CB8AC3E}">
        <p14:creationId xmlns:p14="http://schemas.microsoft.com/office/powerpoint/2010/main" val="864576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3204" y="86156"/>
            <a:ext cx="8229600" cy="1038588"/>
          </a:xfrm>
        </p:spPr>
        <p:txBody>
          <a:bodyPr/>
          <a:lstStyle/>
          <a:p>
            <a:r>
              <a:rPr lang="ru-RU" dirty="0" smtClean="0"/>
              <a:t>Занятия древних славян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96751"/>
            <a:ext cx="7704856" cy="540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9920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620688"/>
            <a:ext cx="8229600" cy="5433467"/>
          </a:xfrm>
        </p:spPr>
        <p:txBody>
          <a:bodyPr>
            <a:normAutofit/>
          </a:bodyPr>
          <a:lstStyle/>
          <a:p>
            <a:pPr marL="0" indent="723900">
              <a:buNone/>
            </a:pPr>
            <a:r>
              <a:rPr lang="ru-RU" dirty="0" smtClean="0"/>
              <a:t>Рыболовство – в озерах и реках было много рыбы</a:t>
            </a:r>
            <a:r>
              <a:rPr lang="en-US" dirty="0" smtClean="0"/>
              <a:t>. </a:t>
            </a:r>
            <a:r>
              <a:rPr lang="ru-RU" dirty="0" smtClean="0"/>
              <a:t>Брали только крупную рыбу</a:t>
            </a:r>
            <a:r>
              <a:rPr lang="en-US" dirty="0" smtClean="0"/>
              <a:t>.</a:t>
            </a:r>
            <a:r>
              <a:rPr lang="ru-RU" dirty="0" smtClean="0"/>
              <a:t> Довили гарпуном и сетями</a:t>
            </a:r>
            <a:r>
              <a:rPr lang="en-US" dirty="0" smtClean="0"/>
              <a:t>.</a:t>
            </a:r>
          </a:p>
          <a:p>
            <a:pPr marL="0" indent="723900">
              <a:buNone/>
            </a:pPr>
            <a:endParaRPr lang="ru-RU" dirty="0" smtClean="0"/>
          </a:p>
          <a:p>
            <a:pPr marL="0" indent="723900">
              <a:buNone/>
            </a:pPr>
            <a:r>
              <a:rPr lang="ru-RU" dirty="0" smtClean="0"/>
              <a:t>Охота – в лесах много всяких зверей</a:t>
            </a:r>
            <a:r>
              <a:rPr lang="en-US" dirty="0" smtClean="0"/>
              <a:t>: </a:t>
            </a:r>
            <a:r>
              <a:rPr lang="ru-RU" dirty="0" smtClean="0"/>
              <a:t>медведей</a:t>
            </a:r>
            <a:r>
              <a:rPr lang="en-US" dirty="0" smtClean="0"/>
              <a:t>,</a:t>
            </a:r>
            <a:r>
              <a:rPr lang="ru-RU" dirty="0" smtClean="0"/>
              <a:t> кабанов</a:t>
            </a:r>
            <a:r>
              <a:rPr lang="en-US" dirty="0" smtClean="0"/>
              <a:t>,</a:t>
            </a:r>
            <a:r>
              <a:rPr lang="ru-RU" dirty="0" smtClean="0"/>
              <a:t> лис</a:t>
            </a:r>
            <a:r>
              <a:rPr lang="en-US" dirty="0" smtClean="0"/>
              <a:t>,</a:t>
            </a:r>
            <a:r>
              <a:rPr lang="ru-RU" dirty="0" smtClean="0"/>
              <a:t> волков</a:t>
            </a:r>
            <a:r>
              <a:rPr lang="en-US" dirty="0" smtClean="0"/>
              <a:t>… </a:t>
            </a:r>
            <a:r>
              <a:rPr lang="ru-RU" dirty="0" smtClean="0"/>
              <a:t>Их шкуры служили одеждой и одеялом</a:t>
            </a:r>
            <a:r>
              <a:rPr lang="en-US" dirty="0" smtClean="0"/>
              <a:t>.</a:t>
            </a:r>
          </a:p>
          <a:p>
            <a:pPr marL="0" indent="723900">
              <a:buNone/>
            </a:pPr>
            <a:endParaRPr lang="ru-RU" dirty="0" smtClean="0"/>
          </a:p>
          <a:p>
            <a:pPr marL="0" indent="723900">
              <a:buNone/>
            </a:pPr>
            <a:r>
              <a:rPr lang="ru-RU" dirty="0" smtClean="0"/>
              <a:t>Гончарное дело – изготавливали глиняную посуду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0117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ru-RU" dirty="0" smtClean="0"/>
              <a:t>Земледелие</a:t>
            </a:r>
            <a:endParaRPr lang="ru-RU" dirty="0"/>
          </a:p>
        </p:txBody>
      </p:sp>
      <p:pic>
        <p:nvPicPr>
          <p:cNvPr id="7174" name="Picture 6" descr="Image result for земледелие древних славян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12776"/>
            <a:ext cx="7274667" cy="4900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266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84784"/>
            <a:ext cx="8219256" cy="4637112"/>
          </a:xfrm>
        </p:spPr>
        <p:txBody>
          <a:bodyPr/>
          <a:lstStyle/>
          <a:p>
            <a:pPr marL="0" indent="723900" algn="just">
              <a:buNone/>
            </a:pPr>
            <a:r>
              <a:rPr lang="ru-RU" dirty="0" smtClean="0"/>
              <a:t>Земледелие было самым главным занятием</a:t>
            </a:r>
            <a:r>
              <a:rPr lang="en-US" dirty="0" smtClean="0"/>
              <a:t>.</a:t>
            </a:r>
            <a:r>
              <a:rPr lang="ru-RU" dirty="0" smtClean="0"/>
              <a:t> Труд очень тяжелый</a:t>
            </a:r>
            <a:r>
              <a:rPr lang="en-US" dirty="0" smtClean="0"/>
              <a:t>.</a:t>
            </a:r>
            <a:r>
              <a:rPr lang="ru-RU" dirty="0" smtClean="0"/>
              <a:t> Зимой вырубался участок лемма</a:t>
            </a:r>
            <a:r>
              <a:rPr lang="en-US" dirty="0" smtClean="0"/>
              <a:t>.</a:t>
            </a:r>
            <a:r>
              <a:rPr lang="ru-RU" dirty="0" smtClean="0"/>
              <a:t> Весной выжигался</a:t>
            </a:r>
            <a:r>
              <a:rPr lang="en-US" dirty="0" smtClean="0"/>
              <a:t>.</a:t>
            </a:r>
            <a:r>
              <a:rPr lang="ru-RU" dirty="0" smtClean="0"/>
              <a:t> Зола служила удобрением</a:t>
            </a:r>
            <a:r>
              <a:rPr lang="en-US" dirty="0" smtClean="0"/>
              <a:t>.</a:t>
            </a:r>
            <a:r>
              <a:rPr lang="ru-RU" dirty="0" smtClean="0"/>
              <a:t> Землю пахали сохой</a:t>
            </a:r>
            <a:r>
              <a:rPr lang="en-US" dirty="0" smtClean="0"/>
              <a:t>,</a:t>
            </a:r>
            <a:r>
              <a:rPr lang="ru-RU" dirty="0" smtClean="0"/>
              <a:t> рыхлили мотыгой</a:t>
            </a:r>
            <a:r>
              <a:rPr lang="en-US" dirty="0" smtClean="0"/>
              <a:t>,</a:t>
            </a:r>
            <a:r>
              <a:rPr lang="ru-RU" dirty="0" smtClean="0"/>
              <a:t> затем засевали</a:t>
            </a:r>
            <a:r>
              <a:rPr lang="en-US" dirty="0" smtClean="0"/>
              <a:t>.</a:t>
            </a:r>
            <a:r>
              <a:rPr lang="ru-RU" dirty="0" smtClean="0"/>
              <a:t> Человек с ситом ходил и разбрасывал зерна по вспаханному полю</a:t>
            </a:r>
            <a:r>
              <a:rPr lang="en-US" dirty="0" smtClean="0"/>
              <a:t>.</a:t>
            </a:r>
            <a:r>
              <a:rPr lang="ru-RU" dirty="0" smtClean="0"/>
              <a:t> При ветре не сеяли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5806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341"/>
            <a:ext cx="8229600" cy="1143000"/>
          </a:xfrm>
        </p:spPr>
        <p:txBody>
          <a:bodyPr/>
          <a:lstStyle/>
          <a:p>
            <a:r>
              <a:rPr lang="ru-RU" dirty="0" smtClean="0"/>
              <a:t>Другие занятия</a:t>
            </a:r>
            <a:endParaRPr lang="ru-RU" dirty="0"/>
          </a:p>
        </p:txBody>
      </p:sp>
      <p:pic>
        <p:nvPicPr>
          <p:cNvPr id="8194" name="Picture 2" descr="Related 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124744"/>
            <a:ext cx="5546749" cy="5546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2178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 fontScale="92500" lnSpcReduction="10000"/>
          </a:bodyPr>
          <a:lstStyle/>
          <a:p>
            <a:pPr marL="0" indent="723900" algn="just">
              <a:buNone/>
            </a:pPr>
            <a:r>
              <a:rPr lang="ru-RU" dirty="0" smtClean="0"/>
              <a:t>Собирательство диких ягод</a:t>
            </a:r>
            <a:r>
              <a:rPr lang="en-US" dirty="0" smtClean="0"/>
              <a:t>,</a:t>
            </a:r>
            <a:r>
              <a:rPr lang="ru-RU" dirty="0" smtClean="0"/>
              <a:t> орехов</a:t>
            </a:r>
            <a:r>
              <a:rPr lang="en-US" dirty="0" smtClean="0"/>
              <a:t>,</a:t>
            </a:r>
            <a:r>
              <a:rPr lang="ru-RU" dirty="0" smtClean="0"/>
              <a:t> грибов</a:t>
            </a:r>
            <a:r>
              <a:rPr lang="en-US" dirty="0" smtClean="0"/>
              <a:t>,</a:t>
            </a:r>
            <a:r>
              <a:rPr lang="ru-RU" dirty="0" smtClean="0"/>
              <a:t> трав</a:t>
            </a:r>
            <a:r>
              <a:rPr lang="ru-RU" dirty="0"/>
              <a:t> </a:t>
            </a:r>
            <a:r>
              <a:rPr lang="ru-RU" dirty="0" smtClean="0"/>
              <a:t>в жизни славян играло большую роль</a:t>
            </a:r>
            <a:r>
              <a:rPr lang="en-US" dirty="0" smtClean="0"/>
              <a:t>.</a:t>
            </a:r>
            <a:r>
              <a:rPr lang="ru-RU" dirty="0" smtClean="0"/>
              <a:t> Весной</a:t>
            </a:r>
            <a:r>
              <a:rPr lang="en-US" dirty="0" smtClean="0"/>
              <a:t>,</a:t>
            </a:r>
            <a:r>
              <a:rPr lang="ru-RU" dirty="0" smtClean="0"/>
              <a:t> когда кончались припасы</a:t>
            </a:r>
            <a:r>
              <a:rPr lang="en-US" dirty="0" smtClean="0"/>
              <a:t>,</a:t>
            </a:r>
            <a:r>
              <a:rPr lang="ru-RU" dirty="0" smtClean="0"/>
              <a:t> собирали молодые побеги и листья лебеды</a:t>
            </a:r>
            <a:r>
              <a:rPr lang="en-US" dirty="0" smtClean="0"/>
              <a:t>,</a:t>
            </a:r>
            <a:r>
              <a:rPr lang="ru-RU" dirty="0" smtClean="0"/>
              <a:t> крапивы</a:t>
            </a:r>
            <a:r>
              <a:rPr lang="en-US" dirty="0" smtClean="0"/>
              <a:t>.</a:t>
            </a:r>
            <a:r>
              <a:rPr lang="ru-RU" dirty="0" smtClean="0"/>
              <a:t> Лебеда часто заменяла хлеб</a:t>
            </a:r>
            <a:r>
              <a:rPr lang="en-US" dirty="0" smtClean="0"/>
              <a:t>,</a:t>
            </a:r>
            <a:r>
              <a:rPr lang="ru-RU" dirty="0" smtClean="0"/>
              <a:t> из нее в голодное время пекли лепешки</a:t>
            </a:r>
            <a:r>
              <a:rPr lang="en-US" dirty="0" smtClean="0"/>
              <a:t>.</a:t>
            </a:r>
            <a:endParaRPr lang="ru-RU" dirty="0" smtClean="0"/>
          </a:p>
          <a:p>
            <a:pPr marL="0" indent="723900" algn="just">
              <a:buNone/>
            </a:pPr>
            <a:endParaRPr lang="en-US" dirty="0" smtClean="0"/>
          </a:p>
          <a:p>
            <a:pPr marL="0" indent="723900" algn="just">
              <a:buNone/>
            </a:pPr>
            <a:r>
              <a:rPr lang="ru-RU" dirty="0" smtClean="0"/>
              <a:t>Бортничество – славяне занимались сбором меда</a:t>
            </a:r>
            <a:r>
              <a:rPr lang="en-US" dirty="0" smtClean="0"/>
              <a:t>,</a:t>
            </a:r>
            <a:r>
              <a:rPr lang="ru-RU" dirty="0" smtClean="0"/>
              <a:t> так как в леммах обитало много диких пчел</a:t>
            </a:r>
            <a:r>
              <a:rPr lang="en-US" dirty="0" smtClean="0"/>
              <a:t>.</a:t>
            </a:r>
            <a:r>
              <a:rPr lang="ru-RU" dirty="0" smtClean="0"/>
              <a:t> Использовали мед и в пищу и в качество лекарства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2229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ru-RU" b="1" dirty="0" smtClean="0"/>
              <a:t>Актуальность работы</a:t>
            </a:r>
            <a:r>
              <a:rPr lang="en-US" b="1" dirty="0" smtClean="0"/>
              <a:t>:</a:t>
            </a:r>
            <a:endParaRPr lang="ru-RU" b="1" dirty="0" smtClean="0"/>
          </a:p>
          <a:p>
            <a:pPr marL="0" indent="0">
              <a:buNone/>
            </a:pPr>
            <a:r>
              <a:rPr lang="en-US" dirty="0" smtClean="0"/>
              <a:t>         </a:t>
            </a:r>
            <a:r>
              <a:rPr lang="ru-RU" sz="2800" dirty="0" smtClean="0"/>
              <a:t>Я выбрал тему «Быт восточных славян» так как эта тема мне наиболее интересна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 algn="ctr">
              <a:buNone/>
            </a:pPr>
            <a:r>
              <a:rPr lang="ru-RU" b="1" dirty="0" smtClean="0"/>
              <a:t>Цель работы</a:t>
            </a:r>
            <a:r>
              <a:rPr lang="en-US" b="1" dirty="0" smtClean="0"/>
              <a:t>:</a:t>
            </a:r>
            <a:endParaRPr lang="en-US" b="1" dirty="0"/>
          </a:p>
          <a:p>
            <a:pPr marL="0" indent="0" algn="just">
              <a:buNone/>
            </a:pPr>
            <a:r>
              <a:rPr lang="en-US" sz="2800" dirty="0" smtClean="0"/>
              <a:t>         </a:t>
            </a:r>
            <a:r>
              <a:rPr lang="ru-RU" sz="2800" dirty="0" smtClean="0"/>
              <a:t>Рассмотреть особенности условий жизни</a:t>
            </a:r>
            <a:r>
              <a:rPr lang="en-US" sz="2800" dirty="0" smtClean="0"/>
              <a:t>,</a:t>
            </a:r>
            <a:r>
              <a:rPr lang="ru-RU" sz="2800" dirty="0" smtClean="0"/>
              <a:t> традиций</a:t>
            </a:r>
            <a:r>
              <a:rPr lang="en-US" sz="2800" dirty="0" smtClean="0"/>
              <a:t>, </a:t>
            </a:r>
            <a:r>
              <a:rPr lang="ru-RU" sz="2800" dirty="0" smtClean="0"/>
              <a:t>хозяйственных занятий и верований людей в Древней Руси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539673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Вера древних славян</a:t>
            </a:r>
            <a:endParaRPr lang="ru-RU" dirty="0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97133"/>
            <a:ext cx="7896158" cy="473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5584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404664"/>
            <a:ext cx="8229600" cy="5976664"/>
          </a:xfrm>
        </p:spPr>
        <p:txBody>
          <a:bodyPr>
            <a:normAutofit fontScale="92500" lnSpcReduction="20000"/>
          </a:bodyPr>
          <a:lstStyle/>
          <a:p>
            <a:pPr marL="0" indent="723900" algn="just">
              <a:buNone/>
            </a:pPr>
            <a:r>
              <a:rPr lang="ru-RU" dirty="0" smtClean="0"/>
              <a:t>Славяне считали</a:t>
            </a:r>
            <a:r>
              <a:rPr lang="en-US" dirty="0" smtClean="0"/>
              <a:t>,</a:t>
            </a:r>
            <a:r>
              <a:rPr lang="ru-RU" dirty="0" smtClean="0"/>
              <a:t> что лес</a:t>
            </a:r>
            <a:r>
              <a:rPr lang="en-US" dirty="0" smtClean="0"/>
              <a:t>,</a:t>
            </a:r>
            <a:r>
              <a:rPr lang="ru-RU" dirty="0"/>
              <a:t> </a:t>
            </a:r>
            <a:r>
              <a:rPr lang="ru-RU" dirty="0" smtClean="0"/>
              <a:t>деревья</a:t>
            </a:r>
            <a:r>
              <a:rPr lang="en-US" dirty="0" smtClean="0"/>
              <a:t>,</a:t>
            </a:r>
            <a:r>
              <a:rPr lang="ru-RU" dirty="0" smtClean="0"/>
              <a:t> реки</a:t>
            </a:r>
            <a:r>
              <a:rPr lang="en-US" dirty="0" smtClean="0"/>
              <a:t>,</a:t>
            </a:r>
            <a:r>
              <a:rPr lang="ru-RU" dirty="0" smtClean="0"/>
              <a:t> солнце и ветер – все живое</a:t>
            </a:r>
            <a:r>
              <a:rPr lang="en-US" dirty="0" smtClean="0"/>
              <a:t>,</a:t>
            </a:r>
            <a:r>
              <a:rPr lang="ru-RU" dirty="0" smtClean="0"/>
              <a:t> одушевленные</a:t>
            </a:r>
            <a:r>
              <a:rPr lang="en-US" dirty="0" smtClean="0"/>
              <a:t>.</a:t>
            </a:r>
            <a:r>
              <a:rPr lang="ru-RU" dirty="0" smtClean="0"/>
              <a:t> Они не имели представления о науке</a:t>
            </a:r>
            <a:r>
              <a:rPr lang="en-US" dirty="0" smtClean="0"/>
              <a:t>.</a:t>
            </a:r>
          </a:p>
          <a:p>
            <a:pPr marL="0" indent="723900" algn="just">
              <a:buNone/>
            </a:pPr>
            <a:endParaRPr lang="en-US" dirty="0" smtClean="0"/>
          </a:p>
          <a:p>
            <a:pPr marL="0" indent="723900" algn="just">
              <a:buNone/>
            </a:pPr>
            <a:r>
              <a:rPr lang="ru-RU" dirty="0" smtClean="0"/>
              <a:t>Славяне считали</a:t>
            </a:r>
            <a:r>
              <a:rPr lang="en-US" dirty="0" smtClean="0"/>
              <a:t>,</a:t>
            </a:r>
            <a:r>
              <a:rPr lang="ru-RU" dirty="0" smtClean="0"/>
              <a:t> что их родную природу населяют духи и фантастические существа</a:t>
            </a:r>
            <a:r>
              <a:rPr lang="en-US" dirty="0" smtClean="0"/>
              <a:t>.</a:t>
            </a:r>
            <a:r>
              <a:rPr lang="ru-RU" dirty="0" smtClean="0"/>
              <a:t> Одни</a:t>
            </a:r>
            <a:r>
              <a:rPr lang="en-US" dirty="0" smtClean="0"/>
              <a:t>,</a:t>
            </a:r>
            <a:r>
              <a:rPr lang="ru-RU" dirty="0" smtClean="0"/>
              <a:t> по мнению славян</a:t>
            </a:r>
            <a:r>
              <a:rPr lang="en-US" dirty="0" smtClean="0"/>
              <a:t>,</a:t>
            </a:r>
            <a:r>
              <a:rPr lang="ru-RU" dirty="0" smtClean="0"/>
              <a:t> были добрыми духами</a:t>
            </a:r>
            <a:r>
              <a:rPr lang="en-US" dirty="0" smtClean="0"/>
              <a:t>,</a:t>
            </a:r>
            <a:r>
              <a:rPr lang="ru-RU" dirty="0" smtClean="0"/>
              <a:t> а другие – злыми</a:t>
            </a:r>
            <a:r>
              <a:rPr lang="en-US" dirty="0" smtClean="0"/>
              <a:t>.</a:t>
            </a:r>
          </a:p>
          <a:p>
            <a:pPr marL="0" indent="723900" algn="just">
              <a:buNone/>
            </a:pPr>
            <a:endParaRPr lang="en-US" dirty="0" smtClean="0"/>
          </a:p>
          <a:p>
            <a:pPr marL="0" indent="723900" algn="just">
              <a:buNone/>
            </a:pPr>
            <a:r>
              <a:rPr lang="ru-RU" dirty="0" smtClean="0"/>
              <a:t>Славяне просили у богов дождя</a:t>
            </a:r>
            <a:r>
              <a:rPr lang="en-US" dirty="0" smtClean="0"/>
              <a:t>,</a:t>
            </a:r>
            <a:r>
              <a:rPr lang="ru-RU" dirty="0" smtClean="0"/>
              <a:t> удачной охоты</a:t>
            </a:r>
            <a:r>
              <a:rPr lang="en-US" dirty="0" smtClean="0"/>
              <a:t>,</a:t>
            </a:r>
            <a:r>
              <a:rPr lang="ru-RU" dirty="0" smtClean="0"/>
              <a:t> обильного урожая</a:t>
            </a:r>
            <a:r>
              <a:rPr lang="en-US" dirty="0" smtClean="0"/>
              <a:t>.</a:t>
            </a:r>
          </a:p>
          <a:p>
            <a:pPr marL="0" indent="723900" algn="just">
              <a:buNone/>
            </a:pPr>
            <a:endParaRPr lang="en-US" dirty="0" smtClean="0"/>
          </a:p>
          <a:p>
            <a:pPr marL="0" indent="723900" algn="just">
              <a:buNone/>
            </a:pPr>
            <a:r>
              <a:rPr lang="ru-RU" dirty="0" smtClean="0"/>
              <a:t>Чтобы боги были добрее к людям</a:t>
            </a:r>
            <a:r>
              <a:rPr lang="en-US" dirty="0" smtClean="0"/>
              <a:t>,</a:t>
            </a:r>
            <a:r>
              <a:rPr lang="ru-RU" dirty="0" smtClean="0"/>
              <a:t> в их честь устраивали праздники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65352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864096"/>
          </a:xfrm>
        </p:spPr>
        <p:txBody>
          <a:bodyPr/>
          <a:lstStyle/>
          <a:p>
            <a:r>
              <a:rPr lang="ru-RU" dirty="0" smtClean="0"/>
              <a:t>Перун</a:t>
            </a:r>
            <a:endParaRPr lang="ru-RU" dirty="0"/>
          </a:p>
        </p:txBody>
      </p:sp>
      <p:pic>
        <p:nvPicPr>
          <p:cNvPr id="10242" name="Picture 2" descr="Image result for перун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052736"/>
            <a:ext cx="4357205" cy="545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612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723900" algn="just">
              <a:buNone/>
            </a:pPr>
            <a:r>
              <a:rPr lang="ru-RU" dirty="0" smtClean="0"/>
              <a:t>Перун – грозное славянское божество</a:t>
            </a:r>
            <a:r>
              <a:rPr lang="en-US" dirty="0" smtClean="0"/>
              <a:t>.</a:t>
            </a:r>
            <a:r>
              <a:rPr lang="ru-RU" dirty="0" smtClean="0"/>
              <a:t> Он считался покровителем воздушных явлений</a:t>
            </a:r>
            <a:r>
              <a:rPr lang="en-US" dirty="0" smtClean="0"/>
              <a:t>.</a:t>
            </a:r>
            <a:r>
              <a:rPr lang="ru-RU" dirty="0" smtClean="0"/>
              <a:t> Рука его управляла громом и молниями</a:t>
            </a:r>
            <a:r>
              <a:rPr lang="en-US" dirty="0" smtClean="0"/>
              <a:t>.</a:t>
            </a:r>
            <a:r>
              <a:rPr lang="ru-RU" dirty="0" smtClean="0"/>
              <a:t> Это был грозный бог</a:t>
            </a:r>
            <a:r>
              <a:rPr lang="en-US" dirty="0" smtClean="0"/>
              <a:t>,</a:t>
            </a:r>
            <a:r>
              <a:rPr lang="ru-RU" dirty="0" smtClean="0"/>
              <a:t> его считали ещё богом войны</a:t>
            </a:r>
            <a:r>
              <a:rPr lang="en-US" dirty="0" smtClean="0"/>
              <a:t>.</a:t>
            </a:r>
            <a:r>
              <a:rPr lang="ru-RU" dirty="0" smtClean="0"/>
              <a:t> В честь него ставились деревянные идолы</a:t>
            </a:r>
            <a:r>
              <a:rPr lang="en-US" dirty="0" smtClean="0"/>
              <a:t>,</a:t>
            </a:r>
            <a:r>
              <a:rPr lang="ru-RU" dirty="0" smtClean="0"/>
              <a:t> сделанные из могучего дуба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54476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Сварог</a:t>
            </a:r>
            <a:endParaRPr lang="ru-RU" dirty="0"/>
          </a:p>
        </p:txBody>
      </p:sp>
      <p:pic>
        <p:nvPicPr>
          <p:cNvPr id="11266" name="Picture 2" descr="Image result for сварог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908720"/>
            <a:ext cx="5746799" cy="5746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8276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/>
          <a:lstStyle/>
          <a:p>
            <a:pPr marL="0" indent="723900" algn="just">
              <a:buNone/>
            </a:pPr>
            <a:r>
              <a:rPr lang="ru-RU" dirty="0" err="1" smtClean="0"/>
              <a:t>Сварог</a:t>
            </a:r>
            <a:r>
              <a:rPr lang="ru-RU" dirty="0" smtClean="0"/>
              <a:t> – бог неба</a:t>
            </a:r>
            <a:r>
              <a:rPr lang="en-US" dirty="0" smtClean="0"/>
              <a:t>.</a:t>
            </a:r>
            <a:r>
              <a:rPr lang="ru-RU" dirty="0" smtClean="0"/>
              <a:t> Бог ненастья</a:t>
            </a:r>
            <a:r>
              <a:rPr lang="en-US" dirty="0" smtClean="0"/>
              <a:t>,</a:t>
            </a:r>
            <a:r>
              <a:rPr lang="ru-RU" dirty="0" smtClean="0"/>
              <a:t> ветров</a:t>
            </a:r>
            <a:r>
              <a:rPr lang="en-US" dirty="0" smtClean="0"/>
              <a:t>,</a:t>
            </a:r>
            <a:r>
              <a:rPr lang="ru-RU" dirty="0" smtClean="0"/>
              <a:t> ураганов</a:t>
            </a:r>
            <a:r>
              <a:rPr lang="en-US" dirty="0" smtClean="0"/>
              <a:t>.</a:t>
            </a:r>
            <a:r>
              <a:rPr lang="ru-RU" dirty="0" smtClean="0"/>
              <a:t> По преданию бросил с неба на землю кузнечные клещи и научил людей ковать железо</a:t>
            </a:r>
            <a:r>
              <a:rPr lang="en-US" dirty="0" smtClean="0"/>
              <a:t>.</a:t>
            </a:r>
            <a:r>
              <a:rPr lang="ru-RU" dirty="0" smtClean="0"/>
              <a:t> Послал людям небесный огонь</a:t>
            </a:r>
            <a:r>
              <a:rPr lang="en-US" dirty="0" smtClean="0"/>
              <a:t>,</a:t>
            </a:r>
            <a:r>
              <a:rPr lang="ru-RU" dirty="0" smtClean="0"/>
              <a:t> чтобы люди на нем готовили пищу</a:t>
            </a:r>
            <a:r>
              <a:rPr lang="en-US" dirty="0" smtClean="0"/>
              <a:t>,</a:t>
            </a:r>
            <a:r>
              <a:rPr lang="ru-RU" dirty="0" smtClean="0"/>
              <a:t> грелись около него и использовали для добрых дел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r>
              <a:rPr lang="ru-RU" dirty="0" err="1" smtClean="0"/>
              <a:t>Сварог</a:t>
            </a:r>
            <a:r>
              <a:rPr lang="ru-RU" dirty="0" smtClean="0"/>
              <a:t> являлся покровителем кузнецов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01884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50106"/>
          </a:xfrm>
        </p:spPr>
        <p:txBody>
          <a:bodyPr/>
          <a:lstStyle/>
          <a:p>
            <a:r>
              <a:rPr lang="ru-RU" dirty="0" err="1" smtClean="0"/>
              <a:t>Даждьбог</a:t>
            </a:r>
            <a:endParaRPr lang="ru-RU" dirty="0"/>
          </a:p>
        </p:txBody>
      </p:sp>
      <p:pic>
        <p:nvPicPr>
          <p:cNvPr id="12290" name="Picture 2" descr="Image result for даждьбог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7" y="1020704"/>
            <a:ext cx="4176464" cy="5608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79587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723900" algn="just">
              <a:buNone/>
            </a:pPr>
            <a:r>
              <a:rPr lang="ru-RU" sz="3600" dirty="0" err="1" smtClean="0"/>
              <a:t>Даждьбог</a:t>
            </a:r>
            <a:r>
              <a:rPr lang="ru-RU" sz="3600" dirty="0" smtClean="0"/>
              <a:t> – Сын </a:t>
            </a:r>
            <a:r>
              <a:rPr lang="ru-RU" sz="3600" dirty="0" err="1" smtClean="0"/>
              <a:t>Сварога</a:t>
            </a:r>
            <a:r>
              <a:rPr lang="en-US" sz="3600" dirty="0" smtClean="0"/>
              <a:t>.</a:t>
            </a:r>
            <a:r>
              <a:rPr lang="ru-RU" sz="3600" dirty="0" smtClean="0"/>
              <a:t> Бог жатвы</a:t>
            </a:r>
            <a:r>
              <a:rPr lang="en-US" sz="3600" dirty="0" smtClean="0"/>
              <a:t>,</a:t>
            </a:r>
            <a:r>
              <a:rPr lang="ru-RU" sz="3600" dirty="0" smtClean="0"/>
              <a:t> хранитель ключей земли</a:t>
            </a:r>
            <a:r>
              <a:rPr lang="en-US" sz="3600" dirty="0" smtClean="0"/>
              <a:t>.</a:t>
            </a:r>
            <a:r>
              <a:rPr lang="ru-RU" sz="3600" dirty="0" smtClean="0"/>
              <a:t> По преданию закрывает землю на зиму</a:t>
            </a:r>
            <a:r>
              <a:rPr lang="en-US" sz="3600" dirty="0" smtClean="0"/>
              <a:t>,</a:t>
            </a:r>
            <a:r>
              <a:rPr lang="ru-RU" sz="3600" dirty="0" smtClean="0"/>
              <a:t> а весной отпирает</a:t>
            </a:r>
            <a:r>
              <a:rPr lang="en-US" sz="3600" dirty="0" smtClean="0"/>
              <a:t>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2074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580926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Используемые источники</a:t>
            </a:r>
            <a:r>
              <a:rPr lang="en-US" sz="3200" dirty="0" smtClean="0"/>
              <a:t>:</a:t>
            </a:r>
            <a:endParaRPr lang="ru-RU" sz="3200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2293296"/>
              </p:ext>
            </p:extLst>
          </p:nvPr>
        </p:nvGraphicFramePr>
        <p:xfrm>
          <a:off x="323528" y="1124744"/>
          <a:ext cx="8507288" cy="502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3644"/>
                <a:gridCol w="4253644"/>
              </a:tblGrid>
              <a:tr h="25332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Название источника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Характеристика источника</a:t>
                      </a:r>
                      <a:endParaRPr lang="ru-RU" dirty="0"/>
                    </a:p>
                  </a:txBody>
                  <a:tcPr/>
                </a:tc>
              </a:tr>
              <a:tr h="10023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Древние славяне и другие племена Восточной Европы. Греческие колонии</a:t>
                      </a:r>
                    </a:p>
                    <a:p>
                      <a:r>
                        <a:rPr lang="ru-RU" dirty="0" smtClean="0">
                          <a:hlinkClick r:id="rId2"/>
                        </a:rPr>
                        <a:t>Ссылка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Информация о географии</a:t>
                      </a:r>
                      <a:r>
                        <a:rPr lang="ru-RU" baseline="0" dirty="0" smtClean="0"/>
                        <a:t> населения восточных славян</a:t>
                      </a:r>
                      <a:endParaRPr lang="ru-RU" dirty="0"/>
                    </a:p>
                  </a:txBody>
                  <a:tcPr/>
                </a:tc>
              </a:tr>
              <a:tr h="648072">
                <a:tc>
                  <a:txBody>
                    <a:bodyPr/>
                    <a:lstStyle/>
                    <a:p>
                      <a:r>
                        <a:rPr lang="ru-RU" dirty="0" smtClean="0"/>
                        <a:t>Древние славяне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baseline="0" dirty="0" smtClean="0">
                          <a:hlinkClick r:id="rId3"/>
                        </a:rPr>
                        <a:t>Ссылка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Иллюстрация поселения</a:t>
                      </a:r>
                      <a:r>
                        <a:rPr lang="ru-RU" baseline="0" dirty="0" smtClean="0"/>
                        <a:t> восточных славян</a:t>
                      </a:r>
                      <a:endParaRPr lang="ru-RU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ru-RU" dirty="0" smtClean="0"/>
                        <a:t>Славянская культура </a:t>
                      </a:r>
                      <a:r>
                        <a:rPr lang="ru-RU" dirty="0" smtClean="0">
                          <a:hlinkClick r:id="rId4"/>
                        </a:rPr>
                        <a:t>Ссылка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Описание жилищ</a:t>
                      </a:r>
                      <a:r>
                        <a:rPr lang="ru-RU" baseline="0" dirty="0" smtClean="0"/>
                        <a:t> древних славян</a:t>
                      </a:r>
                      <a:endParaRPr lang="ru-RU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ru-RU" dirty="0" smtClean="0"/>
                        <a:t>Семья у древних славян </a:t>
                      </a:r>
                      <a:r>
                        <a:rPr lang="ru-RU" dirty="0" smtClean="0">
                          <a:hlinkClick r:id="rId5"/>
                        </a:rPr>
                        <a:t>Ссылка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Информация о семейной</a:t>
                      </a:r>
                      <a:r>
                        <a:rPr lang="ru-RU" baseline="0" dirty="0" smtClean="0"/>
                        <a:t> жизни славян</a:t>
                      </a:r>
                      <a:endParaRPr lang="ru-RU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ru-RU" dirty="0" smtClean="0"/>
                        <a:t>Интересные факты о древних</a:t>
                      </a:r>
                      <a:r>
                        <a:rPr lang="ru-RU" baseline="0" dirty="0" smtClean="0"/>
                        <a:t> славянах </a:t>
                      </a:r>
                      <a:r>
                        <a:rPr lang="ru-RU" baseline="0" dirty="0" smtClean="0">
                          <a:hlinkClick r:id="rId6"/>
                        </a:rPr>
                        <a:t>Ссылка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Обряд инициации детей</a:t>
                      </a:r>
                      <a:endParaRPr lang="ru-RU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ru-RU" dirty="0" smtClean="0"/>
                        <a:t>Занятия древних славян </a:t>
                      </a:r>
                      <a:r>
                        <a:rPr lang="ru-RU" dirty="0" smtClean="0">
                          <a:hlinkClick r:id="rId7"/>
                        </a:rPr>
                        <a:t>Ссылка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Описание занятий древних славян</a:t>
                      </a:r>
                      <a:endParaRPr lang="ru-RU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ru-RU" dirty="0" smtClean="0"/>
                        <a:t>Жизнь и быт древних славян </a:t>
                      </a:r>
                      <a:r>
                        <a:rPr lang="ru-RU" dirty="0" smtClean="0">
                          <a:hlinkClick r:id="rId8"/>
                        </a:rPr>
                        <a:t>Ссылка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Описание занятий древних славян</a:t>
                      </a:r>
                      <a:endParaRPr lang="ru-RU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ru-RU" dirty="0" smtClean="0"/>
                        <a:t>Религия древних славян </a:t>
                      </a:r>
                      <a:r>
                        <a:rPr lang="ru-RU" dirty="0" smtClean="0">
                          <a:hlinkClick r:id="rId9"/>
                        </a:rPr>
                        <a:t>Ссылка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Вера древних славян</a:t>
                      </a:r>
                      <a:r>
                        <a:rPr lang="en-US" dirty="0" smtClean="0"/>
                        <a:t>.</a:t>
                      </a:r>
                      <a:r>
                        <a:rPr lang="ru-RU" dirty="0" smtClean="0"/>
                        <a:t> Боги древних славян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6410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География населения восточных славян</a:t>
            </a:r>
            <a:endParaRPr lang="ru-RU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980728"/>
            <a:ext cx="5713437" cy="559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742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476672"/>
            <a:ext cx="8291264" cy="5793507"/>
          </a:xfrm>
        </p:spPr>
        <p:txBody>
          <a:bodyPr>
            <a:normAutofit/>
          </a:bodyPr>
          <a:lstStyle/>
          <a:p>
            <a:pPr marL="0" indent="723900" algn="just">
              <a:buNone/>
            </a:pPr>
            <a:r>
              <a:rPr lang="ru-RU" sz="2800" dirty="0" smtClean="0"/>
              <a:t>По </a:t>
            </a:r>
            <a:r>
              <a:rPr lang="ru-RU" sz="2800" dirty="0"/>
              <a:t>своему языку славяне относятся к обширной группе так называемых индоевропейских народов, населяющих Европу и часть Азии до Индии </a:t>
            </a:r>
            <a:r>
              <a:rPr lang="ru-RU" sz="2800" dirty="0" smtClean="0"/>
              <a:t>включительно</a:t>
            </a:r>
            <a:r>
              <a:rPr lang="en-US" sz="2800" dirty="0" smtClean="0"/>
              <a:t>.</a:t>
            </a:r>
          </a:p>
          <a:p>
            <a:pPr marL="0" indent="723900" algn="just">
              <a:buNone/>
            </a:pPr>
            <a:endParaRPr lang="ru-RU" sz="2800" dirty="0" smtClean="0"/>
          </a:p>
          <a:p>
            <a:pPr marL="0" indent="723900" algn="just">
              <a:buNone/>
            </a:pPr>
            <a:r>
              <a:rPr lang="ru-RU" sz="2800" dirty="0" smtClean="0"/>
              <a:t>Как видно на предыдущем слайде</a:t>
            </a:r>
            <a:r>
              <a:rPr lang="en-US" sz="2800" dirty="0" smtClean="0"/>
              <a:t>, c</a:t>
            </a:r>
            <a:r>
              <a:rPr lang="ru-RU" sz="2800" dirty="0" err="1" smtClean="0"/>
              <a:t>лавянские</a:t>
            </a:r>
            <a:r>
              <a:rPr lang="ru-RU" sz="2800" dirty="0" smtClean="0"/>
              <a:t> </a:t>
            </a:r>
            <a:r>
              <a:rPr lang="ru-RU" sz="2800" dirty="0"/>
              <a:t>племена издавна занимали Центральную часть Восточной Европы</a:t>
            </a:r>
            <a:r>
              <a:rPr lang="ru-RU" sz="2800" dirty="0" smtClean="0"/>
              <a:t>.</a:t>
            </a:r>
            <a:endParaRPr lang="en-US" sz="2800" dirty="0" smtClean="0"/>
          </a:p>
          <a:p>
            <a:pPr marL="0" indent="723900" algn="just">
              <a:buNone/>
            </a:pPr>
            <a:endParaRPr lang="en-US" sz="2800" dirty="0"/>
          </a:p>
          <a:p>
            <a:pPr marL="0" indent="723900" algn="just">
              <a:buNone/>
            </a:pPr>
            <a:r>
              <a:rPr lang="ru-RU" sz="2800" dirty="0"/>
              <a:t>В ходе исторического развития славяне расселялись в разных направлениях, ассимилируя многие соседние племена.</a:t>
            </a:r>
          </a:p>
        </p:txBody>
      </p:sp>
    </p:spTree>
    <p:extLst>
      <p:ext uri="{BB962C8B-B14F-4D97-AF65-F5344CB8AC3E}">
        <p14:creationId xmlns:p14="http://schemas.microsoft.com/office/powerpoint/2010/main" val="286842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4308"/>
            <a:ext cx="8229600" cy="1143000"/>
          </a:xfrm>
        </p:spPr>
        <p:txBody>
          <a:bodyPr/>
          <a:lstStyle/>
          <a:p>
            <a:r>
              <a:rPr lang="ru-RU" dirty="0" smtClean="0"/>
              <a:t>Славянские племена</a:t>
            </a:r>
            <a:endParaRPr lang="ru-RU" dirty="0"/>
          </a:p>
        </p:txBody>
      </p:sp>
      <p:pic>
        <p:nvPicPr>
          <p:cNvPr id="2050" name="Picture 2" descr="Image result for древние славян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57308"/>
            <a:ext cx="7200800" cy="4939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366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836712"/>
            <a:ext cx="8352928" cy="4824536"/>
          </a:xfrm>
        </p:spPr>
        <p:txBody>
          <a:bodyPr>
            <a:normAutofit fontScale="85000" lnSpcReduction="20000"/>
          </a:bodyPr>
          <a:lstStyle/>
          <a:p>
            <a:pPr marL="0" indent="723900" algn="just">
              <a:lnSpc>
                <a:spcPct val="120000"/>
              </a:lnSpc>
              <a:buNone/>
            </a:pPr>
            <a:r>
              <a:rPr lang="ru-RU" dirty="0" smtClean="0"/>
              <a:t>Жили славяне племенами</a:t>
            </a:r>
            <a:r>
              <a:rPr lang="en-US" dirty="0" smtClean="0"/>
              <a:t>.</a:t>
            </a:r>
            <a:r>
              <a:rPr lang="ru-RU" dirty="0" smtClean="0"/>
              <a:t> Каждое племя состояло из рода</a:t>
            </a:r>
            <a:r>
              <a:rPr lang="en-US" dirty="0" smtClean="0"/>
              <a:t>.</a:t>
            </a:r>
            <a:r>
              <a:rPr lang="ru-RU" dirty="0" smtClean="0"/>
              <a:t> Род – это семья</a:t>
            </a:r>
            <a:r>
              <a:rPr lang="en-US" dirty="0" smtClean="0"/>
              <a:t>.</a:t>
            </a:r>
            <a:r>
              <a:rPr lang="ru-RU" dirty="0" smtClean="0"/>
              <a:t> Значит</a:t>
            </a:r>
            <a:r>
              <a:rPr lang="en-US" dirty="0" smtClean="0"/>
              <a:t>,</a:t>
            </a:r>
            <a:r>
              <a:rPr lang="ru-RU" dirty="0" smtClean="0"/>
              <a:t> племя состояло из нескольких семей</a:t>
            </a:r>
            <a:r>
              <a:rPr lang="en-US" dirty="0" smtClean="0"/>
              <a:t>.</a:t>
            </a:r>
            <a:r>
              <a:rPr lang="ru-RU" dirty="0" smtClean="0"/>
              <a:t> Несколько племен составляли племенные объединения</a:t>
            </a:r>
            <a:r>
              <a:rPr lang="en-US" dirty="0" smtClean="0"/>
              <a:t>.</a:t>
            </a:r>
            <a:endParaRPr lang="ru-RU" dirty="0" smtClean="0"/>
          </a:p>
          <a:p>
            <a:pPr marL="0" indent="723900" algn="just">
              <a:lnSpc>
                <a:spcPct val="120000"/>
              </a:lnSpc>
            </a:pPr>
            <a:endParaRPr lang="ru-RU" dirty="0"/>
          </a:p>
          <a:p>
            <a:pPr marL="0" indent="723900" algn="just">
              <a:lnSpc>
                <a:spcPct val="120000"/>
              </a:lnSpc>
              <a:buNone/>
            </a:pPr>
            <a:r>
              <a:rPr lang="ru-RU" dirty="0" smtClean="0"/>
              <a:t>Время было беспокойное</a:t>
            </a:r>
            <a:r>
              <a:rPr lang="en-US" dirty="0" smtClean="0"/>
              <a:t>,</a:t>
            </a:r>
            <a:r>
              <a:rPr lang="ru-RU" dirty="0" smtClean="0"/>
              <a:t> жители соседних поселков часто воевали между собой</a:t>
            </a:r>
            <a:r>
              <a:rPr lang="en-US" dirty="0" smtClean="0"/>
              <a:t>,</a:t>
            </a:r>
            <a:r>
              <a:rPr lang="ru-RU" dirty="0" smtClean="0"/>
              <a:t> поэтому селились славяне обычно в местах</a:t>
            </a:r>
            <a:r>
              <a:rPr lang="en-US" dirty="0" smtClean="0"/>
              <a:t>,</a:t>
            </a:r>
            <a:r>
              <a:rPr lang="ru-RU" dirty="0" smtClean="0"/>
              <a:t> окруженных крутыми склонами</a:t>
            </a:r>
            <a:r>
              <a:rPr lang="en-US" dirty="0" smtClean="0"/>
              <a:t>,</a:t>
            </a:r>
            <a:r>
              <a:rPr lang="ru-RU" dirty="0" smtClean="0"/>
              <a:t> глубокими оврагами или водой</a:t>
            </a:r>
            <a:r>
              <a:rPr lang="en-US" dirty="0" smtClean="0"/>
              <a:t>.</a:t>
            </a:r>
            <a:r>
              <a:rPr lang="ru-RU" dirty="0" smtClean="0"/>
              <a:t> Они возводили вокруг поселений земляные валы</a:t>
            </a:r>
            <a:r>
              <a:rPr lang="en-US" dirty="0" smtClean="0"/>
              <a:t>,</a:t>
            </a:r>
            <a:r>
              <a:rPr lang="ru-RU" dirty="0" smtClean="0"/>
              <a:t> копали рвы</a:t>
            </a:r>
            <a:r>
              <a:rPr lang="en-US" dirty="0" smtClean="0"/>
              <a:t>,</a:t>
            </a:r>
            <a:r>
              <a:rPr lang="ru-RU" dirty="0" smtClean="0"/>
              <a:t> ставили частокол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7081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Жилища славян</a:t>
            </a:r>
            <a:endParaRPr lang="ru-RU" dirty="0"/>
          </a:p>
        </p:txBody>
      </p:sp>
      <p:pic>
        <p:nvPicPr>
          <p:cNvPr id="3076" name="Picture 4" descr="Image result for жилища древних славян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88840"/>
            <a:ext cx="8964488" cy="408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511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 fontScale="92500"/>
          </a:bodyPr>
          <a:lstStyle/>
          <a:p>
            <a:pPr marL="0" indent="723900" algn="just">
              <a:buNone/>
            </a:pPr>
            <a:r>
              <a:rPr lang="ru-RU" dirty="0" smtClean="0"/>
              <a:t>Дома древних славян были углублены в землю</a:t>
            </a:r>
            <a:r>
              <a:rPr lang="en-US" dirty="0" smtClean="0"/>
              <a:t>.</a:t>
            </a:r>
            <a:r>
              <a:rPr lang="ru-RU" dirty="0" smtClean="0"/>
              <a:t> Строились они из тонких слоев деревьев – жердей</a:t>
            </a:r>
            <a:r>
              <a:rPr lang="en-US" dirty="0" smtClean="0"/>
              <a:t>,</a:t>
            </a:r>
            <a:r>
              <a:rPr lang="ru-RU" dirty="0" smtClean="0"/>
              <a:t> очищенных от веток и коры</a:t>
            </a:r>
            <a:r>
              <a:rPr lang="en-US" dirty="0" smtClean="0"/>
              <a:t>,</a:t>
            </a:r>
            <a:r>
              <a:rPr lang="ru-RU" dirty="0" smtClean="0"/>
              <a:t> крыша тоже из жердей и покрыта соломой</a:t>
            </a:r>
            <a:r>
              <a:rPr lang="en-US" dirty="0" smtClean="0"/>
              <a:t>.</a:t>
            </a:r>
          </a:p>
          <a:p>
            <a:pPr marL="0" indent="723900" algn="just"/>
            <a:endParaRPr lang="en-US" dirty="0"/>
          </a:p>
          <a:p>
            <a:pPr marL="0" indent="723900" algn="just">
              <a:buNone/>
            </a:pPr>
            <a:r>
              <a:rPr lang="ru-RU" dirty="0"/>
              <a:t>Жизнь в таком жилище была непростой. Размеры полуземлянок невелики — 12-15 квадратных метров, в непогоду сочилась внутрь вода, постоянно разъедал глаза жестокий дым, а дневной свет попадал в помещение, только когда открывалась маленькая входная дверь.</a:t>
            </a:r>
          </a:p>
        </p:txBody>
      </p:sp>
    </p:spTree>
    <p:extLst>
      <p:ext uri="{BB962C8B-B14F-4D97-AF65-F5344CB8AC3E}">
        <p14:creationId xmlns:p14="http://schemas.microsoft.com/office/powerpoint/2010/main" val="183952868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900</Words>
  <Application>Microsoft Office PowerPoint</Application>
  <PresentationFormat>Экран (4:3)</PresentationFormat>
  <Paragraphs>79</Paragraphs>
  <Slides>27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28" baseType="lpstr">
      <vt:lpstr>Тема Office</vt:lpstr>
      <vt:lpstr>Презентация не тему «Быт восточных славян»</vt:lpstr>
      <vt:lpstr>Презентация PowerPoint</vt:lpstr>
      <vt:lpstr>Используемые источники:</vt:lpstr>
      <vt:lpstr>География населения восточных славян</vt:lpstr>
      <vt:lpstr>Презентация PowerPoint</vt:lpstr>
      <vt:lpstr>Славянские племена</vt:lpstr>
      <vt:lpstr>Презентация PowerPoint</vt:lpstr>
      <vt:lpstr>Жилища славян</vt:lpstr>
      <vt:lpstr>Презентация PowerPoint</vt:lpstr>
      <vt:lpstr>Семьи славян</vt:lpstr>
      <vt:lpstr>Презентация PowerPoint</vt:lpstr>
      <vt:lpstr>Дети, чтобы стать членами племени, проходили особую инициацию </vt:lpstr>
      <vt:lpstr>Презентация PowerPoint</vt:lpstr>
      <vt:lpstr>Занятия древних славян</vt:lpstr>
      <vt:lpstr>Презентация PowerPoint</vt:lpstr>
      <vt:lpstr>Земледелие</vt:lpstr>
      <vt:lpstr>Презентация PowerPoint</vt:lpstr>
      <vt:lpstr>Другие занятия</vt:lpstr>
      <vt:lpstr>Презентация PowerPoint</vt:lpstr>
      <vt:lpstr>Вера древних славян</vt:lpstr>
      <vt:lpstr>Презентация PowerPoint</vt:lpstr>
      <vt:lpstr>Перун</vt:lpstr>
      <vt:lpstr>Презентация PowerPoint</vt:lpstr>
      <vt:lpstr>Сварог</vt:lpstr>
      <vt:lpstr>Презентация PowerPoint</vt:lpstr>
      <vt:lpstr>Даждьбог</vt:lpstr>
      <vt:lpstr>Презентация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</dc:title>
  <dc:creator>Эдуард</dc:creator>
  <cp:lastModifiedBy>Эдуард</cp:lastModifiedBy>
  <cp:revision>13</cp:revision>
  <dcterms:created xsi:type="dcterms:W3CDTF">2017-10-01T13:45:12Z</dcterms:created>
  <dcterms:modified xsi:type="dcterms:W3CDTF">2017-10-01T16:08:56Z</dcterms:modified>
</cp:coreProperties>
</file>