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notesMasterIdLst>
    <p:notesMasterId r:id="rId32"/>
  </p:notesMasterIdLst>
  <p:sldIdLst>
    <p:sldId id="258" r:id="rId2"/>
    <p:sldId id="266" r:id="rId3"/>
    <p:sldId id="278" r:id="rId4"/>
    <p:sldId id="283" r:id="rId5"/>
    <p:sldId id="267" r:id="rId6"/>
    <p:sldId id="270" r:id="rId7"/>
    <p:sldId id="282" r:id="rId8"/>
    <p:sldId id="284" r:id="rId9"/>
    <p:sldId id="285" r:id="rId10"/>
    <p:sldId id="277" r:id="rId11"/>
    <p:sldId id="271" r:id="rId12"/>
    <p:sldId id="279" r:id="rId13"/>
    <p:sldId id="280" r:id="rId14"/>
    <p:sldId id="268" r:id="rId15"/>
    <p:sldId id="281" r:id="rId16"/>
    <p:sldId id="272" r:id="rId17"/>
    <p:sldId id="292" r:id="rId18"/>
    <p:sldId id="291" r:id="rId19"/>
    <p:sldId id="286" r:id="rId20"/>
    <p:sldId id="287" r:id="rId21"/>
    <p:sldId id="294" r:id="rId22"/>
    <p:sldId id="273" r:id="rId23"/>
    <p:sldId id="295" r:id="rId24"/>
    <p:sldId id="288" r:id="rId25"/>
    <p:sldId id="289" r:id="rId26"/>
    <p:sldId id="296" r:id="rId27"/>
    <p:sldId id="290" r:id="rId28"/>
    <p:sldId id="269" r:id="rId29"/>
    <p:sldId id="293" r:id="rId30"/>
    <p:sldId id="265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3803"/>
    <a:srgbClr val="333333"/>
    <a:srgbClr val="FC683A"/>
    <a:srgbClr val="FDA0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95" autoAdjust="0"/>
    <p:restoredTop sz="94274" autoAdjust="0"/>
  </p:normalViewPr>
  <p:slideViewPr>
    <p:cSldViewPr snapToGrid="0">
      <p:cViewPr varScale="1">
        <p:scale>
          <a:sx n="123" d="100"/>
          <a:sy n="123" d="100"/>
        </p:scale>
        <p:origin x="7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675625-DB33-48C3-AE77-36F6E69CEA46}" type="datetimeFigureOut">
              <a:rPr lang="en-US" smtClean="0"/>
              <a:t>8/1/18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697AD8-0A80-455B-B98C-70D20D866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7671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697AD8-0A80-455B-B98C-70D20D86673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5122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697AD8-0A80-455B-B98C-70D20D86673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5465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697AD8-0A80-455B-B98C-70D20D86673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2443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697AD8-0A80-455B-B98C-70D20D86673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2642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697AD8-0A80-455B-B98C-70D20D86673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98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697AD8-0A80-455B-B98C-70D20D86673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3117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Interaction policy is RL-trained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697AD8-0A80-455B-B98C-70D20D86673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2096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697AD8-0A80-455B-B98C-70D20D86673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6071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697AD8-0A80-455B-B98C-70D20D86673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5799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697AD8-0A80-455B-B98C-70D20D86673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2017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697AD8-0A80-455B-B98C-70D20D86673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5218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697AD8-0A80-455B-B98C-70D20D86673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7977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697AD8-0A80-455B-B98C-70D20D86673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8696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697AD8-0A80-455B-B98C-70D20D86673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4350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697AD8-0A80-455B-B98C-70D20D86673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34829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697AD8-0A80-455B-B98C-70D20D86673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2675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697AD8-0A80-455B-B98C-70D20D86673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51547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697AD8-0A80-455B-B98C-70D20D86673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44089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697AD8-0A80-455B-B98C-70D20D86673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76853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697AD8-0A80-455B-B98C-70D20D86673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22494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697AD8-0A80-455B-B98C-70D20D86673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5296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697AD8-0A80-455B-B98C-70D20D86673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577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697AD8-0A80-455B-B98C-70D20D86673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1418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697AD8-0A80-455B-B98C-70D20D86673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0457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697AD8-0A80-455B-B98C-70D20D86673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9417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697AD8-0A80-455B-B98C-70D20D86673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8195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697AD8-0A80-455B-B98C-70D20D86673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0735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697AD8-0A80-455B-B98C-70D20D86673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873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>
            <a:spLocks/>
          </p:cNvSpPr>
          <p:nvPr/>
        </p:nvSpPr>
        <p:spPr bwMode="auto">
          <a:xfrm>
            <a:off x="624418" y="2660651"/>
            <a:ext cx="1689100" cy="759883"/>
          </a:xfrm>
          <a:custGeom>
            <a:avLst/>
            <a:gdLst>
              <a:gd name="T0" fmla="*/ 0 w 3990"/>
              <a:gd name="T1" fmla="*/ 0 h 1793"/>
              <a:gd name="T2" fmla="*/ 402216938 w 3990"/>
              <a:gd name="T3" fmla="*/ 0 h 1793"/>
              <a:gd name="T4" fmla="*/ 402216938 w 3990"/>
              <a:gd name="T5" fmla="*/ 181149056 h 1793"/>
              <a:gd name="T6" fmla="*/ 0 w 3990"/>
              <a:gd name="T7" fmla="*/ 181149056 h 1793"/>
              <a:gd name="T8" fmla="*/ 201613 w 3990"/>
              <a:gd name="T9" fmla="*/ 180745064 h 1793"/>
              <a:gd name="T10" fmla="*/ 806450 w 3990"/>
              <a:gd name="T11" fmla="*/ 180037839 h 1793"/>
              <a:gd name="T12" fmla="*/ 1713865 w 3990"/>
              <a:gd name="T13" fmla="*/ 178825226 h 1793"/>
              <a:gd name="T14" fmla="*/ 3024188 w 3990"/>
              <a:gd name="T15" fmla="*/ 177208939 h 1793"/>
              <a:gd name="T16" fmla="*/ 4536440 w 3990"/>
              <a:gd name="T17" fmla="*/ 175188342 h 1793"/>
              <a:gd name="T18" fmla="*/ 6350953 w 3990"/>
              <a:gd name="T19" fmla="*/ 172662358 h 1793"/>
              <a:gd name="T20" fmla="*/ 8266113 w 3990"/>
              <a:gd name="T21" fmla="*/ 169732381 h 1793"/>
              <a:gd name="T22" fmla="*/ 10483850 w 3990"/>
              <a:gd name="T23" fmla="*/ 166600566 h 1793"/>
              <a:gd name="T24" fmla="*/ 12802553 w 3990"/>
              <a:gd name="T25" fmla="*/ 163064442 h 1793"/>
              <a:gd name="T26" fmla="*/ 15120938 w 3990"/>
              <a:gd name="T27" fmla="*/ 159124325 h 1793"/>
              <a:gd name="T28" fmla="*/ 17540288 w 3990"/>
              <a:gd name="T29" fmla="*/ 154982054 h 1793"/>
              <a:gd name="T30" fmla="*/ 19959638 w 3990"/>
              <a:gd name="T31" fmla="*/ 150536549 h 1793"/>
              <a:gd name="T32" fmla="*/ 22378988 w 3990"/>
              <a:gd name="T33" fmla="*/ 145889208 h 1793"/>
              <a:gd name="T34" fmla="*/ 24899303 w 3990"/>
              <a:gd name="T35" fmla="*/ 140938634 h 1793"/>
              <a:gd name="T36" fmla="*/ 27016075 w 3990"/>
              <a:gd name="T37" fmla="*/ 135886982 h 1793"/>
              <a:gd name="T38" fmla="*/ 29233813 w 3990"/>
              <a:gd name="T39" fmla="*/ 130532416 h 1793"/>
              <a:gd name="T40" fmla="*/ 31249938 w 3990"/>
              <a:gd name="T41" fmla="*/ 125177849 h 1793"/>
              <a:gd name="T42" fmla="*/ 33064450 w 3990"/>
              <a:gd name="T43" fmla="*/ 119722205 h 1793"/>
              <a:gd name="T44" fmla="*/ 34576703 w 3990"/>
              <a:gd name="T45" fmla="*/ 113963329 h 1793"/>
              <a:gd name="T46" fmla="*/ 35786378 w 3990"/>
              <a:gd name="T47" fmla="*/ 108204452 h 1793"/>
              <a:gd name="T48" fmla="*/ 36794440 w 3990"/>
              <a:gd name="T49" fmla="*/ 102243738 h 1793"/>
              <a:gd name="T50" fmla="*/ 37399278 w 3990"/>
              <a:gd name="T51" fmla="*/ 96383784 h 1793"/>
              <a:gd name="T52" fmla="*/ 37499925 w 3990"/>
              <a:gd name="T53" fmla="*/ 90524148 h 1793"/>
              <a:gd name="T54" fmla="*/ 37399278 w 3990"/>
              <a:gd name="T55" fmla="*/ 84664194 h 1793"/>
              <a:gd name="T56" fmla="*/ 36794440 w 3990"/>
              <a:gd name="T57" fmla="*/ 78804240 h 1793"/>
              <a:gd name="T58" fmla="*/ 35786378 w 3990"/>
              <a:gd name="T59" fmla="*/ 72843526 h 1793"/>
              <a:gd name="T60" fmla="*/ 34576703 w 3990"/>
              <a:gd name="T61" fmla="*/ 67185727 h 1793"/>
              <a:gd name="T62" fmla="*/ 33064450 w 3990"/>
              <a:gd name="T63" fmla="*/ 61527928 h 1793"/>
              <a:gd name="T64" fmla="*/ 31249938 w 3990"/>
              <a:gd name="T65" fmla="*/ 55971207 h 1793"/>
              <a:gd name="T66" fmla="*/ 29233813 w 3990"/>
              <a:gd name="T67" fmla="*/ 50515563 h 1793"/>
              <a:gd name="T68" fmla="*/ 27016075 w 3990"/>
              <a:gd name="T69" fmla="*/ 45262074 h 1793"/>
              <a:gd name="T70" fmla="*/ 24899303 w 3990"/>
              <a:gd name="T71" fmla="*/ 40210422 h 1793"/>
              <a:gd name="T72" fmla="*/ 22378988 w 3990"/>
              <a:gd name="T73" fmla="*/ 35259848 h 1793"/>
              <a:gd name="T74" fmla="*/ 19959638 w 3990"/>
              <a:gd name="T75" fmla="*/ 30511429 h 1793"/>
              <a:gd name="T76" fmla="*/ 17540288 w 3990"/>
              <a:gd name="T77" fmla="*/ 26065925 h 1793"/>
              <a:gd name="T78" fmla="*/ 15120938 w 3990"/>
              <a:gd name="T79" fmla="*/ 21923653 h 1793"/>
              <a:gd name="T80" fmla="*/ 12802553 w 3990"/>
              <a:gd name="T81" fmla="*/ 18185692 h 1793"/>
              <a:gd name="T82" fmla="*/ 10483850 w 3990"/>
              <a:gd name="T83" fmla="*/ 14649567 h 1793"/>
              <a:gd name="T84" fmla="*/ 8266113 w 3990"/>
              <a:gd name="T85" fmla="*/ 11315598 h 1793"/>
              <a:gd name="T86" fmla="*/ 6350953 w 3990"/>
              <a:gd name="T87" fmla="*/ 8486698 h 1793"/>
              <a:gd name="T88" fmla="*/ 4536440 w 3990"/>
              <a:gd name="T89" fmla="*/ 6061791 h 1793"/>
              <a:gd name="T90" fmla="*/ 3024188 w 3990"/>
              <a:gd name="T91" fmla="*/ 3940117 h 1793"/>
              <a:gd name="T92" fmla="*/ 1713865 w 3990"/>
              <a:gd name="T93" fmla="*/ 2222752 h 1793"/>
              <a:gd name="T94" fmla="*/ 806450 w 3990"/>
              <a:gd name="T95" fmla="*/ 1010457 h 1793"/>
              <a:gd name="T96" fmla="*/ 201613 w 3990"/>
              <a:gd name="T97" fmla="*/ 303233 h 1793"/>
              <a:gd name="T98" fmla="*/ 0 w 3990"/>
              <a:gd name="T99" fmla="*/ 0 h 1793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0" t="0" r="r" b="b"/>
            <a:pathLst>
              <a:path w="3990" h="1793">
                <a:moveTo>
                  <a:pt x="0" y="0"/>
                </a:moveTo>
                <a:lnTo>
                  <a:pt x="3990" y="0"/>
                </a:lnTo>
                <a:lnTo>
                  <a:pt x="3990" y="1793"/>
                </a:lnTo>
                <a:lnTo>
                  <a:pt x="0" y="1793"/>
                </a:lnTo>
                <a:lnTo>
                  <a:pt x="2" y="1789"/>
                </a:lnTo>
                <a:lnTo>
                  <a:pt x="8" y="1782"/>
                </a:lnTo>
                <a:lnTo>
                  <a:pt x="17" y="1770"/>
                </a:lnTo>
                <a:lnTo>
                  <a:pt x="30" y="1754"/>
                </a:lnTo>
                <a:lnTo>
                  <a:pt x="45" y="1734"/>
                </a:lnTo>
                <a:lnTo>
                  <a:pt x="63" y="1709"/>
                </a:lnTo>
                <a:lnTo>
                  <a:pt x="82" y="1680"/>
                </a:lnTo>
                <a:lnTo>
                  <a:pt x="104" y="1649"/>
                </a:lnTo>
                <a:lnTo>
                  <a:pt x="127" y="1614"/>
                </a:lnTo>
                <a:lnTo>
                  <a:pt x="150" y="1575"/>
                </a:lnTo>
                <a:lnTo>
                  <a:pt x="174" y="1534"/>
                </a:lnTo>
                <a:lnTo>
                  <a:pt x="198" y="1490"/>
                </a:lnTo>
                <a:lnTo>
                  <a:pt x="222" y="1444"/>
                </a:lnTo>
                <a:lnTo>
                  <a:pt x="247" y="1395"/>
                </a:lnTo>
                <a:lnTo>
                  <a:pt x="268" y="1345"/>
                </a:lnTo>
                <a:lnTo>
                  <a:pt x="290" y="1292"/>
                </a:lnTo>
                <a:lnTo>
                  <a:pt x="310" y="1239"/>
                </a:lnTo>
                <a:lnTo>
                  <a:pt x="328" y="1185"/>
                </a:lnTo>
                <a:lnTo>
                  <a:pt x="343" y="1128"/>
                </a:lnTo>
                <a:lnTo>
                  <a:pt x="355" y="1071"/>
                </a:lnTo>
                <a:lnTo>
                  <a:pt x="365" y="1012"/>
                </a:lnTo>
                <a:lnTo>
                  <a:pt x="371" y="954"/>
                </a:lnTo>
                <a:lnTo>
                  <a:pt x="372" y="896"/>
                </a:lnTo>
                <a:lnTo>
                  <a:pt x="371" y="838"/>
                </a:lnTo>
                <a:lnTo>
                  <a:pt x="365" y="780"/>
                </a:lnTo>
                <a:lnTo>
                  <a:pt x="355" y="721"/>
                </a:lnTo>
                <a:lnTo>
                  <a:pt x="343" y="665"/>
                </a:lnTo>
                <a:lnTo>
                  <a:pt x="328" y="609"/>
                </a:lnTo>
                <a:lnTo>
                  <a:pt x="310" y="554"/>
                </a:lnTo>
                <a:lnTo>
                  <a:pt x="290" y="500"/>
                </a:lnTo>
                <a:lnTo>
                  <a:pt x="268" y="448"/>
                </a:lnTo>
                <a:lnTo>
                  <a:pt x="247" y="398"/>
                </a:lnTo>
                <a:lnTo>
                  <a:pt x="222" y="349"/>
                </a:lnTo>
                <a:lnTo>
                  <a:pt x="198" y="302"/>
                </a:lnTo>
                <a:lnTo>
                  <a:pt x="174" y="258"/>
                </a:lnTo>
                <a:lnTo>
                  <a:pt x="150" y="217"/>
                </a:lnTo>
                <a:lnTo>
                  <a:pt x="127" y="180"/>
                </a:lnTo>
                <a:lnTo>
                  <a:pt x="104" y="145"/>
                </a:lnTo>
                <a:lnTo>
                  <a:pt x="82" y="112"/>
                </a:lnTo>
                <a:lnTo>
                  <a:pt x="63" y="84"/>
                </a:lnTo>
                <a:lnTo>
                  <a:pt x="45" y="60"/>
                </a:lnTo>
                <a:lnTo>
                  <a:pt x="30" y="39"/>
                </a:lnTo>
                <a:lnTo>
                  <a:pt x="17" y="22"/>
                </a:lnTo>
                <a:lnTo>
                  <a:pt x="8" y="10"/>
                </a:lnTo>
                <a:lnTo>
                  <a:pt x="2" y="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tr-TR" sz="240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6858000"/>
          </a:xfrm>
        </p:spPr>
        <p:txBody>
          <a:bodyPr rtlCol="0">
            <a:normAutofit/>
          </a:bodyPr>
          <a:lstStyle/>
          <a:p>
            <a:pPr lvl="0"/>
            <a:r>
              <a:rPr lang="en-US" noProof="0"/>
              <a:t>Click icon to add picture</a:t>
            </a:r>
            <a:endParaRPr lang="tr-TR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993600" y="2755200"/>
            <a:ext cx="10388699" cy="575733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3733" kern="800" spc="4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992718" y="3621021"/>
            <a:ext cx="5775357" cy="1177859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867"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01549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spect="1"/>
          </p:cNvSpPr>
          <p:nvPr/>
        </p:nvSpPr>
        <p:spPr>
          <a:xfrm>
            <a:off x="11495618" y="245533"/>
            <a:ext cx="264583" cy="26458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tr-TR" sz="2400"/>
          </a:p>
        </p:txBody>
      </p:sp>
      <p:sp>
        <p:nvSpPr>
          <p:cNvPr id="5" name="Slide Number Placeholder 5"/>
          <p:cNvSpPr txBox="1">
            <a:spLocks noChangeAspect="1"/>
          </p:cNvSpPr>
          <p:nvPr/>
        </p:nvSpPr>
        <p:spPr bwMode="auto">
          <a:xfrm>
            <a:off x="11341100" y="196851"/>
            <a:ext cx="575733" cy="361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Raleway" pitchFamily="34" charset="-94"/>
              </a:defRPr>
            </a:lvl1pPr>
            <a:lvl2pPr marL="742950" indent="-285750">
              <a:defRPr>
                <a:solidFill>
                  <a:schemeClr val="tx1"/>
                </a:solidFill>
                <a:latin typeface="Raleway" pitchFamily="34" charset="-94"/>
              </a:defRPr>
            </a:lvl2pPr>
            <a:lvl3pPr marL="1143000" indent="-228600">
              <a:defRPr>
                <a:solidFill>
                  <a:schemeClr val="tx1"/>
                </a:solidFill>
                <a:latin typeface="Raleway" pitchFamily="34" charset="-94"/>
              </a:defRPr>
            </a:lvl3pPr>
            <a:lvl4pPr marL="1600200" indent="-228600">
              <a:defRPr>
                <a:solidFill>
                  <a:schemeClr val="tx1"/>
                </a:solidFill>
                <a:latin typeface="Raleway" pitchFamily="34" charset="-94"/>
              </a:defRPr>
            </a:lvl4pPr>
            <a:lvl5pPr marL="2057400" indent="-228600">
              <a:defRPr>
                <a:solidFill>
                  <a:schemeClr val="tx1"/>
                </a:solidFill>
                <a:latin typeface="Raleway" pitchFamily="34" charset="-94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aleway" pitchFamily="34" charset="-94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aleway" pitchFamily="34" charset="-94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aleway" pitchFamily="34" charset="-94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aleway" pitchFamily="34" charset="-94"/>
              </a:defRPr>
            </a:lvl9pPr>
          </a:lstStyle>
          <a:p>
            <a:pPr algn="ctr">
              <a:defRPr/>
            </a:pPr>
            <a:fld id="{9211C171-7977-47CA-BECA-BC17A1827FF2}" type="slidenum">
              <a:rPr lang="en-US" sz="1333" b="1" smtClean="0">
                <a:solidFill>
                  <a:schemeClr val="bg1"/>
                </a:solidFill>
                <a:latin typeface="Roboto Condensed" pitchFamily="2" charset="0"/>
                <a:cs typeface="Open Sans" pitchFamily="34" charset="0"/>
              </a:rPr>
              <a:pPr algn="ctr">
                <a:defRPr/>
              </a:pPr>
              <a:t>‹#›</a:t>
            </a:fld>
            <a:endParaRPr lang="en-US" sz="2400" b="1" dirty="0">
              <a:solidFill>
                <a:schemeClr val="bg1"/>
              </a:solidFill>
              <a:latin typeface="Roboto Condensed" pitchFamily="2" charset="0"/>
              <a:cs typeface="Open Sans" pitchFamily="34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08518" y="359833"/>
            <a:ext cx="670983" cy="0"/>
          </a:xfrm>
          <a:prstGeom prst="line">
            <a:avLst/>
          </a:prstGeom>
          <a:ln w="25400">
            <a:solidFill>
              <a:srgbClr val="C8380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360" y="1604798"/>
            <a:ext cx="11293227" cy="4333941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667"/>
            </a:lvl1pPr>
            <a:lvl2pPr>
              <a:buClr>
                <a:schemeClr val="accent1"/>
              </a:buClr>
              <a:defRPr sz="2400"/>
            </a:lvl2pPr>
            <a:lvl3pPr>
              <a:buClr>
                <a:schemeClr val="accent1"/>
              </a:buClr>
              <a:defRPr sz="2133"/>
            </a:lvl3pPr>
            <a:lvl4pPr>
              <a:buClr>
                <a:schemeClr val="accent1"/>
              </a:buClr>
              <a:defRPr sz="1867"/>
            </a:lvl4pPr>
            <a:lvl5pPr>
              <a:buClr>
                <a:schemeClr val="accent3"/>
              </a:buClr>
              <a:defRPr sz="1867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tr-TR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12507" y="510112"/>
            <a:ext cx="8663813" cy="518621"/>
          </a:xfrm>
        </p:spPr>
        <p:txBody>
          <a:bodyPr>
            <a:norm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3200" b="1">
                <a:latin typeface="+mj-lt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11650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267" b="0" cap="none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tr-T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857502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408518" y="359833"/>
            <a:ext cx="670983" cy="0"/>
          </a:xfrm>
          <a:prstGeom prst="line">
            <a:avLst/>
          </a:prstGeom>
          <a:ln w="25400">
            <a:solidFill>
              <a:srgbClr val="C8380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5360" y="1535113"/>
            <a:ext cx="5661157" cy="639763"/>
          </a:xfrm>
        </p:spPr>
        <p:txBody>
          <a:bodyPr anchor="ctr">
            <a:noAutofit/>
          </a:bodyPr>
          <a:lstStyle>
            <a:lvl1pPr marL="0" indent="0">
              <a:buNone/>
              <a:defRPr sz="2133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5360" y="2174875"/>
            <a:ext cx="5661157" cy="3951288"/>
          </a:xfrm>
        </p:spPr>
        <p:txBody>
          <a:bodyPr>
            <a:normAutofit/>
          </a:bodyPr>
          <a:lstStyle>
            <a:lvl1pPr>
              <a:defRPr sz="2133"/>
            </a:lvl1pPr>
            <a:lvl2pPr>
              <a:defRPr sz="2133"/>
            </a:lvl2pPr>
            <a:lvl3pPr>
              <a:defRPr sz="2133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ctr">
            <a:noAutofit/>
          </a:bodyPr>
          <a:lstStyle>
            <a:lvl1pPr marL="0" indent="0">
              <a:buNone/>
              <a:defRPr sz="2133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>
            <a:normAutofit/>
          </a:bodyPr>
          <a:lstStyle>
            <a:lvl1pPr>
              <a:defRPr sz="2133"/>
            </a:lvl1pPr>
            <a:lvl2pPr>
              <a:defRPr sz="2133"/>
            </a:lvl2pPr>
            <a:lvl3pPr>
              <a:defRPr sz="2133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12507" y="510112"/>
            <a:ext cx="8663813" cy="518621"/>
          </a:xfrm>
        </p:spPr>
        <p:txBody>
          <a:bodyPr>
            <a:norm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3200" b="1">
                <a:latin typeface="+mj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Rectangle 7"/>
          <p:cNvSpPr>
            <a:spLocks noChangeAspect="1"/>
          </p:cNvSpPr>
          <p:nvPr userDrawn="1"/>
        </p:nvSpPr>
        <p:spPr>
          <a:xfrm>
            <a:off x="11495618" y="245533"/>
            <a:ext cx="264583" cy="26458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tr-TR" sz="2400"/>
          </a:p>
        </p:txBody>
      </p:sp>
      <p:sp>
        <p:nvSpPr>
          <p:cNvPr id="9" name="Slide Number Placeholder 5"/>
          <p:cNvSpPr txBox="1">
            <a:spLocks noChangeAspect="1"/>
          </p:cNvSpPr>
          <p:nvPr userDrawn="1"/>
        </p:nvSpPr>
        <p:spPr bwMode="auto">
          <a:xfrm>
            <a:off x="11341100" y="196851"/>
            <a:ext cx="575733" cy="361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Raleway" pitchFamily="34" charset="-94"/>
              </a:defRPr>
            </a:lvl1pPr>
            <a:lvl2pPr marL="742950" indent="-285750">
              <a:defRPr>
                <a:solidFill>
                  <a:schemeClr val="tx1"/>
                </a:solidFill>
                <a:latin typeface="Raleway" pitchFamily="34" charset="-94"/>
              </a:defRPr>
            </a:lvl2pPr>
            <a:lvl3pPr marL="1143000" indent="-228600">
              <a:defRPr>
                <a:solidFill>
                  <a:schemeClr val="tx1"/>
                </a:solidFill>
                <a:latin typeface="Raleway" pitchFamily="34" charset="-94"/>
              </a:defRPr>
            </a:lvl3pPr>
            <a:lvl4pPr marL="1600200" indent="-228600">
              <a:defRPr>
                <a:solidFill>
                  <a:schemeClr val="tx1"/>
                </a:solidFill>
                <a:latin typeface="Raleway" pitchFamily="34" charset="-94"/>
              </a:defRPr>
            </a:lvl4pPr>
            <a:lvl5pPr marL="2057400" indent="-228600">
              <a:defRPr>
                <a:solidFill>
                  <a:schemeClr val="tx1"/>
                </a:solidFill>
                <a:latin typeface="Raleway" pitchFamily="34" charset="-94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aleway" pitchFamily="34" charset="-94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aleway" pitchFamily="34" charset="-94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aleway" pitchFamily="34" charset="-94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aleway" pitchFamily="34" charset="-94"/>
              </a:defRPr>
            </a:lvl9pPr>
          </a:lstStyle>
          <a:p>
            <a:pPr algn="ctr">
              <a:defRPr/>
            </a:pPr>
            <a:fld id="{9211C171-7977-47CA-BECA-BC17A1827FF2}" type="slidenum">
              <a:rPr lang="en-US" sz="1333" b="1" smtClean="0">
                <a:solidFill>
                  <a:schemeClr val="bg1"/>
                </a:solidFill>
                <a:latin typeface="Roboto Condensed" pitchFamily="2" charset="0"/>
                <a:cs typeface="Open Sans" pitchFamily="34" charset="0"/>
              </a:rPr>
              <a:pPr algn="ctr">
                <a:defRPr/>
              </a:pPr>
              <a:t>‹#›</a:t>
            </a:fld>
            <a:endParaRPr lang="en-US" sz="2400" b="1" dirty="0">
              <a:solidFill>
                <a:schemeClr val="bg1"/>
              </a:solidFill>
              <a:latin typeface="Roboto Condensed" pitchFamily="2" charset="0"/>
              <a:cs typeface="Open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12425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ark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spect="1"/>
          </p:cNvSpPr>
          <p:nvPr/>
        </p:nvSpPr>
        <p:spPr>
          <a:xfrm>
            <a:off x="11495618" y="245533"/>
            <a:ext cx="264583" cy="26458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tr-TR" sz="2400"/>
          </a:p>
        </p:txBody>
      </p:sp>
      <p:sp>
        <p:nvSpPr>
          <p:cNvPr id="4" name="Slide Number Placeholder 5"/>
          <p:cNvSpPr txBox="1">
            <a:spLocks noChangeAspect="1"/>
          </p:cNvSpPr>
          <p:nvPr/>
        </p:nvSpPr>
        <p:spPr bwMode="auto">
          <a:xfrm>
            <a:off x="11341100" y="196851"/>
            <a:ext cx="575733" cy="361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Raleway" pitchFamily="34" charset="-94"/>
              </a:defRPr>
            </a:lvl1pPr>
            <a:lvl2pPr marL="742950" indent="-285750">
              <a:defRPr>
                <a:solidFill>
                  <a:schemeClr val="tx1"/>
                </a:solidFill>
                <a:latin typeface="Raleway" pitchFamily="34" charset="-94"/>
              </a:defRPr>
            </a:lvl2pPr>
            <a:lvl3pPr marL="1143000" indent="-228600">
              <a:defRPr>
                <a:solidFill>
                  <a:schemeClr val="tx1"/>
                </a:solidFill>
                <a:latin typeface="Raleway" pitchFamily="34" charset="-94"/>
              </a:defRPr>
            </a:lvl3pPr>
            <a:lvl4pPr marL="1600200" indent="-228600">
              <a:defRPr>
                <a:solidFill>
                  <a:schemeClr val="tx1"/>
                </a:solidFill>
                <a:latin typeface="Raleway" pitchFamily="34" charset="-94"/>
              </a:defRPr>
            </a:lvl4pPr>
            <a:lvl5pPr marL="2057400" indent="-228600">
              <a:defRPr>
                <a:solidFill>
                  <a:schemeClr val="tx1"/>
                </a:solidFill>
                <a:latin typeface="Raleway" pitchFamily="34" charset="-94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aleway" pitchFamily="34" charset="-94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aleway" pitchFamily="34" charset="-94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aleway" pitchFamily="34" charset="-94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aleway" pitchFamily="34" charset="-94"/>
              </a:defRPr>
            </a:lvl9pPr>
          </a:lstStyle>
          <a:p>
            <a:pPr algn="ctr">
              <a:defRPr/>
            </a:pPr>
            <a:fld id="{E97267DC-854D-4205-9380-6F0EA3DE28A2}" type="slidenum">
              <a:rPr lang="en-US" sz="1333" b="1" smtClean="0">
                <a:solidFill>
                  <a:schemeClr val="bg1"/>
                </a:solidFill>
                <a:latin typeface="Roboto Condensed" pitchFamily="2" charset="0"/>
                <a:cs typeface="Open Sans" pitchFamily="34" charset="0"/>
              </a:rPr>
              <a:pPr algn="ctr">
                <a:defRPr/>
              </a:pPr>
              <a:t>‹#›</a:t>
            </a:fld>
            <a:endParaRPr lang="en-US" sz="2400" b="1">
              <a:solidFill>
                <a:schemeClr val="bg1"/>
              </a:solidFill>
              <a:latin typeface="Roboto Condensed" pitchFamily="2" charset="0"/>
              <a:cs typeface="Open Sans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59834" y="6309784"/>
            <a:ext cx="11472333" cy="0"/>
          </a:xfrm>
          <a:prstGeom prst="line">
            <a:avLst/>
          </a:prstGeom>
          <a:ln w="3175">
            <a:solidFill>
              <a:srgbClr val="E8E8E8">
                <a:alpha val="3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9651764" y="6438901"/>
            <a:ext cx="218040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chemeClr val="bg1"/>
                </a:solidFill>
                <a:latin typeface="+mn-lt"/>
                <a:cs typeface="+mn-cs"/>
              </a:rPr>
              <a:t>© 2018 Mythic. All rights reserved.</a:t>
            </a:r>
            <a:endParaRPr lang="tr-TR" sz="1000" dirty="0">
              <a:solidFill>
                <a:schemeClr val="bg1"/>
              </a:solidFill>
              <a:latin typeface="+mn-lt"/>
              <a:cs typeface="+mn-cs"/>
            </a:endParaRPr>
          </a:p>
        </p:txBody>
      </p:sp>
      <p:pic>
        <p:nvPicPr>
          <p:cNvPr id="7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834" y="6455834"/>
            <a:ext cx="1449917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408518" y="359833"/>
            <a:ext cx="670983" cy="0"/>
          </a:xfrm>
          <a:prstGeom prst="line">
            <a:avLst/>
          </a:prstGeom>
          <a:ln w="25400">
            <a:solidFill>
              <a:srgbClr val="C8380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12507" y="510112"/>
            <a:ext cx="9047856" cy="1094685"/>
          </a:xfrm>
        </p:spPr>
        <p:txBody>
          <a:bodyPr>
            <a:norm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32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79009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ark Center text Layout">
    <p:bg>
      <p:bgPr>
        <a:solidFill>
          <a:srgbClr val="2C2C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4995591" cy="4055741"/>
          </a:xfrm>
          <a:prstGeom prst="rect">
            <a:avLst/>
          </a:prstGeom>
        </p:spPr>
      </p:pic>
      <p:sp>
        <p:nvSpPr>
          <p:cNvPr id="6" name="Rectangle 5"/>
          <p:cNvSpPr>
            <a:spLocks noChangeAspect="1"/>
          </p:cNvSpPr>
          <p:nvPr/>
        </p:nvSpPr>
        <p:spPr>
          <a:xfrm>
            <a:off x="11495618" y="245533"/>
            <a:ext cx="264583" cy="26458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tr-TR" sz="2400"/>
          </a:p>
        </p:txBody>
      </p:sp>
      <p:sp>
        <p:nvSpPr>
          <p:cNvPr id="7" name="Slide Number Placeholder 5"/>
          <p:cNvSpPr txBox="1">
            <a:spLocks noChangeAspect="1"/>
          </p:cNvSpPr>
          <p:nvPr/>
        </p:nvSpPr>
        <p:spPr bwMode="auto">
          <a:xfrm>
            <a:off x="11341100" y="196851"/>
            <a:ext cx="575733" cy="361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Raleway" pitchFamily="34" charset="-94"/>
              </a:defRPr>
            </a:lvl1pPr>
            <a:lvl2pPr marL="742950" indent="-285750">
              <a:defRPr>
                <a:solidFill>
                  <a:schemeClr val="tx1"/>
                </a:solidFill>
                <a:latin typeface="Raleway" pitchFamily="34" charset="-94"/>
              </a:defRPr>
            </a:lvl2pPr>
            <a:lvl3pPr marL="1143000" indent="-228600">
              <a:defRPr>
                <a:solidFill>
                  <a:schemeClr val="tx1"/>
                </a:solidFill>
                <a:latin typeface="Raleway" pitchFamily="34" charset="-94"/>
              </a:defRPr>
            </a:lvl3pPr>
            <a:lvl4pPr marL="1600200" indent="-228600">
              <a:defRPr>
                <a:solidFill>
                  <a:schemeClr val="tx1"/>
                </a:solidFill>
                <a:latin typeface="Raleway" pitchFamily="34" charset="-94"/>
              </a:defRPr>
            </a:lvl4pPr>
            <a:lvl5pPr marL="2057400" indent="-228600">
              <a:defRPr>
                <a:solidFill>
                  <a:schemeClr val="tx1"/>
                </a:solidFill>
                <a:latin typeface="Raleway" pitchFamily="34" charset="-94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aleway" pitchFamily="34" charset="-94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aleway" pitchFamily="34" charset="-94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aleway" pitchFamily="34" charset="-94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aleway" pitchFamily="34" charset="-94"/>
              </a:defRPr>
            </a:lvl9pPr>
          </a:lstStyle>
          <a:p>
            <a:pPr algn="ctr">
              <a:defRPr/>
            </a:pPr>
            <a:fld id="{F582F566-3BD2-4154-8EB8-F2023442C3A6}" type="slidenum">
              <a:rPr lang="en-US" sz="1333" b="1" smtClean="0">
                <a:solidFill>
                  <a:schemeClr val="bg1"/>
                </a:solidFill>
                <a:latin typeface="Roboto Condensed" pitchFamily="2" charset="0"/>
                <a:cs typeface="Open Sans" pitchFamily="34" charset="0"/>
              </a:rPr>
              <a:pPr algn="ctr">
                <a:defRPr/>
              </a:pPr>
              <a:t>‹#›</a:t>
            </a:fld>
            <a:endParaRPr lang="en-US" sz="2400" b="1">
              <a:solidFill>
                <a:schemeClr val="bg1"/>
              </a:solidFill>
              <a:latin typeface="Roboto Condensed" pitchFamily="2" charset="0"/>
              <a:cs typeface="Open Sans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359834" y="6309784"/>
            <a:ext cx="11472333" cy="0"/>
          </a:xfrm>
          <a:prstGeom prst="line">
            <a:avLst/>
          </a:prstGeom>
          <a:ln w="3175">
            <a:solidFill>
              <a:srgbClr val="E8E8E8">
                <a:alpha val="3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9651764" y="6438901"/>
            <a:ext cx="218040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chemeClr val="bg1"/>
                </a:solidFill>
                <a:latin typeface="+mn-lt"/>
                <a:cs typeface="+mn-cs"/>
              </a:rPr>
              <a:t>© 2018 Mythic. All rights reserved.</a:t>
            </a:r>
            <a:endParaRPr lang="tr-TR" sz="1000" dirty="0">
              <a:solidFill>
                <a:schemeClr val="bg1"/>
              </a:solidFill>
              <a:latin typeface="+mn-lt"/>
              <a:cs typeface="+mn-cs"/>
            </a:endParaRPr>
          </a:p>
        </p:txBody>
      </p:sp>
      <p:pic>
        <p:nvPicPr>
          <p:cNvPr id="10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834" y="6455834"/>
            <a:ext cx="1449917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" name="Straight Connector 10"/>
          <p:cNvCxnSpPr/>
          <p:nvPr/>
        </p:nvCxnSpPr>
        <p:spPr>
          <a:xfrm>
            <a:off x="359834" y="1314451"/>
            <a:ext cx="673100" cy="0"/>
          </a:xfrm>
          <a:prstGeom prst="line">
            <a:avLst/>
          </a:prstGeom>
          <a:ln w="25400">
            <a:solidFill>
              <a:srgbClr val="C8380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239349" y="1316765"/>
            <a:ext cx="9047856" cy="96010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867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39349" y="2276874"/>
            <a:ext cx="7584843" cy="2688297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26004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spect="1"/>
          </p:cNvSpPr>
          <p:nvPr/>
        </p:nvSpPr>
        <p:spPr>
          <a:xfrm>
            <a:off x="11495618" y="245533"/>
            <a:ext cx="264583" cy="26458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tr-TR" sz="2400"/>
          </a:p>
        </p:txBody>
      </p:sp>
      <p:sp>
        <p:nvSpPr>
          <p:cNvPr id="3" name="Slide Number Placeholder 5"/>
          <p:cNvSpPr txBox="1">
            <a:spLocks noChangeAspect="1"/>
          </p:cNvSpPr>
          <p:nvPr/>
        </p:nvSpPr>
        <p:spPr bwMode="auto">
          <a:xfrm>
            <a:off x="11341100" y="196851"/>
            <a:ext cx="575733" cy="361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Raleway" pitchFamily="34" charset="-94"/>
              </a:defRPr>
            </a:lvl1pPr>
            <a:lvl2pPr marL="742950" indent="-285750">
              <a:defRPr>
                <a:solidFill>
                  <a:schemeClr val="tx1"/>
                </a:solidFill>
                <a:latin typeface="Raleway" pitchFamily="34" charset="-94"/>
              </a:defRPr>
            </a:lvl2pPr>
            <a:lvl3pPr marL="1143000" indent="-228600">
              <a:defRPr>
                <a:solidFill>
                  <a:schemeClr val="tx1"/>
                </a:solidFill>
                <a:latin typeface="Raleway" pitchFamily="34" charset="-94"/>
              </a:defRPr>
            </a:lvl3pPr>
            <a:lvl4pPr marL="1600200" indent="-228600">
              <a:defRPr>
                <a:solidFill>
                  <a:schemeClr val="tx1"/>
                </a:solidFill>
                <a:latin typeface="Raleway" pitchFamily="34" charset="-94"/>
              </a:defRPr>
            </a:lvl4pPr>
            <a:lvl5pPr marL="2057400" indent="-228600">
              <a:defRPr>
                <a:solidFill>
                  <a:schemeClr val="tx1"/>
                </a:solidFill>
                <a:latin typeface="Raleway" pitchFamily="34" charset="-94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aleway" pitchFamily="34" charset="-94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aleway" pitchFamily="34" charset="-94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aleway" pitchFamily="34" charset="-94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aleway" pitchFamily="34" charset="-94"/>
              </a:defRPr>
            </a:lvl9pPr>
          </a:lstStyle>
          <a:p>
            <a:pPr algn="ctr">
              <a:defRPr/>
            </a:pPr>
            <a:fld id="{AB0DA3E6-8EB4-4D32-938C-AA98B47730BD}" type="slidenum">
              <a:rPr lang="en-US" sz="1333" b="1" smtClean="0">
                <a:solidFill>
                  <a:schemeClr val="bg1"/>
                </a:solidFill>
                <a:latin typeface="Roboto Condensed" pitchFamily="2" charset="0"/>
                <a:cs typeface="Open Sans" pitchFamily="34" charset="0"/>
              </a:rPr>
              <a:pPr algn="ctr">
                <a:defRPr/>
              </a:pPr>
              <a:t>‹#›</a:t>
            </a:fld>
            <a:endParaRPr lang="en-US" sz="2400" b="1">
              <a:solidFill>
                <a:schemeClr val="bg1"/>
              </a:solidFill>
              <a:latin typeface="Roboto Condensed" pitchFamily="2" charset="0"/>
              <a:cs typeface="Open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36545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spect="1"/>
          </p:cNvSpPr>
          <p:nvPr/>
        </p:nvSpPr>
        <p:spPr>
          <a:xfrm>
            <a:off x="11495618" y="245533"/>
            <a:ext cx="264583" cy="26458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tr-TR" sz="2400"/>
          </a:p>
        </p:txBody>
      </p:sp>
      <p:sp>
        <p:nvSpPr>
          <p:cNvPr id="6" name="Slide Number Placeholder 5"/>
          <p:cNvSpPr txBox="1">
            <a:spLocks noChangeAspect="1"/>
          </p:cNvSpPr>
          <p:nvPr/>
        </p:nvSpPr>
        <p:spPr bwMode="auto">
          <a:xfrm>
            <a:off x="11341100" y="196851"/>
            <a:ext cx="575733" cy="361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Raleway" pitchFamily="34" charset="-94"/>
              </a:defRPr>
            </a:lvl1pPr>
            <a:lvl2pPr marL="742950" indent="-285750">
              <a:defRPr>
                <a:solidFill>
                  <a:schemeClr val="tx1"/>
                </a:solidFill>
                <a:latin typeface="Raleway" pitchFamily="34" charset="-94"/>
              </a:defRPr>
            </a:lvl2pPr>
            <a:lvl3pPr marL="1143000" indent="-228600">
              <a:defRPr>
                <a:solidFill>
                  <a:schemeClr val="tx1"/>
                </a:solidFill>
                <a:latin typeface="Raleway" pitchFamily="34" charset="-94"/>
              </a:defRPr>
            </a:lvl3pPr>
            <a:lvl4pPr marL="1600200" indent="-228600">
              <a:defRPr>
                <a:solidFill>
                  <a:schemeClr val="tx1"/>
                </a:solidFill>
                <a:latin typeface="Raleway" pitchFamily="34" charset="-94"/>
              </a:defRPr>
            </a:lvl4pPr>
            <a:lvl5pPr marL="2057400" indent="-228600">
              <a:defRPr>
                <a:solidFill>
                  <a:schemeClr val="tx1"/>
                </a:solidFill>
                <a:latin typeface="Raleway" pitchFamily="34" charset="-94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aleway" pitchFamily="34" charset="-94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aleway" pitchFamily="34" charset="-94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aleway" pitchFamily="34" charset="-94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aleway" pitchFamily="34" charset="-94"/>
              </a:defRPr>
            </a:lvl9pPr>
          </a:lstStyle>
          <a:p>
            <a:pPr algn="ctr">
              <a:defRPr/>
            </a:pPr>
            <a:fld id="{F381D3EA-4EBA-42A7-8E3A-69A797CB70C9}" type="slidenum">
              <a:rPr lang="en-US" sz="1333" b="1" smtClean="0">
                <a:solidFill>
                  <a:schemeClr val="bg1"/>
                </a:solidFill>
                <a:latin typeface="Roboto Condensed" pitchFamily="2" charset="0"/>
                <a:cs typeface="Open Sans" pitchFamily="34" charset="0"/>
              </a:rPr>
              <a:pPr algn="ctr">
                <a:defRPr/>
              </a:pPr>
              <a:t>‹#›</a:t>
            </a:fld>
            <a:endParaRPr lang="en-US" sz="2400" b="1">
              <a:solidFill>
                <a:schemeClr val="bg1"/>
              </a:solidFill>
              <a:latin typeface="Roboto Condensed" pitchFamily="2" charset="0"/>
              <a:cs typeface="Open Sans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725" y="273049"/>
            <a:ext cx="4011084" cy="1162051"/>
          </a:xfrm>
          <a:prstGeom prst="rect">
            <a:avLst/>
          </a:prstGeom>
        </p:spPr>
        <p:txBody>
          <a:bodyPr anchor="b"/>
          <a:lstStyle>
            <a:lvl1pPr algn="l">
              <a:defRPr sz="2667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5840" y="273052"/>
            <a:ext cx="7103699" cy="5853113"/>
          </a:xfrm>
        </p:spPr>
        <p:txBody>
          <a:bodyPr/>
          <a:lstStyle>
            <a:lvl1pPr>
              <a:defRPr sz="2667">
                <a:latin typeface="+mn-lt"/>
              </a:defRPr>
            </a:lvl1pPr>
            <a:lvl2pPr>
              <a:defRPr sz="2400">
                <a:latin typeface="+mn-lt"/>
              </a:defRPr>
            </a:lvl2pPr>
            <a:lvl3pPr>
              <a:defRPr sz="2133">
                <a:latin typeface="+mn-lt"/>
              </a:defRPr>
            </a:lvl3pPr>
            <a:lvl4pPr>
              <a:defRPr sz="1867">
                <a:latin typeface="+mn-lt"/>
              </a:defRPr>
            </a:lvl4pPr>
            <a:lvl5pPr>
              <a:defRPr sz="1600">
                <a:latin typeface="+mn-lt"/>
              </a:defRPr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6725" y="1435102"/>
            <a:ext cx="4011084" cy="4691063"/>
          </a:xfrm>
        </p:spPr>
        <p:txBody>
          <a:bodyPr/>
          <a:lstStyle>
            <a:lvl1pPr marL="0" indent="0">
              <a:buNone/>
              <a:defRPr sz="1867">
                <a:latin typeface="+mn-lt"/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109429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371" y="4800600"/>
            <a:ext cx="11329259" cy="566739"/>
          </a:xfrm>
          <a:prstGeom prst="rect">
            <a:avLst/>
          </a:prstGeom>
        </p:spPr>
        <p:txBody>
          <a:bodyPr anchor="b"/>
          <a:lstStyle>
            <a:lvl1pPr algn="l">
              <a:defRPr sz="2667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tr-TR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1371" y="612775"/>
            <a:ext cx="11329259" cy="4114800"/>
          </a:xfrm>
        </p:spPr>
        <p:txBody>
          <a:bodyPr rtlCol="0">
            <a:normAutofit/>
          </a:bodyPr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r>
              <a:rPr lang="en-US" noProof="0"/>
              <a:t>Click icon to add picture</a:t>
            </a:r>
            <a:endParaRPr lang="tr-TR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1371" y="5367338"/>
            <a:ext cx="11329259" cy="804863"/>
          </a:xfrm>
        </p:spPr>
        <p:txBody>
          <a:bodyPr/>
          <a:lstStyle>
            <a:lvl1pPr marL="0" indent="0">
              <a:buNone/>
              <a:defRPr sz="1867">
                <a:latin typeface="+mn-lt"/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590929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408518" y="359833"/>
            <a:ext cx="670983" cy="0"/>
          </a:xfrm>
          <a:prstGeom prst="line">
            <a:avLst/>
          </a:prstGeom>
          <a:ln w="25400">
            <a:solidFill>
              <a:srgbClr val="C8380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12507" y="510112"/>
            <a:ext cx="8663813" cy="518621"/>
          </a:xfrm>
        </p:spPr>
        <p:txBody>
          <a:bodyPr>
            <a:norm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3200" b="1">
                <a:latin typeface="+mj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195959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spect="1"/>
          </p:cNvSpPr>
          <p:nvPr/>
        </p:nvSpPr>
        <p:spPr>
          <a:xfrm>
            <a:off x="11495618" y="245533"/>
            <a:ext cx="264583" cy="26458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tr-TR" sz="2400"/>
          </a:p>
        </p:txBody>
      </p:sp>
      <p:sp>
        <p:nvSpPr>
          <p:cNvPr id="4" name="Slide Number Placeholder 5"/>
          <p:cNvSpPr txBox="1">
            <a:spLocks noChangeAspect="1"/>
          </p:cNvSpPr>
          <p:nvPr/>
        </p:nvSpPr>
        <p:spPr bwMode="auto">
          <a:xfrm>
            <a:off x="11341100" y="196851"/>
            <a:ext cx="575733" cy="361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Raleway" pitchFamily="34" charset="-94"/>
              </a:defRPr>
            </a:lvl1pPr>
            <a:lvl2pPr marL="742950" indent="-285750">
              <a:defRPr>
                <a:solidFill>
                  <a:schemeClr val="tx1"/>
                </a:solidFill>
                <a:latin typeface="Raleway" pitchFamily="34" charset="-94"/>
              </a:defRPr>
            </a:lvl2pPr>
            <a:lvl3pPr marL="1143000" indent="-228600">
              <a:defRPr>
                <a:solidFill>
                  <a:schemeClr val="tx1"/>
                </a:solidFill>
                <a:latin typeface="Raleway" pitchFamily="34" charset="-94"/>
              </a:defRPr>
            </a:lvl3pPr>
            <a:lvl4pPr marL="1600200" indent="-228600">
              <a:defRPr>
                <a:solidFill>
                  <a:schemeClr val="tx1"/>
                </a:solidFill>
                <a:latin typeface="Raleway" pitchFamily="34" charset="-94"/>
              </a:defRPr>
            </a:lvl4pPr>
            <a:lvl5pPr marL="2057400" indent="-228600">
              <a:defRPr>
                <a:solidFill>
                  <a:schemeClr val="tx1"/>
                </a:solidFill>
                <a:latin typeface="Raleway" pitchFamily="34" charset="-94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aleway" pitchFamily="34" charset="-94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aleway" pitchFamily="34" charset="-94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aleway" pitchFamily="34" charset="-94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aleway" pitchFamily="34" charset="-94"/>
              </a:defRPr>
            </a:lvl9pPr>
          </a:lstStyle>
          <a:p>
            <a:pPr algn="ctr">
              <a:defRPr/>
            </a:pPr>
            <a:fld id="{304DE171-6221-412C-99FA-11B7D75A0964}" type="slidenum">
              <a:rPr lang="en-US" sz="1333" b="1" smtClean="0">
                <a:solidFill>
                  <a:schemeClr val="bg1"/>
                </a:solidFill>
                <a:latin typeface="Roboto Condensed" pitchFamily="2" charset="0"/>
                <a:cs typeface="Open Sans" pitchFamily="34" charset="0"/>
              </a:rPr>
              <a:pPr algn="ctr">
                <a:defRPr/>
              </a:pPr>
              <a:t>‹#›</a:t>
            </a:fld>
            <a:endParaRPr lang="en-US" sz="2400" b="1">
              <a:solidFill>
                <a:schemeClr val="bg1"/>
              </a:solidFill>
              <a:latin typeface="Roboto Condensed" pitchFamily="2" charset="0"/>
              <a:cs typeface="Open Sans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08518" y="359833"/>
            <a:ext cx="670983" cy="0"/>
          </a:xfrm>
          <a:prstGeom prst="line">
            <a:avLst/>
          </a:prstGeom>
          <a:ln w="25400">
            <a:solidFill>
              <a:srgbClr val="C8380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12507" y="510112"/>
            <a:ext cx="8663813" cy="518621"/>
          </a:xfrm>
        </p:spPr>
        <p:txBody>
          <a:bodyPr>
            <a:norm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3200" b="1">
                <a:latin typeface="+mj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55221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6858000"/>
          </a:xfrm>
        </p:spPr>
        <p:txBody>
          <a:bodyPr rtlCol="0">
            <a:normAutofit/>
          </a:bodyPr>
          <a:lstStyle/>
          <a:p>
            <a:pPr lvl="0"/>
            <a:r>
              <a:rPr lang="en-US" noProof="0" dirty="0"/>
              <a:t>Click icon to add picture</a:t>
            </a:r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23954157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0ADFA-BDA2-462F-965A-CBA33F837B76}" type="datetimeFigureOut">
              <a:rPr lang="en-US" smtClean="0"/>
              <a:t>8/1/18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3F092-19B6-4F61-93E6-D936D724C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4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ft ic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73250" y="1162051"/>
            <a:ext cx="5596468" cy="4542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/>
          <p:cNvCxnSpPr/>
          <p:nvPr/>
        </p:nvCxnSpPr>
        <p:spPr>
          <a:xfrm>
            <a:off x="5039785" y="1439333"/>
            <a:ext cx="670983" cy="0"/>
          </a:xfrm>
          <a:prstGeom prst="line">
            <a:avLst/>
          </a:prstGeom>
          <a:ln w="25400">
            <a:solidFill>
              <a:srgbClr val="C8380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>
            <a:spLocks noChangeAspect="1"/>
          </p:cNvSpPr>
          <p:nvPr/>
        </p:nvSpPr>
        <p:spPr>
          <a:xfrm>
            <a:off x="11495618" y="245533"/>
            <a:ext cx="264583" cy="26458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tr-TR" sz="2400"/>
          </a:p>
        </p:txBody>
      </p:sp>
      <p:sp>
        <p:nvSpPr>
          <p:cNvPr id="8" name="Slide Number Placeholder 5"/>
          <p:cNvSpPr txBox="1">
            <a:spLocks noChangeAspect="1"/>
          </p:cNvSpPr>
          <p:nvPr/>
        </p:nvSpPr>
        <p:spPr bwMode="auto">
          <a:xfrm>
            <a:off x="11341100" y="196851"/>
            <a:ext cx="575733" cy="361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Raleway" pitchFamily="34" charset="-94"/>
              </a:defRPr>
            </a:lvl1pPr>
            <a:lvl2pPr marL="742950" indent="-285750">
              <a:defRPr>
                <a:solidFill>
                  <a:schemeClr val="tx1"/>
                </a:solidFill>
                <a:latin typeface="Raleway" pitchFamily="34" charset="-94"/>
              </a:defRPr>
            </a:lvl2pPr>
            <a:lvl3pPr marL="1143000" indent="-228600">
              <a:defRPr>
                <a:solidFill>
                  <a:schemeClr val="tx1"/>
                </a:solidFill>
                <a:latin typeface="Raleway" pitchFamily="34" charset="-94"/>
              </a:defRPr>
            </a:lvl3pPr>
            <a:lvl4pPr marL="1600200" indent="-228600">
              <a:defRPr>
                <a:solidFill>
                  <a:schemeClr val="tx1"/>
                </a:solidFill>
                <a:latin typeface="Raleway" pitchFamily="34" charset="-94"/>
              </a:defRPr>
            </a:lvl4pPr>
            <a:lvl5pPr marL="2057400" indent="-228600">
              <a:defRPr>
                <a:solidFill>
                  <a:schemeClr val="tx1"/>
                </a:solidFill>
                <a:latin typeface="Raleway" pitchFamily="34" charset="-94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aleway" pitchFamily="34" charset="-94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aleway" pitchFamily="34" charset="-94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aleway" pitchFamily="34" charset="-94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aleway" pitchFamily="34" charset="-94"/>
              </a:defRPr>
            </a:lvl9pPr>
          </a:lstStyle>
          <a:p>
            <a:pPr algn="ctr">
              <a:defRPr/>
            </a:pPr>
            <a:fld id="{68DCAFBE-6FD2-49E1-9134-2A1D3974E799}" type="slidenum">
              <a:rPr lang="en-US" sz="1333" b="1" smtClean="0">
                <a:solidFill>
                  <a:schemeClr val="bg1"/>
                </a:solidFill>
                <a:latin typeface="Roboto Condensed" pitchFamily="2" charset="0"/>
                <a:cs typeface="Open Sans" pitchFamily="34" charset="0"/>
              </a:rPr>
              <a:pPr algn="ctr">
                <a:defRPr/>
              </a:pPr>
              <a:t>‹#›</a:t>
            </a:fld>
            <a:endParaRPr lang="en-US" sz="2400" b="1">
              <a:solidFill>
                <a:schemeClr val="bg1"/>
              </a:solidFill>
              <a:latin typeface="Roboto Condensed" pitchFamily="2" charset="0"/>
              <a:cs typeface="Open Sans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039287" y="2948947"/>
            <a:ext cx="6337300" cy="2688133"/>
          </a:xfrm>
        </p:spPr>
        <p:txBody>
          <a:bodyPr>
            <a:normAutofit/>
          </a:bodyPr>
          <a:lstStyle>
            <a:lvl1pPr marL="0" indent="0">
              <a:lnSpc>
                <a:spcPct val="200000"/>
              </a:lnSpc>
              <a:spcBef>
                <a:spcPts val="0"/>
              </a:spcBef>
              <a:buNone/>
              <a:defRPr sz="1467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5039287" y="1700808"/>
            <a:ext cx="6337300" cy="1153584"/>
          </a:xfrm>
        </p:spPr>
        <p:txBody>
          <a:bodyPr>
            <a:noAutofit/>
          </a:bodyPr>
          <a:lstStyle>
            <a:lvl1pPr marL="0" indent="0">
              <a:lnSpc>
                <a:spcPts val="4400"/>
              </a:lnSpc>
              <a:spcBef>
                <a:spcPts val="0"/>
              </a:spcBef>
              <a:buNone/>
              <a:defRPr sz="40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5711957" y="1316765"/>
            <a:ext cx="5760640" cy="288032"/>
          </a:xfrm>
        </p:spPr>
        <p:txBody>
          <a:bodyPr anchor="ctr">
            <a:noAutofit/>
          </a:bodyPr>
          <a:lstStyle>
            <a:lvl1pPr marL="0" indent="0">
              <a:buNone/>
              <a:defRPr sz="1467" spc="400"/>
            </a:lvl1pPr>
            <a:lvl2pPr>
              <a:defRPr sz="1400"/>
            </a:lvl2pPr>
            <a:lvl3pPr>
              <a:defRPr sz="1333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33862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text watermar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73250" y="1162051"/>
            <a:ext cx="5596468" cy="4542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>
            <a:spLocks noChangeAspect="1"/>
          </p:cNvSpPr>
          <p:nvPr/>
        </p:nvSpPr>
        <p:spPr>
          <a:xfrm>
            <a:off x="11495618" y="245533"/>
            <a:ext cx="264583" cy="26458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tr-TR" sz="2400"/>
          </a:p>
        </p:txBody>
      </p:sp>
      <p:sp>
        <p:nvSpPr>
          <p:cNvPr id="5" name="Slide Number Placeholder 5"/>
          <p:cNvSpPr txBox="1">
            <a:spLocks noChangeAspect="1"/>
          </p:cNvSpPr>
          <p:nvPr/>
        </p:nvSpPr>
        <p:spPr bwMode="auto">
          <a:xfrm>
            <a:off x="11341100" y="196851"/>
            <a:ext cx="575733" cy="361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Raleway" pitchFamily="34" charset="-94"/>
              </a:defRPr>
            </a:lvl1pPr>
            <a:lvl2pPr marL="742950" indent="-285750">
              <a:defRPr>
                <a:solidFill>
                  <a:schemeClr val="tx1"/>
                </a:solidFill>
                <a:latin typeface="Raleway" pitchFamily="34" charset="-94"/>
              </a:defRPr>
            </a:lvl2pPr>
            <a:lvl3pPr marL="1143000" indent="-228600">
              <a:defRPr>
                <a:solidFill>
                  <a:schemeClr val="tx1"/>
                </a:solidFill>
                <a:latin typeface="Raleway" pitchFamily="34" charset="-94"/>
              </a:defRPr>
            </a:lvl3pPr>
            <a:lvl4pPr marL="1600200" indent="-228600">
              <a:defRPr>
                <a:solidFill>
                  <a:schemeClr val="tx1"/>
                </a:solidFill>
                <a:latin typeface="Raleway" pitchFamily="34" charset="-94"/>
              </a:defRPr>
            </a:lvl4pPr>
            <a:lvl5pPr marL="2057400" indent="-228600">
              <a:defRPr>
                <a:solidFill>
                  <a:schemeClr val="tx1"/>
                </a:solidFill>
                <a:latin typeface="Raleway" pitchFamily="34" charset="-94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aleway" pitchFamily="34" charset="-94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aleway" pitchFamily="34" charset="-94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aleway" pitchFamily="34" charset="-94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aleway" pitchFamily="34" charset="-94"/>
              </a:defRPr>
            </a:lvl9pPr>
          </a:lstStyle>
          <a:p>
            <a:pPr algn="ctr">
              <a:defRPr/>
            </a:pPr>
            <a:fld id="{2CBCF7F6-6BDC-43E4-91A4-87F12ED044EE}" type="slidenum">
              <a:rPr lang="en-US" sz="1333" b="1" smtClean="0">
                <a:solidFill>
                  <a:schemeClr val="bg1"/>
                </a:solidFill>
                <a:latin typeface="Roboto Condensed" pitchFamily="2" charset="0"/>
                <a:cs typeface="Open Sans" pitchFamily="34" charset="0"/>
              </a:rPr>
              <a:pPr algn="ctr">
                <a:defRPr/>
              </a:pPr>
              <a:t>‹#›</a:t>
            </a:fld>
            <a:endParaRPr lang="en-US" sz="2400" b="1">
              <a:solidFill>
                <a:schemeClr val="bg1"/>
              </a:solidFill>
              <a:latin typeface="Roboto Condensed" pitchFamily="2" charset="0"/>
              <a:cs typeface="Open Sans" pitchFamily="34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08518" y="359833"/>
            <a:ext cx="670983" cy="0"/>
          </a:xfrm>
          <a:prstGeom prst="line">
            <a:avLst/>
          </a:prstGeom>
          <a:ln w="25400">
            <a:solidFill>
              <a:srgbClr val="C8380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12507" y="510112"/>
            <a:ext cx="8663813" cy="518621"/>
          </a:xfrm>
        </p:spPr>
        <p:txBody>
          <a:bodyPr>
            <a:norm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3200" b="1">
                <a:latin typeface="+mj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725ED58-A914-4F96-90A1-0372411C64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360" y="1604798"/>
            <a:ext cx="11293227" cy="4333941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667"/>
            </a:lvl1pPr>
            <a:lvl2pPr>
              <a:buClr>
                <a:schemeClr val="accent1"/>
              </a:buClr>
              <a:defRPr sz="2400"/>
            </a:lvl2pPr>
            <a:lvl3pPr>
              <a:buClr>
                <a:schemeClr val="accent1"/>
              </a:buClr>
              <a:defRPr sz="2133"/>
            </a:lvl3pPr>
            <a:lvl4pPr>
              <a:buClr>
                <a:schemeClr val="accent1"/>
              </a:buClr>
              <a:defRPr sz="1867"/>
            </a:lvl4pPr>
            <a:lvl5pPr>
              <a:buClr>
                <a:schemeClr val="accent3"/>
              </a:buClr>
              <a:defRPr sz="1867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55519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bottom watermar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spect="1"/>
          </p:cNvSpPr>
          <p:nvPr/>
        </p:nvSpPr>
        <p:spPr>
          <a:xfrm>
            <a:off x="11495618" y="245533"/>
            <a:ext cx="264583" cy="26458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tr-TR" sz="2400"/>
          </a:p>
        </p:txBody>
      </p:sp>
      <p:sp>
        <p:nvSpPr>
          <p:cNvPr id="5" name="Slide Number Placeholder 5"/>
          <p:cNvSpPr txBox="1">
            <a:spLocks noChangeAspect="1"/>
          </p:cNvSpPr>
          <p:nvPr/>
        </p:nvSpPr>
        <p:spPr bwMode="auto">
          <a:xfrm>
            <a:off x="11341100" y="196851"/>
            <a:ext cx="575733" cy="361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Raleway" pitchFamily="34" charset="-94"/>
              </a:defRPr>
            </a:lvl1pPr>
            <a:lvl2pPr marL="742950" indent="-285750">
              <a:defRPr>
                <a:solidFill>
                  <a:schemeClr val="tx1"/>
                </a:solidFill>
                <a:latin typeface="Raleway" pitchFamily="34" charset="-94"/>
              </a:defRPr>
            </a:lvl2pPr>
            <a:lvl3pPr marL="1143000" indent="-228600">
              <a:defRPr>
                <a:solidFill>
                  <a:schemeClr val="tx1"/>
                </a:solidFill>
                <a:latin typeface="Raleway" pitchFamily="34" charset="-94"/>
              </a:defRPr>
            </a:lvl3pPr>
            <a:lvl4pPr marL="1600200" indent="-228600">
              <a:defRPr>
                <a:solidFill>
                  <a:schemeClr val="tx1"/>
                </a:solidFill>
                <a:latin typeface="Raleway" pitchFamily="34" charset="-94"/>
              </a:defRPr>
            </a:lvl4pPr>
            <a:lvl5pPr marL="2057400" indent="-228600">
              <a:defRPr>
                <a:solidFill>
                  <a:schemeClr val="tx1"/>
                </a:solidFill>
                <a:latin typeface="Raleway" pitchFamily="34" charset="-94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aleway" pitchFamily="34" charset="-94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aleway" pitchFamily="34" charset="-94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aleway" pitchFamily="34" charset="-94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aleway" pitchFamily="34" charset="-94"/>
              </a:defRPr>
            </a:lvl9pPr>
          </a:lstStyle>
          <a:p>
            <a:pPr algn="ctr">
              <a:defRPr/>
            </a:pPr>
            <a:fld id="{B9670C1C-F9F0-49ED-8A6A-411B1EDAFDBD}" type="slidenum">
              <a:rPr lang="en-US" sz="1333" b="1" smtClean="0">
                <a:solidFill>
                  <a:schemeClr val="bg1"/>
                </a:solidFill>
                <a:latin typeface="Roboto Condensed" pitchFamily="2" charset="0"/>
                <a:cs typeface="Open Sans" pitchFamily="34" charset="0"/>
              </a:rPr>
              <a:pPr algn="ctr">
                <a:defRPr/>
              </a:pPr>
              <a:t>‹#›</a:t>
            </a:fld>
            <a:endParaRPr lang="en-US" sz="2400" b="1">
              <a:solidFill>
                <a:schemeClr val="bg1"/>
              </a:solidFill>
              <a:latin typeface="Roboto Condensed" pitchFamily="2" charset="0"/>
              <a:cs typeface="Open Sans" pitchFamily="34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08518" y="359833"/>
            <a:ext cx="670983" cy="0"/>
          </a:xfrm>
          <a:prstGeom prst="line">
            <a:avLst/>
          </a:prstGeom>
          <a:ln w="25400">
            <a:solidFill>
              <a:srgbClr val="C8380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5333" y="2438401"/>
            <a:ext cx="5596467" cy="4542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12507" y="510112"/>
            <a:ext cx="8663813" cy="518621"/>
          </a:xfrm>
        </p:spPr>
        <p:txBody>
          <a:bodyPr>
            <a:norm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3200" b="1">
                <a:latin typeface="+mj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8A6C363-6846-416B-A35B-CBFDEEEB1E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360" y="1604798"/>
            <a:ext cx="11293227" cy="4333941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667"/>
            </a:lvl1pPr>
            <a:lvl2pPr>
              <a:buClr>
                <a:schemeClr val="accent1"/>
              </a:buClr>
              <a:defRPr sz="2400"/>
            </a:lvl2pPr>
            <a:lvl3pPr>
              <a:buClr>
                <a:schemeClr val="accent1"/>
              </a:buClr>
              <a:defRPr sz="2133"/>
            </a:lvl3pPr>
            <a:lvl4pPr>
              <a:buClr>
                <a:schemeClr val="accent1"/>
              </a:buClr>
              <a:defRPr sz="1867"/>
            </a:lvl4pPr>
            <a:lvl5pPr>
              <a:buClr>
                <a:schemeClr val="accent3"/>
              </a:buClr>
              <a:defRPr sz="1867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357793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text no watermar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spect="1"/>
          </p:cNvSpPr>
          <p:nvPr/>
        </p:nvSpPr>
        <p:spPr>
          <a:xfrm>
            <a:off x="11495618" y="245533"/>
            <a:ext cx="264583" cy="26458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tr-TR" sz="2400"/>
          </a:p>
        </p:txBody>
      </p:sp>
      <p:sp>
        <p:nvSpPr>
          <p:cNvPr id="4" name="Slide Number Placeholder 5"/>
          <p:cNvSpPr txBox="1">
            <a:spLocks noChangeAspect="1"/>
          </p:cNvSpPr>
          <p:nvPr/>
        </p:nvSpPr>
        <p:spPr bwMode="auto">
          <a:xfrm>
            <a:off x="11341100" y="196851"/>
            <a:ext cx="575733" cy="361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Raleway" pitchFamily="34" charset="-94"/>
              </a:defRPr>
            </a:lvl1pPr>
            <a:lvl2pPr marL="742950" indent="-285750">
              <a:defRPr>
                <a:solidFill>
                  <a:schemeClr val="tx1"/>
                </a:solidFill>
                <a:latin typeface="Raleway" pitchFamily="34" charset="-94"/>
              </a:defRPr>
            </a:lvl2pPr>
            <a:lvl3pPr marL="1143000" indent="-228600">
              <a:defRPr>
                <a:solidFill>
                  <a:schemeClr val="tx1"/>
                </a:solidFill>
                <a:latin typeface="Raleway" pitchFamily="34" charset="-94"/>
              </a:defRPr>
            </a:lvl3pPr>
            <a:lvl4pPr marL="1600200" indent="-228600">
              <a:defRPr>
                <a:solidFill>
                  <a:schemeClr val="tx1"/>
                </a:solidFill>
                <a:latin typeface="Raleway" pitchFamily="34" charset="-94"/>
              </a:defRPr>
            </a:lvl4pPr>
            <a:lvl5pPr marL="2057400" indent="-228600">
              <a:defRPr>
                <a:solidFill>
                  <a:schemeClr val="tx1"/>
                </a:solidFill>
                <a:latin typeface="Raleway" pitchFamily="34" charset="-94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aleway" pitchFamily="34" charset="-94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aleway" pitchFamily="34" charset="-94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aleway" pitchFamily="34" charset="-94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aleway" pitchFamily="34" charset="-94"/>
              </a:defRPr>
            </a:lvl9pPr>
          </a:lstStyle>
          <a:p>
            <a:pPr algn="ctr">
              <a:defRPr/>
            </a:pPr>
            <a:fld id="{88A80658-1EF0-4F75-B2D1-FF3F199B378E}" type="slidenum">
              <a:rPr lang="en-US" sz="1333" b="1" smtClean="0">
                <a:solidFill>
                  <a:schemeClr val="bg1"/>
                </a:solidFill>
                <a:latin typeface="Roboto Condensed" pitchFamily="2" charset="0"/>
                <a:cs typeface="Open Sans" pitchFamily="34" charset="0"/>
              </a:rPr>
              <a:pPr algn="ctr">
                <a:defRPr/>
              </a:pPr>
              <a:t>‹#›</a:t>
            </a:fld>
            <a:endParaRPr lang="en-US" sz="2400" b="1">
              <a:solidFill>
                <a:schemeClr val="bg1"/>
              </a:solidFill>
              <a:latin typeface="Roboto Condensed" pitchFamily="2" charset="0"/>
              <a:cs typeface="Open Sans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08518" y="359833"/>
            <a:ext cx="670983" cy="0"/>
          </a:xfrm>
          <a:prstGeom prst="line">
            <a:avLst/>
          </a:prstGeom>
          <a:ln w="25400">
            <a:solidFill>
              <a:srgbClr val="C8380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12507" y="510112"/>
            <a:ext cx="8663813" cy="518621"/>
          </a:xfrm>
        </p:spPr>
        <p:txBody>
          <a:bodyPr>
            <a:norm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3200" b="1">
                <a:latin typeface="+mj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2415BA7-F6F6-4798-A591-0B11EFD57E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360" y="1604798"/>
            <a:ext cx="11293227" cy="4333941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667"/>
            </a:lvl1pPr>
            <a:lvl2pPr>
              <a:buClr>
                <a:schemeClr val="accent1"/>
              </a:buClr>
              <a:defRPr sz="2400"/>
            </a:lvl2pPr>
            <a:lvl3pPr>
              <a:buClr>
                <a:schemeClr val="accent1"/>
              </a:buClr>
              <a:defRPr sz="2133"/>
            </a:lvl3pPr>
            <a:lvl4pPr>
              <a:buClr>
                <a:schemeClr val="accent1"/>
              </a:buClr>
              <a:defRPr sz="1867"/>
            </a:lvl4pPr>
            <a:lvl5pPr>
              <a:buClr>
                <a:schemeClr val="accent3"/>
              </a:buClr>
              <a:defRPr sz="1867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03331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spect="1"/>
          </p:cNvSpPr>
          <p:nvPr/>
        </p:nvSpPr>
        <p:spPr>
          <a:xfrm>
            <a:off x="11495618" y="245533"/>
            <a:ext cx="264583" cy="26458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tr-TR" sz="2400"/>
          </a:p>
        </p:txBody>
      </p:sp>
      <p:sp>
        <p:nvSpPr>
          <p:cNvPr id="4" name="Slide Number Placeholder 5"/>
          <p:cNvSpPr txBox="1">
            <a:spLocks noChangeAspect="1"/>
          </p:cNvSpPr>
          <p:nvPr/>
        </p:nvSpPr>
        <p:spPr bwMode="auto">
          <a:xfrm>
            <a:off x="11341100" y="196851"/>
            <a:ext cx="575733" cy="361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Raleway" pitchFamily="34" charset="-94"/>
              </a:defRPr>
            </a:lvl1pPr>
            <a:lvl2pPr marL="742950" indent="-285750">
              <a:defRPr>
                <a:solidFill>
                  <a:schemeClr val="tx1"/>
                </a:solidFill>
                <a:latin typeface="Raleway" pitchFamily="34" charset="-94"/>
              </a:defRPr>
            </a:lvl2pPr>
            <a:lvl3pPr marL="1143000" indent="-228600">
              <a:defRPr>
                <a:solidFill>
                  <a:schemeClr val="tx1"/>
                </a:solidFill>
                <a:latin typeface="Raleway" pitchFamily="34" charset="-94"/>
              </a:defRPr>
            </a:lvl3pPr>
            <a:lvl4pPr marL="1600200" indent="-228600">
              <a:defRPr>
                <a:solidFill>
                  <a:schemeClr val="tx1"/>
                </a:solidFill>
                <a:latin typeface="Raleway" pitchFamily="34" charset="-94"/>
              </a:defRPr>
            </a:lvl4pPr>
            <a:lvl5pPr marL="2057400" indent="-228600">
              <a:defRPr>
                <a:solidFill>
                  <a:schemeClr val="tx1"/>
                </a:solidFill>
                <a:latin typeface="Raleway" pitchFamily="34" charset="-94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aleway" pitchFamily="34" charset="-94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aleway" pitchFamily="34" charset="-94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aleway" pitchFamily="34" charset="-94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aleway" pitchFamily="34" charset="-94"/>
              </a:defRPr>
            </a:lvl9pPr>
          </a:lstStyle>
          <a:p>
            <a:pPr algn="ctr">
              <a:defRPr/>
            </a:pPr>
            <a:fld id="{93F8BB07-D34C-452D-9F46-868629A887C3}" type="slidenum">
              <a:rPr lang="en-US" sz="1333" b="1" smtClean="0">
                <a:solidFill>
                  <a:schemeClr val="bg1"/>
                </a:solidFill>
                <a:latin typeface="Roboto Condensed" pitchFamily="2" charset="0"/>
                <a:cs typeface="Open Sans" pitchFamily="34" charset="0"/>
              </a:rPr>
              <a:pPr algn="ctr">
                <a:defRPr/>
              </a:pPr>
              <a:t>‹#›</a:t>
            </a:fld>
            <a:endParaRPr lang="en-US" sz="2400" b="1">
              <a:solidFill>
                <a:schemeClr val="bg1"/>
              </a:solidFill>
              <a:latin typeface="Roboto Condensed" pitchFamily="2" charset="0"/>
              <a:cs typeface="Open Sans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08518" y="359833"/>
            <a:ext cx="670983" cy="0"/>
          </a:xfrm>
          <a:prstGeom prst="line">
            <a:avLst/>
          </a:prstGeom>
          <a:ln w="25400">
            <a:solidFill>
              <a:srgbClr val="C8380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5333" y="2438401"/>
            <a:ext cx="5596467" cy="4542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9457267" y="1492251"/>
            <a:ext cx="95251" cy="39348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tr-TR" sz="2400"/>
          </a:p>
        </p:txBody>
      </p:sp>
      <p:sp>
        <p:nvSpPr>
          <p:cNvPr id="9" name="Rectangle 8"/>
          <p:cNvSpPr/>
          <p:nvPr/>
        </p:nvSpPr>
        <p:spPr>
          <a:xfrm>
            <a:off x="364067" y="1492251"/>
            <a:ext cx="8642351" cy="393488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76200" dir="5400000" algn="ctr" rotWithShape="0">
              <a:srgbClr val="B4B6B8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tr-TR" sz="240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12507" y="510112"/>
            <a:ext cx="8663813" cy="518621"/>
          </a:xfrm>
        </p:spPr>
        <p:txBody>
          <a:bodyPr>
            <a:norm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3200" b="1">
                <a:latin typeface="+mj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02207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rvi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3200" y="-220133"/>
            <a:ext cx="5596467" cy="4542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Straight Connector 3"/>
          <p:cNvCxnSpPr/>
          <p:nvPr/>
        </p:nvCxnSpPr>
        <p:spPr>
          <a:xfrm>
            <a:off x="408518" y="359833"/>
            <a:ext cx="670983" cy="0"/>
          </a:xfrm>
          <a:prstGeom prst="line">
            <a:avLst/>
          </a:prstGeom>
          <a:ln w="25400">
            <a:solidFill>
              <a:srgbClr val="C8380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>
            <a:spLocks noChangeAspect="1"/>
          </p:cNvSpPr>
          <p:nvPr/>
        </p:nvSpPr>
        <p:spPr>
          <a:xfrm>
            <a:off x="11495618" y="245533"/>
            <a:ext cx="264583" cy="26458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tr-TR" sz="2400"/>
          </a:p>
        </p:txBody>
      </p:sp>
      <p:sp>
        <p:nvSpPr>
          <p:cNvPr id="6" name="Slide Number Placeholder 5"/>
          <p:cNvSpPr txBox="1">
            <a:spLocks noChangeAspect="1"/>
          </p:cNvSpPr>
          <p:nvPr/>
        </p:nvSpPr>
        <p:spPr bwMode="auto">
          <a:xfrm>
            <a:off x="11341100" y="196851"/>
            <a:ext cx="575733" cy="361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Raleway" pitchFamily="34" charset="-94"/>
              </a:defRPr>
            </a:lvl1pPr>
            <a:lvl2pPr marL="742950" indent="-285750">
              <a:defRPr>
                <a:solidFill>
                  <a:schemeClr val="tx1"/>
                </a:solidFill>
                <a:latin typeface="Raleway" pitchFamily="34" charset="-94"/>
              </a:defRPr>
            </a:lvl2pPr>
            <a:lvl3pPr marL="1143000" indent="-228600">
              <a:defRPr>
                <a:solidFill>
                  <a:schemeClr val="tx1"/>
                </a:solidFill>
                <a:latin typeface="Raleway" pitchFamily="34" charset="-94"/>
              </a:defRPr>
            </a:lvl3pPr>
            <a:lvl4pPr marL="1600200" indent="-228600">
              <a:defRPr>
                <a:solidFill>
                  <a:schemeClr val="tx1"/>
                </a:solidFill>
                <a:latin typeface="Raleway" pitchFamily="34" charset="-94"/>
              </a:defRPr>
            </a:lvl4pPr>
            <a:lvl5pPr marL="2057400" indent="-228600">
              <a:defRPr>
                <a:solidFill>
                  <a:schemeClr val="tx1"/>
                </a:solidFill>
                <a:latin typeface="Raleway" pitchFamily="34" charset="-94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aleway" pitchFamily="34" charset="-94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aleway" pitchFamily="34" charset="-94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aleway" pitchFamily="34" charset="-94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aleway" pitchFamily="34" charset="-94"/>
              </a:defRPr>
            </a:lvl9pPr>
          </a:lstStyle>
          <a:p>
            <a:pPr algn="ctr">
              <a:defRPr/>
            </a:pPr>
            <a:fld id="{53E9A161-8F68-47B0-BA39-E08507CD4354}" type="slidenum">
              <a:rPr lang="en-US" sz="1333" b="1" smtClean="0">
                <a:solidFill>
                  <a:schemeClr val="bg1"/>
                </a:solidFill>
                <a:latin typeface="Roboto Condensed" pitchFamily="2" charset="0"/>
                <a:cs typeface="Open Sans" pitchFamily="34" charset="0"/>
              </a:rPr>
              <a:pPr algn="ctr">
                <a:defRPr/>
              </a:pPr>
              <a:t>‹#›</a:t>
            </a:fld>
            <a:endParaRPr lang="en-US" sz="2400" b="1">
              <a:solidFill>
                <a:schemeClr val="bg1"/>
              </a:solidFill>
              <a:latin typeface="Roboto Condensed" pitchFamily="2" charset="0"/>
              <a:cs typeface="Open Sans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08517" y="1411818"/>
            <a:ext cx="2616200" cy="46101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76200" dir="5400000" algn="ctr" rotWithShape="0">
              <a:srgbClr val="B4B6B8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tr-TR" sz="2400"/>
          </a:p>
        </p:txBody>
      </p:sp>
      <p:sp>
        <p:nvSpPr>
          <p:cNvPr id="9" name="Rectangle 8"/>
          <p:cNvSpPr/>
          <p:nvPr/>
        </p:nvSpPr>
        <p:spPr>
          <a:xfrm>
            <a:off x="3327400" y="1411818"/>
            <a:ext cx="2616200" cy="46101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76200" dir="5400000" algn="ctr" rotWithShape="0">
              <a:srgbClr val="B4B6B8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tr-TR" sz="2400"/>
          </a:p>
        </p:txBody>
      </p:sp>
      <p:sp>
        <p:nvSpPr>
          <p:cNvPr id="10" name="Rectangle 9"/>
          <p:cNvSpPr/>
          <p:nvPr/>
        </p:nvSpPr>
        <p:spPr>
          <a:xfrm>
            <a:off x="6248400" y="1411818"/>
            <a:ext cx="2616200" cy="46101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76200" dir="5400000" algn="ctr" rotWithShape="0">
              <a:srgbClr val="B4B6B8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tr-TR" sz="2400"/>
          </a:p>
        </p:txBody>
      </p:sp>
      <p:sp>
        <p:nvSpPr>
          <p:cNvPr id="11" name="Rectangle 10"/>
          <p:cNvSpPr/>
          <p:nvPr/>
        </p:nvSpPr>
        <p:spPr>
          <a:xfrm>
            <a:off x="9167284" y="1411818"/>
            <a:ext cx="2616200" cy="46101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76200" dir="5400000" algn="ctr" rotWithShape="0">
              <a:srgbClr val="B4B6B8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tr-TR" sz="240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12507" y="510112"/>
            <a:ext cx="8663813" cy="518621"/>
          </a:xfrm>
        </p:spPr>
        <p:txBody>
          <a:bodyPr>
            <a:norm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3200" b="1">
                <a:latin typeface="+mj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75708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ight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408518" y="357717"/>
            <a:ext cx="670983" cy="0"/>
          </a:xfrm>
          <a:prstGeom prst="line">
            <a:avLst/>
          </a:prstGeom>
          <a:ln w="25400">
            <a:solidFill>
              <a:srgbClr val="C8380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>
            <a:spLocks noChangeAspect="1"/>
          </p:cNvSpPr>
          <p:nvPr/>
        </p:nvSpPr>
        <p:spPr>
          <a:xfrm>
            <a:off x="11495618" y="245533"/>
            <a:ext cx="264583" cy="26458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tr-TR" sz="2400"/>
          </a:p>
        </p:txBody>
      </p:sp>
      <p:sp>
        <p:nvSpPr>
          <p:cNvPr id="9" name="Slide Number Placeholder 5"/>
          <p:cNvSpPr txBox="1">
            <a:spLocks noChangeAspect="1"/>
          </p:cNvSpPr>
          <p:nvPr/>
        </p:nvSpPr>
        <p:spPr bwMode="auto">
          <a:xfrm>
            <a:off x="11341100" y="196851"/>
            <a:ext cx="575733" cy="361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Raleway" pitchFamily="34" charset="-94"/>
              </a:defRPr>
            </a:lvl1pPr>
            <a:lvl2pPr marL="742950" indent="-285750">
              <a:defRPr>
                <a:solidFill>
                  <a:schemeClr val="tx1"/>
                </a:solidFill>
                <a:latin typeface="Raleway" pitchFamily="34" charset="-94"/>
              </a:defRPr>
            </a:lvl2pPr>
            <a:lvl3pPr marL="1143000" indent="-228600">
              <a:defRPr>
                <a:solidFill>
                  <a:schemeClr val="tx1"/>
                </a:solidFill>
                <a:latin typeface="Raleway" pitchFamily="34" charset="-94"/>
              </a:defRPr>
            </a:lvl3pPr>
            <a:lvl4pPr marL="1600200" indent="-228600">
              <a:defRPr>
                <a:solidFill>
                  <a:schemeClr val="tx1"/>
                </a:solidFill>
                <a:latin typeface="Raleway" pitchFamily="34" charset="-94"/>
              </a:defRPr>
            </a:lvl4pPr>
            <a:lvl5pPr marL="2057400" indent="-228600">
              <a:defRPr>
                <a:solidFill>
                  <a:schemeClr val="tx1"/>
                </a:solidFill>
                <a:latin typeface="Raleway" pitchFamily="34" charset="-94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aleway" pitchFamily="34" charset="-94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aleway" pitchFamily="34" charset="-94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aleway" pitchFamily="34" charset="-94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aleway" pitchFamily="34" charset="-94"/>
              </a:defRPr>
            </a:lvl9pPr>
          </a:lstStyle>
          <a:p>
            <a:pPr algn="ctr">
              <a:defRPr/>
            </a:pPr>
            <a:fld id="{0A9D747C-3349-4234-8FE6-44B5DD2F95E9}" type="slidenum">
              <a:rPr lang="en-US" sz="1333" b="1" smtClean="0">
                <a:solidFill>
                  <a:schemeClr val="bg1"/>
                </a:solidFill>
                <a:latin typeface="Roboto Condensed" pitchFamily="2" charset="0"/>
                <a:cs typeface="Open Sans" pitchFamily="34" charset="0"/>
              </a:rPr>
              <a:pPr algn="ctr">
                <a:defRPr/>
              </a:pPr>
              <a:t>‹#›</a:t>
            </a:fld>
            <a:endParaRPr lang="en-US" sz="2400" b="1">
              <a:solidFill>
                <a:schemeClr val="bg1"/>
              </a:solidFill>
              <a:latin typeface="Roboto Condensed" pitchFamily="2" charset="0"/>
              <a:cs typeface="Open Sans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959601" y="1797051"/>
            <a:ext cx="4669367" cy="2880783"/>
          </a:xfrm>
          <a:prstGeom prst="rect">
            <a:avLst/>
          </a:prstGeom>
          <a:noFill/>
          <a:ln w="127000" cap="sq">
            <a:solidFill>
              <a:schemeClr val="bg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tr-TR" sz="2400"/>
          </a:p>
        </p:txBody>
      </p:sp>
      <p:sp>
        <p:nvSpPr>
          <p:cNvPr id="11" name="Rectangle 10"/>
          <p:cNvSpPr/>
          <p:nvPr/>
        </p:nvSpPr>
        <p:spPr>
          <a:xfrm>
            <a:off x="6000751" y="3716868"/>
            <a:ext cx="2207683" cy="1919817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1143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tr-TR" sz="240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12507" y="510112"/>
            <a:ext cx="7703707" cy="1094685"/>
          </a:xfrm>
        </p:spPr>
        <p:txBody>
          <a:bodyPr>
            <a:norm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3200" b="1">
                <a:latin typeface="+mj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7122641" y="1989253"/>
            <a:ext cx="4343400" cy="2495451"/>
          </a:xfrm>
        </p:spPr>
        <p:txBody>
          <a:bodyPr rtlCol="0">
            <a:normAutofit/>
          </a:bodyPr>
          <a:lstStyle>
            <a:lvl1pPr>
              <a:defRPr sz="1867"/>
            </a:lvl1pPr>
          </a:lstStyle>
          <a:p>
            <a:pPr lvl="0"/>
            <a:r>
              <a:rPr lang="en-US" noProof="0"/>
              <a:t>Click icon to add picture</a:t>
            </a:r>
            <a:endParaRPr lang="tr-TR" noProof="0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312507" y="1892830"/>
            <a:ext cx="5473700" cy="3936437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609585" indent="0">
              <a:buNone/>
              <a:defRPr sz="1600"/>
            </a:lvl2pPr>
            <a:lvl3pPr marL="1219170" indent="0">
              <a:buNone/>
              <a:defRPr sz="1600"/>
            </a:lvl3pPr>
            <a:lvl4pPr marL="1828754" indent="0">
              <a:buNone/>
              <a:defRPr sz="1600"/>
            </a:lvl4pPr>
            <a:lvl5pPr marL="2438339" indent="0">
              <a:buNone/>
              <a:defRPr sz="16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2"/>
          </p:nvPr>
        </p:nvSpPr>
        <p:spPr>
          <a:xfrm>
            <a:off x="6000371" y="3717032"/>
            <a:ext cx="2207484" cy="1920213"/>
          </a:xfrm>
          <a:noFill/>
          <a:ln w="15875" cap="sq">
            <a:noFill/>
            <a:miter lim="800000"/>
          </a:ln>
          <a:effectLst>
            <a:outerShdw blurRad="50800" dist="38100" dir="5400000" algn="t" rotWithShape="0">
              <a:srgbClr val="E8E8E8">
                <a:alpha val="40000"/>
              </a:srgbClr>
            </a:outerShdw>
          </a:effectLst>
        </p:spPr>
        <p:txBody>
          <a:bodyPr rtlCol="0">
            <a:normAutofit/>
          </a:bodyPr>
          <a:lstStyle>
            <a:lvl1pPr>
              <a:defRPr sz="1867"/>
            </a:lvl1pPr>
          </a:lstStyle>
          <a:p>
            <a:pPr lvl="0"/>
            <a:r>
              <a:rPr lang="en-US" noProof="0"/>
              <a:t>Click icon to add picture</a:t>
            </a:r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1838102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34433" y="1600201"/>
            <a:ext cx="10972800" cy="4525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tr-TR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359834" y="6309784"/>
            <a:ext cx="11472333" cy="0"/>
          </a:xfrm>
          <a:prstGeom prst="line">
            <a:avLst/>
          </a:prstGeom>
          <a:ln w="3175">
            <a:solidFill>
              <a:srgbClr val="E8E8E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9651764" y="6438901"/>
            <a:ext cx="218040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chemeClr val="accent4"/>
                </a:solidFill>
                <a:latin typeface="+mn-lt"/>
                <a:cs typeface="+mn-cs"/>
              </a:rPr>
              <a:t>© 2018 Mythic. All rights reserved.</a:t>
            </a:r>
            <a:endParaRPr lang="tr-TR" sz="1000" dirty="0">
              <a:solidFill>
                <a:schemeClr val="accent4"/>
              </a:solidFill>
              <a:latin typeface="+mn-lt"/>
              <a:cs typeface="+mn-cs"/>
            </a:endParaRPr>
          </a:p>
        </p:txBody>
      </p:sp>
      <p:pic>
        <p:nvPicPr>
          <p:cNvPr id="1029" name="Picture 6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834" y="6455834"/>
            <a:ext cx="1449917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8671762" y="6438901"/>
            <a:ext cx="18473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tr-TR" sz="1000" dirty="0">
              <a:solidFill>
                <a:schemeClr val="accent4"/>
              </a:solidFill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43259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  <p:sldLayoutId id="2147483773" r:id="rId12"/>
    <p:sldLayoutId id="2147483774" r:id="rId13"/>
    <p:sldLayoutId id="2147483775" r:id="rId14"/>
    <p:sldLayoutId id="2147483776" r:id="rId15"/>
    <p:sldLayoutId id="2147483777" r:id="rId16"/>
    <p:sldLayoutId id="2147483778" r:id="rId17"/>
    <p:sldLayoutId id="2147483779" r:id="rId18"/>
    <p:sldLayoutId id="2147483780" r:id="rId19"/>
    <p:sldLayoutId id="2147483787" r:id="rId20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267" kern="1200">
          <a:solidFill>
            <a:schemeClr val="tx1"/>
          </a:solidFill>
          <a:latin typeface="HelveticaNeueLT Com 45 Lt" pitchFamily="34" charset="-94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67">
          <a:solidFill>
            <a:schemeClr val="tx1"/>
          </a:solidFill>
          <a:latin typeface="HelveticaNeueLT Com 45 Lt" pitchFamily="34" charset="-94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67">
          <a:solidFill>
            <a:schemeClr val="tx1"/>
          </a:solidFill>
          <a:latin typeface="HelveticaNeueLT Com 45 Lt" pitchFamily="34" charset="-94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67">
          <a:solidFill>
            <a:schemeClr val="tx1"/>
          </a:solidFill>
          <a:latin typeface="HelveticaNeueLT Com 45 Lt" pitchFamily="34" charset="-94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67">
          <a:solidFill>
            <a:schemeClr val="tx1"/>
          </a:solidFill>
          <a:latin typeface="HelveticaNeueLT Com 45 Lt" pitchFamily="34" charset="-94"/>
        </a:defRPr>
      </a:lvl5pPr>
      <a:lvl6pPr marL="609585" algn="l" rtl="0" eaLnBrk="1" fontAlgn="base" hangingPunct="1">
        <a:spcBef>
          <a:spcPct val="0"/>
        </a:spcBef>
        <a:spcAft>
          <a:spcPct val="0"/>
        </a:spcAft>
        <a:defRPr sz="4267">
          <a:solidFill>
            <a:schemeClr val="tx1"/>
          </a:solidFill>
          <a:latin typeface="HelveticaNeueLT Com 45 Lt" pitchFamily="34" charset="-94"/>
        </a:defRPr>
      </a:lvl6pPr>
      <a:lvl7pPr marL="1219170" algn="l" rtl="0" eaLnBrk="1" fontAlgn="base" hangingPunct="1">
        <a:spcBef>
          <a:spcPct val="0"/>
        </a:spcBef>
        <a:spcAft>
          <a:spcPct val="0"/>
        </a:spcAft>
        <a:defRPr sz="4267">
          <a:solidFill>
            <a:schemeClr val="tx1"/>
          </a:solidFill>
          <a:latin typeface="HelveticaNeueLT Com 45 Lt" pitchFamily="34" charset="-94"/>
        </a:defRPr>
      </a:lvl7pPr>
      <a:lvl8pPr marL="1828754" algn="l" rtl="0" eaLnBrk="1" fontAlgn="base" hangingPunct="1">
        <a:spcBef>
          <a:spcPct val="0"/>
        </a:spcBef>
        <a:spcAft>
          <a:spcPct val="0"/>
        </a:spcAft>
        <a:defRPr sz="4267">
          <a:solidFill>
            <a:schemeClr val="tx1"/>
          </a:solidFill>
          <a:latin typeface="HelveticaNeueLT Com 45 Lt" pitchFamily="34" charset="-94"/>
        </a:defRPr>
      </a:lvl8pPr>
      <a:lvl9pPr marL="2438339" algn="l" rtl="0" eaLnBrk="1" fontAlgn="base" hangingPunct="1">
        <a:spcBef>
          <a:spcPct val="0"/>
        </a:spcBef>
        <a:spcAft>
          <a:spcPct val="0"/>
        </a:spcAft>
        <a:defRPr sz="4267">
          <a:solidFill>
            <a:schemeClr val="tx1"/>
          </a:solidFill>
          <a:latin typeface="HelveticaNeueLT Com 45 Lt" pitchFamily="34" charset="-94"/>
        </a:defRPr>
      </a:lvl9pPr>
    </p:titleStyle>
    <p:bodyStyle>
      <a:lvl1pPr marL="457189" indent="-457189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buChar char="–"/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magenta.tensorflow.org/music-vae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sz="5850" dirty="0"/>
              <a:t>ICML 2018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Aram Ebtekar</a:t>
            </a:r>
          </a:p>
          <a:p>
            <a:r>
              <a:rPr lang="en-US" dirty="0"/>
              <a:t>Senior Deep Learning Scientist</a:t>
            </a:r>
          </a:p>
          <a:p>
            <a:r>
              <a:rPr lang="en-US" dirty="0"/>
              <a:t>August 1, 2018</a:t>
            </a:r>
          </a:p>
        </p:txBody>
      </p:sp>
    </p:spTree>
    <p:extLst>
      <p:ext uri="{BB962C8B-B14F-4D97-AF65-F5344CB8AC3E}">
        <p14:creationId xmlns:p14="http://schemas.microsoft.com/office/powerpoint/2010/main" val="15729329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36BF3C7-8C3A-43F8-8B26-94372E11B2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Analysis of convergence is more complex in GANs and RL</a:t>
            </a:r>
          </a:p>
          <a:p>
            <a:r>
              <a:rPr lang="en-US" dirty="0"/>
              <a:t>One paper’s recommendations:</a:t>
            </a:r>
          </a:p>
          <a:p>
            <a:pPr lvl="1"/>
            <a:r>
              <a:rPr lang="en-US" dirty="0"/>
              <a:t>Use alternating (not simultaneous) gradient descent</a:t>
            </a:r>
          </a:p>
          <a:p>
            <a:pPr lvl="1"/>
            <a:r>
              <a:rPr lang="en-US" dirty="0"/>
              <a:t>Don’t use momentum</a:t>
            </a:r>
          </a:p>
          <a:p>
            <a:pPr lvl="1"/>
            <a:r>
              <a:rPr lang="en-US" dirty="0"/>
              <a:t>Use regularization</a:t>
            </a:r>
          </a:p>
          <a:p>
            <a:pPr lvl="2"/>
            <a:r>
              <a:rPr lang="en-US" dirty="0"/>
              <a:t>With good regularization, progressively growing architectures may not matter</a:t>
            </a:r>
          </a:p>
          <a:p>
            <a:pPr lvl="1"/>
            <a:r>
              <a:rPr lang="en-US" dirty="0"/>
              <a:t>Use simple zero-centered gradient penalties for the discriminator</a:t>
            </a:r>
          </a:p>
          <a:p>
            <a:r>
              <a:rPr lang="en-US" dirty="0"/>
              <a:t>A study showed that training on generated data yields poor results</a:t>
            </a:r>
          </a:p>
          <a:p>
            <a:pPr lvl="1"/>
            <a:r>
              <a:rPr lang="en-US" dirty="0"/>
              <a:t>Concludes that GANs might be unsuitable for data augmentation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DF795-82D4-4A69-9A3B-D26A26307B4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GANs</a:t>
            </a:r>
          </a:p>
        </p:txBody>
      </p:sp>
    </p:spTree>
    <p:extLst>
      <p:ext uri="{BB962C8B-B14F-4D97-AF65-F5344CB8AC3E}">
        <p14:creationId xmlns:p14="http://schemas.microsoft.com/office/powerpoint/2010/main" val="24783949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36BF3C7-8C3A-43F8-8B26-94372E11B2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Free Energy = Energy – Entropy</a:t>
            </a:r>
          </a:p>
          <a:p>
            <a:pPr lvl="1"/>
            <a:r>
              <a:rPr lang="en-US" dirty="0"/>
              <a:t>A subjective quantity (according to Jaynes), because entropy measures our ignorance about a system’s microscopic degrees of freedom</a:t>
            </a:r>
          </a:p>
          <a:p>
            <a:pPr lvl="1"/>
            <a:r>
              <a:rPr lang="en-US" dirty="0"/>
              <a:t>Hinton’s Variational Bayes has the form of this equation</a:t>
            </a:r>
          </a:p>
          <a:p>
            <a:r>
              <a:rPr lang="en-US" dirty="0"/>
              <a:t>Regularization by Occam’s razor:</a:t>
            </a:r>
          </a:p>
          <a:p>
            <a:pPr lvl="1"/>
            <a:r>
              <a:rPr lang="en-US" dirty="0"/>
              <a:t>Minimize dataset description length L(Model) + L(Data | Model)</a:t>
            </a:r>
          </a:p>
          <a:p>
            <a:pPr lvl="1"/>
            <a:r>
              <a:rPr lang="en-US" dirty="0"/>
              <a:t>First term is O(1), second term is O(#data)</a:t>
            </a:r>
          </a:p>
          <a:p>
            <a:pPr lvl="2"/>
            <a:r>
              <a:rPr lang="en-US" dirty="0"/>
              <a:t>Thus, bigger datasets warrant bigger models!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DF795-82D4-4A69-9A3B-D26A26307B4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Intelligence per kilowatt-hour (1 of 3)</a:t>
            </a:r>
          </a:p>
        </p:txBody>
      </p:sp>
    </p:spTree>
    <p:extLst>
      <p:ext uri="{BB962C8B-B14F-4D97-AF65-F5344CB8AC3E}">
        <p14:creationId xmlns:p14="http://schemas.microsoft.com/office/powerpoint/2010/main" val="13282345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36BF3C7-8C3A-43F8-8B26-94372E11B2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Methods for estimating 𝔼</a:t>
            </a:r>
            <a:r>
              <a:rPr lang="en-US" baseline="-25000" dirty="0"/>
              <a:t>p(𝜃|data)</a:t>
            </a:r>
            <a:r>
              <a:rPr lang="en-US" dirty="0"/>
              <a:t>f(𝜃)</a:t>
            </a:r>
          </a:p>
          <a:p>
            <a:pPr lvl="1"/>
            <a:r>
              <a:rPr lang="en-US" dirty="0"/>
              <a:t>Variational inference: use closest easy-to-use distribution q(𝜃)</a:t>
            </a:r>
          </a:p>
          <a:p>
            <a:pPr lvl="2"/>
            <a:r>
              <a:rPr lang="en-US" dirty="0"/>
              <a:t>Low variance (deterministic) but high bias</a:t>
            </a:r>
          </a:p>
          <a:p>
            <a:pPr lvl="1"/>
            <a:r>
              <a:rPr lang="en-US" dirty="0"/>
              <a:t>MCMC: if we can evaluate an unnormalized p, we can sample from it</a:t>
            </a:r>
          </a:p>
          <a:p>
            <a:pPr lvl="2"/>
            <a:r>
              <a:rPr lang="en-US" dirty="0"/>
              <a:t>Unbiased in the limit but high variance, hard to mix modes</a:t>
            </a:r>
          </a:p>
          <a:p>
            <a:r>
              <a:rPr lang="en-US" dirty="0"/>
              <a:t>By adding noise to SGD, we sample from the posterior instead of converging to max likelihood</a:t>
            </a:r>
          </a:p>
          <a:p>
            <a:pPr lvl="1"/>
            <a:r>
              <a:rPr lang="en-US" dirty="0"/>
              <a:t>This method has a parameter to control bias/variance tradeoff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DF795-82D4-4A69-9A3B-D26A26307B4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Intelligence per kilowatt-hour (2 of 3)</a:t>
            </a:r>
          </a:p>
        </p:txBody>
      </p:sp>
    </p:spTree>
    <p:extLst>
      <p:ext uri="{BB962C8B-B14F-4D97-AF65-F5344CB8AC3E}">
        <p14:creationId xmlns:p14="http://schemas.microsoft.com/office/powerpoint/2010/main" val="34297125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36BF3C7-8C3A-43F8-8B26-94372E11B2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Thermal ceiling: as models grow, thermal cost vs economic benefit</a:t>
            </a:r>
          </a:p>
          <a:p>
            <a:pPr lvl="1"/>
            <a:r>
              <a:rPr lang="en-US" dirty="0"/>
              <a:t>Especially tough for edge devices</a:t>
            </a:r>
          </a:p>
          <a:p>
            <a:pPr lvl="1"/>
            <a:r>
              <a:rPr lang="en-US" dirty="0"/>
              <a:t>What matters is intelligence per kilowatt-hour</a:t>
            </a:r>
          </a:p>
          <a:p>
            <a:r>
              <a:rPr lang="en-US" dirty="0"/>
              <a:t>Leverage Bayesian statistics to reduce model’s energy?</a:t>
            </a:r>
          </a:p>
          <a:p>
            <a:pPr lvl="1"/>
            <a:r>
              <a:rPr lang="en-US" dirty="0"/>
              <a:t>Noise introduced to weights propagates to activations</a:t>
            </a:r>
          </a:p>
          <a:p>
            <a:pPr lvl="1"/>
            <a:r>
              <a:rPr lang="en-US" dirty="0"/>
              <a:t>Informs how we should quantize weights and prune activations</a:t>
            </a:r>
          </a:p>
          <a:p>
            <a:pPr lvl="2"/>
            <a:r>
              <a:rPr lang="en-US" dirty="0"/>
              <a:t>Probabilistic Binary Networks</a:t>
            </a:r>
          </a:p>
          <a:p>
            <a:pPr lvl="2"/>
            <a:r>
              <a:rPr lang="en-US" dirty="0"/>
              <a:t>Differentiable Quantization</a:t>
            </a:r>
          </a:p>
          <a:p>
            <a:pPr lvl="2"/>
            <a:r>
              <a:rPr lang="en-US" dirty="0"/>
              <a:t>Spiking Neural Networks</a:t>
            </a:r>
          </a:p>
          <a:p>
            <a:pPr lvl="3"/>
            <a:r>
              <a:rPr lang="en-US" dirty="0"/>
              <a:t>Surveillance: may save a lot of energy by firing 0.1% of the time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DF795-82D4-4A69-9A3B-D26A26307B4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Intelligence per kilowatt-hour (3 of 3)</a:t>
            </a:r>
          </a:p>
        </p:txBody>
      </p:sp>
    </p:spTree>
    <p:extLst>
      <p:ext uri="{BB962C8B-B14F-4D97-AF65-F5344CB8AC3E}">
        <p14:creationId xmlns:p14="http://schemas.microsoft.com/office/powerpoint/2010/main" val="27634079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36BF3C7-8C3A-43F8-8B26-94372E11B2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"Dual learning”: leveraging symmetry in AI tasks</a:t>
            </a:r>
          </a:p>
          <a:p>
            <a:pPr lvl="1"/>
            <a:r>
              <a:rPr lang="en-US" dirty="0"/>
              <a:t>Suppose we want to learn a mapping X-&gt;Y and its inverse Y-&gt;X</a:t>
            </a:r>
          </a:p>
          <a:p>
            <a:pPr lvl="1"/>
            <a:r>
              <a:rPr lang="en-US" dirty="0"/>
              <a:t>Can compose the nets into autoencoders X-&gt;Y-&gt;X and Y-&gt;X-&gt;Y</a:t>
            </a:r>
          </a:p>
          <a:p>
            <a:r>
              <a:rPr lang="en-US" dirty="0" err="1"/>
              <a:t>PredRNN</a:t>
            </a:r>
            <a:r>
              <a:rPr lang="en-US" dirty="0"/>
              <a:t>++ video prediction</a:t>
            </a:r>
          </a:p>
          <a:p>
            <a:pPr lvl="1"/>
            <a:r>
              <a:rPr lang="en-US" dirty="0"/>
              <a:t>Uses highway layers alongside temporal and spatial memories</a:t>
            </a:r>
          </a:p>
          <a:p>
            <a:pPr lvl="1"/>
            <a:r>
              <a:rPr lang="en-US" dirty="0"/>
              <a:t>Worked with Chinese government to forecast weather!</a:t>
            </a:r>
          </a:p>
          <a:p>
            <a:r>
              <a:rPr lang="en-US" dirty="0" err="1"/>
              <a:t>didyprog</a:t>
            </a:r>
            <a:r>
              <a:rPr lang="en-US" dirty="0"/>
              <a:t> and </a:t>
            </a:r>
            <a:r>
              <a:rPr lang="en-US" dirty="0" err="1"/>
              <a:t>MotifNet</a:t>
            </a:r>
            <a:endParaRPr lang="en-US" dirty="0"/>
          </a:p>
          <a:p>
            <a:pPr lvl="1"/>
            <a:r>
              <a:rPr lang="en-US" dirty="0"/>
              <a:t>Learnable dynamic programming</a:t>
            </a:r>
          </a:p>
          <a:p>
            <a:pPr lvl="1"/>
            <a:r>
              <a:rPr lang="en-US" dirty="0"/>
              <a:t>Bellman equation’s max/argmax replaced by smooth versions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DF795-82D4-4A69-9A3B-D26A26307B4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Neural Architectures (1 of 2)</a:t>
            </a:r>
          </a:p>
        </p:txBody>
      </p:sp>
    </p:spTree>
    <p:extLst>
      <p:ext uri="{BB962C8B-B14F-4D97-AF65-F5344CB8AC3E}">
        <p14:creationId xmlns:p14="http://schemas.microsoft.com/office/powerpoint/2010/main" val="36759354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36BF3C7-8C3A-43F8-8B26-94372E11B2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paper “reshapes” prediction rules to satisfy constraints</a:t>
            </a:r>
          </a:p>
          <a:p>
            <a:pPr lvl="1"/>
            <a:r>
              <a:rPr lang="en-US" dirty="0"/>
              <a:t>E.g., house prices should be monotonic </a:t>
            </a:r>
            <a:r>
              <a:rPr lang="en-US" dirty="0" err="1"/>
              <a:t>w.r.t</a:t>
            </a:r>
            <a:r>
              <a:rPr lang="en-US" dirty="0"/>
              <a:t>. square footage</a:t>
            </a:r>
          </a:p>
          <a:p>
            <a:pPr lvl="1"/>
            <a:r>
              <a:rPr lang="en-US" dirty="0"/>
              <a:t>This method doesn’t seem to hurt predictive accuracy</a:t>
            </a:r>
          </a:p>
          <a:p>
            <a:r>
              <a:rPr lang="en-US" dirty="0" err="1"/>
              <a:t>MusicVAE</a:t>
            </a:r>
            <a:r>
              <a:rPr lang="en-US" dirty="0"/>
              <a:t> (</a:t>
            </a:r>
            <a:r>
              <a:rPr lang="en-US" u="sng" dirty="0">
                <a:hlinkClick r:id="rId3"/>
              </a:rPr>
              <a:t>g.co/magenta/musicvae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Builds powerful latent representations</a:t>
            </a:r>
          </a:p>
          <a:p>
            <a:pPr lvl="1"/>
            <a:r>
              <a:rPr lang="en-US" dirty="0"/>
              <a:t>Can interpolate between melodies and animal sketches!</a:t>
            </a:r>
          </a:p>
          <a:p>
            <a:r>
              <a:rPr lang="en-US" dirty="0"/>
              <a:t>Sparse </a:t>
            </a:r>
            <a:r>
              <a:rPr lang="en-US" dirty="0" err="1"/>
              <a:t>WaveRNN</a:t>
            </a:r>
            <a:r>
              <a:rPr lang="en-US" dirty="0"/>
              <a:t>: essentially </a:t>
            </a:r>
            <a:r>
              <a:rPr lang="en-US" dirty="0" err="1"/>
              <a:t>WaveNet</a:t>
            </a:r>
            <a:r>
              <a:rPr lang="en-US" dirty="0"/>
              <a:t> for mobile CPUs</a:t>
            </a:r>
          </a:p>
          <a:p>
            <a:pPr lvl="1"/>
            <a:r>
              <a:rPr lang="en-US" dirty="0"/>
              <a:t>Major reduction in FLOPs and memory bandwidth</a:t>
            </a:r>
          </a:p>
          <a:p>
            <a:r>
              <a:rPr lang="en-US" dirty="0"/>
              <a:t>RNN memories enhanced by unsupervised prediction of next event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DF795-82D4-4A69-9A3B-D26A26307B4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Neural Architectures (2 of 2)</a:t>
            </a:r>
          </a:p>
        </p:txBody>
      </p:sp>
    </p:spTree>
    <p:extLst>
      <p:ext uri="{BB962C8B-B14F-4D97-AF65-F5344CB8AC3E}">
        <p14:creationId xmlns:p14="http://schemas.microsoft.com/office/powerpoint/2010/main" val="33195672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36BF3C7-8C3A-43F8-8B26-94372E11B2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Humans use context to understand each other:</a:t>
            </a:r>
          </a:p>
          <a:p>
            <a:pPr lvl="1"/>
            <a:r>
              <a:rPr lang="en-US" dirty="0"/>
              <a:t>Shared knowledge, experience, and beliefs</a:t>
            </a:r>
          </a:p>
          <a:p>
            <a:pPr lvl="1"/>
            <a:r>
              <a:rPr lang="en-US" dirty="0"/>
              <a:t>Perceptual co-presence</a:t>
            </a:r>
          </a:p>
          <a:p>
            <a:r>
              <a:rPr lang="en-US" dirty="0"/>
              <a:t>Robots lack our wealth of “commonsense” knowledge:</a:t>
            </a:r>
          </a:p>
          <a:p>
            <a:pPr lvl="1"/>
            <a:r>
              <a:rPr lang="en-US" dirty="0"/>
              <a:t>“Cut the strawberries into pieces”: no mention of knife or cutting board</a:t>
            </a:r>
          </a:p>
          <a:p>
            <a:pPr lvl="1"/>
            <a:r>
              <a:rPr lang="en-US" dirty="0"/>
              <a:t>Need to ground language to perception, action, and effect prediction</a:t>
            </a:r>
          </a:p>
          <a:p>
            <a:pPr lvl="1"/>
            <a:r>
              <a:rPr lang="en-US" dirty="0"/>
              <a:t>Idea: use crowdsourcing and interaction policy to learn from humans</a:t>
            </a:r>
          </a:p>
          <a:p>
            <a:pPr lvl="1"/>
            <a:r>
              <a:rPr lang="en-US" dirty="0"/>
              <a:t>Finished with cute video of human teaching robot to make a smoothie</a:t>
            </a:r>
          </a:p>
          <a:p>
            <a:r>
              <a:rPr lang="en-US" dirty="0"/>
              <a:t>Audience question about logical vs neural representations</a:t>
            </a:r>
          </a:p>
          <a:p>
            <a:pPr lvl="1"/>
            <a:r>
              <a:rPr lang="en-US" dirty="0"/>
              <a:t>With enough data, low-level neural nets may build high-level concepts</a:t>
            </a:r>
          </a:p>
          <a:p>
            <a:pPr lvl="1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DF795-82D4-4A69-9A3B-D26A26307B4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12507" y="510112"/>
            <a:ext cx="8663813" cy="518621"/>
          </a:xfrm>
        </p:spPr>
        <p:txBody>
          <a:bodyPr/>
          <a:lstStyle/>
          <a:p>
            <a:r>
              <a:rPr lang="en-US" dirty="0"/>
              <a:t>Learning like People (1 of 2)</a:t>
            </a:r>
          </a:p>
        </p:txBody>
      </p:sp>
    </p:spTree>
    <p:extLst>
      <p:ext uri="{BB962C8B-B14F-4D97-AF65-F5344CB8AC3E}">
        <p14:creationId xmlns:p14="http://schemas.microsoft.com/office/powerpoint/2010/main" val="24488276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36BF3C7-8C3A-43F8-8B26-94372E11B2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Can we build a machine that grows into intelligence like a child?</a:t>
            </a:r>
          </a:p>
          <a:p>
            <a:pPr lvl="1"/>
            <a:r>
              <a:rPr lang="en-US" dirty="0"/>
              <a:t>“Core cognition”: intuitive physics, social psychology</a:t>
            </a:r>
          </a:p>
          <a:p>
            <a:pPr lvl="1"/>
            <a:r>
              <a:rPr lang="en-US" dirty="0"/>
              <a:t>“Child as scientist”: learning by experimentation</a:t>
            </a:r>
          </a:p>
          <a:p>
            <a:r>
              <a:rPr lang="en-US" dirty="0"/>
              <a:t>Various ideas discussed:</a:t>
            </a:r>
          </a:p>
          <a:p>
            <a:pPr lvl="1"/>
            <a:r>
              <a:rPr lang="en-US" dirty="0"/>
              <a:t>Probabilistic programs as integrating our best ideas on intelligence</a:t>
            </a:r>
          </a:p>
          <a:p>
            <a:pPr lvl="1"/>
            <a:r>
              <a:rPr lang="en-US" dirty="0"/>
              <a:t>Inverse optimization: inferring goals by observing behavior</a:t>
            </a:r>
          </a:p>
          <a:p>
            <a:pPr lvl="1"/>
            <a:r>
              <a:rPr lang="en-US" dirty="0"/>
              <a:t>2D image -&gt; 2.5D (map of depth &amp; surface </a:t>
            </a:r>
            <a:r>
              <a:rPr lang="en-US" dirty="0" err="1"/>
              <a:t>normals</a:t>
            </a:r>
            <a:r>
              <a:rPr lang="en-US" dirty="0"/>
              <a:t>) -&gt; 3D reconstruction</a:t>
            </a:r>
          </a:p>
          <a:p>
            <a:pPr lvl="1"/>
            <a:r>
              <a:rPr lang="en-US" dirty="0"/>
              <a:t>Seek analogies between programming &amp; human learning. DREAMCODER.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DF795-82D4-4A69-9A3B-D26A26307B4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12507" y="510112"/>
            <a:ext cx="8663813" cy="518621"/>
          </a:xfrm>
        </p:spPr>
        <p:txBody>
          <a:bodyPr/>
          <a:lstStyle/>
          <a:p>
            <a:r>
              <a:rPr lang="en-US" dirty="0"/>
              <a:t>Learning like People (2 of 2)</a:t>
            </a:r>
          </a:p>
        </p:txBody>
      </p:sp>
    </p:spTree>
    <p:extLst>
      <p:ext uri="{BB962C8B-B14F-4D97-AF65-F5344CB8AC3E}">
        <p14:creationId xmlns:p14="http://schemas.microsoft.com/office/powerpoint/2010/main" val="32581289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36BF3C7-8C3A-43F8-8B26-94372E11B2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Amazon Turk data quality suffers from lack of incentives</a:t>
            </a:r>
          </a:p>
          <a:p>
            <a:r>
              <a:rPr lang="en-US" dirty="0"/>
              <a:t>Idea: grant contributors ownership of data, pay per usage</a:t>
            </a:r>
          </a:p>
          <a:p>
            <a:pPr lvl="1"/>
            <a:r>
              <a:rPr lang="en-US" dirty="0"/>
              <a:t>Contributors have vested interest in data quality, so they can also do QA, voting to accept or reject new additions</a:t>
            </a:r>
          </a:p>
          <a:p>
            <a:pPr lvl="1"/>
            <a:r>
              <a:rPr lang="en-US" dirty="0"/>
              <a:t>But… data can be stolen!</a:t>
            </a:r>
          </a:p>
          <a:p>
            <a:r>
              <a:rPr lang="en-US" dirty="0"/>
              <a:t>Distributed ledger tracks data ownership and transactions</a:t>
            </a:r>
          </a:p>
          <a:p>
            <a:pPr lvl="1"/>
            <a:r>
              <a:rPr lang="en-US" dirty="0"/>
              <a:t>User chooses a model and data to train on</a:t>
            </a:r>
          </a:p>
          <a:p>
            <a:pPr lvl="1"/>
            <a:r>
              <a:rPr lang="en-US" dirty="0"/>
              <a:t>User pays cryptocurrency to dataset owners and compute workers</a:t>
            </a:r>
          </a:p>
          <a:p>
            <a:pPr lvl="1"/>
            <a:r>
              <a:rPr lang="en-US" dirty="0"/>
              <a:t>Split data from labels to prevent workers from stealing anything useful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DF795-82D4-4A69-9A3B-D26A26307B4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12507" y="510112"/>
            <a:ext cx="8663813" cy="518621"/>
          </a:xfrm>
        </p:spPr>
        <p:txBody>
          <a:bodyPr/>
          <a:lstStyle/>
          <a:p>
            <a:r>
              <a:rPr lang="en-US" dirty="0" err="1"/>
              <a:t>DataBright</a:t>
            </a:r>
            <a:r>
              <a:rPr lang="en-US" dirty="0"/>
              <a:t> (from game theory workshop)</a:t>
            </a:r>
          </a:p>
        </p:txBody>
      </p:sp>
    </p:spTree>
    <p:extLst>
      <p:ext uri="{BB962C8B-B14F-4D97-AF65-F5344CB8AC3E}">
        <p14:creationId xmlns:p14="http://schemas.microsoft.com/office/powerpoint/2010/main" val="19640578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36BF3C7-8C3A-43F8-8B26-94372E11B2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Unlabeled data is cheap, labels are expensive and not always useful</a:t>
            </a:r>
          </a:p>
          <a:p>
            <a:r>
              <a:rPr lang="en-US" dirty="0"/>
              <a:t>Active learning: machine chooses which labels to request</a:t>
            </a:r>
          </a:p>
          <a:p>
            <a:pPr lvl="1"/>
            <a:r>
              <a:rPr lang="en-US" dirty="0"/>
              <a:t>Hand-engineered criteria yield inconsistent results</a:t>
            </a:r>
          </a:p>
          <a:p>
            <a:pPr lvl="1"/>
            <a:r>
              <a:rPr lang="en-US" dirty="0"/>
              <a:t>Idea: let’s learn active learning!</a:t>
            </a:r>
          </a:p>
          <a:p>
            <a:pPr lvl="1"/>
            <a:r>
              <a:rPr lang="en-US" dirty="0"/>
              <a:t>RL phrasing:</a:t>
            </a:r>
          </a:p>
          <a:p>
            <a:pPr lvl="2"/>
            <a:r>
              <a:rPr lang="en-US" dirty="0"/>
              <a:t>Policy actions are data point queries</a:t>
            </a:r>
          </a:p>
          <a:p>
            <a:pPr lvl="2"/>
            <a:r>
              <a:rPr lang="en-US" dirty="0"/>
              <a:t>Reward is increment of classifier accuracy</a:t>
            </a:r>
          </a:p>
          <a:p>
            <a:r>
              <a:rPr lang="en-US" dirty="0"/>
              <a:t>Challenging to train when horizon (# data to label) is long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DF795-82D4-4A69-9A3B-D26A26307B4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/>
              <a:t>AutoML</a:t>
            </a:r>
            <a:r>
              <a:rPr lang="en-US" dirty="0"/>
              <a:t> (1 of 5) – Active Learning</a:t>
            </a:r>
          </a:p>
        </p:txBody>
      </p:sp>
    </p:spTree>
    <p:extLst>
      <p:ext uri="{BB962C8B-B14F-4D97-AF65-F5344CB8AC3E}">
        <p14:creationId xmlns:p14="http://schemas.microsoft.com/office/powerpoint/2010/main" val="2242671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36BF3C7-8C3A-43F8-8B26-94372E11B2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High diversity of ideas</a:t>
            </a:r>
          </a:p>
          <a:p>
            <a:r>
              <a:rPr lang="en-US" dirty="0"/>
              <a:t>Some “hot topics” in 2018:</a:t>
            </a:r>
          </a:p>
          <a:p>
            <a:pPr lvl="1"/>
            <a:r>
              <a:rPr lang="en-US" dirty="0"/>
              <a:t>Deep learning (differentiable UFAs have wide-ranging uses)</a:t>
            </a:r>
          </a:p>
          <a:p>
            <a:pPr lvl="1"/>
            <a:r>
              <a:rPr lang="en-US" dirty="0"/>
              <a:t>Architecture search (now possible with 1 GPU!)</a:t>
            </a:r>
          </a:p>
          <a:p>
            <a:pPr lvl="1"/>
            <a:r>
              <a:rPr lang="en-US" dirty="0"/>
              <a:t>Security and fairness (ICML best paper awards)</a:t>
            </a:r>
          </a:p>
          <a:p>
            <a:pPr lvl="1"/>
            <a:r>
              <a:rPr lang="en-US" dirty="0"/>
              <a:t>Causality (a new favorite of mine)</a:t>
            </a:r>
          </a:p>
          <a:p>
            <a:r>
              <a:rPr lang="en-US" dirty="0"/>
              <a:t>This will be a whirlwind tour</a:t>
            </a:r>
          </a:p>
          <a:p>
            <a:pPr lvl="1"/>
            <a:r>
              <a:rPr lang="en-US" dirty="0"/>
              <a:t>Please note down specific works that interest you!</a:t>
            </a:r>
          </a:p>
          <a:p>
            <a:pPr lvl="2"/>
            <a:r>
              <a:rPr lang="en-US" dirty="0"/>
              <a:t>I’ll send the papers and/or prepare a deeper presentation on those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DF795-82D4-4A69-9A3B-D26A26307B4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1592302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36BF3C7-8C3A-43F8-8B26-94372E11B2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Meta-learning can be viewed as few-shot supervised regression</a:t>
            </a:r>
          </a:p>
          <a:p>
            <a:pPr lvl="1"/>
            <a:r>
              <a:rPr lang="en-US" dirty="0"/>
              <a:t>Learn the learner f: </a:t>
            </a:r>
            <a:r>
              <a:rPr lang="en-US" dirty="0" err="1"/>
              <a:t>x</a:t>
            </a:r>
            <a:r>
              <a:rPr lang="en-US" baseline="-25000" dirty="0" err="1"/>
              <a:t>train</a:t>
            </a:r>
            <a:r>
              <a:rPr lang="en-US" dirty="0"/>
              <a:t>, </a:t>
            </a:r>
            <a:r>
              <a:rPr lang="en-US" dirty="0" err="1"/>
              <a:t>y</a:t>
            </a:r>
            <a:r>
              <a:rPr lang="en-US" baseline="-25000" dirty="0" err="1"/>
              <a:t>train</a:t>
            </a:r>
            <a:r>
              <a:rPr lang="en-US" dirty="0"/>
              <a:t>, </a:t>
            </a:r>
            <a:r>
              <a:rPr lang="en-US" dirty="0" err="1"/>
              <a:t>x</a:t>
            </a:r>
            <a:r>
              <a:rPr lang="en-US" baseline="-25000" dirty="0" err="1"/>
              <a:t>test</a:t>
            </a:r>
            <a:r>
              <a:rPr lang="en-US" dirty="0"/>
              <a:t> -&gt; </a:t>
            </a:r>
            <a:r>
              <a:rPr lang="en-US" dirty="0" err="1"/>
              <a:t>y</a:t>
            </a:r>
            <a:r>
              <a:rPr lang="en-US" baseline="-25000" dirty="0" err="1"/>
              <a:t>test</a:t>
            </a:r>
            <a:endParaRPr lang="en-US" dirty="0"/>
          </a:p>
          <a:p>
            <a:r>
              <a:rPr lang="en-US" dirty="0"/>
              <a:t>Desirable properties to aim for:</a:t>
            </a:r>
          </a:p>
          <a:p>
            <a:pPr lvl="1"/>
            <a:r>
              <a:rPr lang="en-US" dirty="0"/>
              <a:t>Expressive power: universal learning procedure approximator</a:t>
            </a:r>
          </a:p>
          <a:p>
            <a:pPr lvl="1"/>
            <a:r>
              <a:rPr lang="en-US" dirty="0"/>
              <a:t>Consistency: can solve even out-of-distribution tasks, given enough data</a:t>
            </a:r>
          </a:p>
          <a:p>
            <a:pPr lvl="1"/>
            <a:r>
              <a:rPr lang="en-US" dirty="0"/>
              <a:t>First-order: no need to differentiate through learning</a:t>
            </a:r>
          </a:p>
          <a:p>
            <a:pPr lvl="1"/>
            <a:r>
              <a:rPr lang="en-US" dirty="0"/>
              <a:t>Uncertainty awareness: can deal with ambiguity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DF795-82D4-4A69-9A3B-D26A26307B4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/>
              <a:t>AutoML</a:t>
            </a:r>
            <a:r>
              <a:rPr lang="en-US" dirty="0"/>
              <a:t> (2 of 5) – Meta-Learning</a:t>
            </a:r>
          </a:p>
        </p:txBody>
      </p:sp>
    </p:spTree>
    <p:extLst>
      <p:ext uri="{BB962C8B-B14F-4D97-AF65-F5344CB8AC3E}">
        <p14:creationId xmlns:p14="http://schemas.microsoft.com/office/powerpoint/2010/main" val="6484768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36BF3C7-8C3A-43F8-8B26-94372E11B2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Blackbox approaches</a:t>
            </a:r>
          </a:p>
          <a:p>
            <a:pPr lvl="1"/>
            <a:r>
              <a:rPr lang="en-US" dirty="0" err="1"/>
              <a:t>y</a:t>
            </a:r>
            <a:r>
              <a:rPr lang="en-US" baseline="-25000" dirty="0" err="1"/>
              <a:t>test</a:t>
            </a:r>
            <a:r>
              <a:rPr lang="en-US" dirty="0"/>
              <a:t> = f(</a:t>
            </a:r>
            <a:r>
              <a:rPr lang="en-US" dirty="0" err="1"/>
              <a:t>x</a:t>
            </a:r>
            <a:r>
              <a:rPr lang="en-US" baseline="-25000" dirty="0" err="1"/>
              <a:t>train</a:t>
            </a:r>
            <a:r>
              <a:rPr lang="en-US" dirty="0"/>
              <a:t>, </a:t>
            </a:r>
            <a:r>
              <a:rPr lang="en-US" dirty="0" err="1"/>
              <a:t>y</a:t>
            </a:r>
            <a:r>
              <a:rPr lang="en-US" baseline="-25000" dirty="0" err="1"/>
              <a:t>train</a:t>
            </a:r>
            <a:r>
              <a:rPr lang="en-US" dirty="0"/>
              <a:t>, </a:t>
            </a:r>
            <a:r>
              <a:rPr lang="en-US" dirty="0" err="1"/>
              <a:t>x</a:t>
            </a:r>
            <a:r>
              <a:rPr lang="en-US" baseline="-25000" dirty="0" err="1"/>
              <a:t>test</a:t>
            </a:r>
            <a:r>
              <a:rPr lang="en-US" dirty="0"/>
              <a:t>; 𝜃) or</a:t>
            </a:r>
          </a:p>
          <a:p>
            <a:pPr lvl="1"/>
            <a:r>
              <a:rPr lang="en-US" dirty="0" err="1"/>
              <a:t>y</a:t>
            </a:r>
            <a:r>
              <a:rPr lang="en-US" baseline="-25000" dirty="0" err="1"/>
              <a:t>test</a:t>
            </a:r>
            <a:r>
              <a:rPr lang="en-US" dirty="0"/>
              <a:t> = f(</a:t>
            </a:r>
            <a:r>
              <a:rPr lang="en-US" dirty="0" err="1"/>
              <a:t>x</a:t>
            </a:r>
            <a:r>
              <a:rPr lang="en-US" baseline="-25000" dirty="0" err="1"/>
              <a:t>test</a:t>
            </a:r>
            <a:r>
              <a:rPr lang="en-US" dirty="0"/>
              <a:t>; g(</a:t>
            </a:r>
            <a:r>
              <a:rPr lang="en-US" dirty="0" err="1"/>
              <a:t>x</a:t>
            </a:r>
            <a:r>
              <a:rPr lang="en-US" baseline="-25000" dirty="0" err="1"/>
              <a:t>train</a:t>
            </a:r>
            <a:r>
              <a:rPr lang="en-US" dirty="0"/>
              <a:t>, </a:t>
            </a:r>
            <a:r>
              <a:rPr lang="en-US" dirty="0" err="1"/>
              <a:t>y</a:t>
            </a:r>
            <a:r>
              <a:rPr lang="en-US" baseline="-25000" dirty="0" err="1"/>
              <a:t>train</a:t>
            </a:r>
            <a:r>
              <a:rPr lang="en-US" dirty="0"/>
              <a:t>; 𝜃))</a:t>
            </a:r>
          </a:p>
          <a:p>
            <a:pPr lvl="1"/>
            <a:r>
              <a:rPr lang="en-US" dirty="0"/>
              <a:t>Has expressive power but not consistency</a:t>
            </a:r>
          </a:p>
          <a:p>
            <a:pPr lvl="1"/>
            <a:r>
              <a:rPr lang="en-US" dirty="0"/>
              <a:t>Hard to optimize due to generality, lack of inductive bias</a:t>
            </a:r>
          </a:p>
          <a:p>
            <a:r>
              <a:rPr lang="en-US" dirty="0"/>
              <a:t>Structured approaches</a:t>
            </a:r>
          </a:p>
          <a:p>
            <a:pPr lvl="1"/>
            <a:r>
              <a:rPr lang="en-US" dirty="0"/>
              <a:t>Based on nearest neighbors in a learned metric space, or gradient descent from a learned initialization</a:t>
            </a:r>
          </a:p>
          <a:p>
            <a:pPr lvl="1"/>
            <a:r>
              <a:rPr lang="en-US" dirty="0"/>
              <a:t>Model ambiguity by sampling classifiers?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DF795-82D4-4A69-9A3B-D26A26307B4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/>
              <a:t>AutoML</a:t>
            </a:r>
            <a:r>
              <a:rPr lang="en-US" dirty="0"/>
              <a:t> (3 of 5) – Meta-Learning</a:t>
            </a:r>
          </a:p>
        </p:txBody>
      </p:sp>
    </p:spTree>
    <p:extLst>
      <p:ext uri="{BB962C8B-B14F-4D97-AF65-F5344CB8AC3E}">
        <p14:creationId xmlns:p14="http://schemas.microsoft.com/office/powerpoint/2010/main" val="29064231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36BF3C7-8C3A-43F8-8B26-94372E11B2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Advances in neural architecture search</a:t>
            </a:r>
          </a:p>
          <a:p>
            <a:pPr lvl="1"/>
            <a:r>
              <a:rPr lang="en-US" dirty="0"/>
              <a:t>Classic NAS (2017) uses controller RNN to build candidate networks</a:t>
            </a:r>
          </a:p>
          <a:p>
            <a:pPr lvl="2"/>
            <a:r>
              <a:rPr lang="en-US" dirty="0"/>
              <a:t>Controller is trained by RL on the final validation loss</a:t>
            </a:r>
          </a:p>
          <a:p>
            <a:pPr lvl="2"/>
            <a:r>
              <a:rPr lang="en-US" dirty="0"/>
              <a:t>Extremely slow because every candidate network is trained from scratch</a:t>
            </a:r>
          </a:p>
          <a:p>
            <a:pPr lvl="1"/>
            <a:r>
              <a:rPr lang="en-US" dirty="0"/>
              <a:t>SMASH trains a hypernetwork to generate low-rank weights</a:t>
            </a:r>
          </a:p>
          <a:p>
            <a:pPr lvl="1"/>
            <a:r>
              <a:rPr lang="en-US" dirty="0"/>
              <a:t>ENAS shares the weights between candidate networks</a:t>
            </a:r>
          </a:p>
          <a:p>
            <a:pPr lvl="2"/>
            <a:r>
              <a:rPr lang="en-US" dirty="0"/>
              <a:t>Training alternates between controller and sampled child network</a:t>
            </a:r>
          </a:p>
          <a:p>
            <a:pPr lvl="2"/>
            <a:r>
              <a:rPr lang="en-US" dirty="0"/>
              <a:t>1000x less expensive than NAS, feasible on 1 GPU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DF795-82D4-4A69-9A3B-D26A26307B4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/>
              <a:t>AutoML</a:t>
            </a:r>
            <a:r>
              <a:rPr lang="en-US" dirty="0"/>
              <a:t> (4 of 5) – Architecture Search</a:t>
            </a:r>
          </a:p>
        </p:txBody>
      </p:sp>
    </p:spTree>
    <p:extLst>
      <p:ext uri="{BB962C8B-B14F-4D97-AF65-F5344CB8AC3E}">
        <p14:creationId xmlns:p14="http://schemas.microsoft.com/office/powerpoint/2010/main" val="7349102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36BF3C7-8C3A-43F8-8B26-94372E11B2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Simpler methods without a controller or hypernetwork</a:t>
            </a:r>
          </a:p>
          <a:p>
            <a:pPr lvl="1"/>
            <a:r>
              <a:rPr lang="en-US" dirty="0"/>
              <a:t>“One-shot” method trains one giant network with path dropout</a:t>
            </a:r>
          </a:p>
          <a:p>
            <a:pPr lvl="2"/>
            <a:r>
              <a:rPr lang="en-US" dirty="0"/>
              <a:t>Candidate networks are obtained by selectively zeroing out operations</a:t>
            </a:r>
          </a:p>
          <a:p>
            <a:pPr lvl="1"/>
            <a:r>
              <a:rPr lang="en-US" dirty="0"/>
              <a:t>DARTS: differentiable architecture search</a:t>
            </a:r>
          </a:p>
          <a:p>
            <a:pPr lvl="1"/>
            <a:r>
              <a:rPr lang="en-US" dirty="0"/>
              <a:t>Evolutionary algorithms may yield better networks than RL approaches</a:t>
            </a:r>
          </a:p>
          <a:p>
            <a:pPr lvl="2"/>
            <a:r>
              <a:rPr lang="en-US" dirty="0"/>
              <a:t>But require a great deal more compute to successfully train</a:t>
            </a:r>
          </a:p>
          <a:p>
            <a:r>
              <a:rPr lang="en-US" dirty="0"/>
              <a:t>Controversial suggestion:</a:t>
            </a:r>
          </a:p>
          <a:p>
            <a:pPr lvl="1"/>
            <a:r>
              <a:rPr lang="en-US" dirty="0"/>
              <a:t>Should conferences automatically reject closed-source contributions?</a:t>
            </a:r>
          </a:p>
          <a:p>
            <a:pPr lvl="1"/>
            <a:r>
              <a:rPr lang="en-US" dirty="0"/>
              <a:t>If adopted by ICML &amp; NIPS, all the major labs would have to release their work in order to retain their research scientists!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DF795-82D4-4A69-9A3B-D26A26307B4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/>
              <a:t>AutoML</a:t>
            </a:r>
            <a:r>
              <a:rPr lang="en-US" dirty="0"/>
              <a:t> (5 of 5) – Architecture Search</a:t>
            </a:r>
          </a:p>
        </p:txBody>
      </p:sp>
    </p:spTree>
    <p:extLst>
      <p:ext uri="{BB962C8B-B14F-4D97-AF65-F5344CB8AC3E}">
        <p14:creationId xmlns:p14="http://schemas.microsoft.com/office/powerpoint/2010/main" val="39249332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36BF3C7-8C3A-43F8-8B26-94372E11B2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causality?</a:t>
            </a:r>
          </a:p>
          <a:p>
            <a:pPr lvl="1"/>
            <a:r>
              <a:rPr lang="en-US" dirty="0"/>
              <a:t>Motivated by physics, psychology, and experiment design</a:t>
            </a:r>
          </a:p>
          <a:p>
            <a:pPr lvl="2"/>
            <a:r>
              <a:rPr lang="en-US" dirty="0"/>
              <a:t>Why is it important to do randomized trials?</a:t>
            </a:r>
          </a:p>
          <a:p>
            <a:pPr lvl="1"/>
            <a:r>
              <a:rPr lang="en-US" dirty="0"/>
              <a:t>Relevant to law and public policy</a:t>
            </a:r>
          </a:p>
          <a:p>
            <a:pPr lvl="2"/>
            <a:r>
              <a:rPr lang="en-US" dirty="0"/>
              <a:t>Counterfactuals: would Y have occurred, had we done X?</a:t>
            </a:r>
          </a:p>
          <a:p>
            <a:pPr lvl="1"/>
            <a:r>
              <a:rPr lang="en-US" dirty="0"/>
              <a:t>Many prominent scholars got it wrong!</a:t>
            </a:r>
          </a:p>
          <a:p>
            <a:pPr lvl="1"/>
            <a:r>
              <a:rPr lang="en-US" dirty="0"/>
              <a:t>Rubin offers analogy with quantum mechanics:</a:t>
            </a:r>
          </a:p>
          <a:p>
            <a:pPr lvl="2"/>
            <a:r>
              <a:rPr lang="en-US" dirty="0"/>
              <a:t>We can define two quantities, but only observe one: effect of action A or B</a:t>
            </a:r>
          </a:p>
          <a:p>
            <a:pPr lvl="1"/>
            <a:r>
              <a:rPr lang="en-US" dirty="0"/>
              <a:t>Modern formulation uses directed graphs and structural equations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DF795-82D4-4A69-9A3B-D26A26307B4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Causality (1 of 4) – Introduction</a:t>
            </a:r>
          </a:p>
        </p:txBody>
      </p:sp>
    </p:spTree>
    <p:extLst>
      <p:ext uri="{BB962C8B-B14F-4D97-AF65-F5344CB8AC3E}">
        <p14:creationId xmlns:p14="http://schemas.microsoft.com/office/powerpoint/2010/main" val="30135928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36BF3C7-8C3A-43F8-8B26-94372E11B2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Causal bandit problem</a:t>
            </a:r>
          </a:p>
          <a:p>
            <a:pPr lvl="1"/>
            <a:r>
              <a:rPr lang="en-US" dirty="0"/>
              <a:t>Given a causal graph and set of allowed interventions, want to wisely spend experiment budget so as to optimize final policy</a:t>
            </a:r>
          </a:p>
          <a:p>
            <a:pPr lvl="1"/>
            <a:r>
              <a:rPr lang="en-US" dirty="0"/>
              <a:t>Can be viewed as a </a:t>
            </a:r>
            <a:r>
              <a:rPr lang="en-US" dirty="0" err="1"/>
              <a:t>whitebox</a:t>
            </a:r>
            <a:r>
              <a:rPr lang="en-US" dirty="0"/>
              <a:t> generalization of multi-armed bandit</a:t>
            </a:r>
          </a:p>
          <a:p>
            <a:pPr lvl="2"/>
            <a:r>
              <a:rPr lang="en-US" dirty="0"/>
              <a:t>Key difference is we can observe intermediate variables after experiments</a:t>
            </a:r>
          </a:p>
          <a:p>
            <a:r>
              <a:rPr lang="en-US" dirty="0"/>
              <a:t>Many other works:</a:t>
            </a:r>
          </a:p>
          <a:p>
            <a:pPr lvl="1"/>
            <a:r>
              <a:rPr lang="en-US" dirty="0"/>
              <a:t>Learning causal models from interventions in gene therapy</a:t>
            </a:r>
          </a:p>
          <a:p>
            <a:pPr lvl="1"/>
            <a:r>
              <a:rPr lang="en-US" dirty="0"/>
              <a:t>Resolving direction of cause-effect relationships in a causal DAG</a:t>
            </a:r>
          </a:p>
          <a:p>
            <a:pPr lvl="1"/>
            <a:r>
              <a:rPr lang="en-US" dirty="0"/>
              <a:t>Pricing in a digital economy, with confounders such as seasonality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DF795-82D4-4A69-9A3B-D26A26307B4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Causality (2 of 4) – Foundations</a:t>
            </a:r>
          </a:p>
        </p:txBody>
      </p:sp>
    </p:spTree>
    <p:extLst>
      <p:ext uri="{BB962C8B-B14F-4D97-AF65-F5344CB8AC3E}">
        <p14:creationId xmlns:p14="http://schemas.microsoft.com/office/powerpoint/2010/main" val="40559886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36BF3C7-8C3A-43F8-8B26-94372E11B2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Invariance is </a:t>
            </a:r>
            <a:r>
              <a:rPr lang="en-US" dirty="0" err="1"/>
              <a:t>wrt</a:t>
            </a:r>
            <a:r>
              <a:rPr lang="en-US" dirty="0"/>
              <a:t> “plausible” interventions that change a distribution</a:t>
            </a:r>
          </a:p>
          <a:p>
            <a:pPr lvl="1"/>
            <a:r>
              <a:rPr lang="en-US" dirty="0"/>
              <a:t>P(recovery | treatment, status) shouldn’t depend on treatment policy</a:t>
            </a:r>
          </a:p>
          <a:p>
            <a:pPr lvl="1"/>
            <a:r>
              <a:rPr lang="en-US" dirty="0"/>
              <a:t>ML presents tradeoff between predictive accuracy and invariance</a:t>
            </a:r>
          </a:p>
          <a:p>
            <a:pPr lvl="2"/>
            <a:r>
              <a:rPr lang="en-US" dirty="0"/>
              <a:t>Predictive models risk learning non-causal policy-dependent relationships</a:t>
            </a:r>
          </a:p>
          <a:p>
            <a:pPr lvl="3"/>
            <a:r>
              <a:rPr lang="en-US" dirty="0"/>
              <a:t>E.g. model may fail to generalize to a hospital where doctors prescribe differently</a:t>
            </a:r>
          </a:p>
          <a:p>
            <a:pPr lvl="2"/>
            <a:r>
              <a:rPr lang="en-US" dirty="0"/>
              <a:t>Causal models specify </a:t>
            </a:r>
            <a:r>
              <a:rPr lang="en-US" b="1" dirty="0"/>
              <a:t>stable</a:t>
            </a:r>
            <a:r>
              <a:rPr lang="en-US" dirty="0"/>
              <a:t> relationships</a:t>
            </a:r>
          </a:p>
          <a:p>
            <a:pPr lvl="3"/>
            <a:r>
              <a:rPr lang="en-US" dirty="0"/>
              <a:t>Hence, they generalize better to changes in data distribution</a:t>
            </a:r>
          </a:p>
          <a:p>
            <a:pPr lvl="1"/>
            <a:r>
              <a:rPr lang="en-US" dirty="0"/>
              <a:t>Anchor Regression yields models invariant to shifts in “anchor” variables</a:t>
            </a:r>
          </a:p>
          <a:p>
            <a:pPr lvl="1"/>
            <a:r>
              <a:rPr lang="en-US" dirty="0"/>
              <a:t>Counterfactual Normalization yields models stable to policy changes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DF795-82D4-4A69-9A3B-D26A26307B4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dirty="0"/>
              <a:t>Causality (3 of 4) – ML &amp; Invariance</a:t>
            </a:r>
          </a:p>
        </p:txBody>
      </p:sp>
    </p:spTree>
    <p:extLst>
      <p:ext uri="{BB962C8B-B14F-4D97-AF65-F5344CB8AC3E}">
        <p14:creationId xmlns:p14="http://schemas.microsoft.com/office/powerpoint/2010/main" val="8486277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36BF3C7-8C3A-43F8-8B26-94372E11B2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you’re doing an observational study:</a:t>
            </a:r>
          </a:p>
          <a:p>
            <a:pPr lvl="1"/>
            <a:r>
              <a:rPr lang="en-US" dirty="0"/>
              <a:t>Strip out the outcome data</a:t>
            </a:r>
          </a:p>
          <a:p>
            <a:pPr lvl="1"/>
            <a:r>
              <a:rPr lang="en-US" dirty="0"/>
              <a:t>Design the study in detail</a:t>
            </a:r>
          </a:p>
          <a:p>
            <a:pPr lvl="1"/>
            <a:r>
              <a:rPr lang="en-US" dirty="0"/>
              <a:t>Get agreement from experts on both sides</a:t>
            </a:r>
          </a:p>
          <a:p>
            <a:pPr lvl="1"/>
            <a:r>
              <a:rPr lang="en-US" dirty="0"/>
              <a:t>Only then, look at the data</a:t>
            </a:r>
          </a:p>
          <a:p>
            <a:r>
              <a:rPr lang="en-US" dirty="0"/>
              <a:t>Flaws of randomized trials in practice:</a:t>
            </a:r>
          </a:p>
          <a:p>
            <a:pPr lvl="1"/>
            <a:r>
              <a:rPr lang="en-US" dirty="0"/>
              <a:t>Imperfect compliance</a:t>
            </a:r>
          </a:p>
          <a:p>
            <a:pPr lvl="1"/>
            <a:r>
              <a:rPr lang="en-US" dirty="0"/>
              <a:t>Long-term effects not studied</a:t>
            </a:r>
          </a:p>
          <a:p>
            <a:pPr lvl="1"/>
            <a:r>
              <a:rPr lang="en-US" dirty="0"/>
              <a:t>Always follow up, never put too much trust in a single study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DF795-82D4-4A69-9A3B-D26A26307B4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dirty="0"/>
              <a:t>Causality (4 of 4) – Panel</a:t>
            </a:r>
          </a:p>
        </p:txBody>
      </p:sp>
    </p:spTree>
    <p:extLst>
      <p:ext uri="{BB962C8B-B14F-4D97-AF65-F5344CB8AC3E}">
        <p14:creationId xmlns:p14="http://schemas.microsoft.com/office/powerpoint/2010/main" val="32765936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36BF3C7-8C3A-43F8-8B26-94372E11B2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Motivation: bias on “protected” attributes, e.g., race</a:t>
            </a:r>
          </a:p>
          <a:p>
            <a:pPr lvl="1"/>
            <a:r>
              <a:rPr lang="en-US" dirty="0"/>
              <a:t>Poor prediction on minority groups may reduce retention on your product</a:t>
            </a:r>
          </a:p>
          <a:p>
            <a:pPr lvl="2"/>
            <a:r>
              <a:rPr lang="en-US" dirty="0"/>
              <a:t>Less retention further biases the data: vicious cycle!</a:t>
            </a:r>
          </a:p>
          <a:p>
            <a:pPr lvl="1"/>
            <a:r>
              <a:rPr lang="en-US" dirty="0"/>
              <a:t>Even more severe consequences in criminal justice and child welfare</a:t>
            </a:r>
          </a:p>
          <a:p>
            <a:r>
              <a:rPr lang="en-US" dirty="0"/>
              <a:t>What is fair? Competing ideals.</a:t>
            </a:r>
          </a:p>
          <a:p>
            <a:pPr lvl="1"/>
            <a:r>
              <a:rPr lang="en-US" dirty="0"/>
              <a:t>Equity: similar people should be treated similarly</a:t>
            </a:r>
          </a:p>
          <a:p>
            <a:pPr lvl="1"/>
            <a:r>
              <a:rPr lang="en-US" dirty="0"/>
              <a:t>Equal protection: people shouldn’t be discriminated by circumstances beyond their control</a:t>
            </a:r>
          </a:p>
          <a:p>
            <a:pPr lvl="1"/>
            <a:r>
              <a:rPr lang="en-US" dirty="0"/>
              <a:t>Challenging to make these ideas precise…</a:t>
            </a:r>
          </a:p>
          <a:p>
            <a:pPr lvl="2"/>
            <a:r>
              <a:rPr lang="en-US" dirty="0"/>
              <a:t>Need to consider incentives, causality, and long-term impact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DF795-82D4-4A69-9A3B-D26A26307B4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Fairness (1 of 2) – Overview</a:t>
            </a:r>
          </a:p>
        </p:txBody>
      </p:sp>
    </p:spTree>
    <p:extLst>
      <p:ext uri="{BB962C8B-B14F-4D97-AF65-F5344CB8AC3E}">
        <p14:creationId xmlns:p14="http://schemas.microsoft.com/office/powerpoint/2010/main" val="28738924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36BF3C7-8C3A-43F8-8B26-94372E11B2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Data points (</a:t>
            </a:r>
            <a:r>
              <a:rPr lang="en-US" dirty="0" err="1"/>
              <a:t>s</a:t>
            </a:r>
            <a:r>
              <a:rPr lang="en-US" baseline="-25000" dirty="0" err="1"/>
              <a:t>i</a:t>
            </a:r>
            <a:r>
              <a:rPr lang="en-US" dirty="0"/>
              <a:t>, </a:t>
            </a:r>
            <a:r>
              <a:rPr lang="en-US" dirty="0" err="1"/>
              <a:t>u</a:t>
            </a:r>
            <a:r>
              <a:rPr lang="en-US" baseline="-25000" dirty="0" err="1"/>
              <a:t>i</a:t>
            </a:r>
            <a:r>
              <a:rPr lang="en-US" dirty="0"/>
              <a:t>, </a:t>
            </a:r>
            <a:r>
              <a:rPr lang="en-US" dirty="0" err="1"/>
              <a:t>y</a:t>
            </a:r>
            <a:r>
              <a:rPr lang="en-US" baseline="-25000" dirty="0" err="1"/>
              <a:t>i</a:t>
            </a:r>
            <a:r>
              <a:rPr lang="en-US" dirty="0"/>
              <a:t>): (protected data, unprotected data, target)</a:t>
            </a:r>
          </a:p>
          <a:p>
            <a:pPr lvl="1"/>
            <a:r>
              <a:rPr lang="en-US" dirty="0"/>
              <a:t>Politically expedient to simply ignore protected attributes</a:t>
            </a:r>
          </a:p>
          <a:p>
            <a:pPr lvl="1"/>
            <a:r>
              <a:rPr lang="en-US" dirty="0"/>
              <a:t>But influence can leak via proxy variables</a:t>
            </a:r>
          </a:p>
          <a:p>
            <a:r>
              <a:rPr lang="en-US" dirty="0"/>
              <a:t>Some criteria proposed by the academic community:</a:t>
            </a:r>
          </a:p>
          <a:p>
            <a:pPr lvl="1"/>
            <a:r>
              <a:rPr lang="en-US" dirty="0"/>
              <a:t>Demographic parity: </a:t>
            </a:r>
            <a:r>
              <a:rPr lang="en-US" dirty="0" err="1"/>
              <a:t>Yhat⟂S</a:t>
            </a:r>
            <a:endParaRPr lang="en-US" dirty="0"/>
          </a:p>
          <a:p>
            <a:pPr lvl="1"/>
            <a:r>
              <a:rPr lang="en-US" dirty="0"/>
              <a:t>Equalized odds: </a:t>
            </a:r>
            <a:r>
              <a:rPr lang="en-US" dirty="0" err="1"/>
              <a:t>Yhat⟂S</a:t>
            </a:r>
            <a:r>
              <a:rPr lang="en-US" dirty="0"/>
              <a:t> | Y</a:t>
            </a:r>
          </a:p>
          <a:p>
            <a:pPr lvl="1"/>
            <a:r>
              <a:rPr lang="en-US" dirty="0"/>
              <a:t>Calibration: Y⟂S | </a:t>
            </a:r>
            <a:r>
              <a:rPr lang="en-US" dirty="0" err="1"/>
              <a:t>Yhat</a:t>
            </a:r>
            <a:endParaRPr lang="en-US" dirty="0"/>
          </a:p>
          <a:p>
            <a:pPr lvl="2"/>
            <a:r>
              <a:rPr lang="en-US" dirty="0"/>
              <a:t>Used by Northpointe </a:t>
            </a:r>
            <a:r>
              <a:rPr lang="en-US"/>
              <a:t>to defend its </a:t>
            </a:r>
            <a:r>
              <a:rPr lang="en-US" dirty="0"/>
              <a:t>criminal profiling </a:t>
            </a:r>
            <a:r>
              <a:rPr lang="en-US" dirty="0" err="1"/>
              <a:t>wrt</a:t>
            </a:r>
            <a:r>
              <a:rPr lang="en-US" dirty="0"/>
              <a:t> race</a:t>
            </a:r>
          </a:p>
          <a:p>
            <a:pPr lvl="1"/>
            <a:r>
              <a:rPr lang="en-US" dirty="0" err="1"/>
              <a:t>Yhat</a:t>
            </a:r>
            <a:r>
              <a:rPr lang="en-US" dirty="0"/>
              <a:t>(</a:t>
            </a:r>
            <a:r>
              <a:rPr lang="en-US" dirty="0" err="1"/>
              <a:t>s’,U</a:t>
            </a:r>
            <a:r>
              <a:rPr lang="en-US" dirty="0"/>
              <a:t>) | </a:t>
            </a:r>
            <a:r>
              <a:rPr lang="en-US" dirty="0" err="1"/>
              <a:t>s,x</a:t>
            </a:r>
            <a:r>
              <a:rPr lang="en-US" dirty="0"/>
              <a:t> has the same distribution for all s’</a:t>
            </a:r>
          </a:p>
          <a:p>
            <a:pPr lvl="2"/>
            <a:r>
              <a:rPr lang="en-US" dirty="0"/>
              <a:t>Not an observational group notion, but a counterfactual on an individual x!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DF795-82D4-4A69-9A3B-D26A26307B4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Fairness (2 of 2) – Formal Criteria</a:t>
            </a:r>
          </a:p>
        </p:txBody>
      </p:sp>
    </p:spTree>
    <p:extLst>
      <p:ext uri="{BB962C8B-B14F-4D97-AF65-F5344CB8AC3E}">
        <p14:creationId xmlns:p14="http://schemas.microsoft.com/office/powerpoint/2010/main" val="2587378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36BF3C7-8C3A-43F8-8B26-94372E11B2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Goal: support concepts/intuitions and inspire ideas</a:t>
            </a:r>
          </a:p>
          <a:p>
            <a:r>
              <a:rPr lang="en-US" dirty="0"/>
              <a:t>Deep nets are not well understood</a:t>
            </a:r>
          </a:p>
          <a:p>
            <a:pPr lvl="1"/>
            <a:r>
              <a:rPr lang="en-US" dirty="0"/>
              <a:t>Many “common-sense” ideas about how they work were proven false</a:t>
            </a:r>
          </a:p>
          <a:p>
            <a:r>
              <a:rPr lang="en-US" dirty="0"/>
              <a:t>Non-convexity and complex structure makes armchair theory useless</a:t>
            </a:r>
          </a:p>
          <a:p>
            <a:pPr lvl="1"/>
            <a:r>
              <a:rPr lang="en-US" dirty="0"/>
              <a:t>Best theory will emerge from trials on real data!</a:t>
            </a:r>
          </a:p>
          <a:p>
            <a:r>
              <a:rPr lang="en-US" dirty="0"/>
              <a:t>Areas of research:</a:t>
            </a:r>
          </a:p>
          <a:p>
            <a:pPr lvl="1"/>
            <a:r>
              <a:rPr lang="en-US" dirty="0"/>
              <a:t>Optimization, generalization</a:t>
            </a:r>
          </a:p>
          <a:p>
            <a:pPr lvl="1"/>
            <a:r>
              <a:rPr lang="en-US" dirty="0"/>
              <a:t>The role of depth</a:t>
            </a:r>
          </a:p>
          <a:p>
            <a:pPr lvl="1"/>
            <a:r>
              <a:rPr lang="en-US" dirty="0"/>
              <a:t>Unsupervised/generative models, alternative methods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DF795-82D4-4A69-9A3B-D26A26307B4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Theory of Deep Learning (overview)</a:t>
            </a:r>
          </a:p>
        </p:txBody>
      </p:sp>
    </p:spTree>
    <p:extLst>
      <p:ext uri="{BB962C8B-B14F-4D97-AF65-F5344CB8AC3E}">
        <p14:creationId xmlns:p14="http://schemas.microsoft.com/office/powerpoint/2010/main" val="31375023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E2E5F-BCF6-4B3E-91B8-A78E41F275E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72072" y="2865855"/>
            <a:ext cx="9047856" cy="173714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Thanks for listening!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751428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36BF3C7-8C3A-43F8-8B26-94372E11B2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VGG’s higher levels reject noise injected at lower levels</a:t>
            </a:r>
          </a:p>
          <a:p>
            <a:pPr lvl="1"/>
            <a:r>
              <a:rPr lang="en-US" dirty="0"/>
              <a:t>Linear layer takes </a:t>
            </a:r>
            <a:r>
              <a:rPr lang="en-US" dirty="0" err="1"/>
              <a:t>x+η</a:t>
            </a:r>
            <a:r>
              <a:rPr lang="en-US" dirty="0"/>
              <a:t> to M(</a:t>
            </a:r>
            <a:r>
              <a:rPr lang="en-US" dirty="0" err="1"/>
              <a:t>x+η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If output noise </a:t>
            </a:r>
            <a:r>
              <a:rPr lang="en-US" dirty="0" err="1"/>
              <a:t>Mη</a:t>
            </a:r>
            <a:r>
              <a:rPr lang="en-US" dirty="0"/>
              <a:t> is small, singular values of M must be concentrated</a:t>
            </a:r>
          </a:p>
          <a:p>
            <a:pPr lvl="1"/>
            <a:r>
              <a:rPr lang="en-US" dirty="0"/>
              <a:t>Relevant degrees of freedom in x correspond to large singular values</a:t>
            </a:r>
          </a:p>
          <a:p>
            <a:r>
              <a:rPr lang="en-US" dirty="0"/>
              <a:t>A paper quantifies benefit of common CNN regularization techniques</a:t>
            </a:r>
          </a:p>
          <a:p>
            <a:pPr lvl="1"/>
            <a:r>
              <a:rPr lang="en-US" dirty="0"/>
              <a:t>Defines “covering dimension” of constraints imposed by regularization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DF795-82D4-4A69-9A3B-D26A26307B4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Theory of Deep Learning (select examples)</a:t>
            </a:r>
          </a:p>
        </p:txBody>
      </p:sp>
    </p:spTree>
    <p:extLst>
      <p:ext uri="{BB962C8B-B14F-4D97-AF65-F5344CB8AC3E}">
        <p14:creationId xmlns:p14="http://schemas.microsoft.com/office/powerpoint/2010/main" val="1680857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36BF3C7-8C3A-43F8-8B26-94372E11B2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AI controls more systems, rising incentives to target them</a:t>
            </a:r>
          </a:p>
          <a:p>
            <a:r>
              <a:rPr lang="en-US" dirty="0"/>
              <a:t>Development ought to differentiate between:</a:t>
            </a:r>
          </a:p>
          <a:p>
            <a:pPr lvl="1"/>
            <a:r>
              <a:rPr lang="en-US" dirty="0"/>
              <a:t>Regression testing – on noisy training data</a:t>
            </a:r>
          </a:p>
          <a:p>
            <a:pPr lvl="1"/>
            <a:r>
              <a:rPr lang="en-US" dirty="0"/>
              <a:t>Security testing – on intentionally poisoned data</a:t>
            </a:r>
          </a:p>
          <a:p>
            <a:r>
              <a:rPr lang="en-US" dirty="0"/>
              <a:t>To test a proposed defense, seriously play as attacker</a:t>
            </a:r>
          </a:p>
          <a:p>
            <a:pPr lvl="1"/>
            <a:r>
              <a:rPr lang="en-US" dirty="0"/>
              <a:t>Beat existing </a:t>
            </a:r>
            <a:r>
              <a:rPr lang="en-US" dirty="0" err="1"/>
              <a:t>SofA</a:t>
            </a:r>
            <a:r>
              <a:rPr lang="en-US" dirty="0"/>
              <a:t> defense, then try beating your own proposal</a:t>
            </a:r>
          </a:p>
          <a:p>
            <a:r>
              <a:rPr lang="en-US" dirty="0"/>
              <a:t>Aim for simplicity and understandability</a:t>
            </a:r>
          </a:p>
          <a:p>
            <a:pPr lvl="1"/>
            <a:r>
              <a:rPr lang="en-US" dirty="0"/>
              <a:t>Complex defenses may prove fragile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DF795-82D4-4A69-9A3B-D26A26307B4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AI &amp; Security</a:t>
            </a:r>
          </a:p>
        </p:txBody>
      </p:sp>
    </p:spTree>
    <p:extLst>
      <p:ext uri="{BB962C8B-B14F-4D97-AF65-F5344CB8AC3E}">
        <p14:creationId xmlns:p14="http://schemas.microsoft.com/office/powerpoint/2010/main" val="1978956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36BF3C7-8C3A-43F8-8B26-94372E11B2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hyperbolic geometry papers</a:t>
            </a:r>
          </a:p>
          <a:p>
            <a:pPr lvl="1"/>
            <a:r>
              <a:rPr lang="en-US" dirty="0"/>
              <a:t>Unit ball with metric that grows toward boundaries</a:t>
            </a:r>
          </a:p>
          <a:p>
            <a:pPr lvl="1"/>
            <a:r>
              <a:rPr lang="en-US" dirty="0"/>
              <a:t>Convenient for embedding tree structures: root at center, space for exponentially many leaves toward outer rims</a:t>
            </a:r>
          </a:p>
          <a:p>
            <a:r>
              <a:rPr lang="en-US" dirty="0"/>
              <a:t>K-D code as an alternative to one-hot</a:t>
            </a:r>
          </a:p>
          <a:p>
            <a:pPr lvl="1"/>
            <a:r>
              <a:rPr lang="en-US" dirty="0"/>
              <a:t>[1,..,K]</a:t>
            </a:r>
            <a:r>
              <a:rPr lang="en-US" baseline="30000" dirty="0"/>
              <a:t>D</a:t>
            </a:r>
            <a:r>
              <a:rPr lang="en-US" dirty="0"/>
              <a:t> with K</a:t>
            </a:r>
            <a:r>
              <a:rPr lang="en-US" baseline="30000" dirty="0"/>
              <a:t>D</a:t>
            </a:r>
            <a:r>
              <a:rPr lang="en-US" dirty="0"/>
              <a:t> &gt;&gt; #classes</a:t>
            </a:r>
          </a:p>
          <a:p>
            <a:pPr lvl="1"/>
            <a:r>
              <a:rPr lang="en-US" dirty="0"/>
              <a:t>Grants plenty of redundancy at O(log #classes) size</a:t>
            </a:r>
          </a:p>
          <a:p>
            <a:pPr lvl="1"/>
            <a:r>
              <a:rPr lang="en-US" dirty="0"/>
              <a:t>Forward pass: discrete code</a:t>
            </a:r>
          </a:p>
          <a:p>
            <a:pPr lvl="1"/>
            <a:r>
              <a:rPr lang="en-US" dirty="0"/>
              <a:t>Backward pass: annealed tempering </a:t>
            </a:r>
            <a:r>
              <a:rPr lang="en-US" dirty="0" err="1"/>
              <a:t>softmax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DF795-82D4-4A69-9A3B-D26A26307B4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Representation Learning</a:t>
            </a:r>
          </a:p>
        </p:txBody>
      </p:sp>
    </p:spTree>
    <p:extLst>
      <p:ext uri="{BB962C8B-B14F-4D97-AF65-F5344CB8AC3E}">
        <p14:creationId xmlns:p14="http://schemas.microsoft.com/office/powerpoint/2010/main" val="1030087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36BF3C7-8C3A-43F8-8B26-94372E11B2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Noise2Noise image denoiser</a:t>
            </a:r>
          </a:p>
          <a:p>
            <a:pPr lvl="1"/>
            <a:r>
              <a:rPr lang="en-US" dirty="0"/>
              <a:t>Idea: train on noisy-&gt;noisy instead of noisy-&gt;clean image pairs</a:t>
            </a:r>
          </a:p>
          <a:p>
            <a:pPr lvl="1"/>
            <a:r>
              <a:rPr lang="en-US" dirty="0"/>
              <a:t>Use L2 (L1) loss if mean (median) of noise distribution is the clean image</a:t>
            </a:r>
          </a:p>
          <a:p>
            <a:pPr lvl="2"/>
            <a:r>
              <a:rPr lang="en-US" dirty="0"/>
              <a:t>Under this assumption, the gradients collectively encourage clean images</a:t>
            </a:r>
          </a:p>
          <a:p>
            <a:pPr lvl="1"/>
            <a:r>
              <a:rPr lang="en-US" dirty="0"/>
              <a:t>For a fixed exposure budget, this works better than clean data!</a:t>
            </a:r>
          </a:p>
          <a:p>
            <a:r>
              <a:rPr lang="en-US" dirty="0"/>
              <a:t>Advances in autoregressive (recurrent) image generation</a:t>
            </a:r>
          </a:p>
          <a:p>
            <a:pPr lvl="1"/>
            <a:r>
              <a:rPr lang="en-US" dirty="0" err="1"/>
              <a:t>PixelSNAIL</a:t>
            </a:r>
            <a:r>
              <a:rPr lang="en-US" dirty="0"/>
              <a:t>: uses residual blocks, 2D causal convolution, self-attention</a:t>
            </a:r>
          </a:p>
          <a:p>
            <a:pPr lvl="1"/>
            <a:r>
              <a:rPr lang="en-US" dirty="0"/>
              <a:t>Image Transformer: efficiently scales self-attention to larger images</a:t>
            </a:r>
          </a:p>
          <a:p>
            <a:pPr lvl="2"/>
            <a:r>
              <a:rPr lang="en-US" dirty="0"/>
              <a:t>Also does super-resolution, said to fool humans “3x more often than </a:t>
            </a:r>
            <a:r>
              <a:rPr lang="en-US" dirty="0" err="1"/>
              <a:t>SotA</a:t>
            </a:r>
            <a:r>
              <a:rPr lang="en-US" dirty="0"/>
              <a:t>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DF795-82D4-4A69-9A3B-D26A26307B4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Computer Vision (1 of 3)</a:t>
            </a:r>
          </a:p>
        </p:txBody>
      </p:sp>
    </p:spTree>
    <p:extLst>
      <p:ext uri="{BB962C8B-B14F-4D97-AF65-F5344CB8AC3E}">
        <p14:creationId xmlns:p14="http://schemas.microsoft.com/office/powerpoint/2010/main" val="2229465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36BF3C7-8C3A-43F8-8B26-94372E11B2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Matching scenes taken from different angles, with occlusion</a:t>
            </a:r>
          </a:p>
          <a:p>
            <a:pPr lvl="1"/>
            <a:r>
              <a:rPr lang="en-US" dirty="0"/>
              <a:t>This work uses very sophisticated graph and spectral theory</a:t>
            </a:r>
          </a:p>
          <a:p>
            <a:r>
              <a:rPr lang="en-US" dirty="0"/>
              <a:t>Human activity prediction from video</a:t>
            </a:r>
          </a:p>
          <a:p>
            <a:pPr lvl="1"/>
            <a:r>
              <a:rPr lang="en-US" dirty="0"/>
              <a:t>Models sequences of actions by a context-free grammar (CFG)</a:t>
            </a:r>
          </a:p>
          <a:p>
            <a:pPr lvl="2"/>
            <a:r>
              <a:rPr lang="en-US" dirty="0"/>
              <a:t>CFGs are one level above Markov models in the Chomsky hierarchy</a:t>
            </a:r>
          </a:p>
          <a:p>
            <a:pPr lvl="2"/>
            <a:r>
              <a:rPr lang="en-US" dirty="0"/>
              <a:t>Allows history-dependence</a:t>
            </a:r>
          </a:p>
          <a:p>
            <a:pPr lvl="1"/>
            <a:r>
              <a:rPr lang="en-US" dirty="0"/>
              <a:t>Segments video into a sequence that satisfies the grammar</a:t>
            </a:r>
          </a:p>
          <a:p>
            <a:r>
              <a:rPr lang="en-US" dirty="0"/>
              <a:t>Program synthesis</a:t>
            </a:r>
          </a:p>
          <a:p>
            <a:pPr lvl="1"/>
            <a:r>
              <a:rPr lang="en-US" dirty="0"/>
              <a:t>Learn underlying program (“recipe”) from a set of demonstrations</a:t>
            </a:r>
          </a:p>
          <a:p>
            <a:pPr lvl="1"/>
            <a:r>
              <a:rPr lang="en-US" dirty="0"/>
              <a:t>Relation module identifies branching conditions by comparing demo pairs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DF795-82D4-4A69-9A3B-D26A26307B4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Computer Vision (2 of 3)</a:t>
            </a:r>
          </a:p>
        </p:txBody>
      </p:sp>
    </p:spTree>
    <p:extLst>
      <p:ext uri="{BB962C8B-B14F-4D97-AF65-F5344CB8AC3E}">
        <p14:creationId xmlns:p14="http://schemas.microsoft.com/office/powerpoint/2010/main" val="4276096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36BF3C7-8C3A-43F8-8B26-94372E11B2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Realistic video generation</a:t>
            </a:r>
          </a:p>
          <a:p>
            <a:pPr lvl="1"/>
            <a:r>
              <a:rPr lang="en-US" dirty="0"/>
              <a:t>Combines perceptual loss with appearance and motion discriminators</a:t>
            </a:r>
          </a:p>
          <a:p>
            <a:pPr lvl="1"/>
            <a:r>
              <a:rPr lang="en-US" dirty="0"/>
              <a:t>Enhanced by auxiliary learning tasks:</a:t>
            </a:r>
          </a:p>
          <a:p>
            <a:pPr lvl="2"/>
            <a:r>
              <a:rPr lang="en-US" dirty="0"/>
              <a:t>Video classification and </a:t>
            </a:r>
            <a:r>
              <a:rPr lang="en-US" dirty="0" err="1"/>
              <a:t>keypoint</a:t>
            </a:r>
            <a:r>
              <a:rPr lang="en-US" dirty="0"/>
              <a:t> regression</a:t>
            </a:r>
          </a:p>
          <a:p>
            <a:pPr lvl="1"/>
            <a:r>
              <a:rPr lang="en-US" dirty="0"/>
              <a:t>Generated realistic facial expression transitions and arm signals</a:t>
            </a:r>
          </a:p>
          <a:p>
            <a:r>
              <a:rPr lang="en-US" dirty="0"/>
              <a:t>IBM’s inverse RL from demonstrations</a:t>
            </a:r>
          </a:p>
          <a:p>
            <a:pPr lvl="1"/>
            <a:r>
              <a:rPr lang="en-US" dirty="0"/>
              <a:t>RNN trained on sequences of states only, no actions or rewards!</a:t>
            </a:r>
          </a:p>
          <a:p>
            <a:pPr lvl="1"/>
            <a:r>
              <a:rPr lang="en-US" dirty="0"/>
              <a:t>Learns to play games by trying to predict and achieve the next state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DF795-82D4-4A69-9A3B-D26A26307B4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Computer Vision (3 of 3)</a:t>
            </a:r>
          </a:p>
        </p:txBody>
      </p:sp>
    </p:spTree>
    <p:extLst>
      <p:ext uri="{BB962C8B-B14F-4D97-AF65-F5344CB8AC3E}">
        <p14:creationId xmlns:p14="http://schemas.microsoft.com/office/powerpoint/2010/main" val="2667131443"/>
      </p:ext>
    </p:extLst>
  </p:cSld>
  <p:clrMapOvr>
    <a:masterClrMapping/>
  </p:clrMapOvr>
</p:sld>
</file>

<file path=ppt/theme/theme1.xml><?xml version="1.0" encoding="utf-8"?>
<a:theme xmlns:a="http://schemas.openxmlformats.org/drawingml/2006/main" name="Oreilly Presentation">
  <a:themeElements>
    <a:clrScheme name="Mythic">
      <a:dk1>
        <a:srgbClr val="3B3B3C"/>
      </a:dk1>
      <a:lt1>
        <a:sysClr val="window" lastClr="FFFFFF"/>
      </a:lt1>
      <a:dk2>
        <a:srgbClr val="9B9DA0"/>
      </a:dk2>
      <a:lt2>
        <a:srgbClr val="F2F2F2"/>
      </a:lt2>
      <a:accent1>
        <a:srgbClr val="C83803"/>
      </a:accent1>
      <a:accent2>
        <a:srgbClr val="333333"/>
      </a:accent2>
      <a:accent3>
        <a:srgbClr val="C83803"/>
      </a:accent3>
      <a:accent4>
        <a:srgbClr val="000000"/>
      </a:accent4>
      <a:accent5>
        <a:srgbClr val="F3F3F3"/>
      </a:accent5>
      <a:accent6>
        <a:srgbClr val="C83803"/>
      </a:accent6>
      <a:hlink>
        <a:srgbClr val="C83803"/>
      </a:hlink>
      <a:folHlink>
        <a:srgbClr val="333333"/>
      </a:folHlink>
    </a:clrScheme>
    <a:fontScheme name="Custom 15">
      <a:majorFont>
        <a:latin typeface="Roboto Condensed"/>
        <a:ea typeface=""/>
        <a:cs typeface=""/>
      </a:majorFont>
      <a:minorFont>
        <a:latin typeface="Ralew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44450">
          <a:solidFill>
            <a:srgbClr val="C83803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4-6 meeting</Template>
  <TotalTime>8219</TotalTime>
  <Words>2379</Words>
  <Application>Microsoft Macintosh PowerPoint</Application>
  <PresentationFormat>Widescreen</PresentationFormat>
  <Paragraphs>303</Paragraphs>
  <Slides>30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Calibri</vt:lpstr>
      <vt:lpstr>HelveticaNeueLT Com 45 Lt</vt:lpstr>
      <vt:lpstr>Open Sans</vt:lpstr>
      <vt:lpstr>Raleway</vt:lpstr>
      <vt:lpstr>Roboto Condensed</vt:lpstr>
      <vt:lpstr>Oreilly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 / AI at the Edge (Problem)</dc:title>
  <dc:creator>Dave</dc:creator>
  <cp:lastModifiedBy>Aram Ebtekar</cp:lastModifiedBy>
  <cp:revision>426</cp:revision>
  <dcterms:created xsi:type="dcterms:W3CDTF">2017-05-10T17:50:58Z</dcterms:created>
  <dcterms:modified xsi:type="dcterms:W3CDTF">2018-08-02T00:05:10Z</dcterms:modified>
</cp:coreProperties>
</file>