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2" r:id="rId20"/>
    <p:sldId id="283" r:id="rId21"/>
    <p:sldId id="272" r:id="rId22"/>
    <p:sldId id="273" r:id="rId23"/>
    <p:sldId id="274" r:id="rId24"/>
    <p:sldId id="275" r:id="rId25"/>
    <p:sldId id="276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6EE22D-7C17-400D-B44A-00ABED4EF28F}">
          <p14:sldIdLst>
            <p14:sldId id="256"/>
          </p14:sldIdLst>
        </p14:section>
        <p14:section name="Introduction" id="{4AFF20E9-953F-4B9D-86BB-33F34D7E827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CAFF44AA-7D48-4A02-982C-4357F79F25D4}">
          <p14:sldIdLst>
            <p14:sldId id="268"/>
            <p14:sldId id="269"/>
            <p14:sldId id="270"/>
            <p14:sldId id="271"/>
            <p14:sldId id="277"/>
            <p14:sldId id="278"/>
            <p14:sldId id="279"/>
            <p14:sldId id="282"/>
            <p14:sldId id="283"/>
            <p14:sldId id="272"/>
            <p14:sldId id="273"/>
            <p14:sldId id="274"/>
            <p14:sldId id="275"/>
            <p14:sldId id="276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ad Uddin" userId="538e1def2c29a779" providerId="LiveId" clId="{6B245639-E275-4B2C-ACBC-1BA91EAA5B1E}"/>
    <pc:docChg chg="undo custSel modSld">
      <pc:chgData name="Ebad Uddin" userId="538e1def2c29a779" providerId="LiveId" clId="{6B245639-E275-4B2C-ACBC-1BA91EAA5B1E}" dt="2023-05-08T07:26:42.947" v="221" actId="20577"/>
      <pc:docMkLst>
        <pc:docMk/>
      </pc:docMkLst>
      <pc:sldChg chg="modSp">
        <pc:chgData name="Ebad Uddin" userId="538e1def2c29a779" providerId="LiveId" clId="{6B245639-E275-4B2C-ACBC-1BA91EAA5B1E}" dt="2023-05-08T07:11:39.762" v="25" actId="20577"/>
        <pc:sldMkLst>
          <pc:docMk/>
          <pc:sldMk cId="1105188107" sldId="269"/>
        </pc:sldMkLst>
        <pc:spChg chg="mod">
          <ac:chgData name="Ebad Uddin" userId="538e1def2c29a779" providerId="LiveId" clId="{6B245639-E275-4B2C-ACBC-1BA91EAA5B1E}" dt="2023-05-08T07:11:39.762" v="25" actId="20577"/>
          <ac:spMkLst>
            <pc:docMk/>
            <pc:sldMk cId="1105188107" sldId="269"/>
            <ac:spMk id="6" creationId="{B1CBA527-2B4B-4254-89A9-227E5D0AD16A}"/>
          </ac:spMkLst>
        </pc:spChg>
      </pc:sldChg>
      <pc:sldChg chg="modSp">
        <pc:chgData name="Ebad Uddin" userId="538e1def2c29a779" providerId="LiveId" clId="{6B245639-E275-4B2C-ACBC-1BA91EAA5B1E}" dt="2023-05-08T07:16:32.565" v="58" actId="20577"/>
        <pc:sldMkLst>
          <pc:docMk/>
          <pc:sldMk cId="3185258969" sldId="271"/>
        </pc:sldMkLst>
        <pc:spChg chg="mod">
          <ac:chgData name="Ebad Uddin" userId="538e1def2c29a779" providerId="LiveId" clId="{6B245639-E275-4B2C-ACBC-1BA91EAA5B1E}" dt="2023-05-08T07:16:32.565" v="58" actId="20577"/>
          <ac:spMkLst>
            <pc:docMk/>
            <pc:sldMk cId="3185258969" sldId="271"/>
            <ac:spMk id="3" creationId="{51F31226-328F-4D5A-9872-5522E705FE40}"/>
          </ac:spMkLst>
        </pc:spChg>
      </pc:sldChg>
      <pc:sldChg chg="modSp">
        <pc:chgData name="Ebad Uddin" userId="538e1def2c29a779" providerId="LiveId" clId="{6B245639-E275-4B2C-ACBC-1BA91EAA5B1E}" dt="2023-05-08T04:42:46.705" v="12" actId="20578"/>
        <pc:sldMkLst>
          <pc:docMk/>
          <pc:sldMk cId="2852147052" sldId="274"/>
        </pc:sldMkLst>
        <pc:spChg chg="mod">
          <ac:chgData name="Ebad Uddin" userId="538e1def2c29a779" providerId="LiveId" clId="{6B245639-E275-4B2C-ACBC-1BA91EAA5B1E}" dt="2023-05-08T04:42:46.705" v="12" actId="20578"/>
          <ac:spMkLst>
            <pc:docMk/>
            <pc:sldMk cId="2852147052" sldId="274"/>
            <ac:spMk id="3" creationId="{A9801ADD-DAC2-441B-82A7-04A30828DCBF}"/>
          </ac:spMkLst>
        </pc:spChg>
      </pc:sldChg>
      <pc:sldChg chg="modSp">
        <pc:chgData name="Ebad Uddin" userId="538e1def2c29a779" providerId="LiveId" clId="{6B245639-E275-4B2C-ACBC-1BA91EAA5B1E}" dt="2023-05-06T06:22:57.520" v="11" actId="20577"/>
        <pc:sldMkLst>
          <pc:docMk/>
          <pc:sldMk cId="3617424264" sldId="275"/>
        </pc:sldMkLst>
        <pc:spChg chg="mod">
          <ac:chgData name="Ebad Uddin" userId="538e1def2c29a779" providerId="LiveId" clId="{6B245639-E275-4B2C-ACBC-1BA91EAA5B1E}" dt="2023-05-06T06:22:57.520" v="11" actId="20577"/>
          <ac:spMkLst>
            <pc:docMk/>
            <pc:sldMk cId="3617424264" sldId="275"/>
            <ac:spMk id="3" creationId="{5B32C070-B783-4E6B-A477-705AB06FF4F5}"/>
          </ac:spMkLst>
        </pc:spChg>
      </pc:sldChg>
      <pc:sldChg chg="modSp">
        <pc:chgData name="Ebad Uddin" userId="538e1def2c29a779" providerId="LiveId" clId="{6B245639-E275-4B2C-ACBC-1BA91EAA5B1E}" dt="2023-05-08T07:18:38.952" v="100" actId="20577"/>
        <pc:sldMkLst>
          <pc:docMk/>
          <pc:sldMk cId="3339655733" sldId="277"/>
        </pc:sldMkLst>
        <pc:spChg chg="mod">
          <ac:chgData name="Ebad Uddin" userId="538e1def2c29a779" providerId="LiveId" clId="{6B245639-E275-4B2C-ACBC-1BA91EAA5B1E}" dt="2023-05-08T07:18:38.952" v="100" actId="20577"/>
          <ac:spMkLst>
            <pc:docMk/>
            <pc:sldMk cId="3339655733" sldId="277"/>
            <ac:spMk id="2" creationId="{CA4ED2AE-1E80-45AF-A1E7-CF78B90A3854}"/>
          </ac:spMkLst>
        </pc:spChg>
      </pc:sldChg>
      <pc:sldChg chg="modSp">
        <pc:chgData name="Ebad Uddin" userId="538e1def2c29a779" providerId="LiveId" clId="{6B245639-E275-4B2C-ACBC-1BA91EAA5B1E}" dt="2023-05-08T07:26:42.947" v="221" actId="20577"/>
        <pc:sldMkLst>
          <pc:docMk/>
          <pc:sldMk cId="130926494" sldId="278"/>
        </pc:sldMkLst>
        <pc:spChg chg="mod">
          <ac:chgData name="Ebad Uddin" userId="538e1def2c29a779" providerId="LiveId" clId="{6B245639-E275-4B2C-ACBC-1BA91EAA5B1E}" dt="2023-05-08T07:26:42.947" v="221" actId="20577"/>
          <ac:spMkLst>
            <pc:docMk/>
            <pc:sldMk cId="130926494" sldId="278"/>
            <ac:spMk id="6" creationId="{8E21E9C9-A256-47BC-89AD-5B73E9E223D2}"/>
          </ac:spMkLst>
        </pc:spChg>
      </pc:sldChg>
    </pc:docChg>
  </pc:docChgLst>
  <pc:docChgLst>
    <pc:chgData name="Ebad Uddin" userId="538e1def2c29a779" providerId="LiveId" clId="{524A70CC-6FD1-442A-AB7C-DECC0A084651}"/>
    <pc:docChg chg="modSld">
      <pc:chgData name="Ebad Uddin" userId="538e1def2c29a779" providerId="LiveId" clId="{524A70CC-6FD1-442A-AB7C-DECC0A084651}" dt="2023-03-14T05:41:48.375" v="11"/>
      <pc:docMkLst>
        <pc:docMk/>
      </pc:docMkLst>
      <pc:sldChg chg="modSp">
        <pc:chgData name="Ebad Uddin" userId="538e1def2c29a779" providerId="LiveId" clId="{524A70CC-6FD1-442A-AB7C-DECC0A084651}" dt="2023-03-14T04:16:47.894" v="0" actId="20577"/>
        <pc:sldMkLst>
          <pc:docMk/>
          <pc:sldMk cId="953921967" sldId="264"/>
        </pc:sldMkLst>
        <pc:graphicFrameChg chg="modGraphic">
          <ac:chgData name="Ebad Uddin" userId="538e1def2c29a779" providerId="LiveId" clId="{524A70CC-6FD1-442A-AB7C-DECC0A084651}" dt="2023-03-14T04:16:47.894" v="0" actId="20577"/>
          <ac:graphicFrameMkLst>
            <pc:docMk/>
            <pc:sldMk cId="953921967" sldId="264"/>
            <ac:graphicFrameMk id="7" creationId="{92049BCB-6F55-4AD6-AE98-9C597CAF9535}"/>
          </ac:graphicFrameMkLst>
        </pc:graphicFrameChg>
      </pc:sldChg>
      <pc:sldChg chg="modSp">
        <pc:chgData name="Ebad Uddin" userId="538e1def2c29a779" providerId="LiveId" clId="{524A70CC-6FD1-442A-AB7C-DECC0A084651}" dt="2023-03-14T05:41:48.375" v="11"/>
        <pc:sldMkLst>
          <pc:docMk/>
          <pc:sldMk cId="4120488971" sldId="271"/>
        </pc:sldMkLst>
        <pc:spChg chg="mod">
          <ac:chgData name="Ebad Uddin" userId="538e1def2c29a779" providerId="LiveId" clId="{524A70CC-6FD1-442A-AB7C-DECC0A084651}" dt="2023-03-14T05:41:48.375" v="11"/>
          <ac:spMkLst>
            <pc:docMk/>
            <pc:sldMk cId="4120488971" sldId="271"/>
            <ac:spMk id="3" creationId="{5479A810-57CB-420D-8690-F24A110EB9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8031-6397-42F4-8630-8424B573FB5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3F9A0-041B-41EE-8C55-625BE273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ACCA-618C-40B1-B83B-5A6F5FAA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15BA-3704-40D5-B37D-61CA63A4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4FA7-4FAA-49EC-A0E0-6144290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235F-8910-46B2-984A-1820EE168D9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BC0C-5423-4880-A635-EBE9DF78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F39-8D9C-44A4-8CB6-ADD2C8B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D01-CB6F-432E-AC2C-54B6828F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E7FF-DBCE-42A0-90A4-147E5C9F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6AB7-8F6C-4F77-8517-8429F551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2F3-D2D8-4F5D-A88B-1BCC962570EF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81A0-04B4-4BEA-8764-FBB9C8E8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C884-6C80-46DE-9746-435FBB5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0D6E7-9FA6-4F4A-BA93-3DE3B72EA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6CC3-455C-41C4-B8F9-E5778A17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DDE8-B04F-4CA4-A1D2-AC3A4E0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300C-6241-4EBD-A79C-303C85ECA15A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FA0B-64D7-41C0-B31E-E076B0FF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19E5-A5FD-41D8-8323-92CFA514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8C5-7ECE-41F9-86A4-97FBCDB3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A50E-5638-4540-B51D-F35A3C32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D2A1-26FA-4F08-AE91-FE3ACFD9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6612-FAD9-441D-B9AD-D12127A2E59A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F405-DDCE-4A64-8C58-09368B2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304C-F1AD-4C55-89E9-4C12820E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0AE-6840-4059-96AA-B7F37AB7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2601-BBEF-424D-B77C-FB42EC6B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02D8-A508-4C21-87EC-DBEF08EE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0CA-9CCA-4D9B-9BD5-6BF974C36B77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C9A4-D395-4825-A04A-EA6DFC1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0A09-56AD-4716-A076-7879A4F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19A3-8E87-4DCD-BBB1-FFC6040C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B9A3-97BC-4ABE-A781-16901D98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C7E3-683F-4B21-B733-6C786FF2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9685-BB81-422F-8B72-2E218A27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03-EAED-4D9D-9649-A8359D8BECF6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0EAF-77BC-4100-AC9C-A9BBBE86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4630-01A1-42C5-AE96-763B57C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091-3BDF-471E-B73D-CE429945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D6CF-3654-4D96-9388-96223722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2536-03CE-47C1-9286-399EBE84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488A6-C93E-4CFA-94EF-58672466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15E0-522B-4CBC-9A07-E4AEC594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636A0-7326-4CA7-9C72-F4C7EF4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45D9-C107-4B78-9B2C-74B5CEF58614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A8CDE-C80D-4745-95D2-3DCEA3B9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C05B-DB3A-4B55-A39B-B8B82A41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4D7D-F2B1-45D6-9474-30A2C5A7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CF140-19A8-4A4B-A034-80723A38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F3B1-92DC-4929-9B6E-1BD694511B81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C3A8-84E6-402A-B26F-149F63B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D97E6-7FD8-4A36-80EF-0164328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AC9A3-30B2-4B5F-936D-18621C71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CE0-92B4-41A1-A9A4-CB3615C1794D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8B059-45F2-4B5B-8EE1-D7F7A15B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4C083-CB60-46FF-A92C-B162EAB9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A367-6DC6-4E35-8120-2B9A2084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C752-13B3-4B49-8508-83218A6E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B45A-3C74-4F34-95BD-8A4B99A0D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543DC-B1B1-48E1-A266-571C4322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D55D-639B-459E-8EB9-A5A58BD5358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BF9A-B3F1-4D4A-B8B3-11317A3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7804-F728-4C29-84DB-5A9E191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60DD-AF3F-47C1-879A-4E16E462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0D9-A0C3-4D4F-B88C-5E3FDB75A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210B9-DAEE-490B-BFF7-43070E21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9918-52B4-4CB1-86A5-111C159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D2C4-7848-4757-9E31-E85C8F89684D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87EB-1CB5-4033-AB8E-072092E7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C63B-7D7F-4DCA-A9B1-78B9F04C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6C51C-D44E-4FE8-8039-FD2DA118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45D51-8082-4953-83F2-572E04AE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F143-D140-4677-9E26-13492333D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FF75-B296-48A8-92AE-0899E85CD770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936E-B81D-4EFF-9461-D7B7721F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4FE6-FE47-469E-B770-8716126F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9156-188D-4255-B334-F6701733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547E0-5EC7-57AA-901E-260B346A6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BDE9A-DEB1-4B21-9054-1D894ADC4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Introduction To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33EC-EAA9-4F29-B52D-1B1D5249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Extensible </a:t>
            </a:r>
            <a:r>
              <a:rPr lang="en-US" sz="2800">
                <a:solidFill>
                  <a:srgbClr val="FFFFFF"/>
                </a:solidFill>
              </a:rPr>
              <a:t>Markup Language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5D5AE-E0E4-4625-9139-3D7B6BB1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70D2-B9A5-4E74-B883-53D3276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31E4-74E3-4DDE-BF38-1295B745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F209-55CF-4DD8-876B-A9623FB7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Comments in XML</a:t>
            </a:r>
          </a:p>
          <a:p>
            <a:r>
              <a:rPr lang="en-US" dirty="0"/>
              <a:t>The syntax for writing comments in XML is similar to that of HTML: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&lt;!-- This is a comment --&gt;</a:t>
            </a:r>
          </a:p>
          <a:p>
            <a:pPr marL="0" indent="0">
              <a:buNone/>
            </a:pPr>
            <a:r>
              <a:rPr lang="en-US" dirty="0"/>
              <a:t>White space is Preserved in XML</a:t>
            </a:r>
          </a:p>
          <a:p>
            <a:pPr marL="0" indent="0">
              <a:buNone/>
            </a:pPr>
            <a:r>
              <a:rPr lang="en-US" dirty="0"/>
              <a:t>XML does not truncate multiple white-spaces (HTML truncates multiple white-spaces to one single white-space):</a:t>
            </a:r>
          </a:p>
          <a:p>
            <a:pPr marL="0" indent="0">
              <a:buNone/>
            </a:pPr>
            <a:r>
              <a:rPr lang="en-US" sz="3600" dirty="0"/>
              <a:t>Well Formed XML</a:t>
            </a:r>
          </a:p>
          <a:p>
            <a:r>
              <a:rPr lang="en-US" dirty="0"/>
              <a:t>XML documents that conform to the syntax rules above are said to be "Well Formed" XML documents.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4B916-6241-43CD-ACDC-A38EF79F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443C9-6A87-4E70-AD90-5BEB4BCC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C99C-B4F9-4D13-8993-F6F268F7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2EF2-B790-4C30-8313-1B11B47D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What is an XML Element?</a:t>
            </a:r>
          </a:p>
          <a:p>
            <a:r>
              <a:rPr lang="en-US" dirty="0"/>
              <a:t>An XML element is everything from (including) the element's start tag to (including) the element's end tag.</a:t>
            </a:r>
          </a:p>
          <a:p>
            <a:pPr marL="0" indent="0" algn="ctr">
              <a:buNone/>
            </a:pPr>
            <a:r>
              <a:rPr lang="en-US" dirty="0"/>
              <a:t>&lt;price&gt;29.99&lt;/price&gt;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 element can contain: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other elements</a:t>
            </a:r>
          </a:p>
          <a:p>
            <a:r>
              <a:rPr lang="en-US" dirty="0"/>
              <a:t>or a mix of the above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90A29-7A20-4F70-BDDA-9D6DCBF6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A522-D453-4520-99FC-61FE566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E4E-85B2-45C0-9D79-6469F9D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ELEMENT: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1762-A57A-4269-8FEE-3E2D5A8B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&lt;bookstore&gt;</a:t>
            </a:r>
            <a:br>
              <a:rPr lang="en-US" dirty="0"/>
            </a:br>
            <a:r>
              <a:rPr lang="en-US" dirty="0"/>
              <a:t>  &lt;book category="children"&gt;</a:t>
            </a:r>
            <a:br>
              <a:rPr lang="en-US" dirty="0"/>
            </a:br>
            <a:r>
              <a:rPr lang="en-US" dirty="0"/>
              <a:t>    &lt;title&gt;Harry Potter&lt;/title&gt;</a:t>
            </a:r>
            <a:br>
              <a:rPr lang="en-US" dirty="0"/>
            </a:br>
            <a:r>
              <a:rPr lang="en-US" dirty="0"/>
              <a:t>    &lt;author&gt;J K. Rowling&lt;/author&gt;</a:t>
            </a:r>
            <a:br>
              <a:rPr lang="en-US" dirty="0"/>
            </a:br>
            <a:r>
              <a:rPr lang="en-US" dirty="0"/>
              <a:t>    &lt;year&gt;2005&lt;/year&gt;</a:t>
            </a:r>
            <a:br>
              <a:rPr lang="en-US" dirty="0"/>
            </a:br>
            <a:r>
              <a:rPr lang="en-US" dirty="0"/>
              <a:t>    &lt;price&gt;29.99&lt;/price&gt;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  &lt;book category="web"&gt;</a:t>
            </a:r>
            <a:br>
              <a:rPr lang="en-US" dirty="0"/>
            </a:br>
            <a:r>
              <a:rPr lang="en-US" dirty="0"/>
              <a:t>    &lt;title&gt;Learning XML&lt;/title&gt;</a:t>
            </a:r>
            <a:br>
              <a:rPr lang="en-US" dirty="0"/>
            </a:br>
            <a:r>
              <a:rPr lang="en-US" dirty="0"/>
              <a:t>    &lt;author&gt;Erik T. Ray&lt;/author&gt;</a:t>
            </a:r>
            <a:br>
              <a:rPr lang="en-US" dirty="0"/>
            </a:br>
            <a:r>
              <a:rPr lang="en-US" dirty="0"/>
              <a:t>    &lt;year&gt;2003&lt;/year&gt;</a:t>
            </a:r>
            <a:br>
              <a:rPr lang="en-US" dirty="0"/>
            </a:br>
            <a:r>
              <a:rPr lang="en-US" dirty="0"/>
              <a:t>    &lt;price&gt;39.95&lt;/price&gt;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&lt;/bookstore&gt;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4C320-77F4-400C-BEC7-941E76084819}"/>
              </a:ext>
            </a:extLst>
          </p:cNvPr>
          <p:cNvSpPr/>
          <p:nvPr/>
        </p:nvSpPr>
        <p:spPr>
          <a:xfrm>
            <a:off x="5238206" y="1825625"/>
            <a:ext cx="5734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this example: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&lt;title&gt;, &lt;author&gt;, &lt;year&gt;, and &lt;price&gt; have </a:t>
            </a:r>
            <a:r>
              <a:rPr lang="en-US" sz="2800" b="1" dirty="0">
                <a:solidFill>
                  <a:srgbClr val="FF0000"/>
                </a:solidFill>
              </a:rPr>
              <a:t>text content</a:t>
            </a:r>
            <a:r>
              <a:rPr lang="en-US" sz="2800" dirty="0">
                <a:solidFill>
                  <a:srgbClr val="FF0000"/>
                </a:solidFill>
              </a:rPr>
              <a:t> because they contain text (like 29.99).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&lt;bookstore&gt; and &lt;book&gt; have </a:t>
            </a:r>
            <a:r>
              <a:rPr lang="en-US" sz="2800" b="1" dirty="0">
                <a:solidFill>
                  <a:srgbClr val="FF0000"/>
                </a:solidFill>
              </a:rPr>
              <a:t>element contents</a:t>
            </a:r>
            <a:r>
              <a:rPr lang="en-US" sz="2800" dirty="0">
                <a:solidFill>
                  <a:srgbClr val="FF0000"/>
                </a:solidFill>
              </a:rPr>
              <a:t>, because they contain elements.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&lt;book&gt; has an </a:t>
            </a:r>
            <a:r>
              <a:rPr lang="en-US" sz="2800" b="1" dirty="0">
                <a:solidFill>
                  <a:srgbClr val="FF0000"/>
                </a:solidFill>
              </a:rPr>
              <a:t>attribute</a:t>
            </a:r>
            <a:r>
              <a:rPr lang="en-US" sz="2800" dirty="0">
                <a:solidFill>
                  <a:srgbClr val="FF0000"/>
                </a:solidFill>
              </a:rPr>
              <a:t> (category="children").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2A0-BE9A-427B-B25E-3A9F76C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B821-55D2-4519-A6B1-554EEED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FE4E-85B2-45C0-9D79-6469F9D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NAMING RULES: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BA527-2B4B-4254-89A9-227E5D0A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Naming Practices</a:t>
            </a:r>
          </a:p>
          <a:p>
            <a:r>
              <a:rPr lang="en-US" dirty="0"/>
              <a:t>Create descriptive names, like this: &lt;person&gt;, &lt;</a:t>
            </a:r>
            <a:r>
              <a:rPr lang="en-US" dirty="0" err="1"/>
              <a:t>firstname</a:t>
            </a:r>
            <a:r>
              <a:rPr lang="en-US" dirty="0"/>
              <a:t>&gt;, &lt;</a:t>
            </a:r>
            <a:r>
              <a:rPr lang="en-US" dirty="0" err="1"/>
              <a:t>lastname</a:t>
            </a:r>
            <a:r>
              <a:rPr lang="en-US" dirty="0"/>
              <a:t>&gt;.</a:t>
            </a:r>
          </a:p>
          <a:p>
            <a:r>
              <a:rPr lang="en-US" dirty="0"/>
              <a:t>Create short and simple names, like this: &lt;</a:t>
            </a:r>
            <a:r>
              <a:rPr lang="en-US" dirty="0" err="1"/>
              <a:t>book_title</a:t>
            </a:r>
            <a:r>
              <a:rPr lang="en-US" dirty="0"/>
              <a:t>&gt; not like this: &lt;</a:t>
            </a:r>
            <a:r>
              <a:rPr lang="en-US" dirty="0" err="1"/>
              <a:t>the_title_of_the_book</a:t>
            </a:r>
            <a:r>
              <a:rPr lang="en-US" dirty="0"/>
              <a:t>&gt;.</a:t>
            </a:r>
          </a:p>
          <a:p>
            <a:r>
              <a:rPr lang="en-US" dirty="0"/>
              <a:t>Avoid "-". If you name something "first-name", some software may think you want to subtract "name" from "first". </a:t>
            </a:r>
          </a:p>
          <a:p>
            <a:r>
              <a:rPr lang="en-US" dirty="0"/>
              <a:t>Avoid ".". If you name something "first.name", some software may think that "name" is a property of the object "first".</a:t>
            </a:r>
          </a:p>
          <a:p>
            <a:r>
              <a:rPr lang="en-US" dirty="0"/>
              <a:t>Avoid ":". Colons are reserved for namespaces (more later).</a:t>
            </a:r>
          </a:p>
          <a:p>
            <a:r>
              <a:rPr lang="en-US" dirty="0"/>
              <a:t>Non-English letters like </a:t>
            </a:r>
            <a:r>
              <a:rPr lang="en-US" dirty="0" err="1"/>
              <a:t>éòá</a:t>
            </a:r>
            <a:r>
              <a:rPr lang="en-US" dirty="0"/>
              <a:t> are perfectly legal in XML, but watch out for problems if your software doesn't support them!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D1AB-720F-44AB-8CA2-F13BEB0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2AC0-978C-42F8-AADA-A4FBCA8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1ED-066B-496F-BAA5-96863C40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67E6-BC41-43A7-A24E-1DA1D5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537"/>
          </a:xfrm>
        </p:spPr>
        <p:txBody>
          <a:bodyPr/>
          <a:lstStyle/>
          <a:p>
            <a:r>
              <a:rPr lang="en-US" dirty="0"/>
              <a:t>Some commonly used naming conventions for XML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0355E-C2A3-4953-9A3F-659386E3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87747"/>
              </p:ext>
            </p:extLst>
          </p:nvPr>
        </p:nvGraphicFramePr>
        <p:xfrm>
          <a:off x="1750422" y="2378097"/>
          <a:ext cx="8229600" cy="425606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4886740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547793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43536699"/>
                    </a:ext>
                  </a:extLst>
                </a:gridCol>
              </a:tblGrid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Style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46812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Lower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All letters lower case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1711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Upper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All letters upper case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78729"/>
                  </a:ext>
                </a:extLst>
              </a:tr>
              <a:tr h="789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Snake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</a:t>
                      </a:r>
                      <a:r>
                        <a:rPr lang="en-US" sz="1700" dirty="0" err="1">
                          <a:effectLst/>
                        </a:rPr>
                        <a:t>first_name</a:t>
                      </a:r>
                      <a:r>
                        <a:rPr lang="en-US" sz="1700" dirty="0">
                          <a:effectLst/>
                        </a:rPr>
                        <a:t>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Underscore separates words (commonly used in SQL databases)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6410"/>
                  </a:ext>
                </a:extLst>
              </a:tr>
              <a:tr h="789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Pascal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Uppercase first letter in each word (commonly used by C programmers)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1748"/>
                  </a:ext>
                </a:extLst>
              </a:tr>
              <a:tr h="1010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Camel case</a:t>
                      </a:r>
                    </a:p>
                  </a:txBody>
                  <a:tcPr marL="148005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&lt;firstName&gt;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Uppercase first letter in each word except the first (commonly used in JavaScript)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4484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B640-F4BA-421C-848C-87A382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4577-3DBF-47A9-B2AB-00D90BC7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786-1759-47F0-96DC-45C60B7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XML: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226-328F-4D5A-9872-5522E705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element.</a:t>
            </a:r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For a person's gender, the &lt;person&gt; element can be written like this: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&lt;person gender="female"&gt;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&lt;person gender='female’&gt;</a:t>
            </a:r>
          </a:p>
          <a:p>
            <a:r>
              <a:rPr lang="en-US" dirty="0"/>
              <a:t>If the attribute value itself contains double quotes you can use single quotes, like in this example: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&lt;gangster name='George "Shotgun" Ziegler'&gt;</a:t>
            </a:r>
          </a:p>
          <a:p>
            <a:endParaRPr lang="en-US" sz="1800" b="1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D0B2-C62B-43E4-94B9-A8747947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1466-C1DB-4924-ABF1-5AB6CAED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D2AE-1E80-45AF-A1E7-CF78B90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</a:t>
            </a:r>
            <a:r>
              <a:rPr lang="en-US" dirty="0">
                <a:sym typeface="Wingdings" panose="05000000000000000000" pitchFamily="2" charset="2"/>
              </a:rPr>
              <a:t> (w3C)</a:t>
            </a:r>
            <a:r>
              <a:rPr lang="en-US" dirty="0"/>
              <a:t> </a:t>
            </a:r>
            <a:r>
              <a:rPr lang="en-US" dirty="0" err="1"/>
              <a:t>worldWideWebConsortium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D196-AA81-473B-9348-6EFA16EF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r>
              <a:rPr lang="en-US" dirty="0"/>
              <a:t>DTD stands for Document Type Definition.</a:t>
            </a:r>
          </a:p>
          <a:p>
            <a:r>
              <a:rPr lang="en-US" dirty="0"/>
              <a:t>A DTD defines the structure and the legal elements and attributes of an XML document.</a:t>
            </a:r>
          </a:p>
          <a:p>
            <a:pPr marL="0" indent="0">
              <a:buNone/>
            </a:pPr>
            <a:r>
              <a:rPr lang="en-US" dirty="0"/>
              <a:t>Valid XML Documents</a:t>
            </a:r>
          </a:p>
          <a:p>
            <a:r>
              <a:rPr lang="en-US" dirty="0"/>
              <a:t>A "Valid" XML document is "Well Formed", as well as it conforms to the rules of a DTD: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E1DC2-C836-4A82-9423-A2B229F9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3FCCE-066B-47B7-A521-DCF88438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C264-5EDF-4E98-AD98-E0654AC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D6D5-8F39-4389-A1D2-17067F7D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807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External DTD:</a:t>
            </a:r>
          </a:p>
          <a:p>
            <a:pPr marL="0" indent="0">
              <a:buNone/>
            </a:pPr>
            <a:r>
              <a:rPr lang="en-US" sz="2000" dirty="0"/>
              <a:t>&lt;?xml version="1.0" encoding="UTF-8"?&gt;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&lt;!DOCTYPE note SYSTEM "Note.dtd"&gt;</a:t>
            </a:r>
            <a:br>
              <a:rPr lang="en-US" sz="2000" dirty="0"/>
            </a:br>
            <a:r>
              <a:rPr lang="en-US" sz="2000" dirty="0"/>
              <a:t>&lt;note&gt;</a:t>
            </a:r>
            <a:br>
              <a:rPr lang="en-US" sz="2000" dirty="0"/>
            </a:br>
            <a:r>
              <a:rPr lang="en-US" sz="2000" dirty="0"/>
              <a:t>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&lt;from&gt;Jani&lt;/from&gt;</a:t>
            </a:r>
            <a:br>
              <a:rPr lang="en-US" sz="2000" dirty="0"/>
            </a:br>
            <a:r>
              <a:rPr lang="en-US" sz="2000" dirty="0"/>
              <a:t>&lt;heading&gt;Reminder&lt;/heading&gt;</a:t>
            </a:r>
            <a:br>
              <a:rPr lang="en-US" sz="2000" dirty="0"/>
            </a:br>
            <a:r>
              <a:rPr lang="en-US" sz="2000" dirty="0"/>
              <a:t>&lt;body&gt;Don't forget me this weekend!&lt;/body&gt;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  <a:p>
            <a:r>
              <a:rPr lang="en-US" dirty="0"/>
              <a:t>The DOCTYPE declaration above contains a reference to a DTD file. The content of the DTD file is shown and explained below.</a:t>
            </a:r>
          </a:p>
          <a:p>
            <a:r>
              <a:rPr lang="en-US" dirty="0"/>
              <a:t>The purpose of a DTD is to define the structure and the legal elements and attributes of an XML document: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7722E-4571-42B5-A53C-64DDCB7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E0D88-683C-4BD5-B77B-208459B2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1E9C9-A256-47BC-89AD-5B73E9E223D2}"/>
              </a:ext>
            </a:extLst>
          </p:cNvPr>
          <p:cNvSpPr/>
          <p:nvPr/>
        </p:nvSpPr>
        <p:spPr>
          <a:xfrm>
            <a:off x="5818909" y="154853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DTD:</a:t>
            </a:r>
          </a:p>
          <a:p>
            <a:r>
              <a:rPr lang="en-US" dirty="0">
                <a:solidFill>
                  <a:srgbClr val="FF0000"/>
                </a:solidFill>
              </a:rPr>
              <a:t>&lt;! DOCTYPE note [</a:t>
            </a:r>
          </a:p>
          <a:p>
            <a:r>
              <a:rPr lang="en-US" dirty="0">
                <a:solidFill>
                  <a:srgbClr val="FF0000"/>
                </a:solidFill>
              </a:rPr>
              <a:t>&lt;!ELEMENT note (to, from, heading, body)</a:t>
            </a:r>
          </a:p>
          <a:p>
            <a:r>
              <a:rPr lang="en-US" dirty="0">
                <a:solidFill>
                  <a:srgbClr val="FF0000"/>
                </a:solidFill>
              </a:rPr>
              <a:t>&lt;!ELEMENT to (#PCDATA)</a:t>
            </a:r>
          </a:p>
          <a:p>
            <a:r>
              <a:rPr lang="en-US" dirty="0">
                <a:solidFill>
                  <a:srgbClr val="FF0000"/>
                </a:solidFill>
              </a:rPr>
              <a:t>&lt;!ELEMENT from (#PCDATA)</a:t>
            </a:r>
          </a:p>
          <a:p>
            <a:r>
              <a:rPr lang="en-US" dirty="0">
                <a:solidFill>
                  <a:srgbClr val="FF0000"/>
                </a:solidFill>
              </a:rPr>
              <a:t>&lt;!ELEMENT heading (#PCDATA)</a:t>
            </a:r>
          </a:p>
          <a:p>
            <a:r>
              <a:rPr lang="en-US" dirty="0">
                <a:solidFill>
                  <a:srgbClr val="FF0000"/>
                </a:solidFill>
              </a:rPr>
              <a:t>&lt;!ELEMENT body (#PCDATA)</a:t>
            </a:r>
          </a:p>
          <a:p>
            <a:r>
              <a:rPr lang="en-US" dirty="0">
                <a:solidFill>
                  <a:srgbClr val="FF0000"/>
                </a:solidFill>
              </a:rPr>
              <a:t>]&gt;</a:t>
            </a:r>
          </a:p>
          <a:p>
            <a:r>
              <a:rPr lang="en-US" dirty="0">
                <a:solidFill>
                  <a:srgbClr val="FF0000"/>
                </a:solidFill>
              </a:rPr>
              <a:t>These are not reusable because it is defined within the xml doc.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AA2-7D73-429A-8CEE-A076DE5D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&lt;!ELEMENT </a:t>
            </a:r>
            <a:r>
              <a:rPr lang="en-US" sz="2200" dirty="0" err="1"/>
              <a:t>elementName</a:t>
            </a:r>
            <a:r>
              <a:rPr lang="en-US" sz="2200" dirty="0"/>
              <a:t> (Content-model)&gt;</a:t>
            </a:r>
          </a:p>
          <a:p>
            <a:pPr marL="0" indent="0">
              <a:buNone/>
            </a:pPr>
            <a:r>
              <a:rPr lang="en-US" sz="2200" dirty="0"/>
              <a:t>&lt;!DOCTYPE note</a:t>
            </a:r>
            <a:br>
              <a:rPr lang="en-US" sz="2200" dirty="0"/>
            </a:br>
            <a:r>
              <a:rPr lang="en-US" sz="2200" dirty="0"/>
              <a:t>[</a:t>
            </a:r>
            <a:br>
              <a:rPr lang="en-US" sz="2200" dirty="0"/>
            </a:br>
            <a:r>
              <a:rPr lang="en-US" sz="2200" dirty="0"/>
              <a:t>&lt;!ELEMENT note (</a:t>
            </a:r>
            <a:r>
              <a:rPr lang="en-US" sz="2200" dirty="0" err="1"/>
              <a:t>to,from,heading,body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&lt;!ELEMENT to (#PCDATA)&gt;</a:t>
            </a:r>
            <a:br>
              <a:rPr lang="en-US" sz="2200" dirty="0"/>
            </a:br>
            <a:r>
              <a:rPr lang="en-US" sz="2200" dirty="0"/>
              <a:t>&lt;!ELEMENT from (#PCDATA)&gt;</a:t>
            </a:r>
            <a:br>
              <a:rPr lang="en-US" sz="2200" dirty="0"/>
            </a:br>
            <a:r>
              <a:rPr lang="en-US" sz="2200" dirty="0"/>
              <a:t>&lt;!ELEMENT heading (#PCDATA)&gt;</a:t>
            </a:r>
            <a:br>
              <a:rPr lang="en-US" sz="2200" dirty="0"/>
            </a:br>
            <a:r>
              <a:rPr lang="en-US" sz="2200" dirty="0"/>
              <a:t>&lt;!ELEMENT body (#PCDATA)&gt;</a:t>
            </a:r>
            <a:br>
              <a:rPr lang="en-US" sz="2200" dirty="0"/>
            </a:br>
            <a:r>
              <a:rPr lang="en-US" sz="2200" dirty="0"/>
              <a:t>]&gt;</a:t>
            </a:r>
          </a:p>
          <a:p>
            <a:r>
              <a:rPr lang="en-US" dirty="0"/>
              <a:t>The DTD above is interpreted like this:</a:t>
            </a:r>
          </a:p>
          <a:p>
            <a:r>
              <a:rPr lang="en-US" dirty="0"/>
              <a:t>!DOCTYPE note -  Defines that the root element of the document is note</a:t>
            </a:r>
          </a:p>
          <a:p>
            <a:r>
              <a:rPr lang="en-US" dirty="0"/>
              <a:t>!ELEMENT note - Defines that the note element must contain the elements: "to, from, heading, body"</a:t>
            </a:r>
          </a:p>
          <a:p>
            <a:r>
              <a:rPr lang="en-US" dirty="0"/>
              <a:t>!ELEMENT to - Defines the to element to be of type "#PCDATA"</a:t>
            </a:r>
          </a:p>
          <a:p>
            <a:r>
              <a:rPr lang="en-US" dirty="0"/>
              <a:t>!ELEMENT from - Defines the from element to be of type "#PCDATA"</a:t>
            </a:r>
          </a:p>
          <a:p>
            <a:r>
              <a:rPr lang="en-US" dirty="0"/>
              <a:t>!ELEMENT heading  - Defines the heading element to be of type "#PCDATA"</a:t>
            </a:r>
          </a:p>
          <a:p>
            <a:r>
              <a:rPr lang="en-US" dirty="0"/>
              <a:t>!ELEMENT body - Defines the body element to be of type "#PCDATA“</a:t>
            </a:r>
          </a:p>
          <a:p>
            <a:r>
              <a:rPr lang="en-US" dirty="0"/>
              <a:t>#PCDATA means </a:t>
            </a:r>
            <a:r>
              <a:rPr lang="en-US" dirty="0" err="1"/>
              <a:t>parseable</a:t>
            </a:r>
            <a:r>
              <a:rPr lang="en-US" dirty="0"/>
              <a:t> character data.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38840-6C34-40B1-8026-644BC18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E00C-8C35-47FC-9988-AC611C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2C52D-3911-496F-A472-46075E71EBD8}"/>
              </a:ext>
            </a:extLst>
          </p:cNvPr>
          <p:cNvSpPr/>
          <p:nvPr/>
        </p:nvSpPr>
        <p:spPr>
          <a:xfrm>
            <a:off x="5818909" y="4017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content-model five types of declarations are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only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Child only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Empty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Any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Mixed element</a:t>
            </a:r>
          </a:p>
        </p:txBody>
      </p:sp>
    </p:spTree>
    <p:extLst>
      <p:ext uri="{BB962C8B-B14F-4D97-AF65-F5344CB8AC3E}">
        <p14:creationId xmlns:p14="http://schemas.microsoft.com/office/powerpoint/2010/main" val="280417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B47-5B1D-4D0F-959E-618B0F6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079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External DTD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External DTD is of two types.</a:t>
            </a:r>
          </a:p>
          <a:p>
            <a:r>
              <a:rPr lang="en-US" dirty="0"/>
              <a:t>Private DTD:</a:t>
            </a:r>
          </a:p>
          <a:p>
            <a:pPr marL="0" indent="0">
              <a:buNone/>
            </a:pPr>
            <a:r>
              <a:rPr lang="en-US" dirty="0"/>
              <a:t>If any </a:t>
            </a:r>
            <a:r>
              <a:rPr lang="en-US" dirty="0" err="1"/>
              <a:t>dtd</a:t>
            </a:r>
            <a:r>
              <a:rPr lang="en-US" dirty="0"/>
              <a:t> is specific to any particular project then it is called a private </a:t>
            </a:r>
            <a:r>
              <a:rPr lang="en-US" dirty="0" err="1"/>
              <a:t>dtd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Save the file name with .</a:t>
            </a:r>
            <a:r>
              <a:rPr lang="en-US" dirty="0" err="1"/>
              <a:t>dtd</a:t>
            </a:r>
            <a:r>
              <a:rPr lang="en-US" dirty="0"/>
              <a:t> extension.</a:t>
            </a:r>
          </a:p>
          <a:p>
            <a:pPr marL="0" indent="0">
              <a:buNone/>
            </a:pPr>
            <a:r>
              <a:rPr lang="en-US" sz="2000" dirty="0"/>
              <a:t>&lt;! ELEMENT </a:t>
            </a:r>
            <a:r>
              <a:rPr lang="en-US" sz="2000" dirty="0" err="1"/>
              <a:t>rootELement</a:t>
            </a:r>
            <a:r>
              <a:rPr lang="en-US" sz="2000" dirty="0"/>
              <a:t> (</a:t>
            </a:r>
            <a:r>
              <a:rPr lang="en-US" sz="2000" dirty="0" err="1"/>
              <a:t>empID</a:t>
            </a:r>
            <a:r>
              <a:rPr lang="en-US" sz="2000" dirty="0"/>
              <a:t>, Name, Salary)&gt;</a:t>
            </a:r>
          </a:p>
          <a:p>
            <a:pPr marL="0" indent="0">
              <a:buNone/>
            </a:pPr>
            <a:r>
              <a:rPr lang="en-US" sz="2000" dirty="0"/>
              <a:t>&lt;! ELEMENT </a:t>
            </a:r>
            <a:r>
              <a:rPr lang="en-US" sz="2000" dirty="0" err="1"/>
              <a:t>empID</a:t>
            </a:r>
            <a:r>
              <a:rPr lang="en-US" sz="2000" dirty="0"/>
              <a:t> (#PCDATA)&gt;</a:t>
            </a:r>
          </a:p>
          <a:p>
            <a:pPr marL="0" indent="0">
              <a:buNone/>
            </a:pPr>
            <a:r>
              <a:rPr lang="en-US" sz="2000" dirty="0"/>
              <a:t>&lt;! ELEMENT Name (#PCDATA)&gt;</a:t>
            </a:r>
          </a:p>
          <a:p>
            <a:pPr marL="0" indent="0">
              <a:buNone/>
            </a:pPr>
            <a:r>
              <a:rPr lang="en-US" sz="2000" dirty="0"/>
              <a:t>&lt;! ELEMENT Salary (#PCDATA)&gt;</a:t>
            </a:r>
          </a:p>
          <a:p>
            <a:pPr marL="0" indent="0">
              <a:buNone/>
            </a:pPr>
            <a:r>
              <a:rPr lang="en-US" sz="2000" dirty="0"/>
              <a:t>On adding in XML file then write </a:t>
            </a:r>
            <a:r>
              <a:rPr lang="en-US" sz="2000" b="1" dirty="0">
                <a:solidFill>
                  <a:srgbClr val="FF0000"/>
                </a:solidFill>
              </a:rPr>
              <a:t>&lt;!DOCTYPE </a:t>
            </a:r>
            <a:r>
              <a:rPr lang="en-US" sz="2000" b="1" dirty="0" err="1">
                <a:solidFill>
                  <a:srgbClr val="FF0000"/>
                </a:solidFill>
              </a:rPr>
              <a:t>rootElement</a:t>
            </a:r>
            <a:r>
              <a:rPr lang="en-US" sz="2000" b="1" dirty="0">
                <a:solidFill>
                  <a:srgbClr val="FF0000"/>
                </a:solidFill>
              </a:rPr>
              <a:t> SYSTEM “Filename.dtd”&gt;</a:t>
            </a:r>
          </a:p>
          <a:p>
            <a:r>
              <a:rPr lang="en-US" dirty="0"/>
              <a:t>Public DTD:</a:t>
            </a:r>
          </a:p>
          <a:p>
            <a:r>
              <a:rPr lang="en-US" dirty="0"/>
              <a:t>If any </a:t>
            </a:r>
            <a:r>
              <a:rPr lang="en-US" dirty="0" err="1"/>
              <a:t>dtd</a:t>
            </a:r>
            <a:r>
              <a:rPr lang="en-US" dirty="0"/>
              <a:t> is not specific to any project it is common to all the projects it is called as public </a:t>
            </a:r>
            <a:r>
              <a:rPr lang="en-US" dirty="0" err="1"/>
              <a:t>dtd</a:t>
            </a:r>
            <a:r>
              <a:rPr lang="en-US" dirty="0"/>
              <a:t>. </a:t>
            </a:r>
          </a:p>
          <a:p>
            <a:r>
              <a:rPr lang="en-US" sz="2200" dirty="0"/>
              <a:t>On adding in XML file then write </a:t>
            </a:r>
            <a:r>
              <a:rPr lang="en-US" sz="2200" b="1" dirty="0">
                <a:solidFill>
                  <a:srgbClr val="FF0000"/>
                </a:solidFill>
              </a:rPr>
              <a:t>&lt;!DOCTYPE </a:t>
            </a:r>
            <a:r>
              <a:rPr lang="en-US" sz="2200" b="1" dirty="0" err="1">
                <a:solidFill>
                  <a:srgbClr val="FF0000"/>
                </a:solidFill>
              </a:rPr>
              <a:t>rootElement</a:t>
            </a:r>
            <a:r>
              <a:rPr lang="en-US" sz="2200" b="1" dirty="0">
                <a:solidFill>
                  <a:srgbClr val="FF0000"/>
                </a:solidFill>
              </a:rPr>
              <a:t> PUBLIC “-//</a:t>
            </a:r>
            <a:r>
              <a:rPr lang="en-US" sz="2200" b="1" dirty="0" err="1">
                <a:solidFill>
                  <a:srgbClr val="FF0000"/>
                </a:solidFill>
              </a:rPr>
              <a:t>vendorName</a:t>
            </a:r>
            <a:r>
              <a:rPr lang="en-US" sz="2200" b="1" dirty="0">
                <a:solidFill>
                  <a:srgbClr val="FF0000"/>
                </a:solidFill>
              </a:rPr>
              <a:t>//version//EN ” “Filename.dtd”&gt;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37C7-1C23-40EB-9BE6-D569334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D2A4-062F-408C-93BC-671E1E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XML?</a:t>
            </a:r>
          </a:p>
          <a:p>
            <a:r>
              <a:rPr lang="en-US" dirty="0"/>
              <a:t>XML is a software- and hardware-independent tool for storing and transporting data.</a:t>
            </a:r>
          </a:p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r>
              <a:rPr lang="en-US" dirty="0"/>
              <a:t>XML is a W3C Recommendation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E779-8426-4F40-ADB4-9D2472A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C31C-3AC4-41E4-ADD8-5F4807C8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B47-5B1D-4D0F-959E-618B0F6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6400800" cy="6248401"/>
          </a:xfrm>
        </p:spPr>
        <p:txBody>
          <a:bodyPr>
            <a:normAutofit/>
          </a:bodyPr>
          <a:lstStyle/>
          <a:p>
            <a:r>
              <a:rPr lang="en-US" sz="5100" dirty="0"/>
              <a:t>Cardinality Operator:</a:t>
            </a:r>
          </a:p>
          <a:p>
            <a:pPr marL="0" indent="0">
              <a:buNone/>
            </a:pPr>
            <a:r>
              <a:rPr lang="en-US" dirty="0"/>
              <a:t>	* For 0 to n.</a:t>
            </a:r>
          </a:p>
          <a:p>
            <a:pPr marL="0" indent="0">
              <a:buNone/>
            </a:pPr>
            <a:r>
              <a:rPr lang="en-US" dirty="0"/>
              <a:t>	+ for 1 to n.</a:t>
            </a:r>
          </a:p>
          <a:p>
            <a:pPr marL="0" indent="0">
              <a:buNone/>
            </a:pPr>
            <a:r>
              <a:rPr lang="en-US" dirty="0"/>
              <a:t>	? For 0 or 1.</a:t>
            </a:r>
          </a:p>
          <a:p>
            <a:pPr marL="0" indent="0">
              <a:buNone/>
            </a:pPr>
            <a:r>
              <a:rPr lang="en-US" dirty="0"/>
              <a:t>DTD by using cardinality operator.</a:t>
            </a:r>
          </a:p>
          <a:p>
            <a:pPr marL="0" indent="0">
              <a:buNone/>
            </a:pPr>
            <a:r>
              <a:rPr lang="en-US" sz="2000" dirty="0"/>
              <a:t>&lt;!ELEMENT books (book*)&gt;</a:t>
            </a:r>
          </a:p>
          <a:p>
            <a:pPr marL="0" indent="0">
              <a:buNone/>
            </a:pPr>
            <a:r>
              <a:rPr lang="en-US" sz="2000" dirty="0"/>
              <a:t>&lt;!ELEMENT book ((book-name | title), Price, author+, Publication?&gt;</a:t>
            </a:r>
          </a:p>
          <a:p>
            <a:pPr marL="0" indent="0">
              <a:buNone/>
            </a:pPr>
            <a:r>
              <a:rPr lang="en-US" sz="2000" dirty="0"/>
              <a:t>&lt;!ELEMENT book-name (#PCDATA)&gt;</a:t>
            </a:r>
          </a:p>
          <a:p>
            <a:pPr marL="0" indent="0">
              <a:buNone/>
            </a:pPr>
            <a:r>
              <a:rPr lang="en-US" sz="2000" dirty="0"/>
              <a:t>&lt;!ELEMENT title (#PCDATA)&gt; </a:t>
            </a:r>
          </a:p>
          <a:p>
            <a:pPr marL="0" indent="0">
              <a:buNone/>
            </a:pPr>
            <a:r>
              <a:rPr lang="en-US" sz="2000" dirty="0"/>
              <a:t>&lt;!ELEMENT author (#PCDATA)&gt;  </a:t>
            </a:r>
          </a:p>
          <a:p>
            <a:pPr marL="0" indent="0">
              <a:buNone/>
            </a:pPr>
            <a:r>
              <a:rPr lang="en-US" sz="2000" dirty="0"/>
              <a:t>&lt;!ELEMENT Publication (#PCDATA)&gt;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37C7-1C23-40EB-9BE6-D5693345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D2A4-062F-408C-93BC-671E1E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FA517-78B7-4332-BC74-D5EE9147CC2D}"/>
              </a:ext>
            </a:extLst>
          </p:cNvPr>
          <p:cNvSpPr txBox="1"/>
          <p:nvPr/>
        </p:nvSpPr>
        <p:spPr>
          <a:xfrm>
            <a:off x="6740237" y="1530927"/>
            <a:ext cx="480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XML w.r.t DTD</a:t>
            </a:r>
          </a:p>
          <a:p>
            <a:r>
              <a:rPr lang="en-US" dirty="0"/>
              <a:t>&lt;books&gt;</a:t>
            </a:r>
          </a:p>
          <a:p>
            <a:r>
              <a:rPr lang="en-US" dirty="0"/>
              <a:t>&lt;book&gt;</a:t>
            </a:r>
          </a:p>
          <a:p>
            <a:r>
              <a:rPr lang="en-US" dirty="0"/>
              <a:t>&lt;book-name&gt;</a:t>
            </a:r>
            <a:r>
              <a:rPr lang="en-US" dirty="0" err="1"/>
              <a:t>javaScript</a:t>
            </a:r>
            <a:r>
              <a:rPr lang="en-US" dirty="0"/>
              <a:t>&lt;/book-name&gt;</a:t>
            </a:r>
          </a:p>
          <a:p>
            <a:r>
              <a:rPr lang="en-US" dirty="0"/>
              <a:t>&lt;price&gt; $100 &lt;/price&gt;</a:t>
            </a:r>
          </a:p>
          <a:p>
            <a:r>
              <a:rPr lang="en-US" dirty="0"/>
              <a:t>&lt;author&gt; Ebad &lt;/author&gt;</a:t>
            </a:r>
          </a:p>
          <a:p>
            <a:r>
              <a:rPr lang="en-US" dirty="0"/>
              <a:t>&lt;author&gt; Ali &lt;/author&gt;</a:t>
            </a:r>
          </a:p>
          <a:p>
            <a:r>
              <a:rPr lang="en-US" dirty="0"/>
              <a:t>&lt;Publication&gt; </a:t>
            </a:r>
            <a:r>
              <a:rPr lang="en-US" dirty="0" err="1"/>
              <a:t>UrduBazar</a:t>
            </a:r>
            <a:r>
              <a:rPr lang="en-US" dirty="0"/>
              <a:t> &lt;/Publication&gt;</a:t>
            </a:r>
          </a:p>
          <a:p>
            <a:r>
              <a:rPr lang="en-US" dirty="0"/>
              <a:t>&lt;/book&gt;</a:t>
            </a:r>
          </a:p>
          <a:p>
            <a:r>
              <a:rPr lang="en-US" dirty="0"/>
              <a:t>&lt;/books&gt;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3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823-FC79-4111-9A04-E5C65564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B8B1-1939-4CE7-A129-C2EB4905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XML Namespaces provide a method to avoid element name conflicts.</a:t>
            </a:r>
          </a:p>
          <a:p>
            <a:pPr marL="0" indent="0">
              <a:buNone/>
            </a:pPr>
            <a:r>
              <a:rPr lang="en-US" dirty="0"/>
              <a:t>Name Conflicts:</a:t>
            </a:r>
          </a:p>
          <a:p>
            <a:r>
              <a:rPr lang="en-US" dirty="0"/>
              <a:t>In XML, element names are defined by the developer. This often results in a conflict when trying to mix XML documents from different XML applications.</a:t>
            </a:r>
          </a:p>
          <a:p>
            <a:pPr marL="0" indent="0">
              <a:buNone/>
            </a:pPr>
            <a:r>
              <a:rPr lang="en-US" dirty="0"/>
              <a:t>This XML carries HTML table information:</a:t>
            </a:r>
          </a:p>
          <a:p>
            <a:pPr marL="0" indent="0">
              <a:buNone/>
            </a:pPr>
            <a:r>
              <a:rPr lang="en-US" sz="2200" dirty="0"/>
              <a:t>&lt;table&gt;</a:t>
            </a:r>
            <a:br>
              <a:rPr lang="en-US" sz="2200" dirty="0"/>
            </a:br>
            <a:r>
              <a:rPr lang="en-US" sz="2200" dirty="0"/>
              <a:t>  &lt;tr&gt;</a:t>
            </a:r>
            <a:br>
              <a:rPr lang="en-US" sz="2200" dirty="0"/>
            </a:br>
            <a:r>
              <a:rPr lang="en-US" sz="2200" dirty="0"/>
              <a:t>    &lt;td&gt;Apples&lt;/td&gt;</a:t>
            </a:r>
            <a:br>
              <a:rPr lang="en-US" sz="2200" dirty="0"/>
            </a:br>
            <a:r>
              <a:rPr lang="en-US" sz="2200" dirty="0"/>
              <a:t>    &lt;td&gt;Bananas&lt;/td&gt;</a:t>
            </a:r>
            <a:br>
              <a:rPr lang="en-US" sz="2200" dirty="0"/>
            </a:br>
            <a:r>
              <a:rPr lang="en-US" sz="2200" dirty="0"/>
              <a:t>  &lt;/tr&gt;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7735E-67C0-4FDD-9CCD-5E7C39D4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6426D-0FAF-4215-986E-E71C2355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3887-B559-43E1-8E86-8CD595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8633-CE3C-4731-B059-FF690A2F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XML carries information about a table (a piece of furniture):</a:t>
            </a:r>
          </a:p>
          <a:p>
            <a:pPr marL="0" indent="0">
              <a:buNone/>
            </a:pPr>
            <a:r>
              <a:rPr lang="en-US" sz="2000" dirty="0"/>
              <a:t>&lt;table&gt;</a:t>
            </a:r>
            <a:br>
              <a:rPr lang="en-US" sz="2000" dirty="0"/>
            </a:br>
            <a:r>
              <a:rPr lang="en-US" sz="2000" dirty="0"/>
              <a:t>  &lt;name&gt;African Coffee Table&lt;/name&gt;</a:t>
            </a:r>
            <a:br>
              <a:rPr lang="en-US" sz="2000" dirty="0"/>
            </a:br>
            <a:r>
              <a:rPr lang="en-US" sz="2000" dirty="0"/>
              <a:t>  &lt;width&gt;80&lt;/width&gt;</a:t>
            </a:r>
            <a:br>
              <a:rPr lang="en-US" sz="2000" dirty="0"/>
            </a:br>
            <a:r>
              <a:rPr lang="en-US" sz="2000" dirty="0"/>
              <a:t>  &lt;length&gt;120&lt;/length&gt;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  <a:p>
            <a:pPr marL="0" indent="0">
              <a:buNone/>
            </a:pPr>
            <a:r>
              <a:rPr lang="en-US" dirty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dirty="0"/>
              <a:t>A user or an XML application will not know how to handle these differences.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89539-9197-45C2-B70C-BE8F6415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F875-3DF3-4C67-9959-90B4ACF0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269-BFE2-4309-8028-608FF85E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Solving the Name Conflict Using a Prefix: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1ADD-DAC2-441B-82A7-04A30828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 conflicts in XML can easily be avoided using a name prefix.</a:t>
            </a:r>
          </a:p>
          <a:p>
            <a:r>
              <a:rPr lang="en-US" dirty="0"/>
              <a:t>This XML carries information about an HTML table, and a piece of furniture:</a:t>
            </a:r>
          </a:p>
          <a:p>
            <a:pPr marL="0" indent="0">
              <a:buNone/>
            </a:pPr>
            <a:r>
              <a:rPr lang="en-US" sz="1900" dirty="0"/>
              <a:t>&lt;</a:t>
            </a:r>
            <a:r>
              <a:rPr lang="en-US" sz="1900" dirty="0" err="1"/>
              <a:t>h:table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h:tr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  &lt;</a:t>
            </a:r>
            <a:r>
              <a:rPr lang="en-US" sz="1900" dirty="0" err="1"/>
              <a:t>h:td</a:t>
            </a:r>
            <a:r>
              <a:rPr lang="en-US" sz="1900" dirty="0"/>
              <a:t>&gt;Apples&lt;/</a:t>
            </a:r>
            <a:r>
              <a:rPr lang="en-US" sz="1900" dirty="0" err="1"/>
              <a:t>h:td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  &lt;</a:t>
            </a:r>
            <a:r>
              <a:rPr lang="en-US" sz="1900" dirty="0" err="1"/>
              <a:t>h:td</a:t>
            </a:r>
            <a:r>
              <a:rPr lang="en-US" sz="1900" dirty="0"/>
              <a:t>&gt;Bananas&lt;/</a:t>
            </a:r>
            <a:r>
              <a:rPr lang="en-US" sz="1900" dirty="0" err="1"/>
              <a:t>h:td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&lt;/</a:t>
            </a:r>
            <a:r>
              <a:rPr lang="en-US" sz="1900" dirty="0" err="1"/>
              <a:t>h:tr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&lt;/</a:t>
            </a:r>
            <a:r>
              <a:rPr lang="en-US" sz="1900" dirty="0" err="1"/>
              <a:t>h:table</a:t>
            </a:r>
            <a:r>
              <a:rPr lang="en-US" sz="1900" dirty="0"/>
              <a:t>&gt;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&lt;</a:t>
            </a:r>
            <a:r>
              <a:rPr lang="en-US" sz="1900" dirty="0" err="1"/>
              <a:t>f:table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f:name</a:t>
            </a:r>
            <a:r>
              <a:rPr lang="en-US" sz="1900" dirty="0"/>
              <a:t>&gt;African Coffee Table&lt;/</a:t>
            </a:r>
            <a:r>
              <a:rPr lang="en-US" sz="1900" dirty="0" err="1"/>
              <a:t>f:name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f:width</a:t>
            </a:r>
            <a:r>
              <a:rPr lang="en-US" sz="1900" dirty="0"/>
              <a:t>&gt;80&lt;/</a:t>
            </a:r>
            <a:r>
              <a:rPr lang="en-US" sz="1900" dirty="0" err="1"/>
              <a:t>f:width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  &lt;</a:t>
            </a:r>
            <a:r>
              <a:rPr lang="en-US" sz="1900" dirty="0" err="1"/>
              <a:t>f:length</a:t>
            </a:r>
            <a:r>
              <a:rPr lang="en-US" sz="1900" dirty="0"/>
              <a:t>&gt;120&lt;/</a:t>
            </a:r>
            <a:r>
              <a:rPr lang="en-US" sz="1900" dirty="0" err="1"/>
              <a:t>f:length</a:t>
            </a:r>
            <a:r>
              <a:rPr lang="en-US" sz="1900" dirty="0"/>
              <a:t>&gt;</a:t>
            </a:r>
            <a:br>
              <a:rPr lang="en-US" sz="1900" dirty="0"/>
            </a:br>
            <a:r>
              <a:rPr lang="en-US" sz="1900" dirty="0"/>
              <a:t>&lt;/</a:t>
            </a:r>
            <a:r>
              <a:rPr lang="en-US" sz="1900" dirty="0" err="1"/>
              <a:t>f:table</a:t>
            </a:r>
            <a:r>
              <a:rPr lang="en-US" sz="1900" dirty="0"/>
              <a:t>&gt;</a:t>
            </a:r>
          </a:p>
          <a:p>
            <a:r>
              <a:rPr lang="en-US" dirty="0"/>
              <a:t>In the example above, there will be no conflict because the two &lt;table&gt; elements have different names.</a:t>
            </a:r>
          </a:p>
          <a:p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CDBA7-176D-48E6-BC05-670E63C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8F4E-1960-470F-BFB3-5C22AAE0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5CC4-A4DA-473F-8583-024085A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C070-B783-4E6B-A477-705AB06F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using prefixes in XML, a </a:t>
            </a:r>
            <a:r>
              <a:rPr lang="en-US" b="1" dirty="0"/>
              <a:t>namespace</a:t>
            </a:r>
            <a:r>
              <a:rPr lang="en-US" dirty="0"/>
              <a:t> for the prefix must be defined.</a:t>
            </a:r>
          </a:p>
          <a:p>
            <a:r>
              <a:rPr lang="en-US" dirty="0"/>
              <a:t>The namespace can be defined by an </a:t>
            </a:r>
            <a:r>
              <a:rPr lang="en-US" b="1" dirty="0" err="1"/>
              <a:t>xmlns</a:t>
            </a:r>
            <a:r>
              <a:rPr lang="en-US" dirty="0"/>
              <a:t> attribute 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</a:t>
            </a:r>
            <a:r>
              <a:rPr lang="en-US" i="1" dirty="0" err="1"/>
              <a:t>prefix</a:t>
            </a:r>
            <a:r>
              <a:rPr lang="en-US" dirty="0"/>
              <a:t>="</a:t>
            </a:r>
            <a:r>
              <a:rPr lang="en-US" i="1" dirty="0"/>
              <a:t>URI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root&gt;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xmlns:h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="http://www.w3.org/html4/"&gt;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h:tr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&gt;Apples&lt;/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&gt;Bananas&lt;/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h:td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h:tr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h:table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xmlns:f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="https://www.w4.com/furniture"&gt;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f:name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&gt;African Coffee Table&lt;/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f:name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f:width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&gt;80&lt;/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f:width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  &lt;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f:length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&gt;120&lt;/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f:length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f:table</a:t>
            </a: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746E7-7495-47BB-B8BF-F5C5274C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5AB5-859B-4C3D-9150-91A000D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D21B-FCEA-4173-AE0B-76D13A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- The </a:t>
            </a:r>
            <a:r>
              <a:rPr lang="en-US" dirty="0" err="1"/>
              <a:t>xmlns</a:t>
            </a:r>
            <a:r>
              <a:rPr lang="en-US" dirty="0"/>
              <a:t>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D13A-8A98-4969-BF1A-5E462242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049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In the example above: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xmlns</a:t>
            </a:r>
            <a:r>
              <a:rPr lang="en-US" sz="2600" dirty="0"/>
              <a:t> attribute in the first &lt;table&gt; element gives the h: prefix a qualified namespace.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xmlns</a:t>
            </a:r>
            <a:r>
              <a:rPr lang="en-US" sz="2600" dirty="0"/>
              <a:t> attribute in the second &lt;table&gt; element gives the f: prefix a qualified namespace.</a:t>
            </a:r>
          </a:p>
          <a:p>
            <a:r>
              <a:rPr lang="en-US" sz="2600" dirty="0"/>
              <a:t>When a namespace is defined for an element, all child elements with the same prefix are associated with the same namespace.</a:t>
            </a:r>
          </a:p>
          <a:p>
            <a:r>
              <a:rPr lang="en-US" sz="2600" dirty="0"/>
              <a:t>Namespaces can also be declared in the XML root element:</a:t>
            </a:r>
          </a:p>
          <a:p>
            <a:r>
              <a:rPr lang="en-US" dirty="0"/>
              <a:t>The namespace URI is not used by the parser to look up information.</a:t>
            </a:r>
          </a:p>
          <a:p>
            <a:r>
              <a:rPr lang="en-US"/>
              <a:t>The purpose of using an URI is to give the namespace a unique name.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6FF68-9EB0-4918-888E-8500836F50D8}"/>
              </a:ext>
            </a:extLst>
          </p:cNvPr>
          <p:cNvSpPr/>
          <p:nvPr/>
        </p:nvSpPr>
        <p:spPr>
          <a:xfrm>
            <a:off x="5969725" y="1756670"/>
            <a:ext cx="538407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="http://www.cubot.org/TR/html4/"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xmlns:f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="https://www.furniture.com/furniture"&gt;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f:width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f:length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f:table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/root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2B31-A559-423A-B7D2-5260C5C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211F-8FA6-4389-A415-1B781C89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280C-F4A5-499F-9148-9683108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XML SCHEMA: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A8A2-EAE6-4653-89ED-EE7ED479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XML Schema describes the structure of an XML document, just like a DTD.</a:t>
            </a:r>
          </a:p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an XML Schema is both "Well Formed" and "Valid".</a:t>
            </a:r>
          </a:p>
          <a:p>
            <a:r>
              <a:rPr lang="en-US" dirty="0"/>
              <a:t>XML Schema</a:t>
            </a:r>
          </a:p>
          <a:p>
            <a:r>
              <a:rPr lang="en-US" dirty="0"/>
              <a:t>XML Schema is an XML-based alternative to DTD: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name="note"&gt;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name="to"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name="from"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name="heading"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name="body"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48013-BF3B-4001-83EE-D620935B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074E-243B-4E6B-92EF-40B425C4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A312-6A5A-4B20-B443-463FAF34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Schema above is interpreted like this: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name="note"&gt; defines the element called "note"</a:t>
            </a:r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 the "note" element is a complex type</a:t>
            </a:r>
          </a:p>
          <a:p>
            <a:r>
              <a:rPr lang="en-US" dirty="0"/>
              <a:t>&lt;</a:t>
            </a:r>
            <a:r>
              <a:rPr lang="en-US" dirty="0" err="1"/>
              <a:t>xs:sequence</a:t>
            </a:r>
            <a:r>
              <a:rPr lang="en-US" dirty="0"/>
              <a:t>&gt; the complex type is a sequence of elements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name="to" type="</a:t>
            </a:r>
            <a:r>
              <a:rPr lang="en-US" dirty="0" err="1"/>
              <a:t>xs:string</a:t>
            </a:r>
            <a:r>
              <a:rPr lang="en-US" dirty="0"/>
              <a:t>"&gt; the element "to" is of type string (text)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name="from" type="</a:t>
            </a:r>
            <a:r>
              <a:rPr lang="en-US" dirty="0" err="1"/>
              <a:t>xs:string</a:t>
            </a:r>
            <a:r>
              <a:rPr lang="en-US" dirty="0"/>
              <a:t>"&gt; the element "from" is of type string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name="heading" type="</a:t>
            </a:r>
            <a:r>
              <a:rPr lang="en-US" dirty="0" err="1"/>
              <a:t>xs:string</a:t>
            </a:r>
            <a:r>
              <a:rPr lang="en-US" dirty="0"/>
              <a:t>"&gt; the element "heading" is of type string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name="body" type="</a:t>
            </a:r>
            <a:r>
              <a:rPr lang="en-US" dirty="0" err="1"/>
              <a:t>xs:string</a:t>
            </a:r>
            <a:r>
              <a:rPr lang="en-US" dirty="0"/>
              <a:t>"&gt; the element "body" is of type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 Schemas are More Powerful than DTD</a:t>
            </a:r>
          </a:p>
          <a:p>
            <a:r>
              <a:rPr lang="en-US" dirty="0"/>
              <a:t>XML Schemas are written in XML</a:t>
            </a:r>
          </a:p>
          <a:p>
            <a:r>
              <a:rPr lang="en-US" dirty="0"/>
              <a:t>XML Schemas are extensible to additions</a:t>
            </a:r>
          </a:p>
          <a:p>
            <a:r>
              <a:rPr lang="en-US" dirty="0"/>
              <a:t>XML Schemas support data types</a:t>
            </a:r>
          </a:p>
          <a:p>
            <a:r>
              <a:rPr lang="en-US" dirty="0"/>
              <a:t>XML Schemas support namespaces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2F76-B375-4068-9F69-8AC69D0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F432E-4B33-475E-8D5D-8766567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Difference Between XML and HTML</a:t>
            </a:r>
          </a:p>
          <a:p>
            <a:r>
              <a:rPr lang="en-US" dirty="0"/>
              <a:t>XML and HTML were designed with different goals:</a:t>
            </a:r>
          </a:p>
          <a:p>
            <a:r>
              <a:rPr lang="en-US" dirty="0"/>
              <a:t>XML was designed to carry data - with focus on what data is</a:t>
            </a:r>
          </a:p>
          <a:p>
            <a:r>
              <a:rPr lang="en-US" dirty="0"/>
              <a:t>HTML was designed to display data - with focus on how data looks</a:t>
            </a:r>
          </a:p>
          <a:p>
            <a:r>
              <a:rPr lang="en-US" dirty="0"/>
              <a:t>XML tags are not predefined like HTML tags 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XML documents form a tree structure that starts at "the root" and branches to "the leaves"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A90-309E-47D7-94C1-8DEF1299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5AEA-A977-4F74-BD2D-C2924D42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D1037-629D-4EA4-8981-DCCD80FF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3" y="554182"/>
            <a:ext cx="10712948" cy="584661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EAA45-94B2-4D5C-8B2E-A79DD5C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B310C-8AF8-4876-BF07-20DA78B8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9B94-7418-4D6E-A723-CDB90E4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3" y="563526"/>
            <a:ext cx="10515600" cy="105262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B57-2456-49D9-AE02-1E391305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3" y="202764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XML Documents Must Have a Root Element</a:t>
            </a:r>
          </a:p>
          <a:p>
            <a:r>
              <a:rPr lang="en-US" dirty="0"/>
              <a:t>XML documents must contain one </a:t>
            </a:r>
            <a:r>
              <a:rPr lang="en-US" b="1" dirty="0"/>
              <a:t>root</a:t>
            </a:r>
            <a:r>
              <a:rPr lang="en-US" dirty="0"/>
              <a:t> element that is the </a:t>
            </a:r>
            <a:r>
              <a:rPr lang="en-US" b="1" dirty="0"/>
              <a:t>parent</a:t>
            </a:r>
            <a:r>
              <a:rPr lang="en-US" dirty="0"/>
              <a:t> of all other elements:</a:t>
            </a:r>
          </a:p>
          <a:p>
            <a:pPr marL="0" indent="0">
              <a:buNone/>
            </a:pPr>
            <a:r>
              <a:rPr lang="en-US" sz="1400" dirty="0"/>
              <a:t>&lt;root&gt;</a:t>
            </a:r>
            <a:br>
              <a:rPr lang="en-US" sz="1400" dirty="0"/>
            </a:br>
            <a:r>
              <a:rPr lang="en-US" sz="1400" dirty="0"/>
              <a:t>  &lt;child&gt;</a:t>
            </a:r>
            <a:br>
              <a:rPr lang="en-US" sz="1400" dirty="0"/>
            </a:br>
            <a:r>
              <a:rPr lang="en-US" sz="1400" dirty="0"/>
              <a:t>    &lt;</a:t>
            </a:r>
            <a:r>
              <a:rPr lang="en-US" sz="1400" dirty="0" err="1"/>
              <a:t>subchild</a:t>
            </a:r>
            <a:r>
              <a:rPr lang="en-US" sz="1400" dirty="0"/>
              <a:t>&gt;.....&lt;/</a:t>
            </a:r>
            <a:r>
              <a:rPr lang="en-US" sz="1400" dirty="0" err="1"/>
              <a:t>subchild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  &lt;/child&gt;</a:t>
            </a:r>
            <a:br>
              <a:rPr lang="en-US" sz="1400" dirty="0"/>
            </a:br>
            <a:r>
              <a:rPr lang="en-US" sz="1400" dirty="0"/>
              <a:t>&lt;/root&gt;</a:t>
            </a:r>
          </a:p>
          <a:p>
            <a:pPr marL="0" indent="0">
              <a:buNone/>
            </a:pPr>
            <a:r>
              <a:rPr lang="en-US" sz="14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&lt;?xml version="1.0" encoding="UTF-8</a:t>
            </a:r>
            <a:r>
              <a:rPr lang="en-US" sz="1700" b="1" dirty="0"/>
              <a:t>"</a:t>
            </a:r>
            <a:r>
              <a:rPr lang="en-US" sz="1700" dirty="0"/>
              <a:t>?&gt;	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b="1" dirty="0">
                <a:solidFill>
                  <a:srgbClr val="FF0000"/>
                </a:solidFill>
                <a:sym typeface="Wingdings" panose="05000000000000000000" pitchFamily="2" charset="2"/>
              </a:rPr>
              <a:t>XML Prolog		</a:t>
            </a:r>
            <a:br>
              <a:rPr lang="en-US" sz="1700" dirty="0"/>
            </a:br>
            <a:r>
              <a:rPr lang="en-US" sz="1700" dirty="0"/>
              <a:t>&lt;note&gt;</a:t>
            </a:r>
            <a:br>
              <a:rPr lang="en-US" sz="1700" dirty="0"/>
            </a:br>
            <a:r>
              <a:rPr lang="en-US" sz="1700" dirty="0"/>
              <a:t>  &lt;to&gt;</a:t>
            </a:r>
            <a:r>
              <a:rPr lang="en-US" sz="1700" dirty="0" err="1"/>
              <a:t>Tove</a:t>
            </a:r>
            <a:r>
              <a:rPr lang="en-US" sz="1700" dirty="0"/>
              <a:t>&lt;/to&gt;</a:t>
            </a:r>
            <a:br>
              <a:rPr lang="en-US" sz="1700" dirty="0"/>
            </a:br>
            <a:r>
              <a:rPr lang="en-US" sz="1700" dirty="0"/>
              <a:t>  &lt;from&gt;Jani&lt;/from&gt;</a:t>
            </a:r>
            <a:br>
              <a:rPr lang="en-US" sz="1700" dirty="0"/>
            </a:br>
            <a:r>
              <a:rPr lang="en-US" sz="1700" dirty="0"/>
              <a:t>  &lt;heading&gt;Reminder&lt;/heading&gt;</a:t>
            </a:r>
            <a:br>
              <a:rPr lang="en-US" sz="1700" dirty="0"/>
            </a:br>
            <a:r>
              <a:rPr lang="en-US" sz="1700" dirty="0"/>
              <a:t>  &lt;body&gt;Don't forget me this weekend!&lt;/body&gt;</a:t>
            </a:r>
            <a:br>
              <a:rPr lang="en-US" sz="1700" dirty="0"/>
            </a:br>
            <a:r>
              <a:rPr lang="en-US" sz="1700" dirty="0"/>
              <a:t>&lt;/note&gt;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1A485-BB84-4CE8-AD24-7FDCCAC02B6A}"/>
              </a:ext>
            </a:extLst>
          </p:cNvPr>
          <p:cNvSpPr/>
          <p:nvPr/>
        </p:nvSpPr>
        <p:spPr>
          <a:xfrm>
            <a:off x="2632363" y="5635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+mj-lt"/>
              </a:rPr>
              <a:t> XML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8968-B5BF-4E66-A0E7-3A71664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BAA4-656C-4D81-BF28-17D94CEC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FFE0-625F-43E2-842E-6BE3FA3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C3FD-B971-4DEF-9586-E6C69358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avoid errors, you should specify the encoding used, or save your XML files as UTF-8.</a:t>
            </a:r>
          </a:p>
          <a:p>
            <a:r>
              <a:rPr lang="en-US" dirty="0"/>
              <a:t>UTF-8 is the default character encoding for XML documents.</a:t>
            </a:r>
          </a:p>
          <a:p>
            <a:r>
              <a:rPr lang="en-US" dirty="0"/>
              <a:t>All XML Elements Must Have a Closing Tag</a:t>
            </a:r>
          </a:p>
          <a:p>
            <a:r>
              <a:rPr lang="en-US" dirty="0"/>
              <a:t>In XML, it is illegal to omit the closing tag. All elements </a:t>
            </a:r>
            <a:r>
              <a:rPr lang="en-US" b="1" dirty="0"/>
              <a:t>must</a:t>
            </a:r>
            <a:r>
              <a:rPr lang="en-US" dirty="0"/>
              <a:t> have a closing tag:</a:t>
            </a:r>
          </a:p>
          <a:p>
            <a:r>
              <a:rPr lang="en-US" dirty="0"/>
              <a:t>XML tags are case sensitive. The tag &lt;Letter&gt; is different from the tag &lt;letter&gt;.</a:t>
            </a:r>
          </a:p>
          <a:p>
            <a:r>
              <a:rPr lang="en-US" dirty="0"/>
              <a:t>XML Elements Must be Properly Nested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1900" dirty="0"/>
              <a:t>&lt;b&gt;&lt;</a:t>
            </a:r>
            <a:r>
              <a:rPr lang="en-US" sz="1900" dirty="0" err="1"/>
              <a:t>i</a:t>
            </a:r>
            <a:r>
              <a:rPr lang="en-US" sz="1900" dirty="0"/>
              <a:t>&gt;This text is bold and italic&lt;/</a:t>
            </a:r>
            <a:r>
              <a:rPr lang="en-US" sz="1900" dirty="0" err="1"/>
              <a:t>i</a:t>
            </a:r>
            <a:r>
              <a:rPr lang="en-US" sz="1900" dirty="0"/>
              <a:t>&gt;&lt;/b&gt;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412DB-12EF-4101-94F4-F0E250E0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FD1B7-9DE4-4169-B08E-871ABD78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7ED4-1B01-46AE-B76D-90ACC7B1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CE1-2A9D-4C00-B704-A2CE7714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Attribute Values Must Always be Quoted</a:t>
            </a:r>
          </a:p>
          <a:p>
            <a:r>
              <a:rPr lang="en-US" dirty="0"/>
              <a:t>XML elements can have attributes in name/value pairs just like in HTML.</a:t>
            </a:r>
          </a:p>
          <a:p>
            <a:r>
              <a:rPr lang="en-US" dirty="0"/>
              <a:t>In XML, the attribute values must always be quoted:</a:t>
            </a:r>
          </a:p>
          <a:p>
            <a:pPr marL="0" indent="0">
              <a:buNone/>
            </a:pPr>
            <a:r>
              <a:rPr lang="en-US" sz="2000" dirty="0"/>
              <a:t>&lt;note date="12/11/2007"&gt;</a:t>
            </a:r>
            <a:br>
              <a:rPr lang="en-US" sz="2000" dirty="0"/>
            </a:br>
            <a:r>
              <a:rPr lang="en-US" sz="2000" dirty="0"/>
              <a:t>  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  &lt;from&gt;Jani&lt;/from&gt;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ED18-125C-4115-BDC2-116B8D5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7928-0789-46E0-8650-D6846394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08A0-AC8F-4EC9-A3AE-A0E1FE8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56DB-A646-4227-BD43-5142CF9B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Entity References</a:t>
            </a:r>
          </a:p>
          <a:p>
            <a:r>
              <a:rPr lang="en-US" dirty="0"/>
              <a:t>Some characters have a special meaning in XML.</a:t>
            </a:r>
          </a:p>
          <a:p>
            <a:r>
              <a:rPr lang="en-US" dirty="0"/>
              <a:t>If you place a character like "&lt;" inside an XML element, it will generate an error because the parser interprets it as the start of a new element.</a:t>
            </a:r>
          </a:p>
          <a:p>
            <a:r>
              <a:rPr lang="en-US" dirty="0"/>
              <a:t>This will generate an XML error:</a:t>
            </a:r>
          </a:p>
          <a:p>
            <a:pPr marL="0" indent="0" algn="ctr">
              <a:buNone/>
            </a:pPr>
            <a:r>
              <a:rPr lang="en-US" sz="2000" dirty="0"/>
              <a:t>&lt;message&gt;salary &lt; 1000&lt;/message&gt;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EE81-E466-4017-AD6D-2DD28A84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ABA27-20F9-4A5B-A75D-D54EAA60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5EF-26F0-42B6-AADC-5B349B3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9F3FD-CFDF-4C6B-A065-4B3F99B9B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55202"/>
              </p:ext>
            </p:extLst>
          </p:nvPr>
        </p:nvGraphicFramePr>
        <p:xfrm>
          <a:off x="1787236" y="2022763"/>
          <a:ext cx="7675416" cy="3948544"/>
        </p:xfrm>
        <a:graphic>
          <a:graphicData uri="http://schemas.openxmlformats.org/drawingml/2006/table">
            <a:tbl>
              <a:tblPr/>
              <a:tblGrid>
                <a:gridCol w="2558472">
                  <a:extLst>
                    <a:ext uri="{9D8B030D-6E8A-4147-A177-3AD203B41FA5}">
                      <a16:colId xmlns:a16="http://schemas.microsoft.com/office/drawing/2014/main" val="34103406"/>
                    </a:ext>
                  </a:extLst>
                </a:gridCol>
                <a:gridCol w="2558472">
                  <a:extLst>
                    <a:ext uri="{9D8B030D-6E8A-4147-A177-3AD203B41FA5}">
                      <a16:colId xmlns:a16="http://schemas.microsoft.com/office/drawing/2014/main" val="2716479133"/>
                    </a:ext>
                  </a:extLst>
                </a:gridCol>
                <a:gridCol w="2558472">
                  <a:extLst>
                    <a:ext uri="{9D8B030D-6E8A-4147-A177-3AD203B41FA5}">
                      <a16:colId xmlns:a16="http://schemas.microsoft.com/office/drawing/2014/main" val="3287759164"/>
                    </a:ext>
                  </a:extLst>
                </a:gridCol>
              </a:tblGrid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6076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5465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23006"/>
                  </a:ext>
                </a:extLst>
              </a:tr>
              <a:tr h="6997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10552"/>
                  </a:ext>
                </a:extLst>
              </a:tr>
              <a:tr h="114957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06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842E7B-B0D5-484C-B5F4-7E667527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9204"/>
            <a:ext cx="121920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5 pre-defined entity references in XML: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B8AE0-0407-4543-A013-DBDB100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Sir Ebad Uddin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E17C-011F-47ED-9D7C-ECF791F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9156-188D-4255-B334-F67017332D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1669</Words>
  <Application>Microsoft Office PowerPoint</Application>
  <PresentationFormat>Widescreen</PresentationFormat>
  <Paragraphs>315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Verdana</vt:lpstr>
      <vt:lpstr>Office Theme</vt:lpstr>
      <vt:lpstr>Introduction To XML</vt:lpstr>
      <vt:lpstr> </vt:lpstr>
      <vt:lpstr> </vt:lpstr>
      <vt:lpstr>PowerPoint Presentation</vt:lpstr>
      <vt:lpstr> </vt:lpstr>
      <vt:lpstr>XML</vt:lpstr>
      <vt:lpstr>XML</vt:lpstr>
      <vt:lpstr>XML</vt:lpstr>
      <vt:lpstr>ENTITY REFERENCES</vt:lpstr>
      <vt:lpstr>XML</vt:lpstr>
      <vt:lpstr>XML</vt:lpstr>
      <vt:lpstr>XML ELEMENT:</vt:lpstr>
      <vt:lpstr>BEST NAMING RULES:</vt:lpstr>
      <vt:lpstr>NAMING CONVENTIONS:</vt:lpstr>
      <vt:lpstr>ATTRIBUTES IN XML:</vt:lpstr>
      <vt:lpstr>XML DTD (w3C) worldWideWebConsortium</vt:lpstr>
      <vt:lpstr>XML DTD:</vt:lpstr>
      <vt:lpstr>PowerPoint Presentation</vt:lpstr>
      <vt:lpstr>PowerPoint Presentation</vt:lpstr>
      <vt:lpstr>PowerPoint Presentation</vt:lpstr>
      <vt:lpstr>XML NAMESPACES:</vt:lpstr>
      <vt:lpstr>NAMESPACES:</vt:lpstr>
      <vt:lpstr>Solving the Name Conflict Using a Prefix:</vt:lpstr>
      <vt:lpstr>XML Namespaces - The xmlns Attribute:</vt:lpstr>
      <vt:lpstr>XML Namespaces - The xmlns Attribute:</vt:lpstr>
      <vt:lpstr>XML SCHEMA: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Shahryar</dc:creator>
  <cp:lastModifiedBy>Ebad Uddin</cp:lastModifiedBy>
  <cp:revision>261</cp:revision>
  <dcterms:created xsi:type="dcterms:W3CDTF">2022-10-24T06:24:28Z</dcterms:created>
  <dcterms:modified xsi:type="dcterms:W3CDTF">2023-05-08T07:27:14Z</dcterms:modified>
</cp:coreProperties>
</file>