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4"/>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7" r:id="rId41"/>
    <p:sldId id="319" r:id="rId42"/>
    <p:sldId id="321"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379" r:id="rId100"/>
    <p:sldId id="380" r:id="rId101"/>
    <p:sldId id="381" r:id="rId102"/>
    <p:sldId id="382" r:id="rId103"/>
    <p:sldId id="383" r:id="rId104"/>
    <p:sldId id="384" r:id="rId105"/>
    <p:sldId id="385" r:id="rId106"/>
    <p:sldId id="386" r:id="rId107"/>
    <p:sldId id="387" r:id="rId108"/>
    <p:sldId id="388" r:id="rId109"/>
    <p:sldId id="389" r:id="rId110"/>
    <p:sldId id="390" r:id="rId111"/>
    <p:sldId id="391" r:id="rId112"/>
    <p:sldId id="392" r:id="rId113"/>
    <p:sldId id="393" r:id="rId114"/>
    <p:sldId id="394"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0" r:id="rId141"/>
    <p:sldId id="421" r:id="rId142"/>
    <p:sldId id="422" r:id="rId143"/>
    <p:sldId id="423" r:id="rId144"/>
    <p:sldId id="424" r:id="rId145"/>
    <p:sldId id="425" r:id="rId146"/>
    <p:sldId id="426" r:id="rId147"/>
    <p:sldId id="427" r:id="rId148"/>
    <p:sldId id="428" r:id="rId149"/>
    <p:sldId id="429" r:id="rId150"/>
    <p:sldId id="430" r:id="rId151"/>
    <p:sldId id="431" r:id="rId152"/>
    <p:sldId id="432" r:id="rId153"/>
    <p:sldId id="433" r:id="rId154"/>
    <p:sldId id="434" r:id="rId155"/>
    <p:sldId id="435" r:id="rId156"/>
    <p:sldId id="436" r:id="rId157"/>
    <p:sldId id="437" r:id="rId158"/>
    <p:sldId id="438" r:id="rId159"/>
    <p:sldId id="439" r:id="rId160"/>
    <p:sldId id="440" r:id="rId161"/>
    <p:sldId id="441" r:id="rId162"/>
    <p:sldId id="442" r:id="rId163"/>
    <p:sldId id="443" r:id="rId164"/>
    <p:sldId id="444" r:id="rId165"/>
    <p:sldId id="445" r:id="rId166"/>
    <p:sldId id="446" r:id="rId167"/>
    <p:sldId id="447" r:id="rId168"/>
    <p:sldId id="448" r:id="rId169"/>
    <p:sldId id="449" r:id="rId170"/>
    <p:sldId id="450" r:id="rId171"/>
    <p:sldId id="451" r:id="rId172"/>
    <p:sldId id="452" r:id="rId173"/>
    <p:sldId id="453" r:id="rId174"/>
    <p:sldId id="454" r:id="rId175"/>
    <p:sldId id="455" r:id="rId176"/>
    <p:sldId id="456" r:id="rId177"/>
    <p:sldId id="457" r:id="rId178"/>
    <p:sldId id="458" r:id="rId179"/>
    <p:sldId id="459" r:id="rId180"/>
    <p:sldId id="460" r:id="rId181"/>
    <p:sldId id="461" r:id="rId182"/>
    <p:sldId id="462" r:id="rId183"/>
    <p:sldId id="463" r:id="rId184"/>
    <p:sldId id="464" r:id="rId185"/>
    <p:sldId id="465" r:id="rId186"/>
    <p:sldId id="466" r:id="rId187"/>
    <p:sldId id="467" r:id="rId188"/>
    <p:sldId id="468" r:id="rId189"/>
    <p:sldId id="469" r:id="rId190"/>
    <p:sldId id="470" r:id="rId191"/>
    <p:sldId id="471" r:id="rId192"/>
    <p:sldId id="472" r:id="rId193"/>
    <p:sldId id="473" r:id="rId194"/>
    <p:sldId id="474" r:id="rId195"/>
    <p:sldId id="475" r:id="rId196"/>
    <p:sldId id="476" r:id="rId197"/>
    <p:sldId id="477" r:id="rId198"/>
    <p:sldId id="478" r:id="rId199"/>
    <p:sldId id="479" r:id="rId200"/>
    <p:sldId id="480" r:id="rId201"/>
    <p:sldId id="481" r:id="rId202"/>
    <p:sldId id="482" r:id="rId203"/>
    <p:sldId id="483" r:id="rId204"/>
    <p:sldId id="484" r:id="rId205"/>
    <p:sldId id="485" r:id="rId206"/>
    <p:sldId id="486" r:id="rId207"/>
    <p:sldId id="487" r:id="rId208"/>
    <p:sldId id="488" r:id="rId209"/>
    <p:sldId id="489" r:id="rId210"/>
    <p:sldId id="490" r:id="rId211"/>
    <p:sldId id="491" r:id="rId212"/>
    <p:sldId id="492" r:id="rId213"/>
    <p:sldId id="493" r:id="rId214"/>
    <p:sldId id="494" r:id="rId215"/>
    <p:sldId id="495" r:id="rId216"/>
    <p:sldId id="496" r:id="rId217"/>
    <p:sldId id="497" r:id="rId218"/>
    <p:sldId id="498" r:id="rId219"/>
    <p:sldId id="499" r:id="rId220"/>
    <p:sldId id="500" r:id="rId221"/>
    <p:sldId id="501" r:id="rId222"/>
    <p:sldId id="502" r:id="rId223"/>
    <p:sldId id="503" r:id="rId224"/>
    <p:sldId id="504" r:id="rId225"/>
    <p:sldId id="505" r:id="rId226"/>
    <p:sldId id="506" r:id="rId227"/>
    <p:sldId id="507" r:id="rId228"/>
    <p:sldId id="508" r:id="rId229"/>
    <p:sldId id="509" r:id="rId230"/>
    <p:sldId id="510" r:id="rId231"/>
    <p:sldId id="511" r:id="rId232"/>
    <p:sldId id="512" r:id="rId233"/>
    <p:sldId id="513" r:id="rId234"/>
    <p:sldId id="514" r:id="rId235"/>
    <p:sldId id="515" r:id="rId236"/>
    <p:sldId id="516" r:id="rId237"/>
    <p:sldId id="517" r:id="rId238"/>
    <p:sldId id="518" r:id="rId239"/>
    <p:sldId id="519" r:id="rId240"/>
    <p:sldId id="520" r:id="rId241"/>
    <p:sldId id="521" r:id="rId242"/>
    <p:sldId id="522" r:id="rId243"/>
    <p:sldId id="523" r:id="rId244"/>
    <p:sldId id="524" r:id="rId245"/>
    <p:sldId id="525" r:id="rId246"/>
    <p:sldId id="526" r:id="rId247"/>
    <p:sldId id="527" r:id="rId248"/>
    <p:sldId id="528" r:id="rId249"/>
    <p:sldId id="529" r:id="rId250"/>
    <p:sldId id="530" r:id="rId251"/>
    <p:sldId id="531" r:id="rId252"/>
    <p:sldId id="532" r:id="rId253"/>
    <p:sldId id="533" r:id="rId254"/>
    <p:sldId id="534" r:id="rId255"/>
    <p:sldId id="538" r:id="rId256"/>
    <p:sldId id="539" r:id="rId257"/>
    <p:sldId id="540" r:id="rId258"/>
    <p:sldId id="541" r:id="rId259"/>
    <p:sldId id="542" r:id="rId260"/>
    <p:sldId id="543" r:id="rId261"/>
    <p:sldId id="544" r:id="rId262"/>
    <p:sldId id="545" r:id="rId263"/>
    <p:sldId id="546" r:id="rId264"/>
    <p:sldId id="547" r:id="rId265"/>
    <p:sldId id="548" r:id="rId266"/>
    <p:sldId id="552" r:id="rId267"/>
    <p:sldId id="553" r:id="rId268"/>
    <p:sldId id="554" r:id="rId269"/>
    <p:sldId id="555" r:id="rId270"/>
    <p:sldId id="549" r:id="rId271"/>
    <p:sldId id="550" r:id="rId272"/>
    <p:sldId id="551" r:id="rId2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C0A88F-6CD8-4E9A-8DE6-3F4222882541}">
          <p14:sldIdLst>
            <p14:sldId id="276"/>
          </p14:sldIdLst>
        </p14:section>
        <p14:section name="Database" id="{95E3FC06-B4B4-4A0E-BB17-6B91FE77BE7E}">
          <p14:sldIdLst>
            <p14:sldId id="277"/>
            <p14:sldId id="278"/>
            <p14:sldId id="279"/>
            <p14:sldId id="280"/>
            <p14:sldId id="281"/>
            <p14:sldId id="282"/>
            <p14:sldId id="283"/>
          </p14:sldIdLst>
        </p14:section>
        <p14:section name="DBMS" id="{892EEC9A-2325-4DF8-8DA2-C06070B5BE47}">
          <p14:sldIdLst>
            <p14:sldId id="284"/>
            <p14:sldId id="285"/>
            <p14:sldId id="286"/>
            <p14:sldId id="287"/>
            <p14:sldId id="288"/>
            <p14:sldId id="289"/>
            <p14:sldId id="291"/>
            <p14:sldId id="292"/>
          </p14:sldIdLst>
        </p14:section>
        <p14:section name="RDBMS" id="{BD9809E1-FDF5-43E9-BD5D-2EEE31D808BB}">
          <p14:sldIdLst>
            <p14:sldId id="293"/>
            <p14:sldId id="294"/>
            <p14:sldId id="295"/>
            <p14:sldId id="296"/>
            <p14:sldId id="297"/>
          </p14:sldIdLst>
        </p14:section>
        <p14:section name="ERD" id="{89CB9A71-9F51-4C10-9749-1933969DD918}">
          <p14:sldIdLst>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7"/>
            <p14:sldId id="319"/>
            <p14:sldId id="321"/>
            <p14:sldId id="323"/>
            <p14:sldId id="324"/>
            <p14:sldId id="325"/>
          </p14:sldIdLst>
        </p14:section>
        <p14:section name="Normalization" id="{6E6A27A1-7D8C-4559-AD01-A3D5C9919541}">
          <p14:sldIdLst>
            <p14:sldId id="326"/>
            <p14:sldId id="327"/>
            <p14:sldId id="328"/>
            <p14:sldId id="329"/>
            <p14:sldId id="330"/>
            <p14:sldId id="331"/>
            <p14:sldId id="332"/>
            <p14:sldId id="333"/>
            <p14:sldId id="334"/>
            <p14:sldId id="335"/>
            <p14:sldId id="336"/>
            <p14:sldId id="337"/>
            <p14:sldId id="338"/>
          </p14:sldIdLst>
        </p14:section>
        <p14:section name="SQL" id="{B7A86550-7FBE-43B7-8882-ED76ED3423BA}">
          <p14:sldIdLst>
            <p14:sldId id="339"/>
            <p14:sldId id="340"/>
            <p14:sldId id="341"/>
            <p14:sldId id="342"/>
            <p14:sldId id="343"/>
          </p14:sldIdLst>
        </p14:section>
        <p14:section name="DDL" id="{5128BD3E-1DD1-430C-8961-ADDFADA917EA}">
          <p14:sldIdLst>
            <p14:sldId id="344"/>
            <p14:sldId id="345"/>
            <p14:sldId id="346"/>
            <p14:sldId id="347"/>
            <p14:sldId id="348"/>
            <p14:sldId id="349"/>
            <p14:sldId id="350"/>
            <p14:sldId id="351"/>
            <p14:sldId id="352"/>
            <p14:sldId id="353"/>
            <p14:sldId id="354"/>
          </p14:sldIdLst>
        </p14:section>
        <p14:section name="DML" id="{A5667892-28A3-4D3C-A1E1-7EF6A3DD6400}">
          <p14:sldIdLst>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Lst>
        </p14:section>
        <p14:section name="Constraints" id="{541B384C-7180-48FA-B650-A023240ADD60}">
          <p14:sldIdLst>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Lst>
        </p14:section>
        <p14:section name="SQL Functions" id="{B9273A57-518F-40A0-B54B-4887D96CAC73}">
          <p14:sldIdLst>
            <p14:sldId id="419"/>
            <p14:sldId id="420"/>
            <p14:sldId id="421"/>
            <p14:sldId id="422"/>
            <p14:sldId id="423"/>
            <p14:sldId id="424"/>
            <p14:sldId id="425"/>
            <p14:sldId id="426"/>
            <p14:sldId id="427"/>
            <p14:sldId id="428"/>
          </p14:sldIdLst>
        </p14:section>
        <p14:section name="Joins" id="{E23CBF11-3EBF-455D-804F-29E80D9C09C6}">
          <p14:sldIdLst>
            <p14:sldId id="429"/>
            <p14:sldId id="430"/>
            <p14:sldId id="431"/>
            <p14:sldId id="432"/>
            <p14:sldId id="433"/>
            <p14:sldId id="434"/>
            <p14:sldId id="435"/>
            <p14:sldId id="436"/>
            <p14:sldId id="437"/>
            <p14:sldId id="438"/>
            <p14:sldId id="439"/>
            <p14:sldId id="440"/>
            <p14:sldId id="441"/>
            <p14:sldId id="442"/>
            <p14:sldId id="443"/>
            <p14:sldId id="444"/>
            <p14:sldId id="445"/>
            <p14:sldId id="446"/>
          </p14:sldIdLst>
        </p14:section>
        <p14:section name="GoupBy Clause" id="{B394B634-8AAB-4C7E-A0AD-C86FB0DBC9E5}">
          <p14:sldIdLst>
            <p14:sldId id="447"/>
            <p14:sldId id="448"/>
            <p14:sldId id="449"/>
            <p14:sldId id="450"/>
            <p14:sldId id="451"/>
            <p14:sldId id="452"/>
            <p14:sldId id="453"/>
            <p14:sldId id="454"/>
            <p14:sldId id="455"/>
            <p14:sldId id="456"/>
            <p14:sldId id="457"/>
          </p14:sldIdLst>
        </p14:section>
        <p14:section name="Views" id="{C4BD8A2C-55E1-461E-8345-A7F1F43C88A0}">
          <p14:sldIdLst>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Lst>
        </p14:section>
        <p14:section name="DCL" id="{7C3EE211-520F-40C6-B838-2A9F148048F1}">
          <p14:sldIdLst>
            <p14:sldId id="485"/>
            <p14:sldId id="486"/>
            <p14:sldId id="487"/>
            <p14:sldId id="488"/>
            <p14:sldId id="489"/>
            <p14:sldId id="490"/>
            <p14:sldId id="491"/>
            <p14:sldId id="492"/>
            <p14:sldId id="493"/>
          </p14:sldIdLst>
        </p14:section>
        <p14:section name="Stored Procedures" id="{61367B64-218E-4C61-9BF7-9C45E45C52F4}">
          <p14:sldIdLst>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Lst>
        </p14:section>
        <p14:section name="SubQuery" id="{D9F31232-6302-411C-A926-3B6D93D909D6}">
          <p14:sldIdLst>
            <p14:sldId id="519"/>
            <p14:sldId id="520"/>
            <p14:sldId id="521"/>
            <p14:sldId id="522"/>
            <p14:sldId id="523"/>
            <p14:sldId id="524"/>
            <p14:sldId id="525"/>
            <p14:sldId id="526"/>
            <p14:sldId id="527"/>
            <p14:sldId id="528"/>
            <p14:sldId id="529"/>
            <p14:sldId id="530"/>
          </p14:sldIdLst>
        </p14:section>
        <p14:section name="Indexes" id="{8A4E5107-848D-4FE2-8571-1683AA3C1EE1}">
          <p14:sldIdLst>
            <p14:sldId id="531"/>
            <p14:sldId id="532"/>
            <p14:sldId id="533"/>
            <p14:sldId id="534"/>
            <p14:sldId id="538"/>
            <p14:sldId id="539"/>
            <p14:sldId id="540"/>
            <p14:sldId id="541"/>
            <p14:sldId id="542"/>
            <p14:sldId id="543"/>
            <p14:sldId id="544"/>
            <p14:sldId id="545"/>
            <p14:sldId id="546"/>
          </p14:sldIdLst>
        </p14:section>
        <p14:section name="Triggers" id="{6D3CE03B-1054-4EEE-B92C-03660ACF669E}">
          <p14:sldIdLst>
            <p14:sldId id="547"/>
            <p14:sldId id="548"/>
            <p14:sldId id="552"/>
            <p14:sldId id="553"/>
            <p14:sldId id="554"/>
            <p14:sldId id="555"/>
            <p14:sldId id="549"/>
            <p14:sldId id="550"/>
            <p14:sldId id="5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8F006-D662-40F9-B87C-5A23F45B2C1E}"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6BCF8-C635-4852-8F9E-171F9C098D81}" type="slidenum">
              <a:rPr lang="en-US" smtClean="0"/>
              <a:t>‹#›</a:t>
            </a:fld>
            <a:endParaRPr lang="en-US"/>
          </a:p>
        </p:txBody>
      </p:sp>
    </p:spTree>
    <p:extLst>
      <p:ext uri="{BB962C8B-B14F-4D97-AF65-F5344CB8AC3E}">
        <p14:creationId xmlns:p14="http://schemas.microsoft.com/office/powerpoint/2010/main" val="190815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technet.microsoft.com/en-us/library/aa933058(v=sql.80).aspx#sql:data_integr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chnet.microsoft.com/en-us/library/aa933058(v=sql.80).aspx#sql:data_integr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datamanagement.techtarget.com/definition/dat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archsqlserver.techtarget.com/definition/databas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database is a data structure that stores organized information. Most databases contain multiple tables, which may each include several different fields. For example, a company database may include tables for products, employees, and financial records. Each of these tables would have different fields that are relevant to the information stored in the table.</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006119-BCA2-4142-81D6-22C1F45210CD}"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422351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87115D-924F-4E81-B1F7-A01CB8FEF772}" type="slidenum">
              <a:rPr lang="en-US" altLang="en-US" smtClean="0"/>
              <a:pPr/>
              <a:t>43</a:t>
            </a:fld>
            <a:endParaRPr lang="en-US" alt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455002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3148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0649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4182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1923"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65032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6826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nSpc>
                <a:spcPct val="95000"/>
              </a:lnSpc>
              <a:spcBef>
                <a:spcPct val="20000"/>
              </a:spcBef>
              <a:buClr>
                <a:schemeClr val="tx1"/>
              </a:buClr>
            </a:pPr>
            <a:r>
              <a:rPr lang="en-US" altLang="en-US" sz="2000" b="1">
                <a:latin typeface="Helvetica" panose="020B0604020202030204" pitchFamily="34" charset="0"/>
              </a:rPr>
              <a:t>Note, dept_name is functionally dependent on dept_no.  Dept_no is functionally dependent on emp_no, so via the middle step of dept_no, dept_name is functionally dependent on emp_no.</a:t>
            </a:r>
          </a:p>
          <a:p>
            <a:pPr>
              <a:lnSpc>
                <a:spcPct val="75000"/>
              </a:lnSpc>
              <a:spcBef>
                <a:spcPct val="20000"/>
              </a:spcBef>
              <a:buClr>
                <a:schemeClr val="tx1"/>
              </a:buClr>
            </a:pPr>
            <a:r>
              <a:rPr lang="en-US" altLang="en-US" sz="1600" b="1">
                <a:latin typeface="Helvetica" panose="020B0604020202030204" pitchFamily="34" charset="0"/>
              </a:rPr>
              <a:t>(emp_no -&gt; dept_no ,  dept_no -&gt; dept_name,  thus emp_no -&gt; dept_name)</a:t>
            </a:r>
          </a:p>
        </p:txBody>
      </p:sp>
    </p:spTree>
    <p:extLst>
      <p:ext uri="{BB962C8B-B14F-4D97-AF65-F5344CB8AC3E}">
        <p14:creationId xmlns:p14="http://schemas.microsoft.com/office/powerpoint/2010/main" val="2856504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78371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9"/>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8E82FBC5-4029-4D35-AC4C-72485DBA87A0}" type="slidenum">
              <a:rPr lang="en-US" altLang="en-US" smtClean="0">
                <a:latin typeface="Tahoma" panose="020B0604030504040204" pitchFamily="34" charset="0"/>
              </a:rPr>
              <a:pPr>
                <a:spcBef>
                  <a:spcPct val="20000"/>
                </a:spcBef>
              </a:pPr>
              <a:t>75</a:t>
            </a:fld>
            <a:endParaRPr lang="en-US" altLang="en-US">
              <a:latin typeface="Tahoma" panose="020B060403050404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rPr>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a:latin typeface="Times New Roman" panose="02020603050405020304" pitchFamily="18" charset="0"/>
              </a:rPr>
              <a:t> </a:t>
            </a:r>
          </a:p>
          <a:p>
            <a:r>
              <a:rPr lang="en-US" altLang="en-US">
                <a:latin typeface="Times New Roman" panose="02020603050405020304" pitchFamily="18" charset="0"/>
              </a:rPr>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a:latin typeface="Times New Roman" panose="02020603050405020304" pitchFamily="18" charset="0"/>
              </a:rPr>
              <a:t> </a:t>
            </a:r>
          </a:p>
          <a:p>
            <a:r>
              <a:rPr lang="en-US" altLang="en-US">
                <a:latin typeface="Times New Roman" panose="02020603050405020304" pitchFamily="18" charset="0"/>
              </a:rPr>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val="1330097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rPr>
              <a:t>INSERT INTO Department </a:t>
            </a:r>
          </a:p>
          <a:p>
            <a:r>
              <a:rPr lang="en-US" altLang="en-US">
                <a:latin typeface="Times New Roman" panose="02020603050405020304" pitchFamily="18" charset="0"/>
              </a:rPr>
              <a:t> VALUES (1,'Electronics',1);</a:t>
            </a:r>
          </a:p>
          <a:p>
            <a:r>
              <a:rPr lang="en-US" altLang="en-US">
                <a:latin typeface="Times New Roman" panose="02020603050405020304" pitchFamily="18" charset="0"/>
              </a:rPr>
              <a:t>INSERT INTO Student </a:t>
            </a:r>
          </a:p>
          <a:p>
            <a:r>
              <a:rPr lang="en-US" altLang="en-US">
                <a:latin typeface="Times New Roman" panose="02020603050405020304" pitchFamily="18" charset="0"/>
              </a:rPr>
              <a:t> VALUES ('1234', 'Muhammad', 'Ali',1);</a:t>
            </a:r>
          </a:p>
          <a:p>
            <a:endParaRPr lang="en-US" altLang="en-US">
              <a:latin typeface="Times New Roman" panose="02020603050405020304" pitchFamily="18" charset="0"/>
            </a:endParaRPr>
          </a:p>
        </p:txBody>
      </p:sp>
      <p:sp>
        <p:nvSpPr>
          <p:cNvPr id="1116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F4260B61-B7FD-4AC6-89D4-46A683BAB047}" type="slidenum">
              <a:rPr lang="en-US" altLang="en-US" smtClean="0">
                <a:latin typeface="Tahoma" panose="020B0604030504040204" pitchFamily="34" charset="0"/>
              </a:rPr>
              <a:pPr>
                <a:spcBef>
                  <a:spcPct val="20000"/>
                </a:spcBef>
              </a:pPr>
              <a:t>79</a:t>
            </a:fld>
            <a:endParaRPr lang="en-US" altLang="en-US">
              <a:latin typeface="Tahoma" panose="020B0604030504040204" pitchFamily="34" charset="0"/>
            </a:endParaRPr>
          </a:p>
        </p:txBody>
      </p:sp>
    </p:spTree>
    <p:extLst>
      <p:ext uri="{BB962C8B-B14F-4D97-AF65-F5344CB8AC3E}">
        <p14:creationId xmlns:p14="http://schemas.microsoft.com/office/powerpoint/2010/main" val="10842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en-US" altLang="en-US"/>
              <a:t>Tedious: too long, slow, or dull</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ACC7D6-C3AB-4EE5-98B0-052208E2CBB2}"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218783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rPr>
              <a:t>INSERT INTO Department </a:t>
            </a:r>
          </a:p>
          <a:p>
            <a:r>
              <a:rPr lang="en-US" altLang="en-US">
                <a:latin typeface="Times New Roman" panose="02020603050405020304" pitchFamily="18" charset="0"/>
              </a:rPr>
              <a:t> VALUES (1,'Electronics',1);</a:t>
            </a:r>
          </a:p>
          <a:p>
            <a:r>
              <a:rPr lang="en-US" altLang="en-US">
                <a:latin typeface="Times New Roman" panose="02020603050405020304" pitchFamily="18" charset="0"/>
              </a:rPr>
              <a:t>INSERT INTO Student </a:t>
            </a:r>
          </a:p>
          <a:p>
            <a:r>
              <a:rPr lang="en-US" altLang="en-US">
                <a:latin typeface="Times New Roman" panose="02020603050405020304" pitchFamily="18" charset="0"/>
              </a:rPr>
              <a:t> VALUES ('1234', 'Muhammad', 'Ali',1);</a:t>
            </a:r>
          </a:p>
          <a:p>
            <a:endParaRPr lang="en-US" altLang="en-US">
              <a:latin typeface="Times New Roman" panose="02020603050405020304" pitchFamily="18" charset="0"/>
            </a:endParaRPr>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7ECBFABE-9515-43EB-84C9-2F4C9A070244}" type="slidenum">
              <a:rPr lang="en-US" altLang="en-US" smtClean="0">
                <a:latin typeface="Tahoma" panose="020B0604030504040204" pitchFamily="34" charset="0"/>
              </a:rPr>
              <a:pPr>
                <a:spcBef>
                  <a:spcPct val="20000"/>
                </a:spcBef>
              </a:pPr>
              <a:t>80</a:t>
            </a:fld>
            <a:endParaRPr lang="en-US" altLang="en-US">
              <a:latin typeface="Tahoma" panose="020B0604030504040204" pitchFamily="34" charset="0"/>
            </a:endParaRPr>
          </a:p>
        </p:txBody>
      </p:sp>
    </p:spTree>
    <p:extLst>
      <p:ext uri="{BB962C8B-B14F-4D97-AF65-F5344CB8AC3E}">
        <p14:creationId xmlns:p14="http://schemas.microsoft.com/office/powerpoint/2010/main" val="336200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rPr>
              <a:t>INSERT INTO Department </a:t>
            </a:r>
          </a:p>
          <a:p>
            <a:r>
              <a:rPr lang="en-US" altLang="en-US">
                <a:latin typeface="Times New Roman" panose="02020603050405020304" pitchFamily="18" charset="0"/>
              </a:rPr>
              <a:t> VALUES (1,'Electronics',1);</a:t>
            </a:r>
          </a:p>
          <a:p>
            <a:r>
              <a:rPr lang="en-US" altLang="en-US">
                <a:latin typeface="Times New Roman" panose="02020603050405020304" pitchFamily="18" charset="0"/>
              </a:rPr>
              <a:t>INSERT INTO Student </a:t>
            </a:r>
          </a:p>
          <a:p>
            <a:r>
              <a:rPr lang="en-US" altLang="en-US">
                <a:latin typeface="Times New Roman" panose="02020603050405020304" pitchFamily="18" charset="0"/>
              </a:rPr>
              <a:t> VALUES ('1234', 'Muhammad', 'Ali',1);</a:t>
            </a:r>
          </a:p>
          <a:p>
            <a:endParaRPr lang="en-US" altLang="en-US">
              <a:latin typeface="Times New Roman" panose="02020603050405020304" pitchFamily="18" charset="0"/>
            </a:endParaRPr>
          </a:p>
        </p:txBody>
      </p:sp>
      <p:sp>
        <p:nvSpPr>
          <p:cNvPr id="1157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37B1F5CF-C7F7-4BF3-9194-F145234239D0}" type="slidenum">
              <a:rPr lang="en-US" altLang="en-US" smtClean="0">
                <a:latin typeface="Tahoma" panose="020B0604030504040204" pitchFamily="34" charset="0"/>
              </a:rPr>
              <a:pPr>
                <a:spcBef>
                  <a:spcPct val="20000"/>
                </a:spcBef>
              </a:pPr>
              <a:t>81</a:t>
            </a:fld>
            <a:endParaRPr lang="en-US" altLang="en-US">
              <a:latin typeface="Tahoma" panose="020B0604030504040204" pitchFamily="34" charset="0"/>
            </a:endParaRPr>
          </a:p>
        </p:txBody>
      </p:sp>
    </p:spTree>
    <p:extLst>
      <p:ext uri="{BB962C8B-B14F-4D97-AF65-F5344CB8AC3E}">
        <p14:creationId xmlns:p14="http://schemas.microsoft.com/office/powerpoint/2010/main" val="231000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rPr>
              <a:t>INSERT INTO Department </a:t>
            </a:r>
          </a:p>
          <a:p>
            <a:r>
              <a:rPr lang="en-US" altLang="en-US">
                <a:latin typeface="Times New Roman" panose="02020603050405020304" pitchFamily="18" charset="0"/>
              </a:rPr>
              <a:t> VALUES (1,'Electronics',1);</a:t>
            </a:r>
          </a:p>
          <a:p>
            <a:r>
              <a:rPr lang="en-US" altLang="en-US">
                <a:latin typeface="Times New Roman" panose="02020603050405020304" pitchFamily="18" charset="0"/>
              </a:rPr>
              <a:t>INSERT INTO Student </a:t>
            </a:r>
          </a:p>
          <a:p>
            <a:r>
              <a:rPr lang="en-US" altLang="en-US">
                <a:latin typeface="Times New Roman" panose="02020603050405020304" pitchFamily="18" charset="0"/>
              </a:rPr>
              <a:t> VALUES ('1234', 'Muhammad', 'Ali',1);</a:t>
            </a:r>
          </a:p>
          <a:p>
            <a:endParaRPr lang="en-US" altLang="en-US">
              <a:latin typeface="Times New Roman" panose="02020603050405020304" pitchFamily="18" charset="0"/>
            </a:endParaRPr>
          </a:p>
        </p:txBody>
      </p:sp>
      <p:sp>
        <p:nvSpPr>
          <p:cNvPr id="1177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20000"/>
              </a:spcBef>
            </a:pPr>
            <a:fld id="{BB8336FB-2F75-47AA-BFB9-9449C89AC1C9}" type="slidenum">
              <a:rPr lang="en-US" altLang="en-US" smtClean="0">
                <a:latin typeface="Tahoma" panose="020B0604030504040204" pitchFamily="34" charset="0"/>
              </a:rPr>
              <a:pPr>
                <a:spcBef>
                  <a:spcPct val="20000"/>
                </a:spcBef>
              </a:pPr>
              <a:t>82</a:t>
            </a:fld>
            <a:endParaRPr lang="en-US" altLang="en-US">
              <a:latin typeface="Tahoma" panose="020B0604030504040204" pitchFamily="34" charset="0"/>
            </a:endParaRPr>
          </a:p>
        </p:txBody>
      </p:sp>
    </p:spTree>
    <p:extLst>
      <p:ext uri="{BB962C8B-B14F-4D97-AF65-F5344CB8AC3E}">
        <p14:creationId xmlns:p14="http://schemas.microsoft.com/office/powerpoint/2010/main" val="1178154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08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58AE89-491E-455D-BF60-9CF431B2DF39}" type="slidenum">
              <a:rPr lang="en-US" altLang="en-US" smtClean="0"/>
              <a:pPr/>
              <a:t>136</a:t>
            </a:fld>
            <a:endParaRPr lang="en-US" altLang="en-US"/>
          </a:p>
        </p:txBody>
      </p:sp>
    </p:spTree>
    <p:extLst>
      <p:ext uri="{BB962C8B-B14F-4D97-AF65-F5344CB8AC3E}">
        <p14:creationId xmlns:p14="http://schemas.microsoft.com/office/powerpoint/2010/main" val="309445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01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4493D8-9D62-4B3F-ABE4-A360E741EEBF}" type="slidenum">
              <a:rPr lang="en-US" altLang="en-US" smtClean="0"/>
              <a:pPr/>
              <a:t>180</a:t>
            </a:fld>
            <a:endParaRPr lang="en-US" altLang="en-US"/>
          </a:p>
        </p:txBody>
      </p:sp>
    </p:spTree>
    <p:extLst>
      <p:ext uri="{BB962C8B-B14F-4D97-AF65-F5344CB8AC3E}">
        <p14:creationId xmlns:p14="http://schemas.microsoft.com/office/powerpoint/2010/main" val="1997078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42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91C866-3D9F-4CD9-8C30-21406AACB243}" type="slidenum">
              <a:rPr lang="en-US" altLang="en-US" smtClean="0"/>
              <a:pPr/>
              <a:t>183</a:t>
            </a:fld>
            <a:endParaRPr lang="en-US" altLang="en-US"/>
          </a:p>
        </p:txBody>
      </p:sp>
    </p:spTree>
    <p:extLst>
      <p:ext uri="{BB962C8B-B14F-4D97-AF65-F5344CB8AC3E}">
        <p14:creationId xmlns:p14="http://schemas.microsoft.com/office/powerpoint/2010/main" val="2889347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04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847720-A9A8-4982-8EB2-7100F62BA7CB}" type="slidenum">
              <a:rPr lang="en-US" altLang="en-US" smtClean="0"/>
              <a:pPr/>
              <a:t>188</a:t>
            </a:fld>
            <a:endParaRPr lang="en-US" altLang="en-US"/>
          </a:p>
        </p:txBody>
      </p:sp>
    </p:spTree>
    <p:extLst>
      <p:ext uri="{BB962C8B-B14F-4D97-AF65-F5344CB8AC3E}">
        <p14:creationId xmlns:p14="http://schemas.microsoft.com/office/powerpoint/2010/main" val="1061258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2634901C-7C9E-4450-BC0A-CEEEBA15E60A}"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240</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84675" name="Rectangle 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6" name="Rectangle 5"/>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a Subquery to Solve a Problem</a:t>
            </a:r>
          </a:p>
          <a:p>
            <a:pPr lvl="1"/>
            <a:r>
              <a:rPr lang="en-US" altLang="en-US"/>
              <a:t>Suppose you want to write a query to find out who earns a salary greater than Abel’s salary. </a:t>
            </a:r>
          </a:p>
          <a:p>
            <a:pPr lvl="1"/>
            <a:r>
              <a:rPr lang="en-US" altLang="en-US"/>
              <a:t>To solve this problem, you need </a:t>
            </a:r>
            <a:r>
              <a:rPr lang="en-US" altLang="en-US" i="1"/>
              <a:t>two</a:t>
            </a:r>
            <a:r>
              <a:rPr lang="en-US" altLang="en-US"/>
              <a:t> queries: one to find how much Abel earns, and a second query to find who earns more than that amount. </a:t>
            </a:r>
          </a:p>
          <a:p>
            <a:pPr lvl="1"/>
            <a:r>
              <a:rPr lang="en-US" altLang="en-US"/>
              <a:t>You can solve this problem by combining the two queries, placing one query </a:t>
            </a:r>
            <a:r>
              <a:rPr lang="en-US" altLang="en-US" i="1"/>
              <a:t>inside</a:t>
            </a:r>
            <a:r>
              <a:rPr lang="en-US" altLang="en-US"/>
              <a:t> the other query.</a:t>
            </a:r>
          </a:p>
          <a:p>
            <a:pPr lvl="1"/>
            <a:r>
              <a:rPr lang="en-US" altLang="en-US"/>
              <a:t>The inner query (or </a:t>
            </a:r>
            <a:r>
              <a:rPr lang="en-US" altLang="en-US" i="1"/>
              <a:t>subquery</a:t>
            </a:r>
            <a:r>
              <a:rPr lang="en-US" altLang="en-US"/>
              <a:t>) returns a value that is used by the outer query (or </a:t>
            </a:r>
            <a:r>
              <a:rPr lang="en-US" altLang="en-US" i="1"/>
              <a:t>main query</a:t>
            </a:r>
            <a:r>
              <a:rPr lang="en-US" altLang="en-US"/>
              <a:t>). Using a subquery is equivalent to performing two sequential queries and using the result of the first query as the search value in the second query.</a:t>
            </a:r>
          </a:p>
        </p:txBody>
      </p:sp>
    </p:spTree>
    <p:extLst>
      <p:ext uri="{BB962C8B-B14F-4D97-AF65-F5344CB8AC3E}">
        <p14:creationId xmlns:p14="http://schemas.microsoft.com/office/powerpoint/2010/main" val="219038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7122F9-B4C9-4D9A-8E9C-DFBED3F7C186}" type="slidenum">
              <a:rPr lang="en-GB" altLang="en-US" smtClean="0">
                <a:latin typeface="Times New Roman" panose="02020603050405020304" pitchFamily="18" charset="0"/>
              </a:rPr>
              <a:pPr>
                <a:spcBef>
                  <a:spcPct val="0"/>
                </a:spcBef>
              </a:pPr>
              <a:t>241</a:t>
            </a:fld>
            <a:endParaRPr lang="en-GB" altLang="en-US">
              <a:latin typeface="Times New Roman" panose="02020603050405020304" pitchFamily="18" charset="0"/>
            </a:endParaRPr>
          </a:p>
        </p:txBody>
      </p:sp>
    </p:spTree>
    <p:extLst>
      <p:ext uri="{BB962C8B-B14F-4D97-AF65-F5344CB8AC3E}">
        <p14:creationId xmlns:p14="http://schemas.microsoft.com/office/powerpoint/2010/main" val="13704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8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8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C00276-A9DE-491C-B831-CE175C206860}" type="slidenum">
              <a:rPr lang="en-GB" altLang="en-US" smtClean="0">
                <a:latin typeface="Times New Roman" panose="02020603050405020304" pitchFamily="18" charset="0"/>
              </a:rPr>
              <a:pPr>
                <a:spcBef>
                  <a:spcPct val="0"/>
                </a:spcBef>
              </a:pPr>
              <a:t>242</a:t>
            </a:fld>
            <a:endParaRPr lang="en-GB" altLang="en-US">
              <a:latin typeface="Times New Roman" panose="02020603050405020304" pitchFamily="18" charset="0"/>
            </a:endParaRPr>
          </a:p>
        </p:txBody>
      </p:sp>
    </p:spTree>
    <p:extLst>
      <p:ext uri="{BB962C8B-B14F-4D97-AF65-F5344CB8AC3E}">
        <p14:creationId xmlns:p14="http://schemas.microsoft.com/office/powerpoint/2010/main" val="179120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Redundancy: no longer needed or useful.</a:t>
            </a:r>
          </a:p>
          <a:p>
            <a:r>
              <a:rPr lang="en-US" altLang="en-US"/>
              <a:t>Unanticipated: not expected or predicted.</a:t>
            </a:r>
          </a:p>
          <a:p>
            <a:r>
              <a:rPr lang="en-US" altLang="en-US"/>
              <a:t>Isolation: apart from others</a:t>
            </a:r>
          </a:p>
          <a:p>
            <a:r>
              <a:rPr lang="en-US" altLang="en-US"/>
              <a:t>Concurrent Access Anomalies: irregularity happening, or done at the same time.</a:t>
            </a:r>
          </a:p>
          <a:p>
            <a:r>
              <a:rPr lang="en-US" altLang="en-US"/>
              <a:t>Enforcing </a:t>
            </a:r>
            <a:r>
              <a:rPr lang="en-US" altLang="en-US" u="sng">
                <a:hlinkClick r:id="rId3"/>
              </a:rPr>
              <a:t>data integrity</a:t>
            </a:r>
            <a:r>
              <a:rPr lang="en-US" altLang="en-US"/>
              <a:t> ensures the quality of the data in the database. For example, if an employee is entered with an</a:t>
            </a:r>
            <a:r>
              <a:rPr lang="en-US" altLang="en-US" b="1"/>
              <a:t> employee_id</a:t>
            </a:r>
            <a:r>
              <a:rPr lang="en-US" altLang="en-US"/>
              <a:t> value of </a:t>
            </a:r>
            <a:r>
              <a:rPr lang="en-US" altLang="en-US" b="1"/>
              <a:t>123</a:t>
            </a:r>
            <a:r>
              <a:rPr lang="en-US" altLang="en-US"/>
              <a:t>, the database should not allow another employee to have an ID with the same value.</a:t>
            </a: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48B137-0E36-4C8F-B77E-E8941079C86A}"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741480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365966A4-188B-4964-BD39-22C2937CEEF2}"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243</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90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20"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Subquery Syntax</a:t>
            </a:r>
          </a:p>
          <a:p>
            <a:pPr lvl="1"/>
            <a:r>
              <a:rPr lang="en-US" altLang="en-US"/>
              <a:t>A subquery is a </a:t>
            </a:r>
            <a:r>
              <a:rPr lang="en-US" altLang="en-US">
                <a:latin typeface="Courier New" panose="02070309020205020404" pitchFamily="49" charset="0"/>
              </a:rPr>
              <a:t>SELECT</a:t>
            </a:r>
            <a:r>
              <a:rPr lang="en-US" altLang="en-US"/>
              <a:t> statement that is embedded in the clause of another </a:t>
            </a:r>
            <a:r>
              <a:rPr lang="en-US" altLang="en-US">
                <a:latin typeface="Courier New" panose="02070309020205020404" pitchFamily="49" charset="0"/>
              </a:rPr>
              <a:t>SELECT</a:t>
            </a:r>
            <a:r>
              <a:rPr lang="en-US" altLang="en-US"/>
              <a:t> statement. You can build powerful statements out of simple ones by using subqueries. They can be very useful when you need to select rows from a table with a condition that depends on the data in the table itself.</a:t>
            </a:r>
          </a:p>
          <a:p>
            <a:pPr lvl="1"/>
            <a:r>
              <a:rPr lang="en-US" altLang="en-US"/>
              <a:t>You can place the subquery in a number of SQL clauses, including the following:</a:t>
            </a:r>
          </a:p>
          <a:p>
            <a:pPr lvl="2">
              <a:buSzPct val="70000"/>
              <a:buFont typeface="Courier New" panose="02070309020205020404" pitchFamily="49" charset="0"/>
              <a:buChar char="•"/>
            </a:pPr>
            <a:r>
              <a:rPr lang="en-US" altLang="en-US">
                <a:latin typeface="Courier New" panose="02070309020205020404" pitchFamily="49" charset="0"/>
              </a:rPr>
              <a:t>WHERE</a:t>
            </a:r>
            <a:r>
              <a:rPr lang="en-US" altLang="en-US"/>
              <a:t> clause</a:t>
            </a:r>
          </a:p>
          <a:p>
            <a:pPr lvl="2">
              <a:buSzPct val="70000"/>
              <a:buFont typeface="Courier New" panose="02070309020205020404" pitchFamily="49" charset="0"/>
              <a:buChar char="•"/>
            </a:pPr>
            <a:r>
              <a:rPr lang="en-US" altLang="en-US">
                <a:latin typeface="Courier New" panose="02070309020205020404" pitchFamily="49" charset="0"/>
              </a:rPr>
              <a:t>HAVING</a:t>
            </a:r>
            <a:r>
              <a:rPr lang="en-US" altLang="en-US"/>
              <a:t> clause</a:t>
            </a:r>
          </a:p>
          <a:p>
            <a:pPr lvl="2">
              <a:buSzPct val="70000"/>
              <a:buFont typeface="Courier New" panose="02070309020205020404" pitchFamily="49" charset="0"/>
              <a:buChar char="•"/>
            </a:pPr>
            <a:r>
              <a:rPr lang="en-US" altLang="en-US">
                <a:latin typeface="Courier New" panose="02070309020205020404" pitchFamily="49" charset="0"/>
              </a:rPr>
              <a:t>FROM</a:t>
            </a:r>
            <a:r>
              <a:rPr lang="en-US" altLang="en-US"/>
              <a:t> clause</a:t>
            </a:r>
          </a:p>
          <a:p>
            <a:pPr lvl="1"/>
            <a:r>
              <a:rPr lang="en-US" altLang="en-US"/>
              <a:t>In the syntax:</a:t>
            </a:r>
          </a:p>
          <a:p>
            <a:pPr lvl="1" algn="just"/>
            <a:r>
              <a:rPr lang="en-US" altLang="en-US" i="1"/>
              <a:t>	</a:t>
            </a:r>
            <a:r>
              <a:rPr lang="en-US" altLang="en-US" i="1">
                <a:latin typeface="Courier New" panose="02070309020205020404" pitchFamily="49" charset="0"/>
              </a:rPr>
              <a:t>operator</a:t>
            </a:r>
            <a:r>
              <a:rPr lang="en-US" altLang="en-US"/>
              <a:t> includes a comparison condition such as </a:t>
            </a:r>
            <a:r>
              <a:rPr lang="en-US" altLang="en-US">
                <a:latin typeface="Courier New" panose="02070309020205020404" pitchFamily="49" charset="0"/>
              </a:rPr>
              <a:t>&gt;</a:t>
            </a:r>
            <a:r>
              <a:rPr lang="en-US" altLang="en-US"/>
              <a:t>, </a:t>
            </a:r>
            <a:r>
              <a:rPr lang="en-US" altLang="en-US">
                <a:latin typeface="Courier New" panose="02070309020205020404" pitchFamily="49" charset="0"/>
              </a:rPr>
              <a:t>=</a:t>
            </a:r>
            <a:r>
              <a:rPr lang="en-US" altLang="en-US"/>
              <a:t>, or </a:t>
            </a:r>
            <a:r>
              <a:rPr lang="en-US" altLang="en-US">
                <a:latin typeface="Courier New" panose="02070309020205020404" pitchFamily="49" charset="0"/>
              </a:rPr>
              <a:t>IN</a:t>
            </a:r>
            <a:endParaRPr lang="en-US" altLang="en-US"/>
          </a:p>
          <a:p>
            <a:pPr lvl="1"/>
            <a:r>
              <a:rPr lang="en-US" altLang="en-US" b="1"/>
              <a:t>Note:</a:t>
            </a:r>
            <a:r>
              <a:rPr lang="en-US" altLang="en-US"/>
              <a:t> Comparison conditions fall into two classes: single-row operators (</a:t>
            </a:r>
            <a:r>
              <a:rPr lang="en-US" altLang="en-US">
                <a:latin typeface="Courier New" panose="02070309020205020404" pitchFamily="49" charset="0"/>
              </a:rPr>
              <a:t>&gt;</a:t>
            </a:r>
            <a:r>
              <a:rPr lang="en-US" altLang="en-US"/>
              <a:t>, </a:t>
            </a:r>
            <a:r>
              <a:rPr lang="en-US" altLang="en-US">
                <a:latin typeface="Courier New" panose="02070309020205020404" pitchFamily="49" charset="0"/>
              </a:rPr>
              <a:t>=</a:t>
            </a:r>
            <a:r>
              <a:rPr lang="en-US" altLang="en-US"/>
              <a:t>, </a:t>
            </a:r>
            <a:r>
              <a:rPr lang="en-US" altLang="en-US">
                <a:latin typeface="Courier New" panose="02070309020205020404" pitchFamily="49" charset="0"/>
              </a:rPr>
              <a:t>&gt;=</a:t>
            </a:r>
            <a:r>
              <a:rPr lang="en-US" altLang="en-US"/>
              <a:t>, </a:t>
            </a:r>
            <a:r>
              <a:rPr lang="en-US" altLang="en-US">
                <a:latin typeface="Courier New" panose="02070309020205020404" pitchFamily="49" charset="0"/>
              </a:rPr>
              <a:t>&lt;</a:t>
            </a:r>
            <a:r>
              <a:rPr lang="en-US" altLang="en-US"/>
              <a:t>, </a:t>
            </a:r>
            <a:r>
              <a:rPr lang="en-US" altLang="en-US">
                <a:latin typeface="Courier New" panose="02070309020205020404" pitchFamily="49" charset="0"/>
              </a:rPr>
              <a:t>&lt;&gt;</a:t>
            </a:r>
            <a:r>
              <a:rPr lang="en-US" altLang="en-US"/>
              <a:t>, </a:t>
            </a:r>
            <a:r>
              <a:rPr lang="en-US" altLang="en-US">
                <a:latin typeface="Courier New" panose="02070309020205020404" pitchFamily="49" charset="0"/>
              </a:rPr>
              <a:t>&lt;=</a:t>
            </a:r>
            <a:r>
              <a:rPr lang="en-US" altLang="en-US"/>
              <a:t>) and multiple-row operators (</a:t>
            </a:r>
            <a:r>
              <a:rPr lang="en-US" altLang="en-US">
                <a:latin typeface="Courier New" panose="02070309020205020404" pitchFamily="49" charset="0"/>
              </a:rPr>
              <a:t>IN</a:t>
            </a:r>
            <a:r>
              <a:rPr lang="en-US" altLang="en-US"/>
              <a:t>, </a:t>
            </a:r>
            <a:r>
              <a:rPr lang="en-US" altLang="en-US">
                <a:latin typeface="Courier New" panose="02070309020205020404" pitchFamily="49" charset="0"/>
              </a:rPr>
              <a:t>ANY</a:t>
            </a:r>
            <a:r>
              <a:rPr lang="en-US" altLang="en-US"/>
              <a:t>, </a:t>
            </a:r>
            <a:r>
              <a:rPr lang="en-US" altLang="en-US">
                <a:latin typeface="Courier New" panose="02070309020205020404" pitchFamily="49" charset="0"/>
              </a:rPr>
              <a:t>ALL</a:t>
            </a:r>
            <a:r>
              <a:rPr lang="en-US" altLang="en-US"/>
              <a:t>).</a:t>
            </a:r>
          </a:p>
          <a:p>
            <a:pPr lvl="1"/>
            <a:r>
              <a:rPr lang="en-US" altLang="en-US"/>
              <a:t>The subquery is often referred to as a nested </a:t>
            </a:r>
            <a:r>
              <a:rPr lang="en-US" altLang="en-US">
                <a:latin typeface="Courier New" panose="02070309020205020404" pitchFamily="49" charset="0"/>
              </a:rPr>
              <a:t>SELECT</a:t>
            </a:r>
            <a:r>
              <a:rPr lang="en-US" altLang="en-US"/>
              <a:t>, sub-</a:t>
            </a:r>
            <a:r>
              <a:rPr lang="en-US" altLang="en-US">
                <a:latin typeface="Courier New" panose="02070309020205020404" pitchFamily="49" charset="0"/>
              </a:rPr>
              <a:t>SELECT</a:t>
            </a:r>
            <a:r>
              <a:rPr lang="en-US" altLang="en-US"/>
              <a:t>, or inner </a:t>
            </a:r>
            <a:r>
              <a:rPr lang="en-US" altLang="en-US">
                <a:latin typeface="Courier New" panose="02070309020205020404" pitchFamily="49" charset="0"/>
              </a:rPr>
              <a:t>SELECT</a:t>
            </a:r>
            <a:r>
              <a:rPr lang="en-US" altLang="en-US"/>
              <a:t> statement. The subquery generally executes first, and its output is used to complete the query condition for the main (or outer) query.</a:t>
            </a:r>
          </a:p>
        </p:txBody>
      </p:sp>
    </p:spTree>
    <p:extLst>
      <p:ext uri="{BB962C8B-B14F-4D97-AF65-F5344CB8AC3E}">
        <p14:creationId xmlns:p14="http://schemas.microsoft.com/office/powerpoint/2010/main" val="382797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8A04B746-B37A-464A-A3EE-13ACA1862A57}"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244</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92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2868"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a Subquery</a:t>
            </a:r>
          </a:p>
          <a:p>
            <a:pPr lvl="1"/>
            <a:r>
              <a:rPr lang="en-US" altLang="en-US"/>
              <a:t>In the slide, the inner query determines the salary of employee Abel. The outer query takes the result of the inner query and uses this result to display all the employees who earn more than employee Abel.</a:t>
            </a:r>
          </a:p>
        </p:txBody>
      </p:sp>
    </p:spTree>
    <p:extLst>
      <p:ext uri="{BB962C8B-B14F-4D97-AF65-F5344CB8AC3E}">
        <p14:creationId xmlns:p14="http://schemas.microsoft.com/office/powerpoint/2010/main" val="1642832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FD682B79-C220-4281-A3FF-11EB1BE8FE79}"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245</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94915" name="Rectangle 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6" name="Rectangle 5"/>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Types of Subqueries</a:t>
            </a:r>
          </a:p>
          <a:p>
            <a:pPr lvl="2">
              <a:spcBef>
                <a:spcPct val="25000"/>
              </a:spcBef>
              <a:buClr>
                <a:schemeClr val="tx1"/>
              </a:buClr>
            </a:pPr>
            <a:r>
              <a:rPr lang="en-US" altLang="en-US" b="1"/>
              <a:t>Single-row subqueries:</a:t>
            </a:r>
            <a:r>
              <a:rPr lang="en-US" altLang="en-US"/>
              <a:t> Queries that return only one row from the inner </a:t>
            </a:r>
            <a:r>
              <a:rPr lang="en-US" altLang="en-US">
                <a:latin typeface="Courier New" panose="02070309020205020404" pitchFamily="49" charset="0"/>
              </a:rPr>
              <a:t>SELECT</a:t>
            </a:r>
            <a:r>
              <a:rPr lang="en-US" altLang="en-US"/>
              <a:t> statement</a:t>
            </a:r>
          </a:p>
          <a:p>
            <a:pPr lvl="2">
              <a:buClr>
                <a:schemeClr val="tx1"/>
              </a:buClr>
            </a:pPr>
            <a:r>
              <a:rPr lang="en-US" altLang="en-US" b="1"/>
              <a:t>Multiple-row subqueries:</a:t>
            </a:r>
            <a:r>
              <a:rPr lang="en-US" altLang="en-US"/>
              <a:t> Queries that return more than one row from the inner </a:t>
            </a:r>
            <a:r>
              <a:rPr lang="en-US" altLang="en-US">
                <a:latin typeface="Courier New" panose="02070309020205020404" pitchFamily="49" charset="0"/>
              </a:rPr>
              <a:t>SELECT</a:t>
            </a:r>
            <a:r>
              <a:rPr lang="en-US" altLang="en-US"/>
              <a:t> statement</a:t>
            </a:r>
          </a:p>
          <a:p>
            <a:pPr lvl="1"/>
            <a:r>
              <a:rPr lang="en-US" altLang="en-US" b="1"/>
              <a:t>Note:</a:t>
            </a:r>
            <a:r>
              <a:rPr lang="en-US" altLang="en-US"/>
              <a:t> There are also multiple-column subqueries, which are queries that return more than one column from the inner </a:t>
            </a:r>
            <a:r>
              <a:rPr lang="en-US" altLang="en-US">
                <a:latin typeface="Courier New" panose="02070309020205020404" pitchFamily="49" charset="0"/>
              </a:rPr>
              <a:t>SELECT</a:t>
            </a:r>
            <a:r>
              <a:rPr lang="en-US" altLang="en-US"/>
              <a:t> statement. These are covered in the </a:t>
            </a:r>
            <a:r>
              <a:rPr lang="en-US" altLang="en-US" i="1"/>
              <a:t>Oracle Database 11g: SQL Fundamentals II</a:t>
            </a:r>
            <a:r>
              <a:rPr lang="en-US" altLang="en-US"/>
              <a:t> course.</a:t>
            </a:r>
          </a:p>
        </p:txBody>
      </p:sp>
    </p:spTree>
    <p:extLst>
      <p:ext uri="{BB962C8B-B14F-4D97-AF65-F5344CB8AC3E}">
        <p14:creationId xmlns:p14="http://schemas.microsoft.com/office/powerpoint/2010/main" val="2921459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D6712F44-E60F-437F-85B6-AE2DFCF0AC6D}"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246</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96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64"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Executing Single-Row Subqueries</a:t>
            </a:r>
          </a:p>
          <a:p>
            <a:pPr lvl="1"/>
            <a:r>
              <a:rPr lang="en-US" altLang="en-US"/>
              <a:t>A </a:t>
            </a:r>
            <a:r>
              <a:rPr lang="en-US" altLang="en-US">
                <a:latin typeface="Courier New" panose="02070309020205020404" pitchFamily="49" charset="0"/>
              </a:rPr>
              <a:t>SELECT</a:t>
            </a:r>
            <a:r>
              <a:rPr lang="en-US" altLang="en-US"/>
              <a:t> statement can be considered as a query block. The example in the slide displays employees who do the same job as “Taylor,” but earn more salary than him.</a:t>
            </a:r>
          </a:p>
          <a:p>
            <a:pPr lvl="1"/>
            <a:r>
              <a:rPr lang="en-US" altLang="en-US"/>
              <a:t>The example consists of three query blocks: the outer query and two inner queries. The inner query blocks are executed first, producing the query results </a:t>
            </a:r>
            <a:r>
              <a:rPr lang="en-US" altLang="en-US">
                <a:latin typeface="Courier New" panose="02070309020205020404" pitchFamily="49" charset="0"/>
              </a:rPr>
              <a:t>SA_REP</a:t>
            </a:r>
            <a:r>
              <a:rPr lang="en-US" altLang="en-US"/>
              <a:t> and </a:t>
            </a:r>
            <a:r>
              <a:rPr lang="en-US" altLang="en-US">
                <a:latin typeface="Courier New" panose="02070309020205020404" pitchFamily="49" charset="0"/>
              </a:rPr>
              <a:t>8600</a:t>
            </a:r>
            <a:r>
              <a:rPr lang="en-US" altLang="en-US"/>
              <a:t>, respectively. The outer query block is then processed and uses the values that were returned by the inner queries to complete its search conditions. </a:t>
            </a:r>
          </a:p>
          <a:p>
            <a:pPr lvl="1"/>
            <a:r>
              <a:rPr lang="en-US" altLang="en-US"/>
              <a:t>Both inner queries return single values (</a:t>
            </a:r>
            <a:r>
              <a:rPr lang="en-US" altLang="en-US">
                <a:latin typeface="Courier New" panose="02070309020205020404" pitchFamily="49" charset="0"/>
              </a:rPr>
              <a:t>SA_REP</a:t>
            </a:r>
            <a:r>
              <a:rPr lang="en-US" altLang="en-US"/>
              <a:t> and </a:t>
            </a:r>
            <a:r>
              <a:rPr lang="en-US" altLang="en-US">
                <a:latin typeface="Courier New" panose="02070309020205020404" pitchFamily="49" charset="0"/>
              </a:rPr>
              <a:t>8600</a:t>
            </a:r>
            <a:r>
              <a:rPr lang="en-US" altLang="en-US"/>
              <a:t>, respectively), so this SQL statement is called a single-row subquery.</a:t>
            </a:r>
          </a:p>
          <a:p>
            <a:pPr lvl="1"/>
            <a:r>
              <a:rPr lang="en-US" altLang="en-US" b="1"/>
              <a:t>Note:</a:t>
            </a:r>
            <a:r>
              <a:rPr lang="en-US" altLang="en-US"/>
              <a:t> The outer and inner queries can get data from different tables.</a:t>
            </a:r>
          </a:p>
        </p:txBody>
      </p:sp>
    </p:spTree>
    <p:extLst>
      <p:ext uri="{BB962C8B-B14F-4D97-AF65-F5344CB8AC3E}">
        <p14:creationId xmlns:p14="http://schemas.microsoft.com/office/powerpoint/2010/main" val="1945319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303EA82E-B117-41CE-9F96-B6BE2E76CF96}"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247</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299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2"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Is Wrong with This Statement?</a:t>
            </a:r>
          </a:p>
          <a:p>
            <a:pPr lvl="1"/>
            <a:r>
              <a:rPr lang="en-US" altLang="en-US"/>
              <a:t>A common error with subqueries occurs when more than one row is returned for a single-row subquery.</a:t>
            </a:r>
          </a:p>
          <a:p>
            <a:pPr lvl="1"/>
            <a:r>
              <a:rPr lang="en-US" altLang="en-US"/>
              <a:t>In the SQL statement in the slide, the subquery contains a </a:t>
            </a:r>
            <a:r>
              <a:rPr lang="en-US" altLang="en-US">
                <a:latin typeface="Courier New" panose="02070309020205020404" pitchFamily="49" charset="0"/>
              </a:rPr>
              <a:t>GROUP</a:t>
            </a:r>
            <a:r>
              <a:rPr lang="en-US" altLang="en-US"/>
              <a:t> </a:t>
            </a:r>
            <a:r>
              <a:rPr lang="en-US" altLang="en-US">
                <a:latin typeface="Courier New" panose="02070309020205020404" pitchFamily="49" charset="0"/>
              </a:rPr>
              <a:t>BY</a:t>
            </a:r>
            <a:r>
              <a:rPr lang="en-US" altLang="en-US"/>
              <a:t> clause, which implies that the subquery will return multiple rows, one for each group that it finds. In this case, the results of the subquery are </a:t>
            </a:r>
            <a:r>
              <a:rPr lang="en-US" altLang="en-US">
                <a:latin typeface="Courier New" panose="02070309020205020404" pitchFamily="49" charset="0"/>
              </a:rPr>
              <a:t>4400</a:t>
            </a:r>
            <a:r>
              <a:rPr lang="en-US" altLang="en-US"/>
              <a:t>, </a:t>
            </a:r>
            <a:r>
              <a:rPr lang="en-US" altLang="en-US">
                <a:latin typeface="Courier New" panose="02070309020205020404" pitchFamily="49" charset="0"/>
              </a:rPr>
              <a:t>6000</a:t>
            </a:r>
            <a:r>
              <a:rPr lang="en-US" altLang="en-US"/>
              <a:t>, </a:t>
            </a:r>
            <a:r>
              <a:rPr lang="en-US" altLang="en-US">
                <a:latin typeface="Courier New" panose="02070309020205020404" pitchFamily="49" charset="0"/>
              </a:rPr>
              <a:t>2500</a:t>
            </a:r>
            <a:r>
              <a:rPr lang="en-US" altLang="en-US"/>
              <a:t>, </a:t>
            </a:r>
            <a:r>
              <a:rPr lang="en-US" altLang="en-US">
                <a:latin typeface="Courier New" panose="02070309020205020404" pitchFamily="49" charset="0"/>
              </a:rPr>
              <a:t>4200</a:t>
            </a:r>
            <a:r>
              <a:rPr lang="en-US" altLang="en-US"/>
              <a:t>, </a:t>
            </a:r>
            <a:r>
              <a:rPr lang="en-US" altLang="en-US">
                <a:latin typeface="Courier New" panose="02070309020205020404" pitchFamily="49" charset="0"/>
              </a:rPr>
              <a:t>7000</a:t>
            </a:r>
            <a:r>
              <a:rPr lang="en-US" altLang="en-US"/>
              <a:t>, </a:t>
            </a:r>
            <a:r>
              <a:rPr lang="en-US" altLang="en-US">
                <a:latin typeface="Courier New" panose="02070309020205020404" pitchFamily="49" charset="0"/>
              </a:rPr>
              <a:t>17000</a:t>
            </a:r>
            <a:r>
              <a:rPr lang="en-US" altLang="en-US"/>
              <a:t>, and </a:t>
            </a:r>
            <a:r>
              <a:rPr lang="en-US" altLang="en-US">
                <a:latin typeface="Courier New" panose="02070309020205020404" pitchFamily="49" charset="0"/>
              </a:rPr>
              <a:t>8300</a:t>
            </a:r>
            <a:r>
              <a:rPr lang="en-US" altLang="en-US"/>
              <a:t>.</a:t>
            </a:r>
          </a:p>
          <a:p>
            <a:pPr lvl="1"/>
            <a:r>
              <a:rPr lang="en-US" altLang="en-US"/>
              <a:t>The outer query takes those results and uses them in its </a:t>
            </a:r>
            <a:r>
              <a:rPr lang="en-US" altLang="en-US">
                <a:latin typeface="Courier New" panose="02070309020205020404" pitchFamily="49" charset="0"/>
              </a:rPr>
              <a:t>WHERE</a:t>
            </a:r>
            <a:r>
              <a:rPr lang="en-US" altLang="en-US"/>
              <a:t> clause. The </a:t>
            </a:r>
            <a:r>
              <a:rPr lang="en-US" altLang="en-US">
                <a:latin typeface="Courier New" panose="02070309020205020404" pitchFamily="49" charset="0"/>
              </a:rPr>
              <a:t>WHERE</a:t>
            </a:r>
            <a:r>
              <a:rPr lang="en-US" altLang="en-US"/>
              <a:t> clause contains an equal (</a:t>
            </a:r>
            <a:r>
              <a:rPr lang="en-US" altLang="en-US">
                <a:latin typeface="Courier New" panose="02070309020205020404" pitchFamily="49" charset="0"/>
              </a:rPr>
              <a:t>=</a:t>
            </a:r>
            <a:r>
              <a:rPr lang="en-US" altLang="en-US"/>
              <a:t>) operator, a single-row comparison operator that expects only one value. The </a:t>
            </a:r>
            <a:r>
              <a:rPr lang="en-US" altLang="en-US">
                <a:latin typeface="Courier New" panose="02070309020205020404" pitchFamily="49" charset="0"/>
              </a:rPr>
              <a:t>=</a:t>
            </a:r>
            <a:r>
              <a:rPr lang="en-US" altLang="en-US"/>
              <a:t> operator cannot accept more than one value from the subquery and, therefore, generates the error.</a:t>
            </a:r>
          </a:p>
          <a:p>
            <a:pPr lvl="1"/>
            <a:r>
              <a:rPr lang="en-US" altLang="en-US"/>
              <a:t>To correct this error, change the </a:t>
            </a:r>
            <a:r>
              <a:rPr lang="en-US" altLang="en-US">
                <a:latin typeface="Courier New" panose="02070309020205020404" pitchFamily="49" charset="0"/>
              </a:rPr>
              <a:t>=</a:t>
            </a:r>
            <a:r>
              <a:rPr lang="en-US" altLang="en-US"/>
              <a:t> operator to </a:t>
            </a:r>
            <a:r>
              <a:rPr lang="en-US" altLang="en-US">
                <a:latin typeface="Courier New" panose="02070309020205020404" pitchFamily="49" charset="0"/>
              </a:rPr>
              <a:t>IN</a:t>
            </a:r>
            <a:r>
              <a:rPr lang="en-US" altLang="en-US"/>
              <a:t>.</a:t>
            </a:r>
          </a:p>
        </p:txBody>
      </p:sp>
    </p:spTree>
    <p:extLst>
      <p:ext uri="{BB962C8B-B14F-4D97-AF65-F5344CB8AC3E}">
        <p14:creationId xmlns:p14="http://schemas.microsoft.com/office/powerpoint/2010/main" val="4076747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38FFC256-278E-4CE5-A3A2-4A6EFCD9A4EA}"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248</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301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xfrm>
            <a:off x="447675" y="5229225"/>
            <a:ext cx="5962650" cy="35480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altLang="en-US"/>
              <a:t>Multiple-Row Subqueries</a:t>
            </a:r>
          </a:p>
          <a:p>
            <a:pPr lvl="1">
              <a:defRPr/>
            </a:pPr>
            <a:r>
              <a:rPr lang="en-US" altLang="en-US"/>
              <a:t>Subqueries that return more than one row are called multiple-row subqueries. You use a multiple-row operator, instead of a single-row operator, with a multiple-row subquery. The multiple-row operator expects one or more values:</a:t>
            </a:r>
          </a:p>
          <a:p>
            <a:pPr lvl="1">
              <a:defRPr/>
            </a:pPr>
            <a:r>
              <a:rPr lang="en-US" altLang="en-US" sz="500"/>
              <a:t> </a:t>
            </a:r>
          </a:p>
          <a:p>
            <a:pPr lvl="1">
              <a:spcBef>
                <a:spcPct val="0"/>
              </a:spcBef>
              <a:defRPr/>
            </a:pPr>
            <a:r>
              <a:rPr lang="en-US" altLang="en-US" sz="1000">
                <a:latin typeface="Courier New" panose="02070309020205020404" pitchFamily="49" charset="0"/>
              </a:rPr>
              <a:t>   SELECT last_name, salary, department_id</a:t>
            </a:r>
          </a:p>
          <a:p>
            <a:pPr lvl="1">
              <a:spcBef>
                <a:spcPct val="0"/>
              </a:spcBef>
              <a:defRPr/>
            </a:pPr>
            <a:r>
              <a:rPr lang="en-US" altLang="en-US" sz="1000">
                <a:latin typeface="Courier New" panose="02070309020205020404" pitchFamily="49" charset="0"/>
              </a:rPr>
              <a:t>   FROM   employees</a:t>
            </a:r>
          </a:p>
          <a:p>
            <a:pPr lvl="1">
              <a:spcBef>
                <a:spcPct val="0"/>
              </a:spcBef>
              <a:defRPr/>
            </a:pPr>
            <a:r>
              <a:rPr lang="en-US" altLang="en-US" sz="1000">
                <a:latin typeface="Courier New" panose="02070309020205020404" pitchFamily="49" charset="0"/>
              </a:rPr>
              <a:t>   WHERE  salary IN (SELECT   MIN(salary)</a:t>
            </a:r>
          </a:p>
          <a:p>
            <a:pPr lvl="1">
              <a:spcBef>
                <a:spcPct val="0"/>
              </a:spcBef>
              <a:defRPr/>
            </a:pPr>
            <a:r>
              <a:rPr lang="en-US" altLang="en-US" sz="1000">
                <a:latin typeface="Courier New" panose="02070309020205020404" pitchFamily="49" charset="0"/>
              </a:rPr>
              <a:t>                     FROM     employees</a:t>
            </a:r>
          </a:p>
          <a:p>
            <a:pPr lvl="1">
              <a:spcBef>
                <a:spcPct val="0"/>
              </a:spcBef>
              <a:defRPr/>
            </a:pPr>
            <a:r>
              <a:rPr lang="en-US" altLang="en-US" sz="1000">
                <a:latin typeface="Courier New" panose="02070309020205020404" pitchFamily="49" charset="0"/>
              </a:rPr>
              <a:t>                     GROUP BY department_id);</a:t>
            </a:r>
          </a:p>
          <a:p>
            <a:pPr lvl="1">
              <a:defRPr/>
            </a:pPr>
            <a:r>
              <a:rPr lang="en-US" altLang="en-US" b="1"/>
              <a:t>Example:</a:t>
            </a:r>
            <a:endParaRPr lang="en-US" altLang="en-US"/>
          </a:p>
          <a:p>
            <a:pPr lvl="1">
              <a:defRPr/>
            </a:pPr>
            <a:r>
              <a:rPr lang="en-US" altLang="en-US"/>
              <a:t>Find the employees who earn the same salary as the minimum salary for each department.</a:t>
            </a:r>
          </a:p>
          <a:p>
            <a:pPr lvl="1">
              <a:defRPr/>
            </a:pPr>
            <a:r>
              <a:rPr lang="en-US" altLang="en-US"/>
              <a:t>The inner query is executed first, producing a query result. The main query block is then processed and uses the values that were returned by the inner query to complete its search condition. In fact, the main query appears to the Oracle server as follows:</a:t>
            </a:r>
          </a:p>
          <a:p>
            <a:pPr lvl="1">
              <a:defRPr/>
            </a:pPr>
            <a:endParaRPr lang="en-US" altLang="en-US" sz="500"/>
          </a:p>
          <a:p>
            <a:pPr lvl="1">
              <a:spcBef>
                <a:spcPct val="0"/>
              </a:spcBef>
              <a:defRPr/>
            </a:pPr>
            <a:r>
              <a:rPr lang="en-US" altLang="en-US" sz="1000">
                <a:latin typeface="Courier New" panose="02070309020205020404" pitchFamily="49" charset="0"/>
              </a:rPr>
              <a:t>   SELECT last_name, salary, department_id</a:t>
            </a:r>
          </a:p>
          <a:p>
            <a:pPr lvl="1">
              <a:spcBef>
                <a:spcPct val="0"/>
              </a:spcBef>
              <a:defRPr/>
            </a:pPr>
            <a:r>
              <a:rPr lang="en-US" altLang="en-US" sz="1000">
                <a:latin typeface="Courier New" panose="02070309020205020404" pitchFamily="49" charset="0"/>
              </a:rPr>
              <a:t>   FROM   employees</a:t>
            </a:r>
          </a:p>
          <a:p>
            <a:pPr lvl="1">
              <a:spcBef>
                <a:spcPct val="0"/>
              </a:spcBef>
              <a:defRPr/>
            </a:pPr>
            <a:r>
              <a:rPr lang="en-US" altLang="en-US" sz="1000">
                <a:latin typeface="Courier New" panose="02070309020205020404" pitchFamily="49" charset="0"/>
              </a:rPr>
              <a:t>   WHERE  salary IN (2500, 4200, 4400, 6000, 7000, 8300, 				8600, 17000);</a:t>
            </a:r>
            <a:endParaRPr lang="en-US" altLang="en-US"/>
          </a:p>
        </p:txBody>
      </p:sp>
    </p:spTree>
    <p:extLst>
      <p:ext uri="{BB962C8B-B14F-4D97-AF65-F5344CB8AC3E}">
        <p14:creationId xmlns:p14="http://schemas.microsoft.com/office/powerpoint/2010/main" val="297247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6F27AEAF-89EF-4CC0-9EC7-35C75A36B0D7}"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249</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303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8"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the </a:t>
            </a:r>
            <a:r>
              <a:rPr lang="en-US" altLang="en-US">
                <a:latin typeface="Courier New" panose="02070309020205020404" pitchFamily="49" charset="0"/>
              </a:rPr>
              <a:t>ANY</a:t>
            </a:r>
            <a:r>
              <a:rPr lang="en-US" altLang="en-US"/>
              <a:t> Operator in Multiple-Row Subqueries </a:t>
            </a:r>
          </a:p>
          <a:p>
            <a:pPr lvl="1"/>
            <a:r>
              <a:rPr lang="en-US" altLang="en-US"/>
              <a:t>The </a:t>
            </a:r>
            <a:r>
              <a:rPr lang="en-US" altLang="en-US">
                <a:latin typeface="Courier New" panose="02070309020205020404" pitchFamily="49" charset="0"/>
              </a:rPr>
              <a:t>ANY</a:t>
            </a:r>
            <a:r>
              <a:rPr lang="en-US" altLang="en-US"/>
              <a:t> operator (and its synonym, the </a:t>
            </a:r>
            <a:r>
              <a:rPr lang="en-US" altLang="en-US">
                <a:latin typeface="Courier New" panose="02070309020205020404" pitchFamily="49" charset="0"/>
              </a:rPr>
              <a:t>SOME</a:t>
            </a:r>
            <a:r>
              <a:rPr lang="en-US" altLang="en-US"/>
              <a:t> operator) compares a value to </a:t>
            </a:r>
            <a:r>
              <a:rPr lang="en-US" altLang="en-US" i="1"/>
              <a:t>each</a:t>
            </a:r>
            <a:r>
              <a:rPr lang="en-US" altLang="en-US" b="1" i="1"/>
              <a:t> </a:t>
            </a:r>
            <a:r>
              <a:rPr lang="en-US" altLang="en-US"/>
              <a:t>value returned by a subquery. The slide example displays employees who are not IT programmers and whose salary is less than that of any IT programmer. The maximum salary that a programmer earns is $9,000. </a:t>
            </a:r>
          </a:p>
          <a:p>
            <a:pPr lvl="1"/>
            <a:r>
              <a:rPr lang="en-US" altLang="en-US">
                <a:latin typeface="Courier New" panose="02070309020205020404" pitchFamily="49" charset="0"/>
              </a:rPr>
              <a:t>&lt;ANY</a:t>
            </a:r>
            <a:r>
              <a:rPr lang="en-US" altLang="en-US"/>
              <a:t> means less than the maximum. </a:t>
            </a:r>
            <a:r>
              <a:rPr lang="en-US" altLang="en-US">
                <a:latin typeface="Courier New" panose="02070309020205020404" pitchFamily="49" charset="0"/>
              </a:rPr>
              <a:t>&gt;ANY</a:t>
            </a:r>
            <a:r>
              <a:rPr lang="en-US" altLang="en-US"/>
              <a:t> means more than the minimum. </a:t>
            </a:r>
            <a:r>
              <a:rPr lang="en-US" altLang="en-US">
                <a:latin typeface="Courier New" panose="02070309020205020404" pitchFamily="49" charset="0"/>
              </a:rPr>
              <a:t>=ANY</a:t>
            </a:r>
            <a:r>
              <a:rPr lang="en-US" altLang="en-US"/>
              <a:t> is equivalent to </a:t>
            </a:r>
            <a:r>
              <a:rPr lang="en-US" altLang="en-US">
                <a:latin typeface="Courier New" panose="02070309020205020404" pitchFamily="49" charset="0"/>
              </a:rPr>
              <a:t>IN</a:t>
            </a:r>
            <a:r>
              <a:rPr lang="en-US" altLang="en-US"/>
              <a:t>.</a:t>
            </a:r>
          </a:p>
        </p:txBody>
      </p:sp>
    </p:spTree>
    <p:extLst>
      <p:ext uri="{BB962C8B-B14F-4D97-AF65-F5344CB8AC3E}">
        <p14:creationId xmlns:p14="http://schemas.microsoft.com/office/powerpoint/2010/main" val="1403252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10"/>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Times New Roman" panose="02020603050405020304" pitchFamily="18" charset="0"/>
                <a:ea typeface="MS PGothic" panose="020B0600070205080204" pitchFamily="34" charset="-128"/>
                <a:cs typeface="Arial" panose="020B0604020202020204" pitchFamily="34" charset="0"/>
              </a:rPr>
              <a:t>Oracle Database 11</a:t>
            </a:r>
            <a:r>
              <a:rPr lang="en-US" altLang="en-US" i="1">
                <a:latin typeface="Times New Roman" panose="02020603050405020304" pitchFamily="18" charset="0"/>
                <a:ea typeface="MS PGothic" panose="020B0600070205080204" pitchFamily="34" charset="-128"/>
                <a:cs typeface="Arial" panose="020B0604020202020204" pitchFamily="34" charset="0"/>
              </a:rPr>
              <a:t>g</a:t>
            </a:r>
            <a:r>
              <a:rPr lang="en-US" altLang="en-US">
                <a:latin typeface="Times New Roman" panose="02020603050405020304" pitchFamily="18" charset="0"/>
                <a:ea typeface="MS PGothic" panose="020B0600070205080204" pitchFamily="34" charset="-128"/>
                <a:cs typeface="Arial" panose="020B0604020202020204" pitchFamily="34" charset="0"/>
              </a:rPr>
              <a:t>: SQL Fundamentals I   7 - </a:t>
            </a:r>
            <a:fld id="{BC2ACC2D-C952-44D1-8FEF-8ACD3D387B09}" type="slidenum">
              <a:rPr lang="en-US" altLang="en-US" smtClean="0">
                <a:latin typeface="Times New Roman" panose="02020603050405020304" pitchFamily="18" charset="0"/>
                <a:ea typeface="MS PGothic" panose="020B0600070205080204" pitchFamily="34" charset="-128"/>
                <a:cs typeface="Arial" panose="020B0604020202020204" pitchFamily="34" charset="0"/>
              </a:rPr>
              <a:pPr>
                <a:spcBef>
                  <a:spcPct val="0"/>
                </a:spcBef>
              </a:pPr>
              <a:t>250</a:t>
            </a:fld>
            <a:endParaRPr lang="en-US" altLang="en-US">
              <a:latin typeface="Times New Roman" panose="02020603050405020304" pitchFamily="18" charset="0"/>
              <a:ea typeface="MS PGothic" panose="020B0600070205080204" pitchFamily="34" charset="-128"/>
              <a:cs typeface="Arial" panose="020B0604020202020204" pitchFamily="34" charset="0"/>
            </a:endParaRPr>
          </a:p>
        </p:txBody>
      </p:sp>
      <p:sp>
        <p:nvSpPr>
          <p:cNvPr id="305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6" name="Rectangle 3"/>
          <p:cNvSpPr>
            <a:spLocks noGrp="1" noChangeArrowheads="1"/>
          </p:cNvSpPr>
          <p:nvPr>
            <p:ph type="body" idx="1"/>
          </p:nvPr>
        </p:nvSpPr>
        <p:spPr bwMode="auto">
          <a:xfrm>
            <a:off x="447675" y="5229225"/>
            <a:ext cx="5962650" cy="354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Using the </a:t>
            </a:r>
            <a:r>
              <a:rPr lang="en-US" altLang="en-US">
                <a:latin typeface="Courier New" panose="02070309020205020404" pitchFamily="49" charset="0"/>
              </a:rPr>
              <a:t>ALL</a:t>
            </a:r>
            <a:r>
              <a:rPr lang="en-US" altLang="en-US"/>
              <a:t> Operator in Multiple-Row Subqueries </a:t>
            </a:r>
          </a:p>
          <a:p>
            <a:pPr lvl="1"/>
            <a:r>
              <a:rPr lang="en-US" altLang="en-US"/>
              <a:t>The </a:t>
            </a:r>
            <a:r>
              <a:rPr lang="en-US" altLang="en-US">
                <a:latin typeface="Courier New" panose="02070309020205020404" pitchFamily="49" charset="0"/>
              </a:rPr>
              <a:t>ALL</a:t>
            </a:r>
            <a:r>
              <a:rPr lang="en-US" altLang="en-US"/>
              <a:t> operator compares a value to </a:t>
            </a:r>
            <a:r>
              <a:rPr lang="en-US" altLang="en-US" i="1"/>
              <a:t>every</a:t>
            </a:r>
            <a:r>
              <a:rPr lang="en-US" altLang="en-US"/>
              <a:t> value returned by a subquery. The example in the slide displays employees whose salary is less than the salary of all employees with a job ID of </a:t>
            </a:r>
            <a:r>
              <a:rPr lang="en-US" altLang="en-US">
                <a:latin typeface="Courier New" panose="02070309020205020404" pitchFamily="49" charset="0"/>
              </a:rPr>
              <a:t>IT_PROG</a:t>
            </a:r>
            <a:r>
              <a:rPr lang="en-US" altLang="en-US"/>
              <a:t> and whose job is not </a:t>
            </a:r>
            <a:r>
              <a:rPr lang="en-US" altLang="en-US">
                <a:latin typeface="Courier New" panose="02070309020205020404" pitchFamily="49" charset="0"/>
              </a:rPr>
              <a:t>IT_PROG</a:t>
            </a:r>
            <a:r>
              <a:rPr lang="en-US" altLang="en-US"/>
              <a:t>. </a:t>
            </a:r>
          </a:p>
          <a:p>
            <a:pPr lvl="1"/>
            <a:r>
              <a:rPr lang="en-US" altLang="en-US">
                <a:latin typeface="Courier New" panose="02070309020205020404" pitchFamily="49" charset="0"/>
              </a:rPr>
              <a:t>&gt;ALL</a:t>
            </a:r>
            <a:r>
              <a:rPr lang="en-US" altLang="en-US"/>
              <a:t> means more than the maximum and </a:t>
            </a:r>
            <a:r>
              <a:rPr lang="en-US" altLang="en-US">
                <a:latin typeface="Courier New" panose="02070309020205020404" pitchFamily="49" charset="0"/>
              </a:rPr>
              <a:t>&lt;ALL</a:t>
            </a:r>
            <a:r>
              <a:rPr lang="en-US" altLang="en-US"/>
              <a:t> means less than the minimum.</a:t>
            </a:r>
          </a:p>
          <a:p>
            <a:pPr lvl="1"/>
            <a:r>
              <a:rPr lang="en-US" altLang="en-US"/>
              <a:t>The </a:t>
            </a:r>
            <a:r>
              <a:rPr lang="en-US" altLang="en-US">
                <a:latin typeface="Courier New" panose="02070309020205020404" pitchFamily="49" charset="0"/>
              </a:rPr>
              <a:t>NOT</a:t>
            </a:r>
            <a:r>
              <a:rPr lang="en-US" altLang="en-US"/>
              <a:t> operator can be used with </a:t>
            </a:r>
            <a:r>
              <a:rPr lang="en-US" altLang="en-US">
                <a:latin typeface="Courier New" panose="02070309020205020404" pitchFamily="49" charset="0"/>
              </a:rPr>
              <a:t>IN</a:t>
            </a:r>
            <a:r>
              <a:rPr lang="en-US" altLang="en-US"/>
              <a:t>, </a:t>
            </a:r>
            <a:r>
              <a:rPr lang="en-US" altLang="en-US">
                <a:latin typeface="Courier New" panose="02070309020205020404" pitchFamily="49" charset="0"/>
              </a:rPr>
              <a:t>ANY</a:t>
            </a:r>
            <a:r>
              <a:rPr lang="en-US" altLang="en-US"/>
              <a:t>, and </a:t>
            </a:r>
            <a:r>
              <a:rPr lang="en-US" altLang="en-US">
                <a:latin typeface="Courier New" panose="02070309020205020404" pitchFamily="49" charset="0"/>
              </a:rPr>
              <a:t>ALL</a:t>
            </a:r>
            <a:r>
              <a:rPr lang="en-US" altLang="en-US"/>
              <a:t> operators.</a:t>
            </a:r>
          </a:p>
        </p:txBody>
      </p:sp>
    </p:spTree>
    <p:extLst>
      <p:ext uri="{BB962C8B-B14F-4D97-AF65-F5344CB8AC3E}">
        <p14:creationId xmlns:p14="http://schemas.microsoft.com/office/powerpoint/2010/main" val="245497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8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979DE6-75A1-4F5D-ACCB-CD1369740109}" type="slidenum">
              <a:rPr lang="en-US" altLang="en-US" smtClean="0"/>
              <a:pPr/>
              <a:t>252</a:t>
            </a:fld>
            <a:endParaRPr lang="en-US" altLang="en-US"/>
          </a:p>
        </p:txBody>
      </p:sp>
    </p:spTree>
    <p:extLst>
      <p:ext uri="{BB962C8B-B14F-4D97-AF65-F5344CB8AC3E}">
        <p14:creationId xmlns:p14="http://schemas.microsoft.com/office/powerpoint/2010/main" val="830845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Redundancy: no longer needed or useful.</a:t>
            </a:r>
          </a:p>
          <a:p>
            <a:r>
              <a:rPr lang="en-US" altLang="en-US"/>
              <a:t>Enforcing </a:t>
            </a:r>
            <a:r>
              <a:rPr lang="en-US" altLang="en-US" u="sng">
                <a:hlinkClick r:id="rId3"/>
              </a:rPr>
              <a:t>data integrity</a:t>
            </a:r>
            <a:r>
              <a:rPr lang="en-US" altLang="en-US"/>
              <a:t> ensures the quality of the data in the database. For example, If you have an </a:t>
            </a:r>
            <a:r>
              <a:rPr lang="en-US" altLang="en-US" b="1"/>
              <a:t>employee_rating</a:t>
            </a:r>
            <a:r>
              <a:rPr lang="en-US" altLang="en-US"/>
              <a:t> column intended to have values ranging from </a:t>
            </a:r>
            <a:r>
              <a:rPr lang="en-US" altLang="en-US" b="1"/>
              <a:t>1</a:t>
            </a:r>
            <a:r>
              <a:rPr lang="en-US" altLang="en-US"/>
              <a:t> to </a:t>
            </a:r>
            <a:r>
              <a:rPr lang="en-US" altLang="en-US" b="1"/>
              <a:t>5</a:t>
            </a:r>
            <a:r>
              <a:rPr lang="en-US" altLang="en-US"/>
              <a:t>, the database should not accept a value of </a:t>
            </a:r>
            <a:r>
              <a:rPr lang="en-US" altLang="en-US" b="1"/>
              <a:t>6</a:t>
            </a:r>
            <a:r>
              <a:rPr lang="en-US" altLang="en-US"/>
              <a:t>.</a:t>
            </a:r>
          </a:p>
          <a:p>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DF27E1-AA57-462F-9C2E-CA2A479F2791}"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225855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 database management system (DBMS), sometimes just called a </a:t>
            </a:r>
            <a:r>
              <a:rPr lang="en-US" altLang="en-US" i="1"/>
              <a:t>database manager</a:t>
            </a:r>
            <a:r>
              <a:rPr lang="en-US" altLang="en-US"/>
              <a:t>, is a program that lets one or more computer users create and access </a:t>
            </a:r>
            <a:r>
              <a:rPr lang="en-US" altLang="en-US">
                <a:hlinkClick r:id="rId3"/>
              </a:rPr>
              <a:t>data</a:t>
            </a:r>
            <a:r>
              <a:rPr lang="en-US" altLang="en-US"/>
              <a:t> in a </a:t>
            </a:r>
            <a:r>
              <a:rPr lang="en-US" altLang="en-US">
                <a:hlinkClick r:id="rId4"/>
              </a:rPr>
              <a:t>database</a:t>
            </a:r>
            <a:r>
              <a:rPr lang="en-US" altLang="en-US"/>
              <a:t>.</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906074-A5AA-4896-92AE-8204DBD956A6}"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244053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5B1503-F2F2-4BB1-9525-303F13EF5F21}"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125522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Depicted: represent by a drawing, painting, or other art form.</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AE1783-EBBD-4261-A41A-923C419698D9}"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extLst>
      <p:ext uri="{BB962C8B-B14F-4D97-AF65-F5344CB8AC3E}">
        <p14:creationId xmlns:p14="http://schemas.microsoft.com/office/powerpoint/2010/main" val="185719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E14440-4542-4F4E-BE9B-520D8E174D72}" type="slidenum">
              <a:rPr lang="en-US" altLang="en-US" smtClean="0"/>
              <a:pPr/>
              <a:t>41</a:t>
            </a:fld>
            <a:endParaRPr lang="en-US" alt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40001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0D7E2E-8B74-417F-B2E4-6BDD5E7DEF1A}" type="slidenum">
              <a:rPr lang="en-US" altLang="en-US" smtClean="0"/>
              <a:pPr/>
              <a:t>42</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15353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524000" y="1122363"/>
            <a:ext cx="9144000" cy="238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a:solidFill>
            <a:schemeClr val="accent1"/>
          </a:solidFill>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EDA7BF-1306-44B7-A983-E0ACD4A0743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114175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DA7BF-1306-44B7-A983-E0ACD4A0743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133572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DA7BF-1306-44B7-A983-E0ACD4A0743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77116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D7663BBA-E070-4E1E-AD5E-B75089DA3C1A}" type="slidenum">
              <a:rPr lang="en-US"/>
              <a:pPr>
                <a:defRPr/>
              </a:pPr>
              <a:t>‹#›</a:t>
            </a:fld>
            <a:endParaRPr lang="en-US"/>
          </a:p>
        </p:txBody>
      </p:sp>
      <p:sp>
        <p:nvSpPr>
          <p:cNvPr id="7"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17566352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dt" sz="half" idx="10"/>
          </p:nvPr>
        </p:nvSpPr>
        <p:spPr/>
        <p:txBody>
          <a:bodyPr/>
          <a:lstStyle>
            <a:lvl1pPr>
              <a:defRPr/>
            </a:lvl1pPr>
          </a:lstStyle>
          <a:p>
            <a:pPr>
              <a:defRPr/>
            </a:pPr>
            <a:endParaRPr lang="en-US"/>
          </a:p>
        </p:txBody>
      </p:sp>
      <p:sp>
        <p:nvSpPr>
          <p:cNvPr id="7" name="Rectangle 3"/>
          <p:cNvSpPr>
            <a:spLocks noGrp="1" noChangeArrowheads="1"/>
          </p:cNvSpPr>
          <p:nvPr>
            <p:ph type="sldNum" sz="quarter" idx="11"/>
          </p:nvPr>
        </p:nvSpPr>
        <p:spPr/>
        <p:txBody>
          <a:bodyPr/>
          <a:lstStyle>
            <a:lvl1pPr>
              <a:defRPr/>
            </a:lvl1pPr>
          </a:lstStyle>
          <a:p>
            <a:pPr>
              <a:defRPr/>
            </a:pPr>
            <a:fld id="{0FD66B15-4139-4EE9-A8EB-443B1DCC0D70}" type="slidenum">
              <a:rPr lang="en-US"/>
              <a:pPr>
                <a:defRPr/>
              </a:pPr>
              <a:t>‹#›</a:t>
            </a:fld>
            <a:endParaRPr lang="en-US"/>
          </a:p>
        </p:txBody>
      </p:sp>
      <p:sp>
        <p:nvSpPr>
          <p:cNvPr id="8" name="Rectangle 14"/>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4669170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5222" y="108272"/>
            <a:ext cx="11075542" cy="529109"/>
          </a:xfrm>
        </p:spPr>
        <p:txBody>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945222" y="739739"/>
            <a:ext cx="11075542" cy="5616611"/>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DA7BF-1306-44B7-A983-E0ACD4A0743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33C86-A65B-4DB9-A8DF-24530B549374}" type="slidenum">
              <a:rPr lang="en-US" smtClean="0"/>
              <a:t>‹#›</a:t>
            </a:fld>
            <a:endParaRPr lang="en-US"/>
          </a:p>
        </p:txBody>
      </p:sp>
      <p:sp>
        <p:nvSpPr>
          <p:cNvPr id="7" name="Rectangle 6"/>
          <p:cNvSpPr/>
          <p:nvPr userDrawn="1"/>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a:t>Data Base Management</a:t>
            </a:r>
          </a:p>
        </p:txBody>
      </p:sp>
    </p:spTree>
    <p:extLst>
      <p:ext uri="{BB962C8B-B14F-4D97-AF65-F5344CB8AC3E}">
        <p14:creationId xmlns:p14="http://schemas.microsoft.com/office/powerpoint/2010/main" val="303718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DA7BF-1306-44B7-A983-E0ACD4A0743E}"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352703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EDA7BF-1306-44B7-A983-E0ACD4A0743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76944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EDA7BF-1306-44B7-A983-E0ACD4A0743E}"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157573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EDA7BF-1306-44B7-A983-E0ACD4A0743E}"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270862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DA7BF-1306-44B7-A983-E0ACD4A0743E}"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120888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DA7BF-1306-44B7-A983-E0ACD4A0743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30164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DA7BF-1306-44B7-A983-E0ACD4A0743E}"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33C86-A65B-4DB9-A8DF-24530B549374}" type="slidenum">
              <a:rPr lang="en-US" smtClean="0"/>
              <a:t>‹#›</a:t>
            </a:fld>
            <a:endParaRPr lang="en-US"/>
          </a:p>
        </p:txBody>
      </p:sp>
    </p:spTree>
    <p:extLst>
      <p:ext uri="{BB962C8B-B14F-4D97-AF65-F5344CB8AC3E}">
        <p14:creationId xmlns:p14="http://schemas.microsoft.com/office/powerpoint/2010/main" val="53365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DA7BF-1306-44B7-A983-E0ACD4A0743E}"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33C86-A65B-4DB9-A8DF-24530B549374}" type="slidenum">
              <a:rPr lang="en-US" smtClean="0"/>
              <a:t>‹#›</a:t>
            </a:fld>
            <a:endParaRPr lang="en-US"/>
          </a:p>
        </p:txBody>
      </p:sp>
    </p:spTree>
    <p:extLst>
      <p:ext uri="{BB962C8B-B14F-4D97-AF65-F5344CB8AC3E}">
        <p14:creationId xmlns:p14="http://schemas.microsoft.com/office/powerpoint/2010/main" val="360605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2.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www.sql-tutorial.net/SQL-WHERE.asp"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Hierarchical_mode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en.wikipedia.org/wiki/Database_model"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1keydata.com/datawarehousing/logical-data-model.html" TargetMode="External"/><Relationship Id="rId2" Type="http://schemas.openxmlformats.org/officeDocument/2006/relationships/hyperlink" Target="http://www.1keydata.com/datawarehousing/conceptual-data-model.html" TargetMode="External"/><Relationship Id="rId1" Type="http://schemas.openxmlformats.org/officeDocument/2006/relationships/slideLayout" Target="../slideLayouts/slideLayout2.xml"/><Relationship Id="rId4" Type="http://schemas.openxmlformats.org/officeDocument/2006/relationships/hyperlink" Target="http://www.1keydata.com/datawarehousing/physical-data-model.html" TargetMode="External"/></Relationships>
</file>

<file path=ppt/slides/_rels/slide2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Data" TargetMode="External"/><Relationship Id="rId2" Type="http://schemas.openxmlformats.org/officeDocument/2006/relationships/hyperlink" Target="http://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en.wikipedia.org/wiki/Relational_database" TargetMode="External"/><Relationship Id="rId5" Type="http://schemas.openxmlformats.org/officeDocument/2006/relationships/hyperlink" Target="http://en.wikipedia.org/wiki/Conceptual_schema" TargetMode="External"/><Relationship Id="rId4" Type="http://schemas.openxmlformats.org/officeDocument/2006/relationships/hyperlink" Target="http://en.wikipedia.org/wiki/Database_mode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7.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6.e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3.xml"/><Relationship Id="rId7"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28.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8.emf"/><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7.xml"/><Relationship Id="rId7" Type="http://schemas.openxmlformats.org/officeDocument/2006/relationships/image" Target="../media/image32.e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0"/>
          <p:cNvSpPr>
            <a:spLocks noGrp="1" noChangeArrowheads="1"/>
          </p:cNvSpPr>
          <p:nvPr>
            <p:ph type="ctrTitle"/>
          </p:nvPr>
        </p:nvSpPr>
        <p:spPr>
          <a:xfrm>
            <a:off x="2667000" y="4500563"/>
            <a:ext cx="4102100" cy="635000"/>
          </a:xfrm>
        </p:spPr>
        <p:txBody>
          <a:bodyPr>
            <a:normAutofit fontScale="90000"/>
          </a:bodyPr>
          <a:lstStyle/>
          <a:p>
            <a:pPr algn="l" eaLnBrk="1" hangingPunct="1"/>
            <a:r>
              <a:rPr lang="en-US" altLang="en-US" sz="4000">
                <a:solidFill>
                  <a:schemeClr val="bg1"/>
                </a:solidFill>
                <a:latin typeface="Berlin Sans FB Demi" panose="020E0802020502020306" pitchFamily="34" charset="0"/>
              </a:rPr>
              <a:t>RDBMS Concepts</a:t>
            </a:r>
            <a:endParaRPr lang="es-ES" altLang="en-US" sz="4000" b="1">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41332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1981200" y="274639"/>
            <a:ext cx="8229600" cy="1011237"/>
          </a:xfrm>
        </p:spPr>
        <p:txBody>
          <a:bodyPr>
            <a:normAutofit fontScale="90000"/>
          </a:bodyPr>
          <a:lstStyle/>
          <a:p>
            <a:pPr eaLnBrk="1" hangingPunct="1"/>
            <a:r>
              <a:rPr lang="en-US" altLang="en-US"/>
              <a:t>Database Management System (DBMS)</a:t>
            </a:r>
          </a:p>
        </p:txBody>
      </p:sp>
      <p:sp>
        <p:nvSpPr>
          <p:cNvPr id="4" name="Rectangle 2"/>
          <p:cNvSpPr txBox="1">
            <a:spLocks noChangeArrowheads="1"/>
          </p:cNvSpPr>
          <p:nvPr/>
        </p:nvSpPr>
        <p:spPr bwMode="auto">
          <a:xfrm>
            <a:off x="2590800" y="152400"/>
            <a:ext cx="8001000" cy="1143000"/>
          </a:xfrm>
          <a:prstGeom prst="rect">
            <a:avLst/>
          </a:prstGeom>
          <a:noFill/>
          <a:ln w="9525">
            <a:noFill/>
            <a:miter lim="800000"/>
            <a:headEnd/>
            <a:tailEnd/>
          </a:ln>
          <a:effectLst/>
        </p:spPr>
        <p:txBody>
          <a:bodyPr anchor="ctr"/>
          <a:lstStyle/>
          <a:p>
            <a:pPr algn="ctr" eaLnBrk="1" hangingPunct="1">
              <a:defRPr/>
            </a:pPr>
            <a:endParaRPr lang="en-US" sz="3200" kern="0" dirty="0">
              <a:solidFill>
                <a:schemeClr val="bg1"/>
              </a:solidFill>
              <a:latin typeface="Berlin Sans FB Demi" pitchFamily="34" charset="0"/>
              <a:ea typeface="+mj-ea"/>
              <a:cs typeface="+mj-cs"/>
            </a:endParaRPr>
          </a:p>
        </p:txBody>
      </p:sp>
      <p:pic>
        <p:nvPicPr>
          <p:cNvPr id="5" name="Picture 4" descr="j02929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52600"/>
            <a:ext cx="13843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p:cNvSpPr>
            <a:spLocks noChangeArrowheads="1"/>
          </p:cNvSpPr>
          <p:nvPr/>
        </p:nvSpPr>
        <p:spPr bwMode="auto">
          <a:xfrm>
            <a:off x="9096375" y="2571750"/>
            <a:ext cx="1397000" cy="1524000"/>
          </a:xfrm>
          <a:prstGeom prst="can">
            <a:avLst>
              <a:gd name="adj" fmla="val 27273"/>
            </a:avLst>
          </a:prstGeom>
          <a:solidFill>
            <a:srgbClr val="3366FF">
              <a:alpha val="63921"/>
            </a:srgbClr>
          </a:solidFill>
          <a:ln w="9525">
            <a:solidFill>
              <a:srgbClr val="3366FF"/>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000">
              <a:solidFill>
                <a:schemeClr val="bg1"/>
              </a:solidFill>
            </a:endParaRPr>
          </a:p>
        </p:txBody>
      </p:sp>
      <p:sp>
        <p:nvSpPr>
          <p:cNvPr id="8" name="Line 9"/>
          <p:cNvSpPr>
            <a:spLocks noChangeShapeType="1"/>
          </p:cNvSpPr>
          <p:nvPr/>
        </p:nvSpPr>
        <p:spPr bwMode="auto">
          <a:xfrm>
            <a:off x="3200400" y="2286000"/>
            <a:ext cx="106680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6"/>
          <p:cNvSpPr>
            <a:spLocks noChangeShapeType="1"/>
          </p:cNvSpPr>
          <p:nvPr/>
        </p:nvSpPr>
        <p:spPr bwMode="auto">
          <a:xfrm>
            <a:off x="6324600" y="2286000"/>
            <a:ext cx="838200" cy="83820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7"/>
          <p:cNvSpPr>
            <a:spLocks noChangeShapeType="1"/>
          </p:cNvSpPr>
          <p:nvPr/>
        </p:nvSpPr>
        <p:spPr bwMode="auto">
          <a:xfrm flipH="1">
            <a:off x="6310313" y="4214814"/>
            <a:ext cx="785812" cy="700087"/>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pic>
        <p:nvPicPr>
          <p:cNvPr id="12" name="Picture 19" descr="j02929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4114800"/>
            <a:ext cx="13843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1"/>
          <p:cNvSpPr>
            <a:spLocks noChangeShapeType="1"/>
          </p:cNvSpPr>
          <p:nvPr/>
        </p:nvSpPr>
        <p:spPr bwMode="auto">
          <a:xfrm>
            <a:off x="3200400" y="4767263"/>
            <a:ext cx="106680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3"/>
          <p:cNvSpPr>
            <a:spLocks noChangeShapeType="1"/>
          </p:cNvSpPr>
          <p:nvPr/>
        </p:nvSpPr>
        <p:spPr bwMode="auto">
          <a:xfrm>
            <a:off x="8001000" y="3538538"/>
            <a:ext cx="106680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pic>
        <p:nvPicPr>
          <p:cNvPr id="1946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1785939"/>
            <a:ext cx="20002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063" y="4357689"/>
            <a:ext cx="2000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39" y="3143251"/>
            <a:ext cx="12858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7814" y="3357564"/>
            <a:ext cx="120332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044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18" presetClass="entr" presetSubtype="3"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1000"/>
                                        <p:tgtEl>
                                          <p:spTgt spid="8"/>
                                        </p:tgtEl>
                                      </p:cBhvr>
                                    </p:animEffect>
                                  </p:childTnLst>
                                </p:cTn>
                              </p:par>
                            </p:childTnLst>
                          </p:cTn>
                        </p:par>
                        <p:par>
                          <p:cTn id="13" fill="hold" nodeType="afterGroup">
                            <p:stCondLst>
                              <p:cond delay="2000"/>
                            </p:stCondLst>
                            <p:childTnLst>
                              <p:par>
                                <p:cTn id="14" presetID="18" presetClass="entr" presetSubtype="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Right)">
                                      <p:cBhvr>
                                        <p:cTn id="16" dur="1000"/>
                                        <p:tgtEl>
                                          <p:spTgt spid="10"/>
                                        </p:tgtEl>
                                      </p:cBhvr>
                                    </p:animEffect>
                                  </p:childTnLst>
                                </p:cTn>
                              </p:par>
                            </p:childTnLst>
                          </p:cTn>
                        </p:par>
                        <p:par>
                          <p:cTn id="17" fill="hold" nodeType="afterGroup">
                            <p:stCondLst>
                              <p:cond delay="3000"/>
                            </p:stCondLst>
                            <p:childTnLst>
                              <p:par>
                                <p:cTn id="18" presetID="18" presetClass="entr" presetSubtype="3"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upRight)">
                                      <p:cBhvr>
                                        <p:cTn id="20" dur="1000"/>
                                        <p:tgtEl>
                                          <p:spTgt spid="15"/>
                                        </p:tgtEl>
                                      </p:cBhvr>
                                    </p:animEffect>
                                  </p:childTnLst>
                                </p:cTn>
                              </p:par>
                            </p:childTnLst>
                          </p:cTn>
                        </p:par>
                        <p:par>
                          <p:cTn id="21" fill="hold" nodeType="afterGroup">
                            <p:stCondLst>
                              <p:cond delay="4000"/>
                            </p:stCondLst>
                            <p:childTnLst>
                              <p:par>
                                <p:cTn id="22" presetID="23" presetClass="entr" presetSubtype="16"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0"/>
                            </p:stCondLst>
                            <p:childTnLst>
                              <p:par>
                                <p:cTn id="27" presetID="18" presetClass="entr" presetSubtype="3"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upRight)">
                                      <p:cBhvr>
                                        <p:cTn id="29" dur="1000"/>
                                        <p:tgtEl>
                                          <p:spTgt spid="13"/>
                                        </p:tgtEl>
                                      </p:cBhvr>
                                    </p:animEffect>
                                  </p:childTnLst>
                                </p:cTn>
                              </p:par>
                            </p:childTnLst>
                          </p:cTn>
                        </p:par>
                        <p:par>
                          <p:cTn id="30" fill="hold" nodeType="afterGroup">
                            <p:stCondLst>
                              <p:cond delay="6000"/>
                            </p:stCondLst>
                            <p:childTnLst>
                              <p:par>
                                <p:cTn id="31" presetID="18" presetClass="entr" presetSubtype="3"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upRight)">
                                      <p:cBhvr>
                                        <p:cTn id="33" dur="1000"/>
                                        <p:tgtEl>
                                          <p:spTgt spid="11"/>
                                        </p:tgtEl>
                                      </p:cBhvr>
                                    </p:animEffect>
                                  </p:childTnLst>
                                </p:cTn>
                              </p:par>
                            </p:childTnLst>
                          </p:cTn>
                        </p:par>
                        <p:par>
                          <p:cTn id="34" fill="hold" nodeType="afterGroup">
                            <p:stCondLst>
                              <p:cond delay="7000"/>
                            </p:stCondLst>
                            <p:childTnLst>
                              <p:par>
                                <p:cTn id="35" presetID="2" presetClass="entr" presetSubtype="2"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1000" fill="hold"/>
                                        <p:tgtEl>
                                          <p:spTgt spid="6"/>
                                        </p:tgtEl>
                                        <p:attrNameLst>
                                          <p:attrName>ppt_x</p:attrName>
                                        </p:attrNameLst>
                                      </p:cBhvr>
                                      <p:tavLst>
                                        <p:tav tm="0">
                                          <p:val>
                                            <p:strVal val="1+#ppt_w/2"/>
                                          </p:val>
                                        </p:tav>
                                        <p:tav tm="100000">
                                          <p:val>
                                            <p:strVal val="#ppt_x"/>
                                          </p:val>
                                        </p:tav>
                                      </p:tavLst>
                                    </p:anim>
                                    <p:anim calcmode="lin" valueType="num">
                                      <p:cBhvr additive="base">
                                        <p:cTn id="38" dur="10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9237"/>
                                        </p:tgtEl>
                                        <p:attrNameLst>
                                          <p:attrName>style.visibility</p:attrName>
                                        </p:attrNameLst>
                                      </p:cBhvr>
                                      <p:to>
                                        <p:strVal val="visible"/>
                                      </p:to>
                                    </p:set>
                                    <p:anim calcmode="lin" valueType="num">
                                      <p:cBhvr additive="base">
                                        <p:cTn id="41" dur="1000" fill="hold"/>
                                        <p:tgtEl>
                                          <p:spTgt spid="9237"/>
                                        </p:tgtEl>
                                        <p:attrNameLst>
                                          <p:attrName>ppt_x</p:attrName>
                                        </p:attrNameLst>
                                      </p:cBhvr>
                                      <p:tavLst>
                                        <p:tav tm="0">
                                          <p:val>
                                            <p:strVal val="1+#ppt_w/2"/>
                                          </p:val>
                                        </p:tav>
                                        <p:tav tm="100000">
                                          <p:val>
                                            <p:strVal val="#ppt_x"/>
                                          </p:val>
                                        </p:tav>
                                      </p:tavLst>
                                    </p:anim>
                                    <p:anim calcmode="lin" valueType="num">
                                      <p:cBhvr additive="base">
                                        <p:cTn id="42" dur="1000" fill="hold"/>
                                        <p:tgtEl>
                                          <p:spTgt spid="9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3" grpId="0" animBg="1"/>
      <p:bldP spid="1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noChangeArrowheads="1"/>
          </p:cNvSpPr>
          <p:nvPr>
            <p:ph type="title"/>
          </p:nvPr>
        </p:nvSpPr>
        <p:spPr/>
        <p:txBody>
          <a:bodyPr>
            <a:normAutofit fontScale="90000"/>
          </a:bodyPr>
          <a:lstStyle/>
          <a:p>
            <a:r>
              <a:rPr lang="en-US" altLang="en-US"/>
              <a:t>Syntax</a:t>
            </a:r>
          </a:p>
        </p:txBody>
      </p:sp>
      <p:sp>
        <p:nvSpPr>
          <p:cNvPr id="3" name="Content Placeholder 2"/>
          <p:cNvSpPr>
            <a:spLocks noGrp="1"/>
          </p:cNvSpPr>
          <p:nvPr>
            <p:ph idx="1"/>
          </p:nvPr>
        </p:nvSpPr>
        <p:spPr/>
        <p:txBody>
          <a:bodyPr/>
          <a:lstStyle/>
          <a:p>
            <a:pPr marL="0" indent="0">
              <a:buNone/>
              <a:defRPr/>
            </a:pPr>
            <a:endParaRPr lang="en-US" dirty="0"/>
          </a:p>
          <a:p>
            <a:pPr marL="0" indent="0">
              <a:buNone/>
              <a:defRPr/>
            </a:pPr>
            <a:endParaRPr lang="en-US" dirty="0"/>
          </a:p>
          <a:p>
            <a:pPr marL="0" indent="0">
              <a:buNone/>
              <a:defRPr/>
            </a:pPr>
            <a:r>
              <a:rPr lang="en-US" dirty="0"/>
              <a:t>CREATE TABLE </a:t>
            </a:r>
            <a:r>
              <a:rPr lang="en-US" i="1" dirty="0" err="1"/>
              <a:t>table_name</a:t>
            </a:r>
            <a:r>
              <a:rPr lang="en-US" i="1" dirty="0"/>
              <a:t> </a:t>
            </a:r>
            <a:r>
              <a:rPr lang="en-US" dirty="0"/>
              <a:t>(</a:t>
            </a:r>
            <a:br>
              <a:rPr lang="en-US" dirty="0"/>
            </a:br>
            <a:r>
              <a:rPr lang="en-US" i="1" dirty="0"/>
              <a:t>    column1 </a:t>
            </a:r>
            <a:r>
              <a:rPr lang="en-US" i="1" dirty="0" err="1"/>
              <a:t>datatype</a:t>
            </a:r>
            <a:r>
              <a:rPr lang="en-US" dirty="0"/>
              <a:t> </a:t>
            </a:r>
            <a:r>
              <a:rPr lang="en-US" i="1" dirty="0"/>
              <a:t>constraint</a:t>
            </a:r>
            <a:r>
              <a:rPr lang="en-US" dirty="0"/>
              <a:t>,</a:t>
            </a:r>
            <a:br>
              <a:rPr lang="en-US" dirty="0"/>
            </a:br>
            <a:r>
              <a:rPr lang="en-US" i="1" dirty="0"/>
              <a:t>    column2 </a:t>
            </a:r>
            <a:r>
              <a:rPr lang="en-US" i="1" dirty="0" err="1"/>
              <a:t>datatype</a:t>
            </a:r>
            <a:r>
              <a:rPr lang="en-US" dirty="0"/>
              <a:t> </a:t>
            </a:r>
            <a:r>
              <a:rPr lang="en-US" i="1" dirty="0"/>
              <a:t>constraint</a:t>
            </a:r>
            <a:r>
              <a:rPr lang="en-US" dirty="0"/>
              <a:t>,</a:t>
            </a:r>
            <a:br>
              <a:rPr lang="en-US" dirty="0"/>
            </a:br>
            <a:r>
              <a:rPr lang="en-US" i="1" dirty="0"/>
              <a:t>    column3 </a:t>
            </a:r>
            <a:r>
              <a:rPr lang="en-US" i="1" dirty="0" err="1"/>
              <a:t>datatype</a:t>
            </a:r>
            <a:r>
              <a:rPr lang="en-US" dirty="0"/>
              <a:t> </a:t>
            </a:r>
            <a:r>
              <a:rPr lang="en-US" i="1" dirty="0"/>
              <a:t>constraint</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2080539168"/>
      </p:ext>
    </p:extLst>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noChangeArrowheads="1"/>
          </p:cNvSpPr>
          <p:nvPr>
            <p:ph type="title"/>
          </p:nvPr>
        </p:nvSpPr>
        <p:spPr/>
        <p:txBody>
          <a:bodyPr>
            <a:normAutofit fontScale="90000"/>
          </a:bodyPr>
          <a:lstStyle/>
          <a:p>
            <a:r>
              <a:rPr lang="en-US" altLang="en-US"/>
              <a:t>constraints</a:t>
            </a:r>
          </a:p>
        </p:txBody>
      </p:sp>
      <p:sp>
        <p:nvSpPr>
          <p:cNvPr id="3" name="Content Placeholder 2"/>
          <p:cNvSpPr>
            <a:spLocks noGrp="1"/>
          </p:cNvSpPr>
          <p:nvPr>
            <p:ph idx="1"/>
          </p:nvPr>
        </p:nvSpPr>
        <p:spPr/>
        <p:txBody>
          <a:bodyPr>
            <a:normAutofit/>
          </a:bodyPr>
          <a:lstStyle/>
          <a:p>
            <a:pPr>
              <a:defRPr/>
            </a:pPr>
            <a:r>
              <a:rPr lang="en-US" sz="2400" dirty="0"/>
              <a:t>The following constraints are commonly used in SQL:</a:t>
            </a:r>
          </a:p>
          <a:p>
            <a:pPr>
              <a:defRPr/>
            </a:pPr>
            <a:r>
              <a:rPr lang="en-US" sz="2400" b="1" dirty="0">
                <a:hlinkClick r:id="rId2"/>
              </a:rPr>
              <a:t>NOT NULL</a:t>
            </a:r>
            <a:r>
              <a:rPr lang="en-US" sz="2400" dirty="0"/>
              <a:t> - Ensures that a column cannot have a NULL value</a:t>
            </a:r>
          </a:p>
          <a:p>
            <a:pPr>
              <a:defRPr/>
            </a:pPr>
            <a:r>
              <a:rPr lang="en-US" sz="2400" b="1" dirty="0">
                <a:hlinkClick r:id="rId3"/>
              </a:rPr>
              <a:t>UNIQUE</a:t>
            </a:r>
            <a:r>
              <a:rPr lang="en-US" sz="2400" dirty="0"/>
              <a:t> - Ensures that all values in a column are different</a:t>
            </a:r>
          </a:p>
          <a:p>
            <a:pPr>
              <a:defRPr/>
            </a:pPr>
            <a:r>
              <a:rPr lang="en-US" sz="2400" b="1" dirty="0">
                <a:hlinkClick r:id="rId4"/>
              </a:rPr>
              <a:t>PRIMARY KEY</a:t>
            </a:r>
            <a:r>
              <a:rPr lang="en-US" sz="2400" dirty="0"/>
              <a:t> - A combination of a NOT NULL and UNIQUE. Uniquely identifies each row in a table</a:t>
            </a:r>
          </a:p>
          <a:p>
            <a:pPr>
              <a:defRPr/>
            </a:pPr>
            <a:r>
              <a:rPr lang="en-US" sz="2400" b="1" dirty="0">
                <a:hlinkClick r:id="rId5"/>
              </a:rPr>
              <a:t>FOREIGN KEY</a:t>
            </a:r>
            <a:r>
              <a:rPr lang="en-US" sz="2400" dirty="0"/>
              <a:t> - Uniquely identifies a row/record in another table</a:t>
            </a:r>
          </a:p>
          <a:p>
            <a:pPr>
              <a:defRPr/>
            </a:pPr>
            <a:r>
              <a:rPr lang="en-US" sz="2400" b="1" dirty="0">
                <a:hlinkClick r:id="rId6"/>
              </a:rPr>
              <a:t>CHECK</a:t>
            </a:r>
            <a:r>
              <a:rPr lang="en-US" sz="2400" dirty="0"/>
              <a:t> - Ensures that all values in a column satisfies a specific condition</a:t>
            </a:r>
          </a:p>
          <a:p>
            <a:pPr>
              <a:defRPr/>
            </a:pPr>
            <a:r>
              <a:rPr lang="en-US" sz="2400" b="1" dirty="0">
                <a:hlinkClick r:id="rId7"/>
              </a:rPr>
              <a:t>DEFAULT</a:t>
            </a:r>
            <a:r>
              <a:rPr lang="en-US" sz="2400" dirty="0"/>
              <a:t> - Sets a default value for a column when no value is specified</a:t>
            </a:r>
          </a:p>
          <a:p>
            <a:pPr>
              <a:defRPr/>
            </a:pPr>
            <a:endParaRPr lang="en-US" dirty="0"/>
          </a:p>
        </p:txBody>
      </p:sp>
    </p:spTree>
    <p:extLst>
      <p:ext uri="{BB962C8B-B14F-4D97-AF65-F5344CB8AC3E}">
        <p14:creationId xmlns:p14="http://schemas.microsoft.com/office/powerpoint/2010/main" val="1514274509"/>
      </p:ext>
    </p:extLst>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noChangeArrowheads="1"/>
          </p:cNvSpPr>
          <p:nvPr>
            <p:ph type="title"/>
          </p:nvPr>
        </p:nvSpPr>
        <p:spPr/>
        <p:txBody>
          <a:bodyPr>
            <a:normAutofit fontScale="90000"/>
          </a:bodyPr>
          <a:lstStyle/>
          <a:p>
            <a:r>
              <a:rPr lang="en-US" altLang="en-US"/>
              <a:t>NOT NULL Constraint</a:t>
            </a:r>
          </a:p>
        </p:txBody>
      </p:sp>
      <p:sp>
        <p:nvSpPr>
          <p:cNvPr id="3" name="Content Placeholder 2"/>
          <p:cNvSpPr>
            <a:spLocks noGrp="1"/>
          </p:cNvSpPr>
          <p:nvPr>
            <p:ph idx="1"/>
          </p:nvPr>
        </p:nvSpPr>
        <p:spPr/>
        <p:txBody>
          <a:bodyPr/>
          <a:lstStyle/>
          <a:p>
            <a:pPr>
              <a:defRPr/>
            </a:pPr>
            <a:r>
              <a:rPr lang="en-US" dirty="0"/>
              <a:t>By default, a column can hold NULL values.</a:t>
            </a:r>
          </a:p>
          <a:p>
            <a:pPr>
              <a:defRPr/>
            </a:pPr>
            <a:r>
              <a:rPr lang="en-US" dirty="0"/>
              <a:t>The NOT NULL constraint enforces a column to NOT accept NULL values.</a:t>
            </a:r>
          </a:p>
          <a:p>
            <a:pPr>
              <a:defRPr/>
            </a:pPr>
            <a:r>
              <a:rPr lang="en-US" dirty="0"/>
              <a:t>This enforces a field to always contain a value, which means that you cannot insert a new record, or update a record without adding a value to this field.</a:t>
            </a:r>
          </a:p>
          <a:p>
            <a:pPr>
              <a:defRPr/>
            </a:pPr>
            <a:endParaRPr lang="en-US" dirty="0"/>
          </a:p>
        </p:txBody>
      </p:sp>
    </p:spTree>
    <p:extLst>
      <p:ext uri="{BB962C8B-B14F-4D97-AF65-F5344CB8AC3E}">
        <p14:creationId xmlns:p14="http://schemas.microsoft.com/office/powerpoint/2010/main" val="58763168"/>
      </p:ext>
    </p:extLst>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endParaRPr lang="en-US" dirty="0"/>
          </a:p>
          <a:p>
            <a:pPr marL="0" indent="0">
              <a:buNone/>
              <a:defRPr/>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 NOT NULL,</a:t>
            </a:r>
            <a:br>
              <a:rPr lang="en-US" dirty="0"/>
            </a:br>
            <a:r>
              <a:rPr lang="en-US" dirty="0"/>
              <a:t>    Age </a:t>
            </a:r>
            <a:r>
              <a:rPr lang="en-US" dirty="0" err="1"/>
              <a:t>int</a:t>
            </a:r>
            <a:br>
              <a:rPr lang="en-US" dirty="0"/>
            </a:br>
            <a:r>
              <a:rPr lang="en-US" dirty="0"/>
              <a:t>);</a:t>
            </a:r>
          </a:p>
        </p:txBody>
      </p:sp>
    </p:spTree>
    <p:extLst>
      <p:ext uri="{BB962C8B-B14F-4D97-AF65-F5344CB8AC3E}">
        <p14:creationId xmlns:p14="http://schemas.microsoft.com/office/powerpoint/2010/main" val="2443765376"/>
      </p:ext>
    </p:extLst>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noChangeArrowheads="1"/>
          </p:cNvSpPr>
          <p:nvPr>
            <p:ph type="title"/>
          </p:nvPr>
        </p:nvSpPr>
        <p:spPr/>
        <p:txBody>
          <a:bodyPr>
            <a:normAutofit fontScale="90000"/>
          </a:bodyPr>
          <a:lstStyle/>
          <a:p>
            <a:r>
              <a:rPr lang="en-US" altLang="en-US"/>
              <a:t>UNIQUE Constraint</a:t>
            </a:r>
          </a:p>
        </p:txBody>
      </p:sp>
      <p:sp>
        <p:nvSpPr>
          <p:cNvPr id="3" name="Content Placeholder 2"/>
          <p:cNvSpPr>
            <a:spLocks noGrp="1"/>
          </p:cNvSpPr>
          <p:nvPr>
            <p:ph idx="1"/>
          </p:nvPr>
        </p:nvSpPr>
        <p:spPr/>
        <p:txBody>
          <a:bodyPr/>
          <a:lstStyle/>
          <a:p>
            <a:pPr>
              <a:defRPr/>
            </a:pPr>
            <a:r>
              <a:rPr lang="en-US" dirty="0"/>
              <a:t>The UNIQUE constraint ensures that all values in a column are different.</a:t>
            </a:r>
          </a:p>
          <a:p>
            <a:pPr>
              <a:defRPr/>
            </a:pPr>
            <a:r>
              <a:rPr lang="en-US" dirty="0"/>
              <a:t>Both the UNIQUE and PRIMARY KEY constraints provide a guarantee for uniqueness for a column or set of columns.</a:t>
            </a:r>
          </a:p>
          <a:p>
            <a:pPr>
              <a:defRPr/>
            </a:pPr>
            <a:r>
              <a:rPr lang="en-US" dirty="0"/>
              <a:t>A PRIMARY KEY constraint automatically has a UNIQUE constraint.</a:t>
            </a:r>
          </a:p>
          <a:p>
            <a:pPr>
              <a:defRPr/>
            </a:pPr>
            <a:r>
              <a:rPr lang="en-US" dirty="0"/>
              <a:t>However, you can have many UNIQUE constraints per table, but only one PRIMARY KEY constraint per table.</a:t>
            </a:r>
          </a:p>
        </p:txBody>
      </p:sp>
    </p:spTree>
    <p:extLst>
      <p:ext uri="{BB962C8B-B14F-4D97-AF65-F5344CB8AC3E}">
        <p14:creationId xmlns:p14="http://schemas.microsoft.com/office/powerpoint/2010/main" val="111351215"/>
      </p:ext>
    </p:extLst>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endParaRPr lang="en-US" dirty="0"/>
          </a:p>
          <a:p>
            <a:pPr marL="0" indent="0">
              <a:buNone/>
              <a:defRPr/>
            </a:pPr>
            <a:endParaRPr lang="en-US" dirty="0"/>
          </a:p>
          <a:p>
            <a:pPr marL="0" indent="0">
              <a:buNone/>
              <a:defRPr/>
            </a:pPr>
            <a:r>
              <a:rPr lang="en-US" dirty="0"/>
              <a:t>CREATE TABLE Persons (</a:t>
            </a:r>
            <a:br>
              <a:rPr lang="en-US" dirty="0"/>
            </a:br>
            <a:r>
              <a:rPr lang="en-US" dirty="0"/>
              <a:t>    ID </a:t>
            </a:r>
            <a:r>
              <a:rPr lang="en-US" dirty="0" err="1"/>
              <a:t>int</a:t>
            </a:r>
            <a:r>
              <a:rPr lang="en-US" dirty="0"/>
              <a:t> NOT NULL UNIQUE,</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a:t>
            </a:r>
            <a:br>
              <a:rPr lang="en-US" dirty="0"/>
            </a:br>
            <a:r>
              <a:rPr lang="en-US" dirty="0"/>
              <a:t>    Age </a:t>
            </a:r>
            <a:r>
              <a:rPr lang="en-US" dirty="0" err="1"/>
              <a:t>int</a:t>
            </a:r>
            <a:br>
              <a:rPr lang="en-US" dirty="0"/>
            </a:br>
            <a:r>
              <a:rPr lang="en-US" dirty="0"/>
              <a:t>);</a:t>
            </a:r>
          </a:p>
        </p:txBody>
      </p:sp>
    </p:spTree>
    <p:extLst>
      <p:ext uri="{BB962C8B-B14F-4D97-AF65-F5344CB8AC3E}">
        <p14:creationId xmlns:p14="http://schemas.microsoft.com/office/powerpoint/2010/main" val="108020288"/>
      </p:ext>
    </p:extLst>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noChangeArrowheads="1"/>
          </p:cNvSpPr>
          <p:nvPr>
            <p:ph type="title"/>
          </p:nvPr>
        </p:nvSpPr>
        <p:spPr/>
        <p:txBody>
          <a:bodyPr>
            <a:normAutofit fontScale="90000"/>
          </a:bodyPr>
          <a:lstStyle/>
          <a:p>
            <a:r>
              <a:rPr lang="en-US" altLang="en-US"/>
              <a:t>PRIMARY KEY Constraint</a:t>
            </a:r>
          </a:p>
        </p:txBody>
      </p:sp>
      <p:sp>
        <p:nvSpPr>
          <p:cNvPr id="3" name="Content Placeholder 2"/>
          <p:cNvSpPr>
            <a:spLocks noGrp="1"/>
          </p:cNvSpPr>
          <p:nvPr>
            <p:ph idx="1"/>
          </p:nvPr>
        </p:nvSpPr>
        <p:spPr/>
        <p:txBody>
          <a:bodyPr/>
          <a:lstStyle/>
          <a:p>
            <a:pPr>
              <a:defRPr/>
            </a:pPr>
            <a:r>
              <a:rPr lang="en-US" dirty="0"/>
              <a:t>The PRIMARY KEY constraint uniquely identifies each record in a database table.</a:t>
            </a:r>
          </a:p>
          <a:p>
            <a:pPr>
              <a:defRPr/>
            </a:pPr>
            <a:r>
              <a:rPr lang="en-US" dirty="0"/>
              <a:t>Primary keys must contain UNIQUE values, and cannot contain NULL values.</a:t>
            </a:r>
          </a:p>
          <a:p>
            <a:pPr>
              <a:defRPr/>
            </a:pPr>
            <a:r>
              <a:rPr lang="en-US" dirty="0"/>
              <a:t>A table can have only one primary key, which may consist of single or multiple fields.</a:t>
            </a:r>
          </a:p>
          <a:p>
            <a:pPr>
              <a:defRPr/>
            </a:pPr>
            <a:endParaRPr lang="en-US" dirty="0"/>
          </a:p>
        </p:txBody>
      </p:sp>
    </p:spTree>
    <p:extLst>
      <p:ext uri="{BB962C8B-B14F-4D97-AF65-F5344CB8AC3E}">
        <p14:creationId xmlns:p14="http://schemas.microsoft.com/office/powerpoint/2010/main" val="4288553994"/>
      </p:ext>
    </p:extLst>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a:t>
            </a:r>
            <a:br>
              <a:rPr lang="en-US" dirty="0"/>
            </a:br>
            <a:r>
              <a:rPr lang="en-US" dirty="0"/>
              <a:t>    Age </a:t>
            </a:r>
            <a:r>
              <a:rPr lang="en-US" dirty="0" err="1"/>
              <a:t>int</a:t>
            </a:r>
            <a:r>
              <a:rPr lang="en-US" dirty="0"/>
              <a:t>,</a:t>
            </a:r>
            <a:br>
              <a:rPr lang="en-US" dirty="0"/>
            </a:br>
            <a:r>
              <a:rPr lang="en-US" dirty="0"/>
              <a:t>    PRIMARY KEY (ID)</a:t>
            </a:r>
            <a:br>
              <a:rPr lang="en-US" dirty="0"/>
            </a:br>
            <a:r>
              <a:rPr lang="en-US" dirty="0"/>
              <a:t>);</a:t>
            </a:r>
          </a:p>
        </p:txBody>
      </p:sp>
    </p:spTree>
    <p:extLst>
      <p:ext uri="{BB962C8B-B14F-4D97-AF65-F5344CB8AC3E}">
        <p14:creationId xmlns:p14="http://schemas.microsoft.com/office/powerpoint/2010/main" val="1206306496"/>
      </p:ext>
    </p:extLst>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noChangeArrowheads="1"/>
          </p:cNvSpPr>
          <p:nvPr>
            <p:ph type="title"/>
          </p:nvPr>
        </p:nvSpPr>
        <p:spPr/>
        <p:txBody>
          <a:bodyPr>
            <a:normAutofit fontScale="90000"/>
          </a:bodyPr>
          <a:lstStyle/>
          <a:p>
            <a:r>
              <a:rPr lang="en-US" altLang="en-US"/>
              <a:t>FOREIGN KEY Constraint</a:t>
            </a:r>
          </a:p>
        </p:txBody>
      </p:sp>
      <p:sp>
        <p:nvSpPr>
          <p:cNvPr id="3" name="Content Placeholder 2"/>
          <p:cNvSpPr>
            <a:spLocks noGrp="1"/>
          </p:cNvSpPr>
          <p:nvPr>
            <p:ph idx="1"/>
          </p:nvPr>
        </p:nvSpPr>
        <p:spPr/>
        <p:txBody>
          <a:bodyPr/>
          <a:lstStyle/>
          <a:p>
            <a:pPr>
              <a:defRPr/>
            </a:pPr>
            <a:r>
              <a:rPr lang="en-US" dirty="0"/>
              <a:t>A FOREIGN KEY is a key used to link two tables together.</a:t>
            </a:r>
          </a:p>
          <a:p>
            <a:pPr>
              <a:defRPr/>
            </a:pPr>
            <a:r>
              <a:rPr lang="en-US" dirty="0"/>
              <a:t>A FOREIGN KEY is a field (or collection of fields) in one table that refers to the PRIMARY KEY in another table.</a:t>
            </a:r>
          </a:p>
          <a:p>
            <a:pPr>
              <a:defRPr/>
            </a:pPr>
            <a:r>
              <a:rPr lang="en-US" dirty="0"/>
              <a:t>The table containing the foreign key is called the child table, and the table containing the candidate key is called the referenced or parent table.</a:t>
            </a:r>
          </a:p>
          <a:p>
            <a:pPr>
              <a:defRPr/>
            </a:pPr>
            <a:endParaRPr lang="en-US" dirty="0"/>
          </a:p>
        </p:txBody>
      </p:sp>
    </p:spTree>
    <p:extLst>
      <p:ext uri="{BB962C8B-B14F-4D97-AF65-F5344CB8AC3E}">
        <p14:creationId xmlns:p14="http://schemas.microsoft.com/office/powerpoint/2010/main" val="2399791956"/>
      </p:ext>
    </p:extLst>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endParaRPr lang="en-US" dirty="0"/>
          </a:p>
          <a:p>
            <a:pPr marL="0" indent="0">
              <a:buNone/>
              <a:defRPr/>
            </a:pPr>
            <a:r>
              <a:rPr lang="en-US" dirty="0"/>
              <a:t>CREATE TABLE Orders (</a:t>
            </a:r>
            <a:br>
              <a:rPr lang="en-US" dirty="0"/>
            </a:br>
            <a:r>
              <a:rPr lang="en-US" dirty="0"/>
              <a:t>    </a:t>
            </a:r>
            <a:r>
              <a:rPr lang="en-US" dirty="0" err="1"/>
              <a:t>OrderID</a:t>
            </a:r>
            <a:r>
              <a:rPr lang="en-US" dirty="0"/>
              <a:t> </a:t>
            </a:r>
            <a:r>
              <a:rPr lang="en-US" dirty="0" err="1"/>
              <a:t>int</a:t>
            </a:r>
            <a:r>
              <a:rPr lang="en-US" dirty="0"/>
              <a:t> NOT NULL,</a:t>
            </a:r>
            <a:br>
              <a:rPr lang="en-US" dirty="0"/>
            </a:br>
            <a:r>
              <a:rPr lang="en-US" dirty="0"/>
              <a:t>    </a:t>
            </a:r>
            <a:r>
              <a:rPr lang="en-US" dirty="0" err="1"/>
              <a:t>OrderNumber</a:t>
            </a:r>
            <a:r>
              <a:rPr lang="en-US" dirty="0"/>
              <a:t> </a:t>
            </a:r>
            <a:r>
              <a:rPr lang="en-US" dirty="0" err="1"/>
              <a:t>int</a:t>
            </a:r>
            <a:r>
              <a:rPr lang="en-US" dirty="0"/>
              <a:t> NOT NULL,</a:t>
            </a:r>
            <a:br>
              <a:rPr lang="en-US" dirty="0"/>
            </a:br>
            <a:r>
              <a:rPr lang="en-US" dirty="0"/>
              <a:t>    </a:t>
            </a:r>
            <a:r>
              <a:rPr lang="en-US" dirty="0" err="1"/>
              <a:t>PersonID</a:t>
            </a:r>
            <a:r>
              <a:rPr lang="en-US" dirty="0"/>
              <a:t> </a:t>
            </a:r>
            <a:r>
              <a:rPr lang="en-US" dirty="0" err="1"/>
              <a:t>int</a:t>
            </a:r>
            <a:r>
              <a:rPr lang="en-US" dirty="0"/>
              <a:t>,</a:t>
            </a:r>
            <a:br>
              <a:rPr lang="en-US" dirty="0"/>
            </a:br>
            <a:r>
              <a:rPr lang="en-US" dirty="0"/>
              <a:t>    PRIMARY KEY (</a:t>
            </a:r>
            <a:r>
              <a:rPr lang="en-US" dirty="0" err="1"/>
              <a:t>OrderID</a:t>
            </a:r>
            <a:r>
              <a:rPr lang="en-US" dirty="0"/>
              <a:t>),</a:t>
            </a:r>
            <a:br>
              <a:rPr lang="en-US" dirty="0"/>
            </a:br>
            <a:r>
              <a:rPr lang="en-US" dirty="0"/>
              <a:t>    FOREIGN KEY (</a:t>
            </a:r>
            <a:r>
              <a:rPr lang="en-US" dirty="0" err="1"/>
              <a:t>PersonID</a:t>
            </a:r>
            <a:r>
              <a:rPr lang="en-US" dirty="0"/>
              <a:t>) REFERENCES Persons(</a:t>
            </a:r>
            <a:r>
              <a:rPr lang="en-US" dirty="0" err="1"/>
              <a:t>PersonID</a:t>
            </a:r>
            <a:r>
              <a:rPr lang="en-US" dirty="0"/>
              <a:t>)</a:t>
            </a:r>
            <a:br>
              <a:rPr lang="en-US" dirty="0"/>
            </a:br>
            <a:r>
              <a:rPr lang="en-US" dirty="0"/>
              <a:t>);</a:t>
            </a:r>
          </a:p>
        </p:txBody>
      </p:sp>
    </p:spTree>
    <p:extLst>
      <p:ext uri="{BB962C8B-B14F-4D97-AF65-F5344CB8AC3E}">
        <p14:creationId xmlns:p14="http://schemas.microsoft.com/office/powerpoint/2010/main" val="69398077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normAutofit fontScale="90000"/>
          </a:bodyPr>
          <a:lstStyle/>
          <a:p>
            <a:pPr eaLnBrk="1" hangingPunct="1"/>
            <a:r>
              <a:rPr lang="en-US" altLang="en-US"/>
              <a:t>Benefits of DBMS</a:t>
            </a:r>
          </a:p>
        </p:txBody>
      </p:sp>
      <p:sp>
        <p:nvSpPr>
          <p:cNvPr id="3" name="Content Placeholder 2"/>
          <p:cNvSpPr>
            <a:spLocks noGrp="1"/>
          </p:cNvSpPr>
          <p:nvPr>
            <p:ph idx="1"/>
          </p:nvPr>
        </p:nvSpPr>
        <p:spPr/>
        <p:txBody>
          <a:bodyPr/>
          <a:lstStyle/>
          <a:p>
            <a:pPr algn="just">
              <a:spcBef>
                <a:spcPts val="1700"/>
              </a:spcBef>
              <a:defRPr/>
            </a:pPr>
            <a:r>
              <a:rPr lang="en-US" dirty="0"/>
              <a:t>The benefits of typical DBMS are as follows:</a:t>
            </a:r>
          </a:p>
          <a:p>
            <a:pPr lvl="1" algn="just">
              <a:spcBef>
                <a:spcPts val="1700"/>
              </a:spcBef>
              <a:defRPr/>
            </a:pPr>
            <a:r>
              <a:rPr lang="en-US" dirty="0"/>
              <a:t>Data Storage</a:t>
            </a:r>
          </a:p>
          <a:p>
            <a:pPr lvl="1" algn="just">
              <a:spcBef>
                <a:spcPts val="1700"/>
              </a:spcBef>
              <a:defRPr/>
            </a:pPr>
            <a:r>
              <a:rPr lang="en-US" dirty="0"/>
              <a:t>Data Definition </a:t>
            </a:r>
          </a:p>
          <a:p>
            <a:pPr lvl="1" algn="just">
              <a:spcBef>
                <a:spcPts val="1700"/>
              </a:spcBef>
              <a:defRPr/>
            </a:pPr>
            <a:r>
              <a:rPr lang="en-US" dirty="0"/>
              <a:t>Data Manipulation </a:t>
            </a:r>
          </a:p>
          <a:p>
            <a:pPr lvl="1" algn="just">
              <a:spcBef>
                <a:spcPts val="1700"/>
              </a:spcBef>
              <a:defRPr/>
            </a:pPr>
            <a:r>
              <a:rPr lang="en-US" dirty="0"/>
              <a:t>Data Security and Integrity </a:t>
            </a:r>
          </a:p>
          <a:p>
            <a:pPr lvl="1" algn="just">
              <a:spcBef>
                <a:spcPts val="1700"/>
              </a:spcBef>
              <a:defRPr/>
            </a:pPr>
            <a:r>
              <a:rPr lang="en-US" dirty="0"/>
              <a:t>Data Recovery </a:t>
            </a:r>
          </a:p>
          <a:p>
            <a:pPr lvl="1" algn="just">
              <a:spcBef>
                <a:spcPts val="1700"/>
              </a:spcBef>
              <a:defRPr/>
            </a:pPr>
            <a:r>
              <a:rPr lang="en-US" dirty="0"/>
              <a:t>Performance</a:t>
            </a:r>
          </a:p>
          <a:p>
            <a:pPr lvl="1" algn="just">
              <a:spcBef>
                <a:spcPts val="1700"/>
              </a:spcBef>
              <a:defRPr/>
            </a:pPr>
            <a:r>
              <a:rPr lang="en-US" dirty="0"/>
              <a:t>Multi-user Access Control</a:t>
            </a:r>
          </a:p>
          <a:p>
            <a:pPr lvl="1" algn="just">
              <a:spcBef>
                <a:spcPts val="1700"/>
              </a:spcBef>
              <a:defRPr/>
            </a:pPr>
            <a:r>
              <a:rPr lang="en-US" dirty="0"/>
              <a:t>Database Access Languages</a:t>
            </a:r>
          </a:p>
          <a:p>
            <a:pPr lvl="1" algn="just">
              <a:spcBef>
                <a:spcPts val="1700"/>
              </a:spcBef>
              <a:defRPr/>
            </a:pPr>
            <a:endParaRPr lang="en-US" dirty="0"/>
          </a:p>
          <a:p>
            <a:pPr eaLnBrk="1" hangingPunct="1">
              <a:defRPr/>
            </a:pPr>
            <a:endParaRPr lang="en-US" dirty="0"/>
          </a:p>
        </p:txBody>
      </p:sp>
    </p:spTree>
    <p:extLst>
      <p:ext uri="{BB962C8B-B14F-4D97-AF65-F5344CB8AC3E}">
        <p14:creationId xmlns:p14="http://schemas.microsoft.com/office/powerpoint/2010/main" val="776117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noChangeArrowheads="1"/>
          </p:cNvSpPr>
          <p:nvPr>
            <p:ph type="title"/>
          </p:nvPr>
        </p:nvSpPr>
        <p:spPr/>
        <p:txBody>
          <a:bodyPr>
            <a:normAutofit fontScale="90000"/>
          </a:bodyPr>
          <a:lstStyle/>
          <a:p>
            <a:r>
              <a:rPr lang="en-US" altLang="en-US"/>
              <a:t>CHECK Constraint</a:t>
            </a:r>
          </a:p>
        </p:txBody>
      </p:sp>
      <p:sp>
        <p:nvSpPr>
          <p:cNvPr id="3" name="Content Placeholder 2"/>
          <p:cNvSpPr>
            <a:spLocks noGrp="1"/>
          </p:cNvSpPr>
          <p:nvPr>
            <p:ph idx="1"/>
          </p:nvPr>
        </p:nvSpPr>
        <p:spPr/>
        <p:txBody>
          <a:bodyPr/>
          <a:lstStyle/>
          <a:p>
            <a:pPr>
              <a:defRPr/>
            </a:pPr>
            <a:r>
              <a:rPr lang="en-US" dirty="0"/>
              <a:t>The CHECK constraint is used to limit the value range that can be placed in a column.</a:t>
            </a:r>
          </a:p>
          <a:p>
            <a:pPr>
              <a:defRPr/>
            </a:pPr>
            <a:r>
              <a:rPr lang="en-US" dirty="0"/>
              <a:t>If you define a CHECK constraint on a single column it allows only certain values for this column.</a:t>
            </a:r>
          </a:p>
          <a:p>
            <a:pPr>
              <a:defRPr/>
            </a:pPr>
            <a:r>
              <a:rPr lang="en-US" dirty="0"/>
              <a:t>If you define a CHECK constraint on a table it can limit the values in certain columns based on values in other columns in the row.</a:t>
            </a:r>
          </a:p>
          <a:p>
            <a:pPr>
              <a:defRPr/>
            </a:pPr>
            <a:endParaRPr lang="en-US" dirty="0"/>
          </a:p>
        </p:txBody>
      </p:sp>
    </p:spTree>
    <p:extLst>
      <p:ext uri="{BB962C8B-B14F-4D97-AF65-F5344CB8AC3E}">
        <p14:creationId xmlns:p14="http://schemas.microsoft.com/office/powerpoint/2010/main" val="3839480874"/>
      </p:ext>
    </p:extLst>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endParaRPr lang="en-US" dirty="0"/>
          </a:p>
          <a:p>
            <a:pPr marL="0" indent="0">
              <a:buNone/>
              <a:defRPr/>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a:t>
            </a:r>
            <a:br>
              <a:rPr lang="en-US" dirty="0"/>
            </a:br>
            <a:r>
              <a:rPr lang="en-US" dirty="0"/>
              <a:t>    Age </a:t>
            </a:r>
            <a:r>
              <a:rPr lang="en-US" dirty="0" err="1"/>
              <a:t>int</a:t>
            </a:r>
            <a:r>
              <a:rPr lang="en-US" dirty="0"/>
              <a:t>,</a:t>
            </a:r>
            <a:br>
              <a:rPr lang="en-US" dirty="0"/>
            </a:br>
            <a:r>
              <a:rPr lang="en-US" dirty="0"/>
              <a:t>    CHECK (Age&gt;=18)</a:t>
            </a:r>
            <a:br>
              <a:rPr lang="en-US" dirty="0"/>
            </a:br>
            <a:r>
              <a:rPr lang="en-US" dirty="0"/>
              <a:t>);</a:t>
            </a:r>
          </a:p>
        </p:txBody>
      </p:sp>
    </p:spTree>
    <p:extLst>
      <p:ext uri="{BB962C8B-B14F-4D97-AF65-F5344CB8AC3E}">
        <p14:creationId xmlns:p14="http://schemas.microsoft.com/office/powerpoint/2010/main" val="2159345657"/>
      </p:ext>
    </p:extLst>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noChangeArrowheads="1"/>
          </p:cNvSpPr>
          <p:nvPr>
            <p:ph type="title"/>
          </p:nvPr>
        </p:nvSpPr>
        <p:spPr/>
        <p:txBody>
          <a:bodyPr>
            <a:normAutofit fontScale="90000"/>
          </a:bodyPr>
          <a:lstStyle/>
          <a:p>
            <a:r>
              <a:rPr lang="en-US" altLang="en-US"/>
              <a:t>DEFAULT Constraint</a:t>
            </a:r>
          </a:p>
        </p:txBody>
      </p:sp>
      <p:sp>
        <p:nvSpPr>
          <p:cNvPr id="3" name="Content Placeholder 2"/>
          <p:cNvSpPr>
            <a:spLocks noGrp="1"/>
          </p:cNvSpPr>
          <p:nvPr>
            <p:ph idx="1"/>
          </p:nvPr>
        </p:nvSpPr>
        <p:spPr/>
        <p:txBody>
          <a:bodyPr/>
          <a:lstStyle/>
          <a:p>
            <a:pPr>
              <a:defRPr/>
            </a:pPr>
            <a:endParaRPr lang="en-US" dirty="0"/>
          </a:p>
          <a:p>
            <a:pPr>
              <a:defRPr/>
            </a:pPr>
            <a:r>
              <a:rPr lang="en-US" dirty="0"/>
              <a:t>The DEFAULT constraint is used to provide a default value for a column.</a:t>
            </a:r>
          </a:p>
          <a:p>
            <a:pPr>
              <a:defRPr/>
            </a:pPr>
            <a:r>
              <a:rPr lang="en-US" dirty="0"/>
              <a:t>The default value will be added to all new records IF no other value is specified.</a:t>
            </a:r>
          </a:p>
          <a:p>
            <a:pPr>
              <a:defRPr/>
            </a:pPr>
            <a:endParaRPr lang="en-US" dirty="0"/>
          </a:p>
        </p:txBody>
      </p:sp>
    </p:spTree>
    <p:extLst>
      <p:ext uri="{BB962C8B-B14F-4D97-AF65-F5344CB8AC3E}">
        <p14:creationId xmlns:p14="http://schemas.microsoft.com/office/powerpoint/2010/main" val="4038427704"/>
      </p:ext>
    </p:extLst>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marL="0" indent="0">
              <a:buNone/>
              <a:defRPr/>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a:t>
            </a:r>
            <a:r>
              <a:rPr lang="en-US" dirty="0" err="1"/>
              <a:t>varchar</a:t>
            </a:r>
            <a:r>
              <a:rPr lang="en-US" dirty="0"/>
              <a:t>(255) NOT NULL,</a:t>
            </a:r>
            <a:br>
              <a:rPr lang="en-US" dirty="0"/>
            </a:br>
            <a:r>
              <a:rPr lang="en-US" dirty="0"/>
              <a:t>    </a:t>
            </a:r>
            <a:r>
              <a:rPr lang="en-US" dirty="0" err="1"/>
              <a:t>FirstName</a:t>
            </a:r>
            <a:r>
              <a:rPr lang="en-US" dirty="0"/>
              <a:t> </a:t>
            </a:r>
            <a:r>
              <a:rPr lang="en-US" dirty="0" err="1"/>
              <a:t>varchar</a:t>
            </a:r>
            <a:r>
              <a:rPr lang="en-US" dirty="0"/>
              <a:t>(255),</a:t>
            </a:r>
            <a:br>
              <a:rPr lang="en-US" dirty="0"/>
            </a:br>
            <a:r>
              <a:rPr lang="en-US" dirty="0"/>
              <a:t>    Age </a:t>
            </a:r>
            <a:r>
              <a:rPr lang="en-US" dirty="0" err="1"/>
              <a:t>int</a:t>
            </a:r>
            <a:r>
              <a:rPr lang="en-US" dirty="0"/>
              <a:t>,</a:t>
            </a:r>
            <a:br>
              <a:rPr lang="en-US" dirty="0"/>
            </a:br>
            <a:r>
              <a:rPr lang="en-US" dirty="0"/>
              <a:t>    City </a:t>
            </a:r>
            <a:r>
              <a:rPr lang="en-US" dirty="0" err="1"/>
              <a:t>varchar</a:t>
            </a:r>
            <a:r>
              <a:rPr lang="en-US" dirty="0"/>
              <a:t>(255) DEFAULT '</a:t>
            </a:r>
            <a:r>
              <a:rPr lang="en-US" dirty="0" err="1"/>
              <a:t>Sandnes</a:t>
            </a:r>
            <a:r>
              <a:rPr lang="en-US" dirty="0"/>
              <a:t>'</a:t>
            </a:r>
            <a:br>
              <a:rPr lang="en-US" dirty="0"/>
            </a:br>
            <a:r>
              <a:rPr lang="en-US" dirty="0"/>
              <a:t>);</a:t>
            </a:r>
          </a:p>
        </p:txBody>
      </p:sp>
    </p:spTree>
    <p:extLst>
      <p:ext uri="{BB962C8B-B14F-4D97-AF65-F5344CB8AC3E}">
        <p14:creationId xmlns:p14="http://schemas.microsoft.com/office/powerpoint/2010/main" val="794906376"/>
      </p:ext>
    </p:extLst>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noChangeArrowheads="1"/>
          </p:cNvSpPr>
          <p:nvPr>
            <p:ph type="title"/>
          </p:nvPr>
        </p:nvSpPr>
        <p:spPr/>
        <p:txBody>
          <a:bodyPr>
            <a:normAutofit fontScale="90000"/>
          </a:bodyPr>
          <a:lstStyle/>
          <a:p>
            <a:r>
              <a:rPr lang="en-US" altLang="en-US"/>
              <a:t>WHERE clause</a:t>
            </a:r>
          </a:p>
        </p:txBody>
      </p:sp>
      <p:sp>
        <p:nvSpPr>
          <p:cNvPr id="3" name="Content Placeholder 2"/>
          <p:cNvSpPr>
            <a:spLocks noGrp="1"/>
          </p:cNvSpPr>
          <p:nvPr>
            <p:ph idx="1"/>
          </p:nvPr>
        </p:nvSpPr>
        <p:spPr/>
        <p:txBody>
          <a:bodyPr>
            <a:normAutofit/>
          </a:bodyPr>
          <a:lstStyle/>
          <a:p>
            <a:pPr>
              <a:defRPr/>
            </a:pPr>
            <a:r>
              <a:rPr lang="en-US" dirty="0"/>
              <a:t>The </a:t>
            </a:r>
            <a:r>
              <a:rPr lang="en-US" b="1" dirty="0"/>
              <a:t>SQL WHERE</a:t>
            </a:r>
            <a:r>
              <a:rPr lang="en-US" dirty="0"/>
              <a:t> clause is used to select data conditionally, by adding it to already existing SQL SELECT query.</a:t>
            </a:r>
          </a:p>
          <a:p>
            <a:pPr>
              <a:lnSpc>
                <a:spcPct val="80000"/>
              </a:lnSpc>
              <a:defRPr/>
            </a:pPr>
            <a:r>
              <a:rPr lang="en-US" dirty="0"/>
              <a:t>The </a:t>
            </a:r>
            <a:r>
              <a:rPr lang="en-US" b="1" dirty="0">
                <a:solidFill>
                  <a:schemeClr val="accent3">
                    <a:lumMod val="40000"/>
                    <a:lumOff val="60000"/>
                  </a:schemeClr>
                </a:solidFill>
              </a:rPr>
              <a:t>where</a:t>
            </a:r>
            <a:r>
              <a:rPr lang="en-US" dirty="0">
                <a:solidFill>
                  <a:schemeClr val="accent3">
                    <a:lumMod val="40000"/>
                    <a:lumOff val="60000"/>
                  </a:schemeClr>
                </a:solidFill>
              </a:rPr>
              <a:t> </a:t>
            </a:r>
            <a:r>
              <a:rPr lang="en-US" dirty="0"/>
              <a:t>clause (optional) specifies which data values or rows will be returned or displayed, based on the criteria described after the keyword </a:t>
            </a:r>
            <a:r>
              <a:rPr lang="en-US" b="1" dirty="0"/>
              <a:t>where</a:t>
            </a:r>
            <a:r>
              <a:rPr lang="en-US" dirty="0"/>
              <a:t>.</a:t>
            </a:r>
          </a:p>
          <a:p>
            <a:pPr>
              <a:lnSpc>
                <a:spcPct val="80000"/>
              </a:lnSpc>
              <a:defRPr/>
            </a:pPr>
            <a:r>
              <a:rPr lang="en-US" dirty="0"/>
              <a:t>Conditional selections used in the </a:t>
            </a:r>
            <a:r>
              <a:rPr lang="en-US" b="1" dirty="0"/>
              <a:t>where</a:t>
            </a:r>
            <a:r>
              <a:rPr lang="en-US" dirty="0"/>
              <a:t> clause:</a:t>
            </a:r>
          </a:p>
          <a:p>
            <a:pPr>
              <a:defRPr/>
            </a:pPr>
            <a:r>
              <a:rPr lang="en-US" b="1" i="1" dirty="0"/>
              <a:t>WHERE</a:t>
            </a:r>
            <a:r>
              <a:rPr lang="en-US" dirty="0"/>
              <a:t> clause is used to filter out rows and only selecting data that meets the conditional statement.</a:t>
            </a:r>
          </a:p>
        </p:txBody>
      </p:sp>
    </p:spTree>
    <p:extLst>
      <p:ext uri="{BB962C8B-B14F-4D97-AF65-F5344CB8AC3E}">
        <p14:creationId xmlns:p14="http://schemas.microsoft.com/office/powerpoint/2010/main" val="3074873743"/>
      </p:ext>
    </p:extLst>
  </p:cSld>
  <p:clrMapOvr>
    <a:masterClrMapping/>
  </p:clrMapOvr>
  <p:transition spd="slow">
    <p:wheel spokes="1"/>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1412876"/>
            <a:ext cx="7772400" cy="4225925"/>
          </a:xfrm>
        </p:spPr>
        <p:txBody>
          <a:bodyPr/>
          <a:lstStyle/>
          <a:p>
            <a:pPr>
              <a:defRPr/>
            </a:pPr>
            <a:r>
              <a:rPr lang="en-US" dirty="0"/>
              <a:t>we can use any of the following operators in conjunction with the </a:t>
            </a:r>
            <a:r>
              <a:rPr lang="en-US" b="1" dirty="0"/>
              <a:t>SQL WHERE</a:t>
            </a:r>
            <a:r>
              <a:rPr lang="en-US" dirty="0"/>
              <a:t> clause: </a:t>
            </a:r>
          </a:p>
        </p:txBody>
      </p:sp>
      <p:graphicFrame>
        <p:nvGraphicFramePr>
          <p:cNvPr id="5" name="Table 4"/>
          <p:cNvGraphicFramePr>
            <a:graphicFrameLocks noGrp="1"/>
          </p:cNvGraphicFramePr>
          <p:nvPr/>
        </p:nvGraphicFramePr>
        <p:xfrm>
          <a:off x="2286000" y="2708276"/>
          <a:ext cx="7848600" cy="3932241"/>
        </p:xfrm>
        <a:graphic>
          <a:graphicData uri="http://schemas.openxmlformats.org/drawingml/2006/table">
            <a:tbl>
              <a:tblPr firstRow="1" bandRow="1">
                <a:tableStyleId>{7DF18680-E054-41AD-8BC1-D1AEF772440D}</a:tableStyleId>
              </a:tblPr>
              <a:tblGrid>
                <a:gridCol w="2590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65790">
                <a:tc>
                  <a:txBody>
                    <a:bodyPr/>
                    <a:lstStyle/>
                    <a:p>
                      <a:r>
                        <a:rPr lang="en-US" sz="1800" dirty="0">
                          <a:solidFill>
                            <a:schemeClr val="tx1"/>
                          </a:solidFill>
                        </a:rPr>
                        <a:t>Operator</a:t>
                      </a:r>
                    </a:p>
                  </a:txBody>
                  <a:tcPr marT="45724" marB="45724"/>
                </a:tc>
                <a:tc>
                  <a:txBody>
                    <a:bodyPr/>
                    <a:lstStyle/>
                    <a:p>
                      <a:r>
                        <a:rPr lang="en-US" sz="1800" dirty="0">
                          <a:solidFill>
                            <a:schemeClr val="tx1"/>
                          </a:solidFill>
                        </a:rPr>
                        <a:t>Description</a:t>
                      </a:r>
                    </a:p>
                  </a:txBody>
                  <a:tcPr marT="45724" marB="45724" anchor="ctr"/>
                </a:tc>
                <a:extLst>
                  <a:ext uri="{0D108BD9-81ED-4DB2-BD59-A6C34878D82A}">
                    <a16:rowId xmlns:a16="http://schemas.microsoft.com/office/drawing/2014/main" val="10000"/>
                  </a:ext>
                </a:extLst>
              </a:tr>
              <a:tr h="365790">
                <a:tc>
                  <a:txBody>
                    <a:bodyPr/>
                    <a:lstStyle/>
                    <a:p>
                      <a:r>
                        <a:rPr lang="en-US" sz="1800"/>
                        <a:t>=</a:t>
                      </a:r>
                    </a:p>
                  </a:txBody>
                  <a:tcPr marT="45724" marB="45724"/>
                </a:tc>
                <a:tc>
                  <a:txBody>
                    <a:bodyPr/>
                    <a:lstStyle/>
                    <a:p>
                      <a:r>
                        <a:rPr lang="en-US" sz="1800"/>
                        <a:t>Equal</a:t>
                      </a:r>
                    </a:p>
                  </a:txBody>
                  <a:tcPr marT="45724" marB="45724" anchor="ctr"/>
                </a:tc>
                <a:extLst>
                  <a:ext uri="{0D108BD9-81ED-4DB2-BD59-A6C34878D82A}">
                    <a16:rowId xmlns:a16="http://schemas.microsoft.com/office/drawing/2014/main" val="10001"/>
                  </a:ext>
                </a:extLst>
              </a:tr>
              <a:tr h="365790">
                <a:tc>
                  <a:txBody>
                    <a:bodyPr/>
                    <a:lstStyle/>
                    <a:p>
                      <a:r>
                        <a:rPr lang="en-US" sz="1800"/>
                        <a:t>&lt;&gt;</a:t>
                      </a:r>
                    </a:p>
                  </a:txBody>
                  <a:tcPr marT="45724" marB="45724"/>
                </a:tc>
                <a:tc>
                  <a:txBody>
                    <a:bodyPr/>
                    <a:lstStyle/>
                    <a:p>
                      <a:r>
                        <a:rPr lang="en-US" sz="1800" dirty="0"/>
                        <a:t>Not equal</a:t>
                      </a:r>
                    </a:p>
                  </a:txBody>
                  <a:tcPr marT="45724" marB="45724" anchor="ctr"/>
                </a:tc>
                <a:extLst>
                  <a:ext uri="{0D108BD9-81ED-4DB2-BD59-A6C34878D82A}">
                    <a16:rowId xmlns:a16="http://schemas.microsoft.com/office/drawing/2014/main" val="10002"/>
                  </a:ext>
                </a:extLst>
              </a:tr>
              <a:tr h="365790">
                <a:tc>
                  <a:txBody>
                    <a:bodyPr/>
                    <a:lstStyle/>
                    <a:p>
                      <a:r>
                        <a:rPr lang="en-US" sz="1800"/>
                        <a:t>&gt;</a:t>
                      </a:r>
                    </a:p>
                  </a:txBody>
                  <a:tcPr marT="45724" marB="45724"/>
                </a:tc>
                <a:tc>
                  <a:txBody>
                    <a:bodyPr/>
                    <a:lstStyle/>
                    <a:p>
                      <a:r>
                        <a:rPr lang="en-US" sz="1800" dirty="0"/>
                        <a:t>Greater than</a:t>
                      </a:r>
                    </a:p>
                  </a:txBody>
                  <a:tcPr marT="45724" marB="45724" anchor="ctr"/>
                </a:tc>
                <a:extLst>
                  <a:ext uri="{0D108BD9-81ED-4DB2-BD59-A6C34878D82A}">
                    <a16:rowId xmlns:a16="http://schemas.microsoft.com/office/drawing/2014/main" val="10003"/>
                  </a:ext>
                </a:extLst>
              </a:tr>
              <a:tr h="365790">
                <a:tc>
                  <a:txBody>
                    <a:bodyPr/>
                    <a:lstStyle/>
                    <a:p>
                      <a:r>
                        <a:rPr lang="en-US" sz="1800"/>
                        <a:t>&lt;</a:t>
                      </a:r>
                    </a:p>
                  </a:txBody>
                  <a:tcPr marT="45724" marB="45724"/>
                </a:tc>
                <a:tc>
                  <a:txBody>
                    <a:bodyPr/>
                    <a:lstStyle/>
                    <a:p>
                      <a:r>
                        <a:rPr lang="en-US" sz="1800"/>
                        <a:t>Less than</a:t>
                      </a:r>
                    </a:p>
                  </a:txBody>
                  <a:tcPr marT="45724" marB="45724" anchor="ctr"/>
                </a:tc>
                <a:extLst>
                  <a:ext uri="{0D108BD9-81ED-4DB2-BD59-A6C34878D82A}">
                    <a16:rowId xmlns:a16="http://schemas.microsoft.com/office/drawing/2014/main" val="10004"/>
                  </a:ext>
                </a:extLst>
              </a:tr>
              <a:tr h="365790">
                <a:tc>
                  <a:txBody>
                    <a:bodyPr/>
                    <a:lstStyle/>
                    <a:p>
                      <a:r>
                        <a:rPr lang="en-US" sz="1800" dirty="0"/>
                        <a:t>&gt;=</a:t>
                      </a:r>
                    </a:p>
                  </a:txBody>
                  <a:tcPr marT="45724" marB="45724"/>
                </a:tc>
                <a:tc>
                  <a:txBody>
                    <a:bodyPr/>
                    <a:lstStyle/>
                    <a:p>
                      <a:r>
                        <a:rPr lang="en-US" sz="1800"/>
                        <a:t>Greater than or equal</a:t>
                      </a:r>
                    </a:p>
                  </a:txBody>
                  <a:tcPr marT="45724" marB="45724" anchor="ctr"/>
                </a:tc>
                <a:extLst>
                  <a:ext uri="{0D108BD9-81ED-4DB2-BD59-A6C34878D82A}">
                    <a16:rowId xmlns:a16="http://schemas.microsoft.com/office/drawing/2014/main" val="10005"/>
                  </a:ext>
                </a:extLst>
              </a:tr>
              <a:tr h="365790">
                <a:tc>
                  <a:txBody>
                    <a:bodyPr/>
                    <a:lstStyle/>
                    <a:p>
                      <a:r>
                        <a:rPr lang="en-US" sz="1800"/>
                        <a:t>&lt;=</a:t>
                      </a:r>
                    </a:p>
                  </a:txBody>
                  <a:tcPr marT="45724" marB="45724"/>
                </a:tc>
                <a:tc>
                  <a:txBody>
                    <a:bodyPr/>
                    <a:lstStyle/>
                    <a:p>
                      <a:r>
                        <a:rPr lang="en-US" sz="1800"/>
                        <a:t>Less than or equal</a:t>
                      </a:r>
                    </a:p>
                  </a:txBody>
                  <a:tcPr marT="45724" marB="45724" anchor="ctr"/>
                </a:tc>
                <a:extLst>
                  <a:ext uri="{0D108BD9-81ED-4DB2-BD59-A6C34878D82A}">
                    <a16:rowId xmlns:a16="http://schemas.microsoft.com/office/drawing/2014/main" val="10006"/>
                  </a:ext>
                </a:extLst>
              </a:tr>
              <a:tr h="365790">
                <a:tc>
                  <a:txBody>
                    <a:bodyPr/>
                    <a:lstStyle/>
                    <a:p>
                      <a:r>
                        <a:rPr lang="en-US" sz="1800"/>
                        <a:t>BETWEEN</a:t>
                      </a:r>
                    </a:p>
                  </a:txBody>
                  <a:tcPr marT="45724" marB="45724"/>
                </a:tc>
                <a:tc>
                  <a:txBody>
                    <a:bodyPr/>
                    <a:lstStyle/>
                    <a:p>
                      <a:r>
                        <a:rPr lang="en-US" sz="1800"/>
                        <a:t>Between an inclusive range</a:t>
                      </a:r>
                    </a:p>
                  </a:txBody>
                  <a:tcPr marT="45724" marB="45724" anchor="ctr"/>
                </a:tc>
                <a:extLst>
                  <a:ext uri="{0D108BD9-81ED-4DB2-BD59-A6C34878D82A}">
                    <a16:rowId xmlns:a16="http://schemas.microsoft.com/office/drawing/2014/main" val="10007"/>
                  </a:ext>
                </a:extLst>
              </a:tr>
              <a:tr h="365790">
                <a:tc>
                  <a:txBody>
                    <a:bodyPr/>
                    <a:lstStyle/>
                    <a:p>
                      <a:r>
                        <a:rPr lang="en-US" sz="1800"/>
                        <a:t>LIKE</a:t>
                      </a:r>
                    </a:p>
                  </a:txBody>
                  <a:tcPr marT="45724" marB="45724"/>
                </a:tc>
                <a:tc>
                  <a:txBody>
                    <a:bodyPr/>
                    <a:lstStyle/>
                    <a:p>
                      <a:r>
                        <a:rPr lang="en-US" sz="1800"/>
                        <a:t>Search for a pattern</a:t>
                      </a:r>
                    </a:p>
                  </a:txBody>
                  <a:tcPr marT="45724" marB="45724" anchor="ctr"/>
                </a:tc>
                <a:extLst>
                  <a:ext uri="{0D108BD9-81ED-4DB2-BD59-A6C34878D82A}">
                    <a16:rowId xmlns:a16="http://schemas.microsoft.com/office/drawing/2014/main" val="10008"/>
                  </a:ext>
                </a:extLst>
              </a:tr>
              <a:tr h="640131">
                <a:tc>
                  <a:txBody>
                    <a:bodyPr/>
                    <a:lstStyle/>
                    <a:p>
                      <a:r>
                        <a:rPr lang="en-US" sz="1800"/>
                        <a:t>IN</a:t>
                      </a:r>
                    </a:p>
                  </a:txBody>
                  <a:tcPr marT="45724" marB="45724"/>
                </a:tc>
                <a:tc>
                  <a:txBody>
                    <a:bodyPr/>
                    <a:lstStyle/>
                    <a:p>
                      <a:r>
                        <a:rPr lang="en-US" sz="1800" dirty="0"/>
                        <a:t>If you know the exact value you want to return for at least one of the columns</a:t>
                      </a:r>
                    </a:p>
                  </a:txBody>
                  <a:tcPr marT="45724" marB="45724"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04496558"/>
      </p:ext>
    </p:extLst>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noChangeArrowheads="1"/>
          </p:cNvSpPr>
          <p:nvPr>
            <p:ph type="title"/>
          </p:nvPr>
        </p:nvSpPr>
        <p:spPr>
          <a:xfrm>
            <a:off x="1981200" y="457200"/>
            <a:ext cx="8229600" cy="1143000"/>
          </a:xfrm>
        </p:spPr>
        <p:txBody>
          <a:bodyPr>
            <a:normAutofit fontScale="90000"/>
          </a:bodyPr>
          <a:lstStyle/>
          <a:p>
            <a:r>
              <a:rPr lang="en-US" altLang="en-US" b="1"/>
              <a:t>SQL - Where with Multiple Conditions</a:t>
            </a:r>
            <a:br>
              <a:rPr lang="en-US" altLang="en-US" b="1"/>
            </a:br>
            <a:endParaRPr lang="en-US" altLang="en-US"/>
          </a:p>
        </p:txBody>
      </p:sp>
      <p:sp>
        <p:nvSpPr>
          <p:cNvPr id="3" name="Content Placeholder 2"/>
          <p:cNvSpPr>
            <a:spLocks noGrp="1"/>
          </p:cNvSpPr>
          <p:nvPr>
            <p:ph idx="1"/>
          </p:nvPr>
        </p:nvSpPr>
        <p:spPr>
          <a:xfrm>
            <a:off x="959971" y="1028700"/>
            <a:ext cx="11075542" cy="5616611"/>
          </a:xfrm>
        </p:spPr>
        <p:txBody>
          <a:bodyPr/>
          <a:lstStyle/>
          <a:p>
            <a:pPr>
              <a:defRPr/>
            </a:pPr>
            <a:r>
              <a:rPr lang="en-US" dirty="0"/>
              <a:t>A </a:t>
            </a:r>
            <a:r>
              <a:rPr lang="en-US" b="1" i="1" dirty="0"/>
              <a:t>WHERE</a:t>
            </a:r>
            <a:r>
              <a:rPr lang="en-US" dirty="0"/>
              <a:t> statement can accept multiple conditional statements. What this means is that we are able to select rows meeting two  different conditions at the same time.</a:t>
            </a:r>
          </a:p>
          <a:p>
            <a:pPr>
              <a:defRPr/>
            </a:pPr>
            <a:r>
              <a:rPr lang="en-US" dirty="0"/>
              <a:t>The AND &amp; OR operators are used to filter records based on more than one condition.</a:t>
            </a:r>
          </a:p>
        </p:txBody>
      </p:sp>
    </p:spTree>
    <p:extLst>
      <p:ext uri="{BB962C8B-B14F-4D97-AF65-F5344CB8AC3E}">
        <p14:creationId xmlns:p14="http://schemas.microsoft.com/office/powerpoint/2010/main" val="949150772"/>
      </p:ext>
    </p:extLst>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noGrp="1" noChangeArrowheads="1"/>
          </p:cNvSpPr>
          <p:nvPr>
            <p:ph type="title"/>
          </p:nvPr>
        </p:nvSpPr>
        <p:spPr>
          <a:xfrm>
            <a:off x="1847850" y="404813"/>
            <a:ext cx="8675688" cy="914400"/>
          </a:xfrm>
        </p:spPr>
        <p:txBody>
          <a:bodyPr/>
          <a:lstStyle/>
          <a:p>
            <a:r>
              <a:rPr lang="en-US" altLang="en-US"/>
              <a:t>WHERE clause with AND operator</a:t>
            </a:r>
          </a:p>
        </p:txBody>
      </p:sp>
      <p:sp>
        <p:nvSpPr>
          <p:cNvPr id="3" name="Content Placeholder 2"/>
          <p:cNvSpPr>
            <a:spLocks noGrp="1"/>
          </p:cNvSpPr>
          <p:nvPr>
            <p:ph idx="1"/>
          </p:nvPr>
        </p:nvSpPr>
        <p:spPr>
          <a:xfrm>
            <a:off x="2438400" y="2438400"/>
            <a:ext cx="7772400" cy="1949450"/>
          </a:xfrm>
        </p:spPr>
        <p:txBody>
          <a:bodyPr/>
          <a:lstStyle/>
          <a:p>
            <a:pPr>
              <a:defRPr/>
            </a:pPr>
            <a:r>
              <a:rPr lang="en-US" dirty="0"/>
              <a:t>The </a:t>
            </a:r>
            <a:r>
              <a:rPr lang="en-US" b="1" dirty="0"/>
              <a:t>SQL AND</a:t>
            </a:r>
            <a:r>
              <a:rPr lang="en-US" dirty="0"/>
              <a:t> clause is used when you want to specify more than one condition in your </a:t>
            </a:r>
            <a:r>
              <a:rPr lang="en-US" dirty="0">
                <a:hlinkClick r:id="rId2" tooltip="SQL WHERE"/>
              </a:rPr>
              <a:t>SQL WHERE</a:t>
            </a:r>
            <a:r>
              <a:rPr lang="en-US" dirty="0"/>
              <a:t> clause, and at the same time you want all conditions to be true.</a:t>
            </a:r>
          </a:p>
        </p:txBody>
      </p:sp>
    </p:spTree>
    <p:extLst>
      <p:ext uri="{BB962C8B-B14F-4D97-AF65-F5344CB8AC3E}">
        <p14:creationId xmlns:p14="http://schemas.microsoft.com/office/powerpoint/2010/main" val="1567298816"/>
      </p:ext>
    </p:extLst>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noChangeArrowheads="1"/>
          </p:cNvSpPr>
          <p:nvPr>
            <p:ph type="title"/>
          </p:nvPr>
        </p:nvSpPr>
        <p:spPr>
          <a:xfrm>
            <a:off x="2362200" y="152400"/>
            <a:ext cx="7772400" cy="914400"/>
          </a:xfrm>
        </p:spPr>
        <p:txBody>
          <a:bodyPr/>
          <a:lstStyle/>
          <a:p>
            <a:r>
              <a:rPr lang="en-US" altLang="en-US" sz="2800"/>
              <a:t>Customers</a:t>
            </a:r>
          </a:p>
        </p:txBody>
      </p:sp>
      <p:sp>
        <p:nvSpPr>
          <p:cNvPr id="7" name="Content Placeholder 6"/>
          <p:cNvSpPr>
            <a:spLocks noGrp="1"/>
          </p:cNvSpPr>
          <p:nvPr>
            <p:ph idx="1"/>
          </p:nvPr>
        </p:nvSpPr>
        <p:spPr>
          <a:xfrm>
            <a:off x="2247900" y="4292600"/>
            <a:ext cx="8001000" cy="757130"/>
          </a:xfrm>
        </p:spPr>
        <p:txBody>
          <a:bodyPr>
            <a:spAutoFit/>
          </a:bodyPr>
          <a:lstStyle/>
          <a:p>
            <a:pPr>
              <a:buFontTx/>
              <a:buNone/>
              <a:defRPr/>
            </a:pPr>
            <a:r>
              <a:rPr lang="en-US" sz="2400" dirty="0"/>
              <a:t>SELECT * FROM Customers</a:t>
            </a:r>
            <a:br>
              <a:rPr lang="en-US" sz="2400" dirty="0"/>
            </a:br>
            <a:r>
              <a:rPr lang="en-US" sz="2400" dirty="0"/>
              <a:t>WHERE </a:t>
            </a:r>
            <a:r>
              <a:rPr lang="en-US" sz="2400" dirty="0" err="1"/>
              <a:t>FirstName</a:t>
            </a:r>
            <a:r>
              <a:rPr lang="en-US" sz="2400" dirty="0"/>
              <a:t> = 'John' AND </a:t>
            </a:r>
            <a:r>
              <a:rPr lang="en-US" sz="2400" dirty="0" err="1"/>
              <a:t>LastName</a:t>
            </a:r>
            <a:r>
              <a:rPr lang="en-US" sz="2400" dirty="0"/>
              <a:t> = 'Smith'</a:t>
            </a:r>
          </a:p>
        </p:txBody>
      </p:sp>
      <p:graphicFrame>
        <p:nvGraphicFramePr>
          <p:cNvPr id="4" name="Table 3"/>
          <p:cNvGraphicFramePr>
            <a:graphicFrameLocks noGrp="1"/>
          </p:cNvGraphicFramePr>
          <p:nvPr/>
        </p:nvGraphicFramePr>
        <p:xfrm>
          <a:off x="1990726" y="1844675"/>
          <a:ext cx="8515349" cy="2165350"/>
        </p:xfrm>
        <a:graphic>
          <a:graphicData uri="http://schemas.openxmlformats.org/drawingml/2006/table">
            <a:tbl>
              <a:tblPr firstRow="1" bandRow="1">
                <a:tableStyleId>{7DF18680-E054-41AD-8BC1-D1AEF772440D}</a:tableStyleId>
              </a:tblPr>
              <a:tblGrid>
                <a:gridCol w="1343177">
                  <a:extLst>
                    <a:ext uri="{9D8B030D-6E8A-4147-A177-3AD203B41FA5}">
                      <a16:colId xmlns:a16="http://schemas.microsoft.com/office/drawing/2014/main" val="20000"/>
                    </a:ext>
                  </a:extLst>
                </a:gridCol>
                <a:gridCol w="1415657">
                  <a:extLst>
                    <a:ext uri="{9D8B030D-6E8A-4147-A177-3AD203B41FA5}">
                      <a16:colId xmlns:a16="http://schemas.microsoft.com/office/drawing/2014/main" val="20001"/>
                    </a:ext>
                  </a:extLst>
                </a:gridCol>
                <a:gridCol w="2607789">
                  <a:extLst>
                    <a:ext uri="{9D8B030D-6E8A-4147-A177-3AD203B41FA5}">
                      <a16:colId xmlns:a16="http://schemas.microsoft.com/office/drawing/2014/main" val="20002"/>
                    </a:ext>
                  </a:extLst>
                </a:gridCol>
                <a:gridCol w="1445656">
                  <a:extLst>
                    <a:ext uri="{9D8B030D-6E8A-4147-A177-3AD203B41FA5}">
                      <a16:colId xmlns:a16="http://schemas.microsoft.com/office/drawing/2014/main" val="20003"/>
                    </a:ext>
                  </a:extLst>
                </a:gridCol>
                <a:gridCol w="1703070">
                  <a:extLst>
                    <a:ext uri="{9D8B030D-6E8A-4147-A177-3AD203B41FA5}">
                      <a16:colId xmlns:a16="http://schemas.microsoft.com/office/drawing/2014/main" val="20004"/>
                    </a:ext>
                  </a:extLst>
                </a:gridCol>
              </a:tblGrid>
              <a:tr h="370781">
                <a:tc>
                  <a:txBody>
                    <a:bodyPr/>
                    <a:lstStyle/>
                    <a:p>
                      <a:r>
                        <a:rPr lang="en-US" sz="1800" dirty="0" err="1">
                          <a:solidFill>
                            <a:schemeClr val="tx1"/>
                          </a:solidFill>
                        </a:rPr>
                        <a:t>FirstName</a:t>
                      </a:r>
                      <a:endParaRPr lang="en-US" sz="1800" dirty="0">
                        <a:solidFill>
                          <a:schemeClr val="tx1"/>
                        </a:solidFill>
                      </a:endParaRPr>
                    </a:p>
                  </a:txBody>
                  <a:tcPr marL="91437" marR="91437" marT="45713" marB="45713" anchor="ctr"/>
                </a:tc>
                <a:tc>
                  <a:txBody>
                    <a:bodyPr/>
                    <a:lstStyle/>
                    <a:p>
                      <a:r>
                        <a:rPr lang="en-US" sz="1800">
                          <a:solidFill>
                            <a:schemeClr val="tx1"/>
                          </a:solidFill>
                        </a:rPr>
                        <a:t>LastName</a:t>
                      </a:r>
                    </a:p>
                  </a:txBody>
                  <a:tcPr marL="91437" marR="91437" marT="45713" marB="45713" anchor="ctr"/>
                </a:tc>
                <a:tc>
                  <a:txBody>
                    <a:bodyPr/>
                    <a:lstStyle/>
                    <a:p>
                      <a:r>
                        <a:rPr lang="en-US" sz="1800" dirty="0">
                          <a:solidFill>
                            <a:schemeClr val="tx1"/>
                          </a:solidFill>
                        </a:rPr>
                        <a:t>Email</a:t>
                      </a:r>
                    </a:p>
                  </a:txBody>
                  <a:tcPr marL="91437" marR="91437" marT="45713" marB="45713" anchor="ctr"/>
                </a:tc>
                <a:tc>
                  <a:txBody>
                    <a:bodyPr/>
                    <a:lstStyle/>
                    <a:p>
                      <a:r>
                        <a:rPr lang="en-US" sz="1800">
                          <a:solidFill>
                            <a:schemeClr val="tx1"/>
                          </a:solidFill>
                        </a:rPr>
                        <a:t>DOB</a:t>
                      </a:r>
                    </a:p>
                  </a:txBody>
                  <a:tcPr marL="91437" marR="91437" marT="45713" marB="45713" anchor="ctr"/>
                </a:tc>
                <a:tc>
                  <a:txBody>
                    <a:bodyPr/>
                    <a:lstStyle/>
                    <a:p>
                      <a:r>
                        <a:rPr lang="en-US" sz="1800" dirty="0">
                          <a:solidFill>
                            <a:schemeClr val="tx1"/>
                          </a:solidFill>
                        </a:rPr>
                        <a:t>Phone</a:t>
                      </a:r>
                    </a:p>
                  </a:txBody>
                  <a:tcPr marL="91437" marR="91437" marT="45713" marB="45713" anchor="ctr"/>
                </a:tc>
                <a:extLst>
                  <a:ext uri="{0D108BD9-81ED-4DB2-BD59-A6C34878D82A}">
                    <a16:rowId xmlns:a16="http://schemas.microsoft.com/office/drawing/2014/main" val="10000"/>
                  </a:ext>
                </a:extLst>
              </a:tr>
              <a:tr h="640302">
                <a:tc>
                  <a:txBody>
                    <a:bodyPr/>
                    <a:lstStyle/>
                    <a:p>
                      <a:r>
                        <a:rPr lang="en-US" sz="1800" dirty="0"/>
                        <a:t>John</a:t>
                      </a:r>
                    </a:p>
                  </a:txBody>
                  <a:tcPr marL="91437" marR="91437" marT="45713" marB="45713" anchor="ctr"/>
                </a:tc>
                <a:tc>
                  <a:txBody>
                    <a:bodyPr/>
                    <a:lstStyle/>
                    <a:p>
                      <a:r>
                        <a:rPr lang="en-US" sz="1800" dirty="0"/>
                        <a:t>Smith</a:t>
                      </a:r>
                    </a:p>
                  </a:txBody>
                  <a:tcPr marL="91437" marR="91437" marT="45713" marB="45713" anchor="ctr"/>
                </a:tc>
                <a:tc>
                  <a:txBody>
                    <a:bodyPr/>
                    <a:lstStyle/>
                    <a:p>
                      <a:r>
                        <a:rPr lang="en-US" sz="1800" dirty="0"/>
                        <a:t>John.Smith@yahoo.com</a:t>
                      </a:r>
                    </a:p>
                  </a:txBody>
                  <a:tcPr marL="91437" marR="91437" marT="45713" marB="45713" anchor="ctr"/>
                </a:tc>
                <a:tc>
                  <a:txBody>
                    <a:bodyPr/>
                    <a:lstStyle/>
                    <a:p>
                      <a:r>
                        <a:rPr lang="en-US" sz="1800"/>
                        <a:t>2/4/1968</a:t>
                      </a:r>
                    </a:p>
                  </a:txBody>
                  <a:tcPr marL="91437" marR="91437" marT="45713" marB="45713" anchor="ctr"/>
                </a:tc>
                <a:tc>
                  <a:txBody>
                    <a:bodyPr/>
                    <a:lstStyle/>
                    <a:p>
                      <a:r>
                        <a:rPr lang="en-US" sz="1800"/>
                        <a:t>626 222-2222</a:t>
                      </a:r>
                    </a:p>
                  </a:txBody>
                  <a:tcPr marL="91437" marR="91437" marT="45713" marB="45713" anchor="ctr"/>
                </a:tc>
                <a:extLst>
                  <a:ext uri="{0D108BD9-81ED-4DB2-BD59-A6C34878D82A}">
                    <a16:rowId xmlns:a16="http://schemas.microsoft.com/office/drawing/2014/main" val="10001"/>
                  </a:ext>
                </a:extLst>
              </a:tr>
              <a:tr h="365863">
                <a:tc>
                  <a:txBody>
                    <a:bodyPr/>
                    <a:lstStyle/>
                    <a:p>
                      <a:r>
                        <a:rPr lang="en-US" sz="1800"/>
                        <a:t>Steven</a:t>
                      </a:r>
                    </a:p>
                  </a:txBody>
                  <a:tcPr marL="91437" marR="91437" marT="45713" marB="45713" anchor="ctr"/>
                </a:tc>
                <a:tc>
                  <a:txBody>
                    <a:bodyPr/>
                    <a:lstStyle/>
                    <a:p>
                      <a:r>
                        <a:rPr lang="en-US" sz="1800"/>
                        <a:t>Goldfish</a:t>
                      </a:r>
                    </a:p>
                  </a:txBody>
                  <a:tcPr marL="91437" marR="91437" marT="45713" marB="45713" anchor="ctr"/>
                </a:tc>
                <a:tc>
                  <a:txBody>
                    <a:bodyPr/>
                    <a:lstStyle/>
                    <a:p>
                      <a:r>
                        <a:rPr lang="en-US" sz="1800" dirty="0"/>
                        <a:t>goldfish@fishhere.net</a:t>
                      </a:r>
                    </a:p>
                  </a:txBody>
                  <a:tcPr marL="91437" marR="91437" marT="45713" marB="45713" anchor="ctr"/>
                </a:tc>
                <a:tc>
                  <a:txBody>
                    <a:bodyPr/>
                    <a:lstStyle/>
                    <a:p>
                      <a:r>
                        <a:rPr lang="en-US" sz="1800" dirty="0"/>
                        <a:t>4/4/1974</a:t>
                      </a:r>
                    </a:p>
                  </a:txBody>
                  <a:tcPr marL="91437" marR="91437" marT="45713" marB="45713" anchor="ctr"/>
                </a:tc>
                <a:tc>
                  <a:txBody>
                    <a:bodyPr/>
                    <a:lstStyle/>
                    <a:p>
                      <a:r>
                        <a:rPr lang="en-US" sz="1800"/>
                        <a:t>323 455-4545</a:t>
                      </a:r>
                    </a:p>
                  </a:txBody>
                  <a:tcPr marL="91437" marR="91437" marT="45713" marB="45713" anchor="ctr"/>
                </a:tc>
                <a:extLst>
                  <a:ext uri="{0D108BD9-81ED-4DB2-BD59-A6C34878D82A}">
                    <a16:rowId xmlns:a16="http://schemas.microsoft.com/office/drawing/2014/main" val="10002"/>
                  </a:ext>
                </a:extLst>
              </a:tr>
              <a:tr h="422541">
                <a:tc>
                  <a:txBody>
                    <a:bodyPr/>
                    <a:lstStyle/>
                    <a:p>
                      <a:r>
                        <a:rPr lang="en-US" sz="1800"/>
                        <a:t>Paula</a:t>
                      </a:r>
                    </a:p>
                  </a:txBody>
                  <a:tcPr marL="91437" marR="91437" marT="45713" marB="45713" anchor="ctr"/>
                </a:tc>
                <a:tc>
                  <a:txBody>
                    <a:bodyPr/>
                    <a:lstStyle/>
                    <a:p>
                      <a:r>
                        <a:rPr lang="en-US" sz="1800" dirty="0"/>
                        <a:t>Brown</a:t>
                      </a:r>
                    </a:p>
                  </a:txBody>
                  <a:tcPr marL="91437" marR="91437" marT="45713" marB="45713" anchor="ctr"/>
                </a:tc>
                <a:tc>
                  <a:txBody>
                    <a:bodyPr/>
                    <a:lstStyle/>
                    <a:p>
                      <a:r>
                        <a:rPr lang="en-US" sz="1800" dirty="0"/>
                        <a:t>pb@herowndomain.org</a:t>
                      </a:r>
                    </a:p>
                  </a:txBody>
                  <a:tcPr marL="91437" marR="91437" marT="45713" marB="45713" anchor="ctr"/>
                </a:tc>
                <a:tc>
                  <a:txBody>
                    <a:bodyPr/>
                    <a:lstStyle/>
                    <a:p>
                      <a:r>
                        <a:rPr lang="en-US" sz="1800" dirty="0"/>
                        <a:t>5/24/1978</a:t>
                      </a:r>
                    </a:p>
                  </a:txBody>
                  <a:tcPr marL="91437" marR="91437" marT="45713" marB="45713" anchor="ctr"/>
                </a:tc>
                <a:tc>
                  <a:txBody>
                    <a:bodyPr/>
                    <a:lstStyle/>
                    <a:p>
                      <a:r>
                        <a:rPr lang="en-US" sz="1800"/>
                        <a:t>416 323-3232</a:t>
                      </a:r>
                    </a:p>
                  </a:txBody>
                  <a:tcPr marL="91437" marR="91437" marT="45713" marB="45713" anchor="ctr"/>
                </a:tc>
                <a:extLst>
                  <a:ext uri="{0D108BD9-81ED-4DB2-BD59-A6C34878D82A}">
                    <a16:rowId xmlns:a16="http://schemas.microsoft.com/office/drawing/2014/main" val="10003"/>
                  </a:ext>
                </a:extLst>
              </a:tr>
              <a:tr h="365863">
                <a:tc>
                  <a:txBody>
                    <a:bodyPr/>
                    <a:lstStyle/>
                    <a:p>
                      <a:r>
                        <a:rPr lang="en-US" sz="1800"/>
                        <a:t>James</a:t>
                      </a:r>
                    </a:p>
                  </a:txBody>
                  <a:tcPr marL="91437" marR="91437" marT="45713" marB="45713" anchor="ctr"/>
                </a:tc>
                <a:tc>
                  <a:txBody>
                    <a:bodyPr/>
                    <a:lstStyle/>
                    <a:p>
                      <a:r>
                        <a:rPr lang="en-US" sz="1800"/>
                        <a:t>Smith</a:t>
                      </a:r>
                    </a:p>
                  </a:txBody>
                  <a:tcPr marL="91437" marR="91437" marT="45713" marB="45713" anchor="ctr"/>
                </a:tc>
                <a:tc>
                  <a:txBody>
                    <a:bodyPr/>
                    <a:lstStyle/>
                    <a:p>
                      <a:r>
                        <a:rPr lang="en-US" sz="1800" dirty="0"/>
                        <a:t>jim@supergig.co.uk</a:t>
                      </a:r>
                    </a:p>
                  </a:txBody>
                  <a:tcPr marL="91437" marR="91437" marT="45713" marB="45713" anchor="ctr"/>
                </a:tc>
                <a:tc>
                  <a:txBody>
                    <a:bodyPr/>
                    <a:lstStyle/>
                    <a:p>
                      <a:r>
                        <a:rPr lang="en-US" sz="1800"/>
                        <a:t>20/10/1980</a:t>
                      </a:r>
                    </a:p>
                  </a:txBody>
                  <a:tcPr marL="91437" marR="91437" marT="45713" marB="45713" anchor="ctr"/>
                </a:tc>
                <a:tc>
                  <a:txBody>
                    <a:bodyPr/>
                    <a:lstStyle/>
                    <a:p>
                      <a:r>
                        <a:rPr lang="en-US" sz="1800" dirty="0"/>
                        <a:t>416 323-8888</a:t>
                      </a:r>
                    </a:p>
                  </a:txBody>
                  <a:tcPr marL="91437" marR="91437" marT="45713" marB="45713"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992313" y="5373688"/>
          <a:ext cx="8567738" cy="788992"/>
        </p:xfrm>
        <a:graphic>
          <a:graphicData uri="http://schemas.openxmlformats.org/drawingml/2006/table">
            <a:tbl>
              <a:tblPr firstRow="1" bandRow="1">
                <a:tableStyleId>{7DF18680-E054-41AD-8BC1-D1AEF772440D}</a:tableStyleId>
              </a:tblPr>
              <a:tblGrid>
                <a:gridCol w="1444427">
                  <a:extLst>
                    <a:ext uri="{9D8B030D-6E8A-4147-A177-3AD203B41FA5}">
                      <a16:colId xmlns:a16="http://schemas.microsoft.com/office/drawing/2014/main" val="20000"/>
                    </a:ext>
                  </a:extLst>
                </a:gridCol>
                <a:gridCol w="1384544">
                  <a:extLst>
                    <a:ext uri="{9D8B030D-6E8A-4147-A177-3AD203B41FA5}">
                      <a16:colId xmlns:a16="http://schemas.microsoft.com/office/drawing/2014/main" val="20001"/>
                    </a:ext>
                  </a:extLst>
                </a:gridCol>
                <a:gridCol w="2892799">
                  <a:extLst>
                    <a:ext uri="{9D8B030D-6E8A-4147-A177-3AD203B41FA5}">
                      <a16:colId xmlns:a16="http://schemas.microsoft.com/office/drawing/2014/main" val="20002"/>
                    </a:ext>
                  </a:extLst>
                </a:gridCol>
                <a:gridCol w="1222098">
                  <a:extLst>
                    <a:ext uri="{9D8B030D-6E8A-4147-A177-3AD203B41FA5}">
                      <a16:colId xmlns:a16="http://schemas.microsoft.com/office/drawing/2014/main" val="20003"/>
                    </a:ext>
                  </a:extLst>
                </a:gridCol>
                <a:gridCol w="1623870">
                  <a:extLst>
                    <a:ext uri="{9D8B030D-6E8A-4147-A177-3AD203B41FA5}">
                      <a16:colId xmlns:a16="http://schemas.microsoft.com/office/drawing/2014/main" val="20004"/>
                    </a:ext>
                  </a:extLst>
                </a:gridCol>
              </a:tblGrid>
              <a:tr h="365441">
                <a:tc>
                  <a:txBody>
                    <a:bodyPr/>
                    <a:lstStyle/>
                    <a:p>
                      <a:r>
                        <a:rPr lang="en-US" sz="1800" dirty="0" err="1">
                          <a:solidFill>
                            <a:schemeClr val="tx1"/>
                          </a:solidFill>
                        </a:rPr>
                        <a:t>FirstName</a:t>
                      </a:r>
                      <a:endParaRPr lang="en-US" sz="1800" dirty="0">
                        <a:solidFill>
                          <a:schemeClr val="tx1"/>
                        </a:solidFill>
                      </a:endParaRPr>
                    </a:p>
                  </a:txBody>
                  <a:tcPr marL="91427" marR="91427" marT="45563" marB="45563" anchor="ctr"/>
                </a:tc>
                <a:tc>
                  <a:txBody>
                    <a:bodyPr/>
                    <a:lstStyle/>
                    <a:p>
                      <a:r>
                        <a:rPr lang="en-US" sz="1800">
                          <a:solidFill>
                            <a:schemeClr val="tx1"/>
                          </a:solidFill>
                        </a:rPr>
                        <a:t>LastName</a:t>
                      </a:r>
                    </a:p>
                  </a:txBody>
                  <a:tcPr marL="91427" marR="91427" marT="45563" marB="45563" anchor="ctr"/>
                </a:tc>
                <a:tc>
                  <a:txBody>
                    <a:bodyPr/>
                    <a:lstStyle/>
                    <a:p>
                      <a:r>
                        <a:rPr lang="en-US" sz="1800" dirty="0">
                          <a:solidFill>
                            <a:schemeClr val="tx1"/>
                          </a:solidFill>
                        </a:rPr>
                        <a:t>Email</a:t>
                      </a:r>
                    </a:p>
                  </a:txBody>
                  <a:tcPr marL="91427" marR="91427" marT="45563" marB="45563" anchor="ctr"/>
                </a:tc>
                <a:tc>
                  <a:txBody>
                    <a:bodyPr/>
                    <a:lstStyle/>
                    <a:p>
                      <a:r>
                        <a:rPr lang="en-US" sz="1800">
                          <a:solidFill>
                            <a:schemeClr val="tx1"/>
                          </a:solidFill>
                        </a:rPr>
                        <a:t>DOB</a:t>
                      </a:r>
                    </a:p>
                  </a:txBody>
                  <a:tcPr marL="91427" marR="91427" marT="45563" marB="45563" anchor="ctr"/>
                </a:tc>
                <a:tc>
                  <a:txBody>
                    <a:bodyPr/>
                    <a:lstStyle/>
                    <a:p>
                      <a:r>
                        <a:rPr lang="en-US" sz="1800" dirty="0">
                          <a:solidFill>
                            <a:schemeClr val="tx1"/>
                          </a:solidFill>
                        </a:rPr>
                        <a:t>Phone</a:t>
                      </a:r>
                    </a:p>
                  </a:txBody>
                  <a:tcPr marL="91427" marR="91427" marT="45563" marB="45563" anchor="ctr"/>
                </a:tc>
                <a:extLst>
                  <a:ext uri="{0D108BD9-81ED-4DB2-BD59-A6C34878D82A}">
                    <a16:rowId xmlns:a16="http://schemas.microsoft.com/office/drawing/2014/main" val="10000"/>
                  </a:ext>
                </a:extLst>
              </a:tr>
              <a:tr h="423546">
                <a:tc>
                  <a:txBody>
                    <a:bodyPr/>
                    <a:lstStyle/>
                    <a:p>
                      <a:r>
                        <a:rPr lang="en-US" sz="1800" dirty="0"/>
                        <a:t>John</a:t>
                      </a:r>
                    </a:p>
                  </a:txBody>
                  <a:tcPr marL="91427" marR="91427" marT="45563" marB="45563" anchor="ctr"/>
                </a:tc>
                <a:tc>
                  <a:txBody>
                    <a:bodyPr/>
                    <a:lstStyle/>
                    <a:p>
                      <a:r>
                        <a:rPr lang="en-US" sz="1800"/>
                        <a:t>Smith</a:t>
                      </a:r>
                    </a:p>
                  </a:txBody>
                  <a:tcPr marL="91427" marR="91427" marT="45563" marB="45563" anchor="ctr"/>
                </a:tc>
                <a:tc>
                  <a:txBody>
                    <a:bodyPr/>
                    <a:lstStyle/>
                    <a:p>
                      <a:r>
                        <a:rPr lang="en-US" sz="1800" dirty="0"/>
                        <a:t>John.Smith@yahoo.com</a:t>
                      </a:r>
                    </a:p>
                  </a:txBody>
                  <a:tcPr marL="91427" marR="91427" marT="45563" marB="45563" anchor="ctr"/>
                </a:tc>
                <a:tc>
                  <a:txBody>
                    <a:bodyPr/>
                    <a:lstStyle/>
                    <a:p>
                      <a:r>
                        <a:rPr lang="en-US" sz="1800"/>
                        <a:t>2/4/1968</a:t>
                      </a:r>
                    </a:p>
                  </a:txBody>
                  <a:tcPr marL="91427" marR="91427" marT="45563" marB="45563" anchor="ctr"/>
                </a:tc>
                <a:tc>
                  <a:txBody>
                    <a:bodyPr/>
                    <a:lstStyle/>
                    <a:p>
                      <a:r>
                        <a:rPr lang="en-US" sz="1800" dirty="0"/>
                        <a:t>626 222-2222</a:t>
                      </a:r>
                    </a:p>
                  </a:txBody>
                  <a:tcPr marL="91427" marR="91427" marT="45563" marB="45563"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85391784"/>
      </p:ext>
    </p:extLst>
  </p:cSld>
  <p:clrMapOvr>
    <a:masterClrMapping/>
  </p:clrMapOvr>
  <p:transition spd="slow">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noGrp="1" noChangeArrowheads="1"/>
          </p:cNvSpPr>
          <p:nvPr>
            <p:ph type="title"/>
          </p:nvPr>
        </p:nvSpPr>
        <p:spPr>
          <a:xfrm>
            <a:off x="1993901" y="404813"/>
            <a:ext cx="8283575" cy="914400"/>
          </a:xfrm>
        </p:spPr>
        <p:txBody>
          <a:bodyPr/>
          <a:lstStyle/>
          <a:p>
            <a:r>
              <a:rPr lang="en-US" altLang="en-US" dirty="0"/>
              <a:t>WHERE clause with OR operator</a:t>
            </a:r>
          </a:p>
        </p:txBody>
      </p:sp>
      <p:sp>
        <p:nvSpPr>
          <p:cNvPr id="3" name="Content Placeholder 2"/>
          <p:cNvSpPr>
            <a:spLocks noGrp="1"/>
          </p:cNvSpPr>
          <p:nvPr>
            <p:ph idx="1"/>
          </p:nvPr>
        </p:nvSpPr>
        <p:spPr>
          <a:xfrm>
            <a:off x="1981200" y="1700213"/>
            <a:ext cx="8229600" cy="4525962"/>
          </a:xfrm>
        </p:spPr>
        <p:txBody>
          <a:bodyPr/>
          <a:lstStyle/>
          <a:p>
            <a:pPr>
              <a:defRPr/>
            </a:pPr>
            <a:r>
              <a:rPr lang="en-US" dirty="0"/>
              <a:t>The </a:t>
            </a:r>
            <a:r>
              <a:rPr lang="en-US" b="1" dirty="0"/>
              <a:t>SQL OR</a:t>
            </a:r>
            <a:r>
              <a:rPr lang="en-US" dirty="0"/>
              <a:t> clause will return all rows satisfying any of the conditions listed in the WHERE clause.</a:t>
            </a:r>
          </a:p>
        </p:txBody>
      </p:sp>
    </p:spTree>
    <p:extLst>
      <p:ext uri="{BB962C8B-B14F-4D97-AF65-F5344CB8AC3E}">
        <p14:creationId xmlns:p14="http://schemas.microsoft.com/office/powerpoint/2010/main" val="141786068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normAutofit fontScale="90000"/>
          </a:bodyPr>
          <a:lstStyle/>
          <a:p>
            <a:pPr eaLnBrk="1" hangingPunct="1"/>
            <a:r>
              <a:rPr lang="en-US" altLang="en-US"/>
              <a:t>Database Models</a:t>
            </a:r>
          </a:p>
        </p:txBody>
      </p:sp>
      <p:sp>
        <p:nvSpPr>
          <p:cNvPr id="3" name="Content Placeholder 2"/>
          <p:cNvSpPr>
            <a:spLocks noGrp="1"/>
          </p:cNvSpPr>
          <p:nvPr>
            <p:ph idx="1"/>
          </p:nvPr>
        </p:nvSpPr>
        <p:spPr>
          <a:xfrm>
            <a:off x="1952625" y="1714501"/>
            <a:ext cx="8229600" cy="4525963"/>
          </a:xfrm>
        </p:spPr>
        <p:txBody>
          <a:bodyPr/>
          <a:lstStyle/>
          <a:p>
            <a:pPr algn="just">
              <a:spcBef>
                <a:spcPts val="1700"/>
              </a:spcBef>
              <a:defRPr/>
            </a:pPr>
            <a:r>
              <a:rPr lang="en-US" dirty="0"/>
              <a:t>Databases can be differentiated based on functions and model of the data.</a:t>
            </a:r>
          </a:p>
          <a:p>
            <a:pPr algn="just">
              <a:spcBef>
                <a:spcPts val="1700"/>
              </a:spcBef>
              <a:defRPr/>
            </a:pPr>
            <a:r>
              <a:rPr lang="en-US" dirty="0"/>
              <a:t>A data model describes a container for storing data, and the process of storing and retrieving data from that container.</a:t>
            </a:r>
          </a:p>
          <a:p>
            <a:pPr eaLnBrk="1" hangingPunct="1">
              <a:defRPr/>
            </a:pPr>
            <a:endParaRPr lang="en-US" dirty="0"/>
          </a:p>
        </p:txBody>
      </p:sp>
    </p:spTree>
    <p:extLst>
      <p:ext uri="{BB962C8B-B14F-4D97-AF65-F5344CB8AC3E}">
        <p14:creationId xmlns:p14="http://schemas.microsoft.com/office/powerpoint/2010/main" val="21983541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noChangeArrowheads="1"/>
          </p:cNvSpPr>
          <p:nvPr>
            <p:ph type="title"/>
          </p:nvPr>
        </p:nvSpPr>
        <p:spPr>
          <a:xfrm>
            <a:off x="2362200" y="152400"/>
            <a:ext cx="7772400" cy="914400"/>
          </a:xfrm>
        </p:spPr>
        <p:txBody>
          <a:bodyPr/>
          <a:lstStyle/>
          <a:p>
            <a:r>
              <a:rPr lang="en-US" altLang="en-US" sz="2800"/>
              <a:t>Customers</a:t>
            </a:r>
          </a:p>
        </p:txBody>
      </p:sp>
      <p:sp>
        <p:nvSpPr>
          <p:cNvPr id="10" name="Content Placeholder 9"/>
          <p:cNvSpPr>
            <a:spLocks noGrp="1"/>
          </p:cNvSpPr>
          <p:nvPr>
            <p:ph idx="1"/>
          </p:nvPr>
        </p:nvSpPr>
        <p:spPr>
          <a:xfrm>
            <a:off x="2208213" y="4149725"/>
            <a:ext cx="7772400" cy="762000"/>
          </a:xfrm>
        </p:spPr>
        <p:txBody>
          <a:bodyPr>
            <a:normAutofit/>
          </a:bodyPr>
          <a:lstStyle/>
          <a:p>
            <a:pPr>
              <a:buFontTx/>
              <a:buNone/>
              <a:defRPr/>
            </a:pPr>
            <a:r>
              <a:rPr lang="en-US" sz="2400" dirty="0"/>
              <a:t>SELECT * FROM Customers</a:t>
            </a:r>
            <a:br>
              <a:rPr lang="en-US" sz="2400" dirty="0"/>
            </a:br>
            <a:r>
              <a:rPr lang="en-US" sz="2400" dirty="0"/>
              <a:t>WHERE </a:t>
            </a:r>
            <a:r>
              <a:rPr lang="en-US" sz="2400" dirty="0" err="1"/>
              <a:t>FirstName</a:t>
            </a:r>
            <a:r>
              <a:rPr lang="en-US" sz="2400" dirty="0"/>
              <a:t> = 'James' OR </a:t>
            </a:r>
            <a:r>
              <a:rPr lang="en-US" sz="2400" dirty="0" err="1"/>
              <a:t>FirstName</a:t>
            </a:r>
            <a:r>
              <a:rPr lang="en-US" sz="2400" dirty="0"/>
              <a:t> = 'Paula'</a:t>
            </a:r>
          </a:p>
        </p:txBody>
      </p:sp>
      <p:graphicFrame>
        <p:nvGraphicFramePr>
          <p:cNvPr id="4" name="Table 3"/>
          <p:cNvGraphicFramePr>
            <a:graphicFrameLocks noGrp="1"/>
          </p:cNvGraphicFramePr>
          <p:nvPr/>
        </p:nvGraphicFramePr>
        <p:xfrm>
          <a:off x="2133600" y="1628776"/>
          <a:ext cx="8229600" cy="2108199"/>
        </p:xfrm>
        <a:graphic>
          <a:graphicData uri="http://schemas.openxmlformats.org/drawingml/2006/table">
            <a:tbl>
              <a:tblPr firstRow="1" bandRow="1">
                <a:tableStyleId>{7DF18680-E054-41AD-8BC1-D1AEF772440D}</a:tableStyleId>
              </a:tblPr>
              <a:tblGrid>
                <a:gridCol w="13022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392952">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697">
                <a:tc>
                  <a:txBody>
                    <a:bodyPr/>
                    <a:lstStyle/>
                    <a:p>
                      <a:r>
                        <a:rPr lang="en-US" sz="1800" dirty="0" err="1">
                          <a:solidFill>
                            <a:schemeClr val="tx1"/>
                          </a:solidFill>
                        </a:rPr>
                        <a:t>FirstName</a:t>
                      </a:r>
                      <a:endParaRPr lang="en-US" sz="1800" dirty="0">
                        <a:solidFill>
                          <a:schemeClr val="tx1"/>
                        </a:solidFill>
                      </a:endParaRPr>
                    </a:p>
                  </a:txBody>
                  <a:tcPr marT="45702" marB="45702" anchor="ctr"/>
                </a:tc>
                <a:tc>
                  <a:txBody>
                    <a:bodyPr/>
                    <a:lstStyle/>
                    <a:p>
                      <a:r>
                        <a:rPr lang="en-US" sz="1800">
                          <a:solidFill>
                            <a:schemeClr val="tx1"/>
                          </a:solidFill>
                        </a:rPr>
                        <a:t>LastName</a:t>
                      </a:r>
                    </a:p>
                  </a:txBody>
                  <a:tcPr marT="45702" marB="45702" anchor="ctr"/>
                </a:tc>
                <a:tc>
                  <a:txBody>
                    <a:bodyPr/>
                    <a:lstStyle/>
                    <a:p>
                      <a:r>
                        <a:rPr lang="en-US" sz="1800" dirty="0">
                          <a:solidFill>
                            <a:schemeClr val="tx1"/>
                          </a:solidFill>
                        </a:rPr>
                        <a:t>Email</a:t>
                      </a:r>
                    </a:p>
                  </a:txBody>
                  <a:tcPr marT="45702" marB="45702" anchor="ctr"/>
                </a:tc>
                <a:tc>
                  <a:txBody>
                    <a:bodyPr/>
                    <a:lstStyle/>
                    <a:p>
                      <a:r>
                        <a:rPr lang="en-US" sz="1800">
                          <a:solidFill>
                            <a:schemeClr val="tx1"/>
                          </a:solidFill>
                        </a:rPr>
                        <a:t>DOB</a:t>
                      </a:r>
                    </a:p>
                  </a:txBody>
                  <a:tcPr marT="45702" marB="45702" anchor="ctr"/>
                </a:tc>
                <a:tc>
                  <a:txBody>
                    <a:bodyPr/>
                    <a:lstStyle/>
                    <a:p>
                      <a:r>
                        <a:rPr lang="en-US" sz="1800" dirty="0">
                          <a:solidFill>
                            <a:schemeClr val="tx1"/>
                          </a:solidFill>
                        </a:rPr>
                        <a:t>Phone</a:t>
                      </a:r>
                    </a:p>
                  </a:txBody>
                  <a:tcPr marT="45702" marB="45702" anchor="ctr"/>
                </a:tc>
                <a:extLst>
                  <a:ext uri="{0D108BD9-81ED-4DB2-BD59-A6C34878D82A}">
                    <a16:rowId xmlns:a16="http://schemas.microsoft.com/office/drawing/2014/main" val="10000"/>
                  </a:ext>
                </a:extLst>
              </a:tr>
              <a:tr h="640159">
                <a:tc>
                  <a:txBody>
                    <a:bodyPr/>
                    <a:lstStyle/>
                    <a:p>
                      <a:r>
                        <a:rPr lang="en-US" sz="1800"/>
                        <a:t>John</a:t>
                      </a:r>
                    </a:p>
                  </a:txBody>
                  <a:tcPr marT="45702" marB="45702" anchor="ctr"/>
                </a:tc>
                <a:tc>
                  <a:txBody>
                    <a:bodyPr/>
                    <a:lstStyle/>
                    <a:p>
                      <a:r>
                        <a:rPr lang="en-US" sz="1800" dirty="0"/>
                        <a:t>Smith</a:t>
                      </a:r>
                    </a:p>
                  </a:txBody>
                  <a:tcPr marT="45702" marB="45702" anchor="ctr"/>
                </a:tc>
                <a:tc>
                  <a:txBody>
                    <a:bodyPr/>
                    <a:lstStyle/>
                    <a:p>
                      <a:r>
                        <a:rPr lang="en-US" sz="1800" dirty="0"/>
                        <a:t>John.Smith@yahoo.com</a:t>
                      </a:r>
                    </a:p>
                  </a:txBody>
                  <a:tcPr marT="45702" marB="45702" anchor="ctr"/>
                </a:tc>
                <a:tc>
                  <a:txBody>
                    <a:bodyPr/>
                    <a:lstStyle/>
                    <a:p>
                      <a:r>
                        <a:rPr lang="en-US" sz="1800" dirty="0"/>
                        <a:t>2/4/1968</a:t>
                      </a:r>
                    </a:p>
                  </a:txBody>
                  <a:tcPr marT="45702" marB="45702" anchor="ctr"/>
                </a:tc>
                <a:tc>
                  <a:txBody>
                    <a:bodyPr/>
                    <a:lstStyle/>
                    <a:p>
                      <a:r>
                        <a:rPr lang="en-US" sz="1800"/>
                        <a:t>626 222-2222</a:t>
                      </a:r>
                    </a:p>
                  </a:txBody>
                  <a:tcPr marT="45702" marB="45702" anchor="ctr"/>
                </a:tc>
                <a:extLst>
                  <a:ext uri="{0D108BD9-81ED-4DB2-BD59-A6C34878D82A}">
                    <a16:rowId xmlns:a16="http://schemas.microsoft.com/office/drawing/2014/main" val="10001"/>
                  </a:ext>
                </a:extLst>
              </a:tr>
              <a:tr h="365781">
                <a:tc>
                  <a:txBody>
                    <a:bodyPr/>
                    <a:lstStyle/>
                    <a:p>
                      <a:r>
                        <a:rPr lang="en-US" sz="1800"/>
                        <a:t>Steven</a:t>
                      </a:r>
                    </a:p>
                  </a:txBody>
                  <a:tcPr marT="45702" marB="45702" anchor="ctr"/>
                </a:tc>
                <a:tc>
                  <a:txBody>
                    <a:bodyPr/>
                    <a:lstStyle/>
                    <a:p>
                      <a:r>
                        <a:rPr lang="en-US" sz="1800"/>
                        <a:t>Goldfish</a:t>
                      </a:r>
                    </a:p>
                  </a:txBody>
                  <a:tcPr marT="45702" marB="45702" anchor="ctr"/>
                </a:tc>
                <a:tc>
                  <a:txBody>
                    <a:bodyPr/>
                    <a:lstStyle/>
                    <a:p>
                      <a:r>
                        <a:rPr lang="en-US" sz="1800" dirty="0"/>
                        <a:t>goldfish@fishhere.net</a:t>
                      </a:r>
                    </a:p>
                  </a:txBody>
                  <a:tcPr marT="45702" marB="45702" anchor="ctr"/>
                </a:tc>
                <a:tc>
                  <a:txBody>
                    <a:bodyPr/>
                    <a:lstStyle/>
                    <a:p>
                      <a:r>
                        <a:rPr lang="en-US" sz="1800" dirty="0"/>
                        <a:t>4/4/1974</a:t>
                      </a:r>
                    </a:p>
                  </a:txBody>
                  <a:tcPr marT="45702" marB="45702" anchor="ctr"/>
                </a:tc>
                <a:tc>
                  <a:txBody>
                    <a:bodyPr/>
                    <a:lstStyle/>
                    <a:p>
                      <a:r>
                        <a:rPr lang="en-US" sz="1800"/>
                        <a:t>323 455-4545</a:t>
                      </a:r>
                    </a:p>
                  </a:txBody>
                  <a:tcPr marT="45702" marB="45702" anchor="ctr"/>
                </a:tc>
                <a:extLst>
                  <a:ext uri="{0D108BD9-81ED-4DB2-BD59-A6C34878D82A}">
                    <a16:rowId xmlns:a16="http://schemas.microsoft.com/office/drawing/2014/main" val="10002"/>
                  </a:ext>
                </a:extLst>
              </a:tr>
              <a:tr h="365781">
                <a:tc>
                  <a:txBody>
                    <a:bodyPr/>
                    <a:lstStyle/>
                    <a:p>
                      <a:r>
                        <a:rPr lang="en-US" sz="1800"/>
                        <a:t>Paula</a:t>
                      </a:r>
                    </a:p>
                  </a:txBody>
                  <a:tcPr marT="45702" marB="45702" anchor="ctr"/>
                </a:tc>
                <a:tc>
                  <a:txBody>
                    <a:bodyPr/>
                    <a:lstStyle/>
                    <a:p>
                      <a:r>
                        <a:rPr lang="en-US" sz="1800" dirty="0"/>
                        <a:t>Brown</a:t>
                      </a:r>
                    </a:p>
                  </a:txBody>
                  <a:tcPr marT="45702" marB="45702" anchor="ctr"/>
                </a:tc>
                <a:tc>
                  <a:txBody>
                    <a:bodyPr/>
                    <a:lstStyle/>
                    <a:p>
                      <a:r>
                        <a:rPr lang="en-US" sz="1800" dirty="0"/>
                        <a:t>pb@herowndomain.org</a:t>
                      </a:r>
                    </a:p>
                  </a:txBody>
                  <a:tcPr marT="45702" marB="45702" anchor="ctr"/>
                </a:tc>
                <a:tc>
                  <a:txBody>
                    <a:bodyPr/>
                    <a:lstStyle/>
                    <a:p>
                      <a:r>
                        <a:rPr lang="en-US" sz="1800"/>
                        <a:t>5/24/1978</a:t>
                      </a:r>
                    </a:p>
                  </a:txBody>
                  <a:tcPr marT="45702" marB="45702" anchor="ctr"/>
                </a:tc>
                <a:tc>
                  <a:txBody>
                    <a:bodyPr/>
                    <a:lstStyle/>
                    <a:p>
                      <a:r>
                        <a:rPr lang="en-US" sz="1800"/>
                        <a:t>416 323-3232</a:t>
                      </a:r>
                    </a:p>
                  </a:txBody>
                  <a:tcPr marT="45702" marB="45702" anchor="ctr"/>
                </a:tc>
                <a:extLst>
                  <a:ext uri="{0D108BD9-81ED-4DB2-BD59-A6C34878D82A}">
                    <a16:rowId xmlns:a16="http://schemas.microsoft.com/office/drawing/2014/main" val="10003"/>
                  </a:ext>
                </a:extLst>
              </a:tr>
              <a:tr h="365781">
                <a:tc>
                  <a:txBody>
                    <a:bodyPr/>
                    <a:lstStyle/>
                    <a:p>
                      <a:r>
                        <a:rPr lang="en-US" sz="1800"/>
                        <a:t>James</a:t>
                      </a:r>
                    </a:p>
                  </a:txBody>
                  <a:tcPr marT="45702" marB="45702" anchor="ctr"/>
                </a:tc>
                <a:tc>
                  <a:txBody>
                    <a:bodyPr/>
                    <a:lstStyle/>
                    <a:p>
                      <a:r>
                        <a:rPr lang="en-US" sz="1800"/>
                        <a:t>Smith</a:t>
                      </a:r>
                    </a:p>
                  </a:txBody>
                  <a:tcPr marT="45702" marB="45702" anchor="ctr"/>
                </a:tc>
                <a:tc>
                  <a:txBody>
                    <a:bodyPr/>
                    <a:lstStyle/>
                    <a:p>
                      <a:r>
                        <a:rPr lang="en-US" sz="1800"/>
                        <a:t>jim@supergig.co.uk</a:t>
                      </a:r>
                    </a:p>
                  </a:txBody>
                  <a:tcPr marT="45702" marB="45702" anchor="ctr"/>
                </a:tc>
                <a:tc>
                  <a:txBody>
                    <a:bodyPr/>
                    <a:lstStyle/>
                    <a:p>
                      <a:r>
                        <a:rPr lang="en-US" sz="1800"/>
                        <a:t>20/10/1980</a:t>
                      </a:r>
                    </a:p>
                  </a:txBody>
                  <a:tcPr marT="45702" marB="45702" anchor="ctr"/>
                </a:tc>
                <a:tc>
                  <a:txBody>
                    <a:bodyPr/>
                    <a:lstStyle/>
                    <a:p>
                      <a:r>
                        <a:rPr lang="en-US" sz="1800" dirty="0"/>
                        <a:t>416 323-8888</a:t>
                      </a:r>
                    </a:p>
                  </a:txBody>
                  <a:tcPr marT="45702" marB="45702" anchor="ct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133600" y="5157789"/>
          <a:ext cx="8208964" cy="1101743"/>
        </p:xfrm>
        <a:graphic>
          <a:graphicData uri="http://schemas.openxmlformats.org/drawingml/2006/table">
            <a:tbl>
              <a:tblPr firstRow="1" bandRow="1">
                <a:tableStyleId>{7DF18680-E054-41AD-8BC1-D1AEF772440D}</a:tableStyleId>
              </a:tblPr>
              <a:tblGrid>
                <a:gridCol w="1306624">
                  <a:extLst>
                    <a:ext uri="{9D8B030D-6E8A-4147-A177-3AD203B41FA5}">
                      <a16:colId xmlns:a16="http://schemas.microsoft.com/office/drawing/2014/main" val="20000"/>
                    </a:ext>
                  </a:extLst>
                </a:gridCol>
                <a:gridCol w="1285679">
                  <a:extLst>
                    <a:ext uri="{9D8B030D-6E8A-4147-A177-3AD203B41FA5}">
                      <a16:colId xmlns:a16="http://schemas.microsoft.com/office/drawing/2014/main" val="20001"/>
                    </a:ext>
                  </a:extLst>
                </a:gridCol>
                <a:gridCol w="2606065">
                  <a:extLst>
                    <a:ext uri="{9D8B030D-6E8A-4147-A177-3AD203B41FA5}">
                      <a16:colId xmlns:a16="http://schemas.microsoft.com/office/drawing/2014/main" val="20002"/>
                    </a:ext>
                  </a:extLst>
                </a:gridCol>
                <a:gridCol w="1368803">
                  <a:extLst>
                    <a:ext uri="{9D8B030D-6E8A-4147-A177-3AD203B41FA5}">
                      <a16:colId xmlns:a16="http://schemas.microsoft.com/office/drawing/2014/main" val="20003"/>
                    </a:ext>
                  </a:extLst>
                </a:gridCol>
                <a:gridCol w="1641793">
                  <a:extLst>
                    <a:ext uri="{9D8B030D-6E8A-4147-A177-3AD203B41FA5}">
                      <a16:colId xmlns:a16="http://schemas.microsoft.com/office/drawing/2014/main" val="20004"/>
                    </a:ext>
                  </a:extLst>
                </a:gridCol>
              </a:tblGrid>
              <a:tr h="370427">
                <a:tc>
                  <a:txBody>
                    <a:bodyPr/>
                    <a:lstStyle/>
                    <a:p>
                      <a:r>
                        <a:rPr lang="en-US" sz="1800" dirty="0" err="1">
                          <a:solidFill>
                            <a:schemeClr val="tx1"/>
                          </a:solidFill>
                        </a:rPr>
                        <a:t>FirstName</a:t>
                      </a:r>
                      <a:endParaRPr lang="en-US" sz="1800" dirty="0">
                        <a:solidFill>
                          <a:schemeClr val="tx1"/>
                        </a:solidFill>
                      </a:endParaRPr>
                    </a:p>
                  </a:txBody>
                  <a:tcPr marL="91441" marR="91441" marT="45669" marB="45669" anchor="ctr"/>
                </a:tc>
                <a:tc>
                  <a:txBody>
                    <a:bodyPr/>
                    <a:lstStyle/>
                    <a:p>
                      <a:r>
                        <a:rPr lang="en-US" sz="1800">
                          <a:solidFill>
                            <a:schemeClr val="tx1"/>
                          </a:solidFill>
                        </a:rPr>
                        <a:t>LastName</a:t>
                      </a:r>
                    </a:p>
                  </a:txBody>
                  <a:tcPr marL="91441" marR="91441" marT="45669" marB="45669" anchor="ctr"/>
                </a:tc>
                <a:tc>
                  <a:txBody>
                    <a:bodyPr/>
                    <a:lstStyle/>
                    <a:p>
                      <a:r>
                        <a:rPr lang="en-US" sz="1800">
                          <a:solidFill>
                            <a:schemeClr val="tx1"/>
                          </a:solidFill>
                        </a:rPr>
                        <a:t>Email</a:t>
                      </a:r>
                    </a:p>
                  </a:txBody>
                  <a:tcPr marL="91441" marR="91441" marT="45669" marB="45669" anchor="ctr"/>
                </a:tc>
                <a:tc>
                  <a:txBody>
                    <a:bodyPr/>
                    <a:lstStyle/>
                    <a:p>
                      <a:r>
                        <a:rPr lang="en-US" sz="1800">
                          <a:solidFill>
                            <a:schemeClr val="tx1"/>
                          </a:solidFill>
                        </a:rPr>
                        <a:t>DOB</a:t>
                      </a:r>
                    </a:p>
                  </a:txBody>
                  <a:tcPr marL="91441" marR="91441" marT="45669" marB="45669" anchor="ctr"/>
                </a:tc>
                <a:tc>
                  <a:txBody>
                    <a:bodyPr/>
                    <a:lstStyle/>
                    <a:p>
                      <a:r>
                        <a:rPr lang="en-US" sz="1800" dirty="0">
                          <a:solidFill>
                            <a:schemeClr val="tx1"/>
                          </a:solidFill>
                        </a:rPr>
                        <a:t>Phone</a:t>
                      </a:r>
                    </a:p>
                  </a:txBody>
                  <a:tcPr marL="91441" marR="91441" marT="45669" marB="45669" anchor="ctr"/>
                </a:tc>
                <a:extLst>
                  <a:ext uri="{0D108BD9-81ED-4DB2-BD59-A6C34878D82A}">
                    <a16:rowId xmlns:a16="http://schemas.microsoft.com/office/drawing/2014/main" val="10000"/>
                  </a:ext>
                </a:extLst>
              </a:tr>
              <a:tr h="365649">
                <a:tc>
                  <a:txBody>
                    <a:bodyPr/>
                    <a:lstStyle/>
                    <a:p>
                      <a:r>
                        <a:rPr lang="en-US" sz="1800"/>
                        <a:t>Paula</a:t>
                      </a:r>
                    </a:p>
                  </a:txBody>
                  <a:tcPr marL="91441" marR="91441" marT="45669" marB="45669" anchor="ctr"/>
                </a:tc>
                <a:tc>
                  <a:txBody>
                    <a:bodyPr/>
                    <a:lstStyle/>
                    <a:p>
                      <a:r>
                        <a:rPr lang="en-US" sz="1800" dirty="0"/>
                        <a:t>Brown</a:t>
                      </a:r>
                    </a:p>
                  </a:txBody>
                  <a:tcPr marL="91441" marR="91441" marT="45669" marB="45669" anchor="ctr"/>
                </a:tc>
                <a:tc>
                  <a:txBody>
                    <a:bodyPr/>
                    <a:lstStyle/>
                    <a:p>
                      <a:r>
                        <a:rPr lang="en-US" sz="1800"/>
                        <a:t>pb@herowndomain.org</a:t>
                      </a:r>
                    </a:p>
                  </a:txBody>
                  <a:tcPr marL="91441" marR="91441" marT="45669" marB="45669" anchor="ctr"/>
                </a:tc>
                <a:tc>
                  <a:txBody>
                    <a:bodyPr/>
                    <a:lstStyle/>
                    <a:p>
                      <a:r>
                        <a:rPr lang="en-US" sz="1800"/>
                        <a:t>5/24/1978</a:t>
                      </a:r>
                    </a:p>
                  </a:txBody>
                  <a:tcPr marL="91441" marR="91441" marT="45669" marB="45669" anchor="ctr"/>
                </a:tc>
                <a:tc>
                  <a:txBody>
                    <a:bodyPr/>
                    <a:lstStyle/>
                    <a:p>
                      <a:r>
                        <a:rPr lang="en-US" sz="1800" dirty="0"/>
                        <a:t>416 323-3232</a:t>
                      </a:r>
                    </a:p>
                  </a:txBody>
                  <a:tcPr marL="91441" marR="91441" marT="45669" marB="45669" anchor="ctr"/>
                </a:tc>
                <a:extLst>
                  <a:ext uri="{0D108BD9-81ED-4DB2-BD59-A6C34878D82A}">
                    <a16:rowId xmlns:a16="http://schemas.microsoft.com/office/drawing/2014/main" val="10001"/>
                  </a:ext>
                </a:extLst>
              </a:tr>
              <a:tr h="365649">
                <a:tc>
                  <a:txBody>
                    <a:bodyPr/>
                    <a:lstStyle/>
                    <a:p>
                      <a:r>
                        <a:rPr lang="en-US" sz="1800"/>
                        <a:t>James</a:t>
                      </a:r>
                    </a:p>
                  </a:txBody>
                  <a:tcPr marL="91441" marR="91441" marT="45669" marB="45669" anchor="ctr"/>
                </a:tc>
                <a:tc>
                  <a:txBody>
                    <a:bodyPr/>
                    <a:lstStyle/>
                    <a:p>
                      <a:r>
                        <a:rPr lang="en-US" sz="1800" dirty="0"/>
                        <a:t>Smith</a:t>
                      </a:r>
                    </a:p>
                  </a:txBody>
                  <a:tcPr marL="91441" marR="91441" marT="45669" marB="45669" anchor="ctr"/>
                </a:tc>
                <a:tc>
                  <a:txBody>
                    <a:bodyPr/>
                    <a:lstStyle/>
                    <a:p>
                      <a:r>
                        <a:rPr lang="en-US" sz="1800"/>
                        <a:t>jim@supergig.co.uk</a:t>
                      </a:r>
                    </a:p>
                  </a:txBody>
                  <a:tcPr marL="91441" marR="91441" marT="45669" marB="45669" anchor="ctr"/>
                </a:tc>
                <a:tc>
                  <a:txBody>
                    <a:bodyPr/>
                    <a:lstStyle/>
                    <a:p>
                      <a:r>
                        <a:rPr lang="en-US" sz="1800"/>
                        <a:t>20/10/1980</a:t>
                      </a:r>
                    </a:p>
                  </a:txBody>
                  <a:tcPr marL="91441" marR="91441" marT="45669" marB="45669" anchor="ctr"/>
                </a:tc>
                <a:tc>
                  <a:txBody>
                    <a:bodyPr/>
                    <a:lstStyle/>
                    <a:p>
                      <a:r>
                        <a:rPr lang="en-US" sz="1800" dirty="0"/>
                        <a:t>416 323-8888</a:t>
                      </a:r>
                    </a:p>
                  </a:txBody>
                  <a:tcPr marL="91441" marR="91441" marT="45669" marB="45669"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84406009"/>
      </p:ext>
    </p:extLst>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noChangeArrowheads="1"/>
          </p:cNvSpPr>
          <p:nvPr>
            <p:ph type="title"/>
          </p:nvPr>
        </p:nvSpPr>
        <p:spPr/>
        <p:txBody>
          <a:bodyPr>
            <a:normAutofit fontScale="90000"/>
          </a:bodyPr>
          <a:lstStyle/>
          <a:p>
            <a:r>
              <a:rPr lang="en-US" altLang="en-US"/>
              <a:t>Combine AND &amp; OR :</a:t>
            </a:r>
          </a:p>
        </p:txBody>
      </p:sp>
      <p:sp>
        <p:nvSpPr>
          <p:cNvPr id="3" name="Content Placeholder 2"/>
          <p:cNvSpPr>
            <a:spLocks noGrp="1"/>
          </p:cNvSpPr>
          <p:nvPr>
            <p:ph idx="1"/>
          </p:nvPr>
        </p:nvSpPr>
        <p:spPr>
          <a:xfrm>
            <a:off x="2438400" y="1905000"/>
            <a:ext cx="7772400" cy="1949450"/>
          </a:xfrm>
        </p:spPr>
        <p:txBody>
          <a:bodyPr/>
          <a:lstStyle/>
          <a:p>
            <a:pPr>
              <a:defRPr/>
            </a:pPr>
            <a:r>
              <a:rPr lang="en-US" dirty="0"/>
              <a:t>You can combine AND </a:t>
            </a:r>
            <a:r>
              <a:rPr lang="en-US" dirty="0" err="1"/>
              <a:t>and</a:t>
            </a:r>
            <a:r>
              <a:rPr lang="en-US" dirty="0"/>
              <a:t> OR clauses anyway you want and you can use parentheses to define your logical expressions.</a:t>
            </a:r>
          </a:p>
        </p:txBody>
      </p:sp>
    </p:spTree>
    <p:extLst>
      <p:ext uri="{BB962C8B-B14F-4D97-AF65-F5344CB8AC3E}">
        <p14:creationId xmlns:p14="http://schemas.microsoft.com/office/powerpoint/2010/main" val="1566043513"/>
      </p:ext>
    </p:extLst>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noChangeArrowheads="1"/>
          </p:cNvSpPr>
          <p:nvPr>
            <p:ph type="title"/>
          </p:nvPr>
        </p:nvSpPr>
        <p:spPr>
          <a:xfrm>
            <a:off x="2332038" y="260350"/>
            <a:ext cx="7772400" cy="914400"/>
          </a:xfrm>
        </p:spPr>
        <p:txBody>
          <a:bodyPr/>
          <a:lstStyle/>
          <a:p>
            <a:r>
              <a:rPr lang="en-US" altLang="en-US" sz="2800"/>
              <a:t>Customers</a:t>
            </a:r>
          </a:p>
        </p:txBody>
      </p:sp>
      <p:sp>
        <p:nvSpPr>
          <p:cNvPr id="10" name="Content Placeholder 9"/>
          <p:cNvSpPr>
            <a:spLocks noGrp="1"/>
          </p:cNvSpPr>
          <p:nvPr>
            <p:ph idx="1"/>
          </p:nvPr>
        </p:nvSpPr>
        <p:spPr>
          <a:xfrm>
            <a:off x="2332038" y="4005263"/>
            <a:ext cx="7772400" cy="990600"/>
          </a:xfrm>
        </p:spPr>
        <p:txBody>
          <a:bodyPr>
            <a:noAutofit/>
          </a:bodyPr>
          <a:lstStyle/>
          <a:p>
            <a:pPr>
              <a:buFontTx/>
              <a:buNone/>
              <a:defRPr/>
            </a:pPr>
            <a:r>
              <a:rPr lang="en-US" sz="2000" b="1" dirty="0"/>
              <a:t>SELECT * FROM Customers</a:t>
            </a:r>
            <a:br>
              <a:rPr lang="en-US" sz="2000" b="1" dirty="0"/>
            </a:br>
            <a:r>
              <a:rPr lang="en-US" sz="2000" b="1" dirty="0"/>
              <a:t>WHERE (</a:t>
            </a:r>
            <a:r>
              <a:rPr lang="en-US" sz="2000" b="1" dirty="0" err="1"/>
              <a:t>FirstName</a:t>
            </a:r>
            <a:r>
              <a:rPr lang="en-US" sz="2000" b="1" dirty="0"/>
              <a:t> = 'James' OR </a:t>
            </a:r>
            <a:r>
              <a:rPr lang="en-US" sz="2000" b="1" dirty="0" err="1"/>
              <a:t>FirstName</a:t>
            </a:r>
            <a:r>
              <a:rPr lang="en-US" sz="2000" b="1" dirty="0"/>
              <a:t> = 'Paula') AND </a:t>
            </a:r>
            <a:r>
              <a:rPr lang="en-US" sz="2000" b="1" dirty="0" err="1"/>
              <a:t>LastName</a:t>
            </a:r>
            <a:r>
              <a:rPr lang="en-US" sz="2000" b="1" dirty="0"/>
              <a:t> = 'Brown'</a:t>
            </a:r>
          </a:p>
        </p:txBody>
      </p:sp>
      <p:graphicFrame>
        <p:nvGraphicFramePr>
          <p:cNvPr id="4" name="Table 3"/>
          <p:cNvGraphicFramePr>
            <a:graphicFrameLocks noGrp="1"/>
          </p:cNvGraphicFramePr>
          <p:nvPr/>
        </p:nvGraphicFramePr>
        <p:xfrm>
          <a:off x="2092325" y="1700213"/>
          <a:ext cx="8312150" cy="2159000"/>
        </p:xfrm>
        <a:graphic>
          <a:graphicData uri="http://schemas.openxmlformats.org/drawingml/2006/table">
            <a:tbl>
              <a:tblPr firstRow="1" bandRow="1">
                <a:tableStyleId>{7DF18680-E054-41AD-8BC1-D1AEF772440D}</a:tableStyleId>
              </a:tblPr>
              <a:tblGrid>
                <a:gridCol w="1328626">
                  <a:extLst>
                    <a:ext uri="{9D8B030D-6E8A-4147-A177-3AD203B41FA5}">
                      <a16:colId xmlns:a16="http://schemas.microsoft.com/office/drawing/2014/main" val="20000"/>
                    </a:ext>
                  </a:extLst>
                </a:gridCol>
                <a:gridCol w="1322713">
                  <a:extLst>
                    <a:ext uri="{9D8B030D-6E8A-4147-A177-3AD203B41FA5}">
                      <a16:colId xmlns:a16="http://schemas.microsoft.com/office/drawing/2014/main" val="20001"/>
                    </a:ext>
                  </a:extLst>
                </a:gridCol>
                <a:gridCol w="2781007">
                  <a:extLst>
                    <a:ext uri="{9D8B030D-6E8A-4147-A177-3AD203B41FA5}">
                      <a16:colId xmlns:a16="http://schemas.microsoft.com/office/drawing/2014/main" val="20002"/>
                    </a:ext>
                  </a:extLst>
                </a:gridCol>
                <a:gridCol w="1223917">
                  <a:extLst>
                    <a:ext uri="{9D8B030D-6E8A-4147-A177-3AD203B41FA5}">
                      <a16:colId xmlns:a16="http://schemas.microsoft.com/office/drawing/2014/main" val="20003"/>
                    </a:ext>
                  </a:extLst>
                </a:gridCol>
                <a:gridCol w="1655887">
                  <a:extLst>
                    <a:ext uri="{9D8B030D-6E8A-4147-A177-3AD203B41FA5}">
                      <a16:colId xmlns:a16="http://schemas.microsoft.com/office/drawing/2014/main" val="20004"/>
                    </a:ext>
                  </a:extLst>
                </a:gridCol>
              </a:tblGrid>
              <a:tr h="370817">
                <a:tc>
                  <a:txBody>
                    <a:bodyPr/>
                    <a:lstStyle/>
                    <a:p>
                      <a:r>
                        <a:rPr lang="en-US" sz="1800" dirty="0" err="1">
                          <a:solidFill>
                            <a:schemeClr val="tx1"/>
                          </a:solidFill>
                        </a:rPr>
                        <a:t>FirstName</a:t>
                      </a:r>
                      <a:endParaRPr lang="en-US" sz="1800" dirty="0">
                        <a:solidFill>
                          <a:schemeClr val="tx1"/>
                        </a:solidFill>
                      </a:endParaRPr>
                    </a:p>
                  </a:txBody>
                  <a:tcPr marL="91424" marR="91424" marT="45717" marB="45717" anchor="ctr"/>
                </a:tc>
                <a:tc>
                  <a:txBody>
                    <a:bodyPr/>
                    <a:lstStyle/>
                    <a:p>
                      <a:r>
                        <a:rPr lang="en-US" sz="1800">
                          <a:solidFill>
                            <a:schemeClr val="tx1"/>
                          </a:solidFill>
                        </a:rPr>
                        <a:t>LastName</a:t>
                      </a:r>
                    </a:p>
                  </a:txBody>
                  <a:tcPr marL="91424" marR="91424" marT="45717" marB="45717" anchor="ctr"/>
                </a:tc>
                <a:tc>
                  <a:txBody>
                    <a:bodyPr/>
                    <a:lstStyle/>
                    <a:p>
                      <a:r>
                        <a:rPr lang="en-US" sz="1800" dirty="0">
                          <a:solidFill>
                            <a:schemeClr val="tx1"/>
                          </a:solidFill>
                        </a:rPr>
                        <a:t>Email</a:t>
                      </a:r>
                    </a:p>
                  </a:txBody>
                  <a:tcPr marL="91424" marR="91424" marT="45717" marB="45717" anchor="ctr"/>
                </a:tc>
                <a:tc>
                  <a:txBody>
                    <a:bodyPr/>
                    <a:lstStyle/>
                    <a:p>
                      <a:r>
                        <a:rPr lang="en-US" sz="1800">
                          <a:solidFill>
                            <a:schemeClr val="tx1"/>
                          </a:solidFill>
                        </a:rPr>
                        <a:t>DOB</a:t>
                      </a:r>
                    </a:p>
                  </a:txBody>
                  <a:tcPr marL="91424" marR="91424" marT="45717" marB="45717" anchor="ctr"/>
                </a:tc>
                <a:tc>
                  <a:txBody>
                    <a:bodyPr/>
                    <a:lstStyle/>
                    <a:p>
                      <a:r>
                        <a:rPr lang="en-US" sz="1800" dirty="0">
                          <a:solidFill>
                            <a:schemeClr val="tx1"/>
                          </a:solidFill>
                        </a:rPr>
                        <a:t>Phone</a:t>
                      </a:r>
                    </a:p>
                  </a:txBody>
                  <a:tcPr marL="91424" marR="91424" marT="45717" marB="45717" anchor="ctr"/>
                </a:tc>
                <a:extLst>
                  <a:ext uri="{0D108BD9-81ED-4DB2-BD59-A6C34878D82A}">
                    <a16:rowId xmlns:a16="http://schemas.microsoft.com/office/drawing/2014/main" val="10000"/>
                  </a:ext>
                </a:extLst>
              </a:tr>
              <a:tr h="365899">
                <a:tc>
                  <a:txBody>
                    <a:bodyPr/>
                    <a:lstStyle/>
                    <a:p>
                      <a:r>
                        <a:rPr lang="en-US" sz="1800"/>
                        <a:t>John</a:t>
                      </a:r>
                    </a:p>
                  </a:txBody>
                  <a:tcPr marL="91424" marR="91424" marT="45717" marB="45717" anchor="ctr"/>
                </a:tc>
                <a:tc>
                  <a:txBody>
                    <a:bodyPr/>
                    <a:lstStyle/>
                    <a:p>
                      <a:r>
                        <a:rPr lang="en-US" sz="1800"/>
                        <a:t>Smith</a:t>
                      </a:r>
                      <a:endParaRPr lang="en-US" sz="1800" dirty="0"/>
                    </a:p>
                  </a:txBody>
                  <a:tcPr marL="91424" marR="91424" marT="45717" marB="45717" anchor="ctr"/>
                </a:tc>
                <a:tc>
                  <a:txBody>
                    <a:bodyPr/>
                    <a:lstStyle/>
                    <a:p>
                      <a:r>
                        <a:rPr lang="en-US" sz="1800" dirty="0"/>
                        <a:t>John.Smith@yahoo.com</a:t>
                      </a:r>
                    </a:p>
                  </a:txBody>
                  <a:tcPr marL="91424" marR="91424" marT="45717" marB="45717" anchor="ctr"/>
                </a:tc>
                <a:tc>
                  <a:txBody>
                    <a:bodyPr/>
                    <a:lstStyle/>
                    <a:p>
                      <a:r>
                        <a:rPr lang="en-US" sz="1800"/>
                        <a:t>2/4/1968</a:t>
                      </a:r>
                    </a:p>
                  </a:txBody>
                  <a:tcPr marL="91424" marR="91424" marT="45717" marB="45717" anchor="ctr"/>
                </a:tc>
                <a:tc>
                  <a:txBody>
                    <a:bodyPr/>
                    <a:lstStyle/>
                    <a:p>
                      <a:r>
                        <a:rPr lang="en-US" sz="1800"/>
                        <a:t>626 222-2222</a:t>
                      </a:r>
                    </a:p>
                  </a:txBody>
                  <a:tcPr marL="91424" marR="91424" marT="45717" marB="45717" anchor="ctr"/>
                </a:tc>
                <a:extLst>
                  <a:ext uri="{0D108BD9-81ED-4DB2-BD59-A6C34878D82A}">
                    <a16:rowId xmlns:a16="http://schemas.microsoft.com/office/drawing/2014/main" val="10001"/>
                  </a:ext>
                </a:extLst>
              </a:tr>
              <a:tr h="416021">
                <a:tc>
                  <a:txBody>
                    <a:bodyPr/>
                    <a:lstStyle/>
                    <a:p>
                      <a:r>
                        <a:rPr lang="en-US" sz="1800"/>
                        <a:t>Steven</a:t>
                      </a:r>
                    </a:p>
                  </a:txBody>
                  <a:tcPr marL="91424" marR="91424" marT="45717" marB="45717" anchor="ctr"/>
                </a:tc>
                <a:tc>
                  <a:txBody>
                    <a:bodyPr/>
                    <a:lstStyle/>
                    <a:p>
                      <a:r>
                        <a:rPr lang="en-US" sz="1800"/>
                        <a:t>Goldfish</a:t>
                      </a:r>
                    </a:p>
                  </a:txBody>
                  <a:tcPr marL="91424" marR="91424" marT="45717" marB="45717" anchor="ctr"/>
                </a:tc>
                <a:tc>
                  <a:txBody>
                    <a:bodyPr/>
                    <a:lstStyle/>
                    <a:p>
                      <a:r>
                        <a:rPr lang="en-US" sz="1800" dirty="0"/>
                        <a:t>goldfish@fishhere.net</a:t>
                      </a:r>
                    </a:p>
                  </a:txBody>
                  <a:tcPr marL="91424" marR="91424" marT="45717" marB="45717" anchor="ctr"/>
                </a:tc>
                <a:tc>
                  <a:txBody>
                    <a:bodyPr/>
                    <a:lstStyle/>
                    <a:p>
                      <a:r>
                        <a:rPr lang="en-US" sz="1800"/>
                        <a:t>4/4/1974</a:t>
                      </a:r>
                    </a:p>
                  </a:txBody>
                  <a:tcPr marL="91424" marR="91424" marT="45717" marB="45717" anchor="ctr"/>
                </a:tc>
                <a:tc>
                  <a:txBody>
                    <a:bodyPr/>
                    <a:lstStyle/>
                    <a:p>
                      <a:r>
                        <a:rPr lang="en-US" sz="1800"/>
                        <a:t>323 455-4545</a:t>
                      </a:r>
                    </a:p>
                  </a:txBody>
                  <a:tcPr marL="91424" marR="91424" marT="45717" marB="45717" anchor="ctr"/>
                </a:tc>
                <a:extLst>
                  <a:ext uri="{0D108BD9-81ED-4DB2-BD59-A6C34878D82A}">
                    <a16:rowId xmlns:a16="http://schemas.microsoft.com/office/drawing/2014/main" val="10002"/>
                  </a:ext>
                </a:extLst>
              </a:tr>
              <a:tr h="365899">
                <a:tc>
                  <a:txBody>
                    <a:bodyPr/>
                    <a:lstStyle/>
                    <a:p>
                      <a:r>
                        <a:rPr lang="en-US" sz="1800"/>
                        <a:t>Paula</a:t>
                      </a:r>
                    </a:p>
                  </a:txBody>
                  <a:tcPr marL="91424" marR="91424" marT="45717" marB="45717" anchor="ctr"/>
                </a:tc>
                <a:tc>
                  <a:txBody>
                    <a:bodyPr/>
                    <a:lstStyle/>
                    <a:p>
                      <a:r>
                        <a:rPr lang="en-US" sz="1800" dirty="0"/>
                        <a:t>Brown</a:t>
                      </a:r>
                    </a:p>
                  </a:txBody>
                  <a:tcPr marL="91424" marR="91424" marT="45717" marB="45717" anchor="ctr"/>
                </a:tc>
                <a:tc>
                  <a:txBody>
                    <a:bodyPr/>
                    <a:lstStyle/>
                    <a:p>
                      <a:r>
                        <a:rPr lang="en-US" sz="1800" dirty="0"/>
                        <a:t>pb@herowndomain.org</a:t>
                      </a:r>
                    </a:p>
                  </a:txBody>
                  <a:tcPr marL="91424" marR="91424" marT="45717" marB="45717" anchor="ctr"/>
                </a:tc>
                <a:tc>
                  <a:txBody>
                    <a:bodyPr/>
                    <a:lstStyle/>
                    <a:p>
                      <a:r>
                        <a:rPr lang="en-US" sz="1800"/>
                        <a:t>5/24/1978</a:t>
                      </a:r>
                    </a:p>
                  </a:txBody>
                  <a:tcPr marL="91424" marR="91424" marT="45717" marB="45717" anchor="ctr"/>
                </a:tc>
                <a:tc>
                  <a:txBody>
                    <a:bodyPr/>
                    <a:lstStyle/>
                    <a:p>
                      <a:r>
                        <a:rPr lang="en-US" sz="1800"/>
                        <a:t>416 323-3232</a:t>
                      </a:r>
                    </a:p>
                  </a:txBody>
                  <a:tcPr marL="91424" marR="91424" marT="45717" marB="45717" anchor="ctr"/>
                </a:tc>
                <a:extLst>
                  <a:ext uri="{0D108BD9-81ED-4DB2-BD59-A6C34878D82A}">
                    <a16:rowId xmlns:a16="http://schemas.microsoft.com/office/drawing/2014/main" val="10003"/>
                  </a:ext>
                </a:extLst>
              </a:tr>
              <a:tr h="640364">
                <a:tc>
                  <a:txBody>
                    <a:bodyPr/>
                    <a:lstStyle/>
                    <a:p>
                      <a:r>
                        <a:rPr lang="en-US" sz="1800"/>
                        <a:t>James</a:t>
                      </a:r>
                    </a:p>
                  </a:txBody>
                  <a:tcPr marL="91424" marR="91424" marT="45717" marB="45717" anchor="ctr"/>
                </a:tc>
                <a:tc>
                  <a:txBody>
                    <a:bodyPr/>
                    <a:lstStyle/>
                    <a:p>
                      <a:r>
                        <a:rPr lang="en-US" sz="1800"/>
                        <a:t>Brown</a:t>
                      </a:r>
                    </a:p>
                  </a:txBody>
                  <a:tcPr marL="91424" marR="91424" marT="45717" marB="45717" anchor="ctr"/>
                </a:tc>
                <a:tc>
                  <a:txBody>
                    <a:bodyPr/>
                    <a:lstStyle/>
                    <a:p>
                      <a:r>
                        <a:rPr lang="en-US" sz="1800"/>
                        <a:t>jim@supergig.co.uk</a:t>
                      </a:r>
                    </a:p>
                  </a:txBody>
                  <a:tcPr marL="91424" marR="91424" marT="45717" marB="45717" anchor="ctr"/>
                </a:tc>
                <a:tc>
                  <a:txBody>
                    <a:bodyPr/>
                    <a:lstStyle/>
                    <a:p>
                      <a:r>
                        <a:rPr lang="en-US" sz="1800" dirty="0"/>
                        <a:t>20/10/1980</a:t>
                      </a:r>
                    </a:p>
                  </a:txBody>
                  <a:tcPr marL="91424" marR="91424" marT="45717" marB="45717" anchor="ctr"/>
                </a:tc>
                <a:tc>
                  <a:txBody>
                    <a:bodyPr/>
                    <a:lstStyle/>
                    <a:p>
                      <a:r>
                        <a:rPr lang="en-US" sz="1800" dirty="0"/>
                        <a:t>416 323-8888</a:t>
                      </a:r>
                    </a:p>
                  </a:txBody>
                  <a:tcPr marL="91424" marR="91424" marT="45717" marB="45717" anchor="ct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438400" y="5181600"/>
          <a:ext cx="7467600" cy="1011238"/>
        </p:xfrm>
        <a:graphic>
          <a:graphicData uri="http://schemas.openxmlformats.org/drawingml/2006/table">
            <a:tbl>
              <a:tblPr firstRow="1" bandRow="1">
                <a:tableStyleId>{7DF18680-E054-41AD-8BC1-D1AEF772440D}</a:tableStyleId>
              </a:tblPr>
              <a:tblGrid>
                <a:gridCol w="149352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93520">
                  <a:extLst>
                    <a:ext uri="{9D8B030D-6E8A-4147-A177-3AD203B41FA5}">
                      <a16:colId xmlns:a16="http://schemas.microsoft.com/office/drawing/2014/main" val="20003"/>
                    </a:ext>
                  </a:extLst>
                </a:gridCol>
                <a:gridCol w="1493520">
                  <a:extLst>
                    <a:ext uri="{9D8B030D-6E8A-4147-A177-3AD203B41FA5}">
                      <a16:colId xmlns:a16="http://schemas.microsoft.com/office/drawing/2014/main" val="20004"/>
                    </a:ext>
                  </a:extLst>
                </a:gridCol>
              </a:tblGrid>
              <a:tr h="370957">
                <a:tc>
                  <a:txBody>
                    <a:bodyPr/>
                    <a:lstStyle/>
                    <a:p>
                      <a:r>
                        <a:rPr lang="en-US" sz="1800" dirty="0" err="1">
                          <a:solidFill>
                            <a:schemeClr val="tx1"/>
                          </a:solidFill>
                        </a:rPr>
                        <a:t>FirstName</a:t>
                      </a:r>
                      <a:endParaRPr lang="en-US" sz="1800" dirty="0">
                        <a:solidFill>
                          <a:schemeClr val="tx1"/>
                        </a:solidFill>
                      </a:endParaRPr>
                    </a:p>
                  </a:txBody>
                  <a:tcPr marT="45734" marB="45734" anchor="ctr"/>
                </a:tc>
                <a:tc>
                  <a:txBody>
                    <a:bodyPr/>
                    <a:lstStyle/>
                    <a:p>
                      <a:r>
                        <a:rPr lang="en-US" sz="1800">
                          <a:solidFill>
                            <a:schemeClr val="tx1"/>
                          </a:solidFill>
                        </a:rPr>
                        <a:t>LastName</a:t>
                      </a:r>
                    </a:p>
                  </a:txBody>
                  <a:tcPr marT="45734" marB="45734" anchor="ctr"/>
                </a:tc>
                <a:tc>
                  <a:txBody>
                    <a:bodyPr/>
                    <a:lstStyle/>
                    <a:p>
                      <a:r>
                        <a:rPr lang="en-US" sz="1800">
                          <a:solidFill>
                            <a:schemeClr val="tx1"/>
                          </a:solidFill>
                        </a:rPr>
                        <a:t>Email</a:t>
                      </a:r>
                    </a:p>
                  </a:txBody>
                  <a:tcPr marT="45734" marB="45734" anchor="ctr"/>
                </a:tc>
                <a:tc>
                  <a:txBody>
                    <a:bodyPr/>
                    <a:lstStyle/>
                    <a:p>
                      <a:r>
                        <a:rPr lang="en-US" sz="1800">
                          <a:solidFill>
                            <a:schemeClr val="tx1"/>
                          </a:solidFill>
                        </a:rPr>
                        <a:t>DOB</a:t>
                      </a:r>
                    </a:p>
                  </a:txBody>
                  <a:tcPr marT="45734" marB="45734" anchor="ctr"/>
                </a:tc>
                <a:tc>
                  <a:txBody>
                    <a:bodyPr/>
                    <a:lstStyle/>
                    <a:p>
                      <a:r>
                        <a:rPr lang="en-US" sz="1800" dirty="0">
                          <a:solidFill>
                            <a:schemeClr val="tx1"/>
                          </a:solidFill>
                        </a:rPr>
                        <a:t>Phone</a:t>
                      </a:r>
                    </a:p>
                  </a:txBody>
                  <a:tcPr marT="45734" marB="45734" anchor="ctr"/>
                </a:tc>
                <a:extLst>
                  <a:ext uri="{0D108BD9-81ED-4DB2-BD59-A6C34878D82A}">
                    <a16:rowId xmlns:a16="http://schemas.microsoft.com/office/drawing/2014/main" val="10000"/>
                  </a:ext>
                </a:extLst>
              </a:tr>
              <a:tr h="640281">
                <a:tc>
                  <a:txBody>
                    <a:bodyPr/>
                    <a:lstStyle/>
                    <a:p>
                      <a:r>
                        <a:rPr lang="en-US" sz="1800"/>
                        <a:t>Paula</a:t>
                      </a:r>
                    </a:p>
                  </a:txBody>
                  <a:tcPr marT="45734" marB="45734" anchor="ctr"/>
                </a:tc>
                <a:tc>
                  <a:txBody>
                    <a:bodyPr/>
                    <a:lstStyle/>
                    <a:p>
                      <a:r>
                        <a:rPr lang="en-US" sz="1800"/>
                        <a:t>Brown</a:t>
                      </a:r>
                    </a:p>
                  </a:txBody>
                  <a:tcPr marT="45734" marB="45734" anchor="ctr"/>
                </a:tc>
                <a:tc>
                  <a:txBody>
                    <a:bodyPr/>
                    <a:lstStyle/>
                    <a:p>
                      <a:r>
                        <a:rPr lang="en-US" sz="1800"/>
                        <a:t>pb@herowndomain.org</a:t>
                      </a:r>
                    </a:p>
                  </a:txBody>
                  <a:tcPr marT="45734" marB="45734" anchor="ctr"/>
                </a:tc>
                <a:tc>
                  <a:txBody>
                    <a:bodyPr/>
                    <a:lstStyle/>
                    <a:p>
                      <a:r>
                        <a:rPr lang="en-US" sz="1800"/>
                        <a:t>5/24/1978</a:t>
                      </a:r>
                    </a:p>
                  </a:txBody>
                  <a:tcPr marT="45734" marB="45734" anchor="ctr"/>
                </a:tc>
                <a:tc>
                  <a:txBody>
                    <a:bodyPr/>
                    <a:lstStyle/>
                    <a:p>
                      <a:r>
                        <a:rPr lang="en-US" sz="1800" dirty="0"/>
                        <a:t>416 323-3232</a:t>
                      </a:r>
                    </a:p>
                  </a:txBody>
                  <a:tcPr marT="45734" marB="45734"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52774192"/>
      </p:ext>
    </p:extLst>
  </p:cSld>
  <p:clrMapOvr>
    <a:masterClrMapping/>
  </p:clrMapOvr>
  <p:transition spd="slow">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noChangeArrowheads="1"/>
          </p:cNvSpPr>
          <p:nvPr>
            <p:ph type="title"/>
          </p:nvPr>
        </p:nvSpPr>
        <p:spPr>
          <a:xfrm>
            <a:off x="2438400" y="228600"/>
            <a:ext cx="7772400" cy="914400"/>
          </a:xfrm>
        </p:spPr>
        <p:txBody>
          <a:bodyPr/>
          <a:lstStyle/>
          <a:p>
            <a:r>
              <a:rPr lang="en-US" altLang="en-US" b="1" i="1"/>
              <a:t>ORDER BY clause</a:t>
            </a:r>
            <a:endParaRPr lang="en-US" altLang="en-US"/>
          </a:p>
        </p:txBody>
      </p:sp>
      <p:sp>
        <p:nvSpPr>
          <p:cNvPr id="3" name="Content Placeholder 2"/>
          <p:cNvSpPr>
            <a:spLocks noGrp="1"/>
          </p:cNvSpPr>
          <p:nvPr>
            <p:ph idx="1"/>
          </p:nvPr>
        </p:nvSpPr>
        <p:spPr>
          <a:xfrm>
            <a:off x="2351088" y="1628775"/>
            <a:ext cx="7772400" cy="4572000"/>
          </a:xfrm>
        </p:spPr>
        <p:txBody>
          <a:bodyPr>
            <a:normAutofit/>
          </a:bodyPr>
          <a:lstStyle/>
          <a:p>
            <a:pPr>
              <a:defRPr/>
            </a:pPr>
            <a:r>
              <a:rPr lang="en-US" b="1" i="1" dirty="0"/>
              <a:t>ORDER BY</a:t>
            </a:r>
            <a:r>
              <a:rPr lang="en-US" dirty="0"/>
              <a:t> is the SQL command used to sort rows as they are returned from a </a:t>
            </a:r>
            <a:r>
              <a:rPr lang="en-US" b="1" i="1" dirty="0"/>
              <a:t>SELECT</a:t>
            </a:r>
            <a:r>
              <a:rPr lang="en-US" dirty="0"/>
              <a:t> query.</a:t>
            </a:r>
          </a:p>
          <a:p>
            <a:pPr>
              <a:defRPr/>
            </a:pPr>
            <a:r>
              <a:rPr lang="en-US" dirty="0"/>
              <a:t>The ORDER BY keyword sort the records in ascending order by default.</a:t>
            </a:r>
          </a:p>
          <a:p>
            <a:pPr>
              <a:defRPr/>
            </a:pPr>
            <a:r>
              <a:rPr lang="en-US" dirty="0"/>
              <a:t>If you want to sort the records in a descending order, you can use the DESC keyword.</a:t>
            </a:r>
          </a:p>
          <a:p>
            <a:pPr>
              <a:defRPr/>
            </a:pPr>
            <a:r>
              <a:rPr lang="en-US" b="1" dirty="0"/>
              <a:t>SQL ORDER BY Syntax</a:t>
            </a:r>
          </a:p>
          <a:p>
            <a:pPr lvl="1">
              <a:buFontTx/>
              <a:buNone/>
              <a:defRPr/>
            </a:pPr>
            <a:r>
              <a:rPr lang="en-US" dirty="0">
                <a:solidFill>
                  <a:schemeClr val="tx1"/>
                </a:solidFill>
              </a:rPr>
              <a:t>SELECT </a:t>
            </a:r>
            <a:r>
              <a:rPr lang="en-US" dirty="0" err="1">
                <a:solidFill>
                  <a:schemeClr val="tx1"/>
                </a:solidFill>
              </a:rPr>
              <a:t>column_name</a:t>
            </a:r>
            <a:r>
              <a:rPr lang="en-US" dirty="0">
                <a:solidFill>
                  <a:schemeClr val="tx1"/>
                </a:solidFill>
              </a:rPr>
              <a:t>(s)</a:t>
            </a:r>
            <a:br>
              <a:rPr lang="en-US" dirty="0">
                <a:solidFill>
                  <a:schemeClr val="tx1"/>
                </a:solidFill>
              </a:rPr>
            </a:br>
            <a:r>
              <a:rPr lang="en-US" dirty="0">
                <a:solidFill>
                  <a:schemeClr val="tx1"/>
                </a:solidFill>
              </a:rPr>
              <a:t>FROM </a:t>
            </a:r>
            <a:r>
              <a:rPr lang="en-US" dirty="0" err="1">
                <a:solidFill>
                  <a:schemeClr val="tx1"/>
                </a:solidFill>
              </a:rPr>
              <a:t>table_name</a:t>
            </a:r>
            <a:br>
              <a:rPr lang="en-US" dirty="0">
                <a:solidFill>
                  <a:schemeClr val="tx1"/>
                </a:solidFill>
              </a:rPr>
            </a:br>
            <a:r>
              <a:rPr lang="en-US" dirty="0">
                <a:solidFill>
                  <a:schemeClr val="tx1"/>
                </a:solidFill>
              </a:rPr>
              <a:t>ORDER BY </a:t>
            </a:r>
            <a:r>
              <a:rPr lang="en-US" dirty="0" err="1">
                <a:solidFill>
                  <a:schemeClr val="tx1"/>
                </a:solidFill>
              </a:rPr>
              <a:t>column_name</a:t>
            </a:r>
            <a:r>
              <a:rPr lang="en-US" dirty="0">
                <a:solidFill>
                  <a:schemeClr val="tx1"/>
                </a:solidFill>
              </a:rPr>
              <a:t>(s) ASC|DESC</a:t>
            </a:r>
          </a:p>
        </p:txBody>
      </p:sp>
    </p:spTree>
    <p:extLst>
      <p:ext uri="{BB962C8B-B14F-4D97-AF65-F5344CB8AC3E}">
        <p14:creationId xmlns:p14="http://schemas.microsoft.com/office/powerpoint/2010/main" val="3000133953"/>
      </p:ext>
    </p:extLst>
  </p:cSld>
  <p:clrMapOvr>
    <a:masterClrMapping/>
  </p:clrMapOvr>
  <p:transition spd="slow">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noChangeArrowheads="1"/>
          </p:cNvSpPr>
          <p:nvPr>
            <p:ph type="title"/>
          </p:nvPr>
        </p:nvSpPr>
        <p:spPr>
          <a:xfrm>
            <a:off x="2133600" y="0"/>
            <a:ext cx="7772400" cy="914400"/>
          </a:xfrm>
        </p:spPr>
        <p:txBody>
          <a:bodyPr/>
          <a:lstStyle/>
          <a:p>
            <a:r>
              <a:rPr lang="en-US" altLang="en-US" sz="2400"/>
              <a:t>Customers</a:t>
            </a:r>
          </a:p>
        </p:txBody>
      </p:sp>
      <p:sp>
        <p:nvSpPr>
          <p:cNvPr id="10" name="Content Placeholder 9"/>
          <p:cNvSpPr>
            <a:spLocks noGrp="1"/>
          </p:cNvSpPr>
          <p:nvPr>
            <p:ph idx="1"/>
          </p:nvPr>
        </p:nvSpPr>
        <p:spPr>
          <a:xfrm>
            <a:off x="2133600" y="3860800"/>
            <a:ext cx="7772400" cy="482600"/>
          </a:xfrm>
        </p:spPr>
        <p:txBody>
          <a:bodyPr>
            <a:noAutofit/>
          </a:bodyPr>
          <a:lstStyle/>
          <a:p>
            <a:pPr>
              <a:buFontTx/>
              <a:buNone/>
              <a:defRPr/>
            </a:pPr>
            <a:r>
              <a:rPr lang="en-US" sz="2000" dirty="0"/>
              <a:t>SELECT * FROM Customers    ORDER BY DOB</a:t>
            </a:r>
            <a:endParaRPr lang="en-US" sz="2000" b="1" dirty="0"/>
          </a:p>
        </p:txBody>
      </p:sp>
      <p:graphicFrame>
        <p:nvGraphicFramePr>
          <p:cNvPr id="4" name="Table 3"/>
          <p:cNvGraphicFramePr>
            <a:graphicFrameLocks noGrp="1"/>
          </p:cNvGraphicFramePr>
          <p:nvPr/>
        </p:nvGraphicFramePr>
        <p:xfrm>
          <a:off x="1992313" y="1628775"/>
          <a:ext cx="8382000" cy="2011364"/>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35405">
                <a:tc>
                  <a:txBody>
                    <a:bodyPr/>
                    <a:lstStyle/>
                    <a:p>
                      <a:r>
                        <a:rPr lang="en-US" sz="1600" dirty="0" err="1">
                          <a:solidFill>
                            <a:schemeClr val="tx1"/>
                          </a:solidFill>
                        </a:rPr>
                        <a:t>FirstName</a:t>
                      </a:r>
                      <a:endParaRPr lang="en-US" sz="1600" dirty="0">
                        <a:solidFill>
                          <a:schemeClr val="tx1"/>
                        </a:solidFill>
                      </a:endParaRPr>
                    </a:p>
                  </a:txBody>
                  <a:tcPr marT="45733" marB="45733" anchor="ctr"/>
                </a:tc>
                <a:tc>
                  <a:txBody>
                    <a:bodyPr/>
                    <a:lstStyle/>
                    <a:p>
                      <a:r>
                        <a:rPr lang="en-US" sz="1600">
                          <a:solidFill>
                            <a:schemeClr val="tx1"/>
                          </a:solidFill>
                        </a:rPr>
                        <a:t>LastName</a:t>
                      </a:r>
                    </a:p>
                  </a:txBody>
                  <a:tcPr marT="45733" marB="45733" anchor="ctr"/>
                </a:tc>
                <a:tc>
                  <a:txBody>
                    <a:bodyPr/>
                    <a:lstStyle/>
                    <a:p>
                      <a:r>
                        <a:rPr lang="en-US" sz="1600" dirty="0">
                          <a:solidFill>
                            <a:schemeClr val="tx1"/>
                          </a:solidFill>
                        </a:rPr>
                        <a:t>Email</a:t>
                      </a:r>
                    </a:p>
                  </a:txBody>
                  <a:tcPr marT="45733" marB="45733" anchor="ctr"/>
                </a:tc>
                <a:tc>
                  <a:txBody>
                    <a:bodyPr/>
                    <a:lstStyle/>
                    <a:p>
                      <a:r>
                        <a:rPr lang="en-US" sz="1600">
                          <a:solidFill>
                            <a:schemeClr val="tx1"/>
                          </a:solidFill>
                        </a:rPr>
                        <a:t>DOB</a:t>
                      </a:r>
                    </a:p>
                  </a:txBody>
                  <a:tcPr marT="45733" marB="45733" anchor="ctr"/>
                </a:tc>
                <a:tc>
                  <a:txBody>
                    <a:bodyPr/>
                    <a:lstStyle/>
                    <a:p>
                      <a:r>
                        <a:rPr lang="en-US" sz="1600" dirty="0">
                          <a:solidFill>
                            <a:schemeClr val="tx1"/>
                          </a:solidFill>
                        </a:rPr>
                        <a:t>Phone</a:t>
                      </a:r>
                    </a:p>
                  </a:txBody>
                  <a:tcPr marT="45733" marB="45733" anchor="ctr"/>
                </a:tc>
                <a:extLst>
                  <a:ext uri="{0D108BD9-81ED-4DB2-BD59-A6C34878D82A}">
                    <a16:rowId xmlns:a16="http://schemas.microsoft.com/office/drawing/2014/main" val="10000"/>
                  </a:ext>
                </a:extLst>
              </a:tr>
              <a:tr h="451324">
                <a:tc>
                  <a:txBody>
                    <a:bodyPr/>
                    <a:lstStyle/>
                    <a:p>
                      <a:r>
                        <a:rPr lang="en-US" sz="1600" dirty="0"/>
                        <a:t>John</a:t>
                      </a:r>
                    </a:p>
                  </a:txBody>
                  <a:tcPr marT="45733" marB="45733" anchor="ctr"/>
                </a:tc>
                <a:tc>
                  <a:txBody>
                    <a:bodyPr/>
                    <a:lstStyle/>
                    <a:p>
                      <a:r>
                        <a:rPr lang="en-US" sz="1600" dirty="0"/>
                        <a:t>Smith</a:t>
                      </a:r>
                    </a:p>
                  </a:txBody>
                  <a:tcPr marT="45733" marB="45733" anchor="ctr"/>
                </a:tc>
                <a:tc>
                  <a:txBody>
                    <a:bodyPr/>
                    <a:lstStyle/>
                    <a:p>
                      <a:r>
                        <a:rPr lang="en-US" sz="1600" dirty="0"/>
                        <a:t>John.Smith@yahoo.com</a:t>
                      </a:r>
                    </a:p>
                  </a:txBody>
                  <a:tcPr marT="45733" marB="45733" anchor="ctr"/>
                </a:tc>
                <a:tc>
                  <a:txBody>
                    <a:bodyPr/>
                    <a:lstStyle/>
                    <a:p>
                      <a:r>
                        <a:rPr lang="en-US" sz="1600"/>
                        <a:t>2/4/1968</a:t>
                      </a:r>
                    </a:p>
                  </a:txBody>
                  <a:tcPr marT="45733" marB="45733" anchor="ctr"/>
                </a:tc>
                <a:tc>
                  <a:txBody>
                    <a:bodyPr/>
                    <a:lstStyle/>
                    <a:p>
                      <a:r>
                        <a:rPr lang="en-US" sz="1600"/>
                        <a:t>626 222-2222</a:t>
                      </a:r>
                    </a:p>
                  </a:txBody>
                  <a:tcPr marT="45733" marB="45733" anchor="ctr"/>
                </a:tc>
                <a:extLst>
                  <a:ext uri="{0D108BD9-81ED-4DB2-BD59-A6C34878D82A}">
                    <a16:rowId xmlns:a16="http://schemas.microsoft.com/office/drawing/2014/main" val="10001"/>
                  </a:ext>
                </a:extLst>
              </a:tr>
              <a:tr h="432224">
                <a:tc>
                  <a:txBody>
                    <a:bodyPr/>
                    <a:lstStyle/>
                    <a:p>
                      <a:r>
                        <a:rPr lang="en-US" sz="1600"/>
                        <a:t>Steven</a:t>
                      </a:r>
                    </a:p>
                  </a:txBody>
                  <a:tcPr marT="45733" marB="45733" anchor="ctr"/>
                </a:tc>
                <a:tc>
                  <a:txBody>
                    <a:bodyPr/>
                    <a:lstStyle/>
                    <a:p>
                      <a:r>
                        <a:rPr lang="en-US" sz="1600" dirty="0"/>
                        <a:t>Goldfish</a:t>
                      </a:r>
                    </a:p>
                  </a:txBody>
                  <a:tcPr marT="45733" marB="45733" anchor="ctr"/>
                </a:tc>
                <a:tc>
                  <a:txBody>
                    <a:bodyPr/>
                    <a:lstStyle/>
                    <a:p>
                      <a:r>
                        <a:rPr lang="en-US" sz="1600" dirty="0"/>
                        <a:t>goldfish@fishhere.net</a:t>
                      </a:r>
                    </a:p>
                  </a:txBody>
                  <a:tcPr marT="45733" marB="4573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5/24/1978</a:t>
                      </a:r>
                    </a:p>
                  </a:txBody>
                  <a:tcPr marT="45733" marB="45733" anchor="ctr"/>
                </a:tc>
                <a:tc>
                  <a:txBody>
                    <a:bodyPr/>
                    <a:lstStyle/>
                    <a:p>
                      <a:r>
                        <a:rPr lang="en-US" sz="1600"/>
                        <a:t>323 455-4545</a:t>
                      </a:r>
                    </a:p>
                  </a:txBody>
                  <a:tcPr marT="45733" marB="45733" anchor="ctr"/>
                </a:tc>
                <a:extLst>
                  <a:ext uri="{0D108BD9-81ED-4DB2-BD59-A6C34878D82A}">
                    <a16:rowId xmlns:a16="http://schemas.microsoft.com/office/drawing/2014/main" val="10002"/>
                  </a:ext>
                </a:extLst>
              </a:tr>
              <a:tr h="432224">
                <a:tc>
                  <a:txBody>
                    <a:bodyPr/>
                    <a:lstStyle/>
                    <a:p>
                      <a:r>
                        <a:rPr lang="en-US" sz="1600"/>
                        <a:t>Paula</a:t>
                      </a:r>
                    </a:p>
                  </a:txBody>
                  <a:tcPr marT="45733" marB="45733" anchor="ctr"/>
                </a:tc>
                <a:tc>
                  <a:txBody>
                    <a:bodyPr/>
                    <a:lstStyle/>
                    <a:p>
                      <a:r>
                        <a:rPr lang="en-US" sz="1600" dirty="0"/>
                        <a:t>Brown</a:t>
                      </a:r>
                    </a:p>
                  </a:txBody>
                  <a:tcPr marT="45733" marB="45733" anchor="ctr"/>
                </a:tc>
                <a:tc>
                  <a:txBody>
                    <a:bodyPr/>
                    <a:lstStyle/>
                    <a:p>
                      <a:r>
                        <a:rPr lang="en-US" sz="1600" dirty="0"/>
                        <a:t>pb@herowndomain.org</a:t>
                      </a:r>
                    </a:p>
                  </a:txBody>
                  <a:tcPr marT="45733" marB="45733" anchor="ctr"/>
                </a:tc>
                <a:tc>
                  <a:txBody>
                    <a:bodyPr/>
                    <a:lstStyle/>
                    <a:p>
                      <a:r>
                        <a:rPr lang="en-US" sz="1600" dirty="0"/>
                        <a:t>4/4/1974</a:t>
                      </a:r>
                    </a:p>
                  </a:txBody>
                  <a:tcPr marT="45733" marB="45733" anchor="ctr"/>
                </a:tc>
                <a:tc>
                  <a:txBody>
                    <a:bodyPr/>
                    <a:lstStyle/>
                    <a:p>
                      <a:r>
                        <a:rPr lang="en-US" sz="1600"/>
                        <a:t>416 323-3232</a:t>
                      </a:r>
                    </a:p>
                  </a:txBody>
                  <a:tcPr marT="45733" marB="45733" anchor="ctr"/>
                </a:tc>
                <a:extLst>
                  <a:ext uri="{0D108BD9-81ED-4DB2-BD59-A6C34878D82A}">
                    <a16:rowId xmlns:a16="http://schemas.microsoft.com/office/drawing/2014/main" val="10003"/>
                  </a:ext>
                </a:extLst>
              </a:tr>
              <a:tr h="360187">
                <a:tc>
                  <a:txBody>
                    <a:bodyPr/>
                    <a:lstStyle/>
                    <a:p>
                      <a:r>
                        <a:rPr lang="en-US" sz="1600" dirty="0"/>
                        <a:t>James</a:t>
                      </a:r>
                    </a:p>
                  </a:txBody>
                  <a:tcPr marT="45733" marB="45733" anchor="ctr"/>
                </a:tc>
                <a:tc>
                  <a:txBody>
                    <a:bodyPr/>
                    <a:lstStyle/>
                    <a:p>
                      <a:r>
                        <a:rPr lang="en-US" sz="1600" dirty="0"/>
                        <a:t>Smith</a:t>
                      </a:r>
                    </a:p>
                  </a:txBody>
                  <a:tcPr marT="45733" marB="45733" anchor="ctr"/>
                </a:tc>
                <a:tc>
                  <a:txBody>
                    <a:bodyPr/>
                    <a:lstStyle/>
                    <a:p>
                      <a:r>
                        <a:rPr lang="en-US" sz="1600" dirty="0"/>
                        <a:t>jim@supergig.co.uk</a:t>
                      </a:r>
                    </a:p>
                  </a:txBody>
                  <a:tcPr marT="45733" marB="45733" anchor="ctr"/>
                </a:tc>
                <a:tc>
                  <a:txBody>
                    <a:bodyPr/>
                    <a:lstStyle/>
                    <a:p>
                      <a:r>
                        <a:rPr lang="en-US" sz="1600"/>
                        <a:t>20/10/1980</a:t>
                      </a:r>
                    </a:p>
                  </a:txBody>
                  <a:tcPr marT="45733" marB="45733" anchor="ctr"/>
                </a:tc>
                <a:tc>
                  <a:txBody>
                    <a:bodyPr/>
                    <a:lstStyle/>
                    <a:p>
                      <a:r>
                        <a:rPr lang="en-US" sz="1600" dirty="0"/>
                        <a:t>416 323-8888</a:t>
                      </a:r>
                    </a:p>
                  </a:txBody>
                  <a:tcPr marT="45733" marB="45733"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992313" y="4508500"/>
          <a:ext cx="8382000" cy="1725612"/>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20000"/>
                    </a:ext>
                  </a:extLst>
                </a:gridCol>
                <a:gridCol w="1222648">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967136">
                  <a:extLst>
                    <a:ext uri="{9D8B030D-6E8A-4147-A177-3AD203B41FA5}">
                      <a16:colId xmlns:a16="http://schemas.microsoft.com/office/drawing/2014/main" val="20004"/>
                    </a:ext>
                  </a:extLst>
                </a:gridCol>
              </a:tblGrid>
              <a:tr h="335256">
                <a:tc>
                  <a:txBody>
                    <a:bodyPr/>
                    <a:lstStyle/>
                    <a:p>
                      <a:r>
                        <a:rPr lang="en-US" sz="1600" dirty="0" err="1">
                          <a:solidFill>
                            <a:schemeClr val="tx1"/>
                          </a:solidFill>
                        </a:rPr>
                        <a:t>FirstName</a:t>
                      </a:r>
                      <a:endParaRPr lang="en-US" sz="1600" dirty="0">
                        <a:solidFill>
                          <a:schemeClr val="tx1"/>
                        </a:solidFill>
                      </a:endParaRPr>
                    </a:p>
                  </a:txBody>
                  <a:tcPr marT="45693" marB="45693" anchor="ctr"/>
                </a:tc>
                <a:tc>
                  <a:txBody>
                    <a:bodyPr/>
                    <a:lstStyle/>
                    <a:p>
                      <a:r>
                        <a:rPr lang="en-US" sz="1600">
                          <a:solidFill>
                            <a:schemeClr val="tx1"/>
                          </a:solidFill>
                        </a:rPr>
                        <a:t>LastName</a:t>
                      </a:r>
                    </a:p>
                  </a:txBody>
                  <a:tcPr marT="45693" marB="45693" anchor="ctr"/>
                </a:tc>
                <a:tc>
                  <a:txBody>
                    <a:bodyPr/>
                    <a:lstStyle/>
                    <a:p>
                      <a:r>
                        <a:rPr lang="en-US" sz="1600" dirty="0">
                          <a:solidFill>
                            <a:schemeClr val="tx1"/>
                          </a:solidFill>
                        </a:rPr>
                        <a:t>Email</a:t>
                      </a:r>
                    </a:p>
                  </a:txBody>
                  <a:tcPr marT="45693" marB="45693" anchor="ctr"/>
                </a:tc>
                <a:tc>
                  <a:txBody>
                    <a:bodyPr/>
                    <a:lstStyle/>
                    <a:p>
                      <a:r>
                        <a:rPr lang="en-US" sz="1600">
                          <a:solidFill>
                            <a:schemeClr val="tx1"/>
                          </a:solidFill>
                        </a:rPr>
                        <a:t>DOB</a:t>
                      </a:r>
                    </a:p>
                  </a:txBody>
                  <a:tcPr marT="45693" marB="45693" anchor="ctr"/>
                </a:tc>
                <a:tc>
                  <a:txBody>
                    <a:bodyPr/>
                    <a:lstStyle/>
                    <a:p>
                      <a:r>
                        <a:rPr lang="en-US" sz="1600" dirty="0">
                          <a:solidFill>
                            <a:schemeClr val="tx1"/>
                          </a:solidFill>
                        </a:rPr>
                        <a:t>Phone</a:t>
                      </a:r>
                    </a:p>
                  </a:txBody>
                  <a:tcPr marT="45693" marB="45693" anchor="ctr"/>
                </a:tc>
                <a:extLst>
                  <a:ext uri="{0D108BD9-81ED-4DB2-BD59-A6C34878D82A}">
                    <a16:rowId xmlns:a16="http://schemas.microsoft.com/office/drawing/2014/main" val="10000"/>
                  </a:ext>
                </a:extLst>
              </a:tr>
              <a:tr h="359759">
                <a:tc>
                  <a:txBody>
                    <a:bodyPr/>
                    <a:lstStyle/>
                    <a:p>
                      <a:r>
                        <a:rPr lang="en-US" sz="1600"/>
                        <a:t>John</a:t>
                      </a:r>
                    </a:p>
                  </a:txBody>
                  <a:tcPr marT="45693" marB="45693" anchor="ctr"/>
                </a:tc>
                <a:tc>
                  <a:txBody>
                    <a:bodyPr/>
                    <a:lstStyle/>
                    <a:p>
                      <a:r>
                        <a:rPr lang="en-US" sz="1600" dirty="0"/>
                        <a:t>Smith</a:t>
                      </a:r>
                    </a:p>
                  </a:txBody>
                  <a:tcPr marT="45693" marB="45693" anchor="ctr"/>
                </a:tc>
                <a:tc>
                  <a:txBody>
                    <a:bodyPr/>
                    <a:lstStyle/>
                    <a:p>
                      <a:r>
                        <a:rPr lang="en-US" sz="1600"/>
                        <a:t>John.Smith@yahoo.com</a:t>
                      </a:r>
                    </a:p>
                  </a:txBody>
                  <a:tcPr marT="45693" marB="45693" anchor="ctr"/>
                </a:tc>
                <a:tc>
                  <a:txBody>
                    <a:bodyPr/>
                    <a:lstStyle/>
                    <a:p>
                      <a:r>
                        <a:rPr lang="en-US" sz="1600"/>
                        <a:t>2/4/1968</a:t>
                      </a:r>
                    </a:p>
                  </a:txBody>
                  <a:tcPr marT="45693" marB="45693" anchor="ctr"/>
                </a:tc>
                <a:tc>
                  <a:txBody>
                    <a:bodyPr/>
                    <a:lstStyle/>
                    <a:p>
                      <a:r>
                        <a:rPr lang="en-US" sz="1600"/>
                        <a:t>626 222-2222</a:t>
                      </a:r>
                    </a:p>
                  </a:txBody>
                  <a:tcPr marT="45693" marB="45693" anchor="ctr"/>
                </a:tc>
                <a:extLst>
                  <a:ext uri="{0D108BD9-81ED-4DB2-BD59-A6C34878D82A}">
                    <a16:rowId xmlns:a16="http://schemas.microsoft.com/office/drawing/2014/main" val="10001"/>
                  </a:ext>
                </a:extLst>
              </a:tr>
              <a:tr h="360085">
                <a:tc>
                  <a:txBody>
                    <a:bodyPr/>
                    <a:lstStyle/>
                    <a:p>
                      <a:r>
                        <a:rPr lang="en-US" sz="1600" dirty="0"/>
                        <a:t>Steven</a:t>
                      </a:r>
                    </a:p>
                  </a:txBody>
                  <a:tcPr marT="45693" marB="45693" anchor="ctr"/>
                </a:tc>
                <a:tc>
                  <a:txBody>
                    <a:bodyPr/>
                    <a:lstStyle/>
                    <a:p>
                      <a:r>
                        <a:rPr lang="en-US" sz="1600" dirty="0"/>
                        <a:t>Goldfish</a:t>
                      </a:r>
                    </a:p>
                  </a:txBody>
                  <a:tcPr marT="45693" marB="45693" anchor="ctr"/>
                </a:tc>
                <a:tc>
                  <a:txBody>
                    <a:bodyPr/>
                    <a:lstStyle/>
                    <a:p>
                      <a:r>
                        <a:rPr lang="en-US" sz="1600"/>
                        <a:t>goldfish@fishhere.net</a:t>
                      </a:r>
                    </a:p>
                  </a:txBody>
                  <a:tcPr marT="45693" marB="45693" anchor="ctr"/>
                </a:tc>
                <a:tc>
                  <a:txBody>
                    <a:bodyPr/>
                    <a:lstStyle/>
                    <a:p>
                      <a:r>
                        <a:rPr lang="en-US" sz="1600" dirty="0"/>
                        <a:t>4/4/1974</a:t>
                      </a:r>
                    </a:p>
                  </a:txBody>
                  <a:tcPr marT="45693" marB="45693" anchor="ctr"/>
                </a:tc>
                <a:tc>
                  <a:txBody>
                    <a:bodyPr/>
                    <a:lstStyle/>
                    <a:p>
                      <a:r>
                        <a:rPr lang="en-US" sz="1600"/>
                        <a:t>323 455-4545</a:t>
                      </a:r>
                    </a:p>
                  </a:txBody>
                  <a:tcPr marT="45693" marB="45693" anchor="ctr"/>
                </a:tc>
                <a:extLst>
                  <a:ext uri="{0D108BD9-81ED-4DB2-BD59-A6C34878D82A}">
                    <a16:rowId xmlns:a16="http://schemas.microsoft.com/office/drawing/2014/main" val="10002"/>
                  </a:ext>
                </a:extLst>
              </a:tr>
              <a:tr h="335256">
                <a:tc>
                  <a:txBody>
                    <a:bodyPr/>
                    <a:lstStyle/>
                    <a:p>
                      <a:r>
                        <a:rPr lang="en-US" sz="1600"/>
                        <a:t>Paula</a:t>
                      </a:r>
                    </a:p>
                  </a:txBody>
                  <a:tcPr marT="45693" marB="45693" anchor="ctr"/>
                </a:tc>
                <a:tc>
                  <a:txBody>
                    <a:bodyPr/>
                    <a:lstStyle/>
                    <a:p>
                      <a:r>
                        <a:rPr lang="en-US" sz="1600"/>
                        <a:t>Brown</a:t>
                      </a:r>
                    </a:p>
                  </a:txBody>
                  <a:tcPr marT="45693" marB="45693" anchor="ctr"/>
                </a:tc>
                <a:tc>
                  <a:txBody>
                    <a:bodyPr/>
                    <a:lstStyle/>
                    <a:p>
                      <a:r>
                        <a:rPr lang="en-US" sz="1600" dirty="0"/>
                        <a:t>pb@herowndomain.org</a:t>
                      </a:r>
                    </a:p>
                  </a:txBody>
                  <a:tcPr marT="45693" marB="45693" anchor="ctr"/>
                </a:tc>
                <a:tc>
                  <a:txBody>
                    <a:bodyPr/>
                    <a:lstStyle/>
                    <a:p>
                      <a:r>
                        <a:rPr lang="en-US" sz="1600" dirty="0"/>
                        <a:t>5/24/1978</a:t>
                      </a:r>
                    </a:p>
                  </a:txBody>
                  <a:tcPr marT="45693" marB="45693" anchor="ctr"/>
                </a:tc>
                <a:tc>
                  <a:txBody>
                    <a:bodyPr/>
                    <a:lstStyle/>
                    <a:p>
                      <a:r>
                        <a:rPr lang="en-US" sz="1600"/>
                        <a:t>416 323-3232</a:t>
                      </a:r>
                    </a:p>
                  </a:txBody>
                  <a:tcPr marT="45693" marB="45693" anchor="ctr"/>
                </a:tc>
                <a:extLst>
                  <a:ext uri="{0D108BD9-81ED-4DB2-BD59-A6C34878D82A}">
                    <a16:rowId xmlns:a16="http://schemas.microsoft.com/office/drawing/2014/main" val="10003"/>
                  </a:ext>
                </a:extLst>
              </a:tr>
              <a:tr h="335256">
                <a:tc>
                  <a:txBody>
                    <a:bodyPr/>
                    <a:lstStyle/>
                    <a:p>
                      <a:r>
                        <a:rPr lang="en-US" sz="1600"/>
                        <a:t>James</a:t>
                      </a:r>
                    </a:p>
                  </a:txBody>
                  <a:tcPr marT="45693" marB="45693" anchor="ctr"/>
                </a:tc>
                <a:tc>
                  <a:txBody>
                    <a:bodyPr/>
                    <a:lstStyle/>
                    <a:p>
                      <a:r>
                        <a:rPr lang="en-US" sz="1600" dirty="0"/>
                        <a:t>Smith</a:t>
                      </a:r>
                    </a:p>
                  </a:txBody>
                  <a:tcPr marT="45693" marB="45693" anchor="ctr"/>
                </a:tc>
                <a:tc>
                  <a:txBody>
                    <a:bodyPr/>
                    <a:lstStyle/>
                    <a:p>
                      <a:r>
                        <a:rPr lang="en-US" sz="1600" dirty="0"/>
                        <a:t>jim@supergig.co.uk</a:t>
                      </a:r>
                    </a:p>
                  </a:txBody>
                  <a:tcPr marT="45693" marB="45693" anchor="ctr"/>
                </a:tc>
                <a:tc>
                  <a:txBody>
                    <a:bodyPr/>
                    <a:lstStyle/>
                    <a:p>
                      <a:r>
                        <a:rPr lang="en-US" sz="1600" dirty="0"/>
                        <a:t>20/10/1980</a:t>
                      </a:r>
                    </a:p>
                  </a:txBody>
                  <a:tcPr marT="45693" marB="45693" anchor="ctr"/>
                </a:tc>
                <a:tc>
                  <a:txBody>
                    <a:bodyPr/>
                    <a:lstStyle/>
                    <a:p>
                      <a:r>
                        <a:rPr lang="en-US" sz="1600" dirty="0"/>
                        <a:t>416 323-8888</a:t>
                      </a:r>
                    </a:p>
                  </a:txBody>
                  <a:tcPr marT="45693" marB="45693"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05423985"/>
      </p:ext>
    </p:extLst>
  </p:cSld>
  <p:clrMapOvr>
    <a:masterClrMapping/>
  </p:clrMapOvr>
  <p:transition spd="slow">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Content Placeholder 2"/>
          <p:cNvSpPr>
            <a:spLocks noGrp="1"/>
          </p:cNvSpPr>
          <p:nvPr>
            <p:ph idx="1"/>
          </p:nvPr>
        </p:nvSpPr>
        <p:spPr>
          <a:xfrm>
            <a:off x="2438400" y="1628776"/>
            <a:ext cx="7772400" cy="3705225"/>
          </a:xfrm>
        </p:spPr>
        <p:txBody>
          <a:bodyPr/>
          <a:lstStyle/>
          <a:p>
            <a:pPr>
              <a:buFontTx/>
              <a:buNone/>
            </a:pPr>
            <a:r>
              <a:rPr lang="en-US" altLang="en-US">
                <a:solidFill>
                  <a:schemeClr val="tx1"/>
                </a:solidFill>
              </a:rPr>
              <a:t>SELECT * FROM Customers</a:t>
            </a:r>
            <a:br>
              <a:rPr lang="en-US" altLang="en-US">
                <a:solidFill>
                  <a:schemeClr val="tx1"/>
                </a:solidFill>
              </a:rPr>
            </a:br>
            <a:r>
              <a:rPr lang="en-US" altLang="en-US">
                <a:solidFill>
                  <a:schemeClr val="tx1"/>
                </a:solidFill>
              </a:rPr>
              <a:t>ORDER BY DOB DESC</a:t>
            </a:r>
          </a:p>
        </p:txBody>
      </p:sp>
      <p:graphicFrame>
        <p:nvGraphicFramePr>
          <p:cNvPr id="4" name="Table 3"/>
          <p:cNvGraphicFramePr>
            <a:graphicFrameLocks noGrp="1"/>
          </p:cNvGraphicFramePr>
          <p:nvPr/>
        </p:nvGraphicFramePr>
        <p:xfrm>
          <a:off x="2420938" y="2997200"/>
          <a:ext cx="7620000" cy="3205184"/>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70698">
                <a:tc>
                  <a:txBody>
                    <a:bodyPr/>
                    <a:lstStyle/>
                    <a:p>
                      <a:r>
                        <a:rPr lang="en-US" sz="1800" dirty="0" err="1"/>
                        <a:t>FirstName</a:t>
                      </a:r>
                      <a:endParaRPr lang="en-US" sz="1800" dirty="0"/>
                    </a:p>
                  </a:txBody>
                  <a:tcPr marT="45702" marB="45702" anchor="ctr"/>
                </a:tc>
                <a:tc>
                  <a:txBody>
                    <a:bodyPr/>
                    <a:lstStyle/>
                    <a:p>
                      <a:r>
                        <a:rPr lang="en-US" sz="1800"/>
                        <a:t>LastName</a:t>
                      </a:r>
                    </a:p>
                  </a:txBody>
                  <a:tcPr marT="45702" marB="45702" anchor="ctr"/>
                </a:tc>
                <a:tc>
                  <a:txBody>
                    <a:bodyPr/>
                    <a:lstStyle/>
                    <a:p>
                      <a:r>
                        <a:rPr lang="en-US" sz="1800"/>
                        <a:t>Email</a:t>
                      </a:r>
                    </a:p>
                  </a:txBody>
                  <a:tcPr marT="45702" marB="45702" anchor="ctr"/>
                </a:tc>
                <a:tc>
                  <a:txBody>
                    <a:bodyPr/>
                    <a:lstStyle/>
                    <a:p>
                      <a:r>
                        <a:rPr lang="en-US" sz="1800"/>
                        <a:t>DOB</a:t>
                      </a:r>
                    </a:p>
                  </a:txBody>
                  <a:tcPr marT="45702" marB="45702" anchor="ctr"/>
                </a:tc>
                <a:tc>
                  <a:txBody>
                    <a:bodyPr/>
                    <a:lstStyle/>
                    <a:p>
                      <a:r>
                        <a:rPr lang="en-US" sz="1800"/>
                        <a:t>Phone</a:t>
                      </a:r>
                    </a:p>
                  </a:txBody>
                  <a:tcPr marT="45702" marB="45702" anchor="ctr"/>
                </a:tc>
                <a:extLst>
                  <a:ext uri="{0D108BD9-81ED-4DB2-BD59-A6C34878D82A}">
                    <a16:rowId xmlns:a16="http://schemas.microsoft.com/office/drawing/2014/main" val="10000"/>
                  </a:ext>
                </a:extLst>
              </a:tr>
              <a:tr h="640037">
                <a:tc>
                  <a:txBody>
                    <a:bodyPr/>
                    <a:lstStyle/>
                    <a:p>
                      <a:r>
                        <a:rPr lang="en-US" sz="1800"/>
                        <a:t>James</a:t>
                      </a:r>
                    </a:p>
                  </a:txBody>
                  <a:tcPr marT="45702" marB="45702" anchor="ctr"/>
                </a:tc>
                <a:tc>
                  <a:txBody>
                    <a:bodyPr/>
                    <a:lstStyle/>
                    <a:p>
                      <a:r>
                        <a:rPr lang="en-US" sz="1800"/>
                        <a:t>Smith</a:t>
                      </a:r>
                    </a:p>
                  </a:txBody>
                  <a:tcPr marT="45702" marB="45702" anchor="ctr"/>
                </a:tc>
                <a:tc>
                  <a:txBody>
                    <a:bodyPr/>
                    <a:lstStyle/>
                    <a:p>
                      <a:r>
                        <a:rPr lang="en-US" sz="1800" dirty="0"/>
                        <a:t>jim@supergig.co.uk</a:t>
                      </a:r>
                    </a:p>
                  </a:txBody>
                  <a:tcPr marT="45702" marB="45702" anchor="ctr"/>
                </a:tc>
                <a:tc>
                  <a:txBody>
                    <a:bodyPr/>
                    <a:lstStyle/>
                    <a:p>
                      <a:r>
                        <a:rPr lang="en-US" sz="1800"/>
                        <a:t>20/10/1980</a:t>
                      </a:r>
                    </a:p>
                  </a:txBody>
                  <a:tcPr marT="45702" marB="45702" anchor="ctr"/>
                </a:tc>
                <a:tc>
                  <a:txBody>
                    <a:bodyPr/>
                    <a:lstStyle/>
                    <a:p>
                      <a:r>
                        <a:rPr lang="en-US" sz="1800"/>
                        <a:t>416 323-8888</a:t>
                      </a:r>
                    </a:p>
                  </a:txBody>
                  <a:tcPr marT="45702" marB="45702" anchor="ctr"/>
                </a:tc>
                <a:extLst>
                  <a:ext uri="{0D108BD9-81ED-4DB2-BD59-A6C34878D82A}">
                    <a16:rowId xmlns:a16="http://schemas.microsoft.com/office/drawing/2014/main" val="10001"/>
                  </a:ext>
                </a:extLst>
              </a:tr>
              <a:tr h="640037">
                <a:tc>
                  <a:txBody>
                    <a:bodyPr/>
                    <a:lstStyle/>
                    <a:p>
                      <a:r>
                        <a:rPr lang="en-US" sz="1800"/>
                        <a:t>Paula</a:t>
                      </a:r>
                    </a:p>
                  </a:txBody>
                  <a:tcPr marT="45702" marB="45702" anchor="ctr"/>
                </a:tc>
                <a:tc>
                  <a:txBody>
                    <a:bodyPr/>
                    <a:lstStyle/>
                    <a:p>
                      <a:r>
                        <a:rPr lang="en-US" sz="1800"/>
                        <a:t>Brown</a:t>
                      </a:r>
                    </a:p>
                  </a:txBody>
                  <a:tcPr marT="45702" marB="45702" anchor="ctr"/>
                </a:tc>
                <a:tc>
                  <a:txBody>
                    <a:bodyPr/>
                    <a:lstStyle/>
                    <a:p>
                      <a:r>
                        <a:rPr lang="en-US" sz="1800" dirty="0"/>
                        <a:t>pb@herowndomain.org</a:t>
                      </a:r>
                    </a:p>
                  </a:txBody>
                  <a:tcPr marT="45702" marB="45702" anchor="ctr"/>
                </a:tc>
                <a:tc>
                  <a:txBody>
                    <a:bodyPr/>
                    <a:lstStyle/>
                    <a:p>
                      <a:r>
                        <a:rPr lang="en-US" sz="1800"/>
                        <a:t>5/24/1978</a:t>
                      </a:r>
                    </a:p>
                  </a:txBody>
                  <a:tcPr marT="45702" marB="45702" anchor="ctr"/>
                </a:tc>
                <a:tc>
                  <a:txBody>
                    <a:bodyPr/>
                    <a:lstStyle/>
                    <a:p>
                      <a:r>
                        <a:rPr lang="en-US" sz="1800"/>
                        <a:t>416 323-3232</a:t>
                      </a:r>
                    </a:p>
                  </a:txBody>
                  <a:tcPr marT="45702" marB="45702" anchor="ctr"/>
                </a:tc>
                <a:extLst>
                  <a:ext uri="{0D108BD9-81ED-4DB2-BD59-A6C34878D82A}">
                    <a16:rowId xmlns:a16="http://schemas.microsoft.com/office/drawing/2014/main" val="10002"/>
                  </a:ext>
                </a:extLst>
              </a:tr>
              <a:tr h="640037">
                <a:tc>
                  <a:txBody>
                    <a:bodyPr/>
                    <a:lstStyle/>
                    <a:p>
                      <a:r>
                        <a:rPr lang="en-US" sz="1800"/>
                        <a:t>Steven</a:t>
                      </a:r>
                    </a:p>
                  </a:txBody>
                  <a:tcPr marT="45702" marB="45702" anchor="ctr"/>
                </a:tc>
                <a:tc>
                  <a:txBody>
                    <a:bodyPr/>
                    <a:lstStyle/>
                    <a:p>
                      <a:r>
                        <a:rPr lang="en-US" sz="1800"/>
                        <a:t>Goldfish</a:t>
                      </a:r>
                    </a:p>
                  </a:txBody>
                  <a:tcPr marT="45702" marB="45702" anchor="ctr"/>
                </a:tc>
                <a:tc>
                  <a:txBody>
                    <a:bodyPr/>
                    <a:lstStyle/>
                    <a:p>
                      <a:r>
                        <a:rPr lang="en-US" sz="1800"/>
                        <a:t>goldfish@fishhere.net</a:t>
                      </a:r>
                    </a:p>
                  </a:txBody>
                  <a:tcPr marT="45702" marB="45702" anchor="ctr"/>
                </a:tc>
                <a:tc>
                  <a:txBody>
                    <a:bodyPr/>
                    <a:lstStyle/>
                    <a:p>
                      <a:r>
                        <a:rPr lang="en-US" sz="1800"/>
                        <a:t>4/4/1974</a:t>
                      </a:r>
                    </a:p>
                  </a:txBody>
                  <a:tcPr marT="45702" marB="45702" anchor="ctr"/>
                </a:tc>
                <a:tc>
                  <a:txBody>
                    <a:bodyPr/>
                    <a:lstStyle/>
                    <a:p>
                      <a:r>
                        <a:rPr lang="en-US" sz="1800"/>
                        <a:t>323 455-4545</a:t>
                      </a:r>
                    </a:p>
                  </a:txBody>
                  <a:tcPr marT="45702" marB="45702" anchor="ctr"/>
                </a:tc>
                <a:extLst>
                  <a:ext uri="{0D108BD9-81ED-4DB2-BD59-A6C34878D82A}">
                    <a16:rowId xmlns:a16="http://schemas.microsoft.com/office/drawing/2014/main" val="10003"/>
                  </a:ext>
                </a:extLst>
              </a:tr>
              <a:tr h="914354">
                <a:tc>
                  <a:txBody>
                    <a:bodyPr/>
                    <a:lstStyle/>
                    <a:p>
                      <a:r>
                        <a:rPr lang="en-US" sz="1800"/>
                        <a:t>John</a:t>
                      </a:r>
                    </a:p>
                  </a:txBody>
                  <a:tcPr marT="45702" marB="45702" anchor="ctr"/>
                </a:tc>
                <a:tc>
                  <a:txBody>
                    <a:bodyPr/>
                    <a:lstStyle/>
                    <a:p>
                      <a:r>
                        <a:rPr lang="en-US" sz="1800"/>
                        <a:t>Smith</a:t>
                      </a:r>
                    </a:p>
                  </a:txBody>
                  <a:tcPr marT="45702" marB="45702" anchor="ctr"/>
                </a:tc>
                <a:tc>
                  <a:txBody>
                    <a:bodyPr/>
                    <a:lstStyle/>
                    <a:p>
                      <a:r>
                        <a:rPr lang="en-US" sz="1800" dirty="0"/>
                        <a:t>John.Smith@yahoo.com</a:t>
                      </a:r>
                    </a:p>
                  </a:txBody>
                  <a:tcPr marT="45702" marB="45702" anchor="ctr"/>
                </a:tc>
                <a:tc>
                  <a:txBody>
                    <a:bodyPr/>
                    <a:lstStyle/>
                    <a:p>
                      <a:r>
                        <a:rPr lang="en-US" sz="1800"/>
                        <a:t>2/4/1968</a:t>
                      </a:r>
                    </a:p>
                  </a:txBody>
                  <a:tcPr marT="45702" marB="45702" anchor="ctr"/>
                </a:tc>
                <a:tc>
                  <a:txBody>
                    <a:bodyPr/>
                    <a:lstStyle/>
                    <a:p>
                      <a:r>
                        <a:rPr lang="en-US" sz="1800" dirty="0"/>
                        <a:t>626 222-2222</a:t>
                      </a:r>
                    </a:p>
                  </a:txBody>
                  <a:tcPr marT="45702" marB="45702"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291578"/>
      </p:ext>
    </p:extLst>
  </p:cSld>
  <p:clrMapOvr>
    <a:masterClrMapping/>
  </p:clrMapOvr>
  <p:transition spd="slow">
    <p:split orient="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noChangeArrowheads="1"/>
          </p:cNvSpPr>
          <p:nvPr>
            <p:ph type="title"/>
          </p:nvPr>
        </p:nvSpPr>
        <p:spPr/>
        <p:txBody>
          <a:bodyPr>
            <a:normAutofit fontScale="90000"/>
          </a:bodyPr>
          <a:lstStyle/>
          <a:p>
            <a:r>
              <a:rPr lang="en-US" altLang="en-US"/>
              <a:t>IN Operator</a:t>
            </a:r>
          </a:p>
        </p:txBody>
      </p:sp>
      <p:sp>
        <p:nvSpPr>
          <p:cNvPr id="3" name="Content Placeholder 2"/>
          <p:cNvSpPr>
            <a:spLocks noGrp="1"/>
          </p:cNvSpPr>
          <p:nvPr>
            <p:ph idx="1"/>
          </p:nvPr>
        </p:nvSpPr>
        <p:spPr/>
        <p:txBody>
          <a:bodyPr/>
          <a:lstStyle/>
          <a:p>
            <a:pPr>
              <a:defRPr/>
            </a:pPr>
            <a:r>
              <a:rPr lang="en-US" dirty="0"/>
              <a:t>SQL </a:t>
            </a:r>
            <a:r>
              <a:rPr lang="en-US" b="1" i="1" dirty="0"/>
              <a:t>IN</a:t>
            </a:r>
            <a:r>
              <a:rPr lang="en-US" dirty="0"/>
              <a:t> is an operator used to pull data matching a list of values. </a:t>
            </a:r>
          </a:p>
          <a:p>
            <a:pPr>
              <a:defRPr/>
            </a:pPr>
            <a:r>
              <a:rPr lang="en-US" dirty="0"/>
              <a:t>A scenario where this proves useful would be if we wanted to retrieve customer data for two or more customers. We can use the </a:t>
            </a:r>
            <a:r>
              <a:rPr lang="en-US" b="1" i="1" dirty="0"/>
              <a:t>IN</a:t>
            </a:r>
            <a:r>
              <a:rPr lang="en-US" dirty="0"/>
              <a:t> operator to specify a list of customer names, and SQL will retrieve rows reflecting every customer in the list.</a:t>
            </a:r>
          </a:p>
        </p:txBody>
      </p:sp>
    </p:spTree>
    <p:extLst>
      <p:ext uri="{BB962C8B-B14F-4D97-AF65-F5344CB8AC3E}">
        <p14:creationId xmlns:p14="http://schemas.microsoft.com/office/powerpoint/2010/main" val="3365364929"/>
      </p:ext>
    </p:extLst>
  </p:cSld>
  <p:clrMapOvr>
    <a:masterClrMapping/>
  </p:clrMapOvr>
  <p:transition spd="slow">
    <p:circl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476250"/>
            <a:ext cx="7772400" cy="5467350"/>
          </a:xfrm>
        </p:spPr>
        <p:txBody>
          <a:bodyPr/>
          <a:lstStyle/>
          <a:p>
            <a:pPr>
              <a:defRPr/>
            </a:pPr>
            <a:r>
              <a:rPr lang="en-US" b="1" dirty="0">
                <a:solidFill>
                  <a:schemeClr val="bg1"/>
                </a:solidFill>
              </a:rPr>
              <a:t>THE SQL IN syntax looks like this: </a:t>
            </a:r>
            <a:br>
              <a:rPr lang="en-US" dirty="0">
                <a:solidFill>
                  <a:schemeClr val="bg1"/>
                </a:solidFill>
              </a:rPr>
            </a:br>
            <a:endParaRPr lang="en-US" dirty="0">
              <a:solidFill>
                <a:schemeClr val="bg1"/>
              </a:solidFill>
            </a:endParaRPr>
          </a:p>
          <a:p>
            <a:pPr>
              <a:defRPr/>
            </a:pPr>
            <a:endParaRPr lang="en-US" b="1" dirty="0"/>
          </a:p>
          <a:p>
            <a:pPr>
              <a:defRPr/>
            </a:pPr>
            <a:endParaRPr lang="en-US" b="1" dirty="0"/>
          </a:p>
          <a:p>
            <a:pPr>
              <a:defRPr/>
            </a:pPr>
            <a:endParaRPr lang="en-US" b="1" dirty="0"/>
          </a:p>
          <a:p>
            <a:pPr>
              <a:defRPr/>
            </a:pPr>
            <a:endParaRPr lang="en-US" b="1" dirty="0"/>
          </a:p>
          <a:p>
            <a:pPr>
              <a:defRPr/>
            </a:pPr>
            <a:endParaRPr lang="en-US" b="1" dirty="0"/>
          </a:p>
          <a:p>
            <a:pPr>
              <a:defRPr/>
            </a:pPr>
            <a:r>
              <a:rPr lang="en-US" b="1" dirty="0"/>
              <a:t>THE SQL NOT IN syntax looks like this:</a:t>
            </a:r>
            <a:endParaRPr lang="en-US" dirty="0"/>
          </a:p>
        </p:txBody>
      </p:sp>
      <p:sp>
        <p:nvSpPr>
          <p:cNvPr id="4" name="Rectangle 3"/>
          <p:cNvSpPr/>
          <p:nvPr/>
        </p:nvSpPr>
        <p:spPr>
          <a:xfrm>
            <a:off x="2640014" y="2517775"/>
            <a:ext cx="7202487" cy="1384300"/>
          </a:xfrm>
          <a:prstGeom prst="rect">
            <a:avLst/>
          </a:prstGeom>
          <a:solidFill>
            <a:schemeClr val="accent6"/>
          </a:solidFill>
        </p:spPr>
        <p:txBody>
          <a:bodyPr>
            <a:spAutoFit/>
          </a:bodyPr>
          <a:lstStyle/>
          <a:p>
            <a:pPr>
              <a:defRPr/>
            </a:pPr>
            <a:r>
              <a:rPr lang="en-US" sz="2800" b="1" dirty="0">
                <a:solidFill>
                  <a:schemeClr val="bg1"/>
                </a:solidFill>
              </a:rPr>
              <a:t>SELECT Column1, Column2, Column3, …</a:t>
            </a:r>
            <a:br>
              <a:rPr lang="en-US" sz="2800" b="1" dirty="0">
                <a:solidFill>
                  <a:schemeClr val="bg1"/>
                </a:solidFill>
              </a:rPr>
            </a:br>
            <a:r>
              <a:rPr lang="en-US" sz="2800" b="1" dirty="0">
                <a:solidFill>
                  <a:schemeClr val="bg1"/>
                </a:solidFill>
              </a:rPr>
              <a:t>FROM Table1</a:t>
            </a:r>
            <a:br>
              <a:rPr lang="en-US" sz="2800" b="1" dirty="0">
                <a:solidFill>
                  <a:schemeClr val="bg1"/>
                </a:solidFill>
              </a:rPr>
            </a:br>
            <a:r>
              <a:rPr lang="en-US" sz="2800" b="1" dirty="0">
                <a:solidFill>
                  <a:schemeClr val="bg1"/>
                </a:solidFill>
              </a:rPr>
              <a:t>WHERE Column1 IN (Valu1, Value2, …) </a:t>
            </a:r>
          </a:p>
        </p:txBody>
      </p:sp>
      <p:sp>
        <p:nvSpPr>
          <p:cNvPr id="5" name="Rectangle 4"/>
          <p:cNvSpPr/>
          <p:nvPr/>
        </p:nvSpPr>
        <p:spPr>
          <a:xfrm>
            <a:off x="2500313" y="4895850"/>
            <a:ext cx="7772400" cy="1385888"/>
          </a:xfrm>
          <a:prstGeom prst="rect">
            <a:avLst/>
          </a:prstGeom>
          <a:solidFill>
            <a:schemeClr val="accent6"/>
          </a:solidFill>
        </p:spPr>
        <p:txBody>
          <a:bodyPr>
            <a:spAutoFit/>
          </a:bodyPr>
          <a:lstStyle/>
          <a:p>
            <a:pPr>
              <a:defRPr/>
            </a:pPr>
            <a:r>
              <a:rPr lang="en-US" sz="2800" b="1" dirty="0">
                <a:solidFill>
                  <a:schemeClr val="bg1"/>
                </a:solidFill>
              </a:rPr>
              <a:t>SELECT Column1, Column2, Column3, …</a:t>
            </a:r>
            <a:br>
              <a:rPr lang="en-US" sz="2800" b="1" dirty="0">
                <a:solidFill>
                  <a:schemeClr val="bg1"/>
                </a:solidFill>
              </a:rPr>
            </a:br>
            <a:r>
              <a:rPr lang="en-US" sz="2800" b="1" dirty="0">
                <a:solidFill>
                  <a:schemeClr val="bg1"/>
                </a:solidFill>
              </a:rPr>
              <a:t>FROM Table1</a:t>
            </a:r>
            <a:br>
              <a:rPr lang="en-US" sz="2800" b="1" dirty="0">
                <a:solidFill>
                  <a:schemeClr val="bg1"/>
                </a:solidFill>
              </a:rPr>
            </a:br>
            <a:r>
              <a:rPr lang="en-US" sz="2800" b="1" dirty="0">
                <a:solidFill>
                  <a:schemeClr val="bg1"/>
                </a:solidFill>
              </a:rPr>
              <a:t>WHERE Column1 NOT IN (Valu1, Value2, …) </a:t>
            </a:r>
          </a:p>
        </p:txBody>
      </p:sp>
    </p:spTree>
    <p:extLst>
      <p:ext uri="{BB962C8B-B14F-4D97-AF65-F5344CB8AC3E}">
        <p14:creationId xmlns:p14="http://schemas.microsoft.com/office/powerpoint/2010/main" val="2769368975"/>
      </p:ext>
    </p:extLst>
  </p:cSld>
  <p:clrMapOvr>
    <a:masterClrMapping/>
  </p:clrMapOvr>
  <p:transition spd="slow">
    <p:circl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ChangeArrowheads="1"/>
          </p:cNvSpPr>
          <p:nvPr/>
        </p:nvSpPr>
        <p:spPr bwMode="auto">
          <a:xfrm>
            <a:off x="4314825" y="404814"/>
            <a:ext cx="3860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b="1">
                <a:solidFill>
                  <a:schemeClr val="bg1"/>
                </a:solidFill>
              </a:rPr>
              <a:t>EmployeeHours table</a:t>
            </a:r>
          </a:p>
        </p:txBody>
      </p:sp>
      <p:graphicFrame>
        <p:nvGraphicFramePr>
          <p:cNvPr id="9" name="Table 8"/>
          <p:cNvGraphicFramePr>
            <a:graphicFrameLocks noGrp="1"/>
          </p:cNvGraphicFramePr>
          <p:nvPr/>
        </p:nvGraphicFramePr>
        <p:xfrm>
          <a:off x="2206625" y="1211263"/>
          <a:ext cx="8077200" cy="3657600"/>
        </p:xfrm>
        <a:graphic>
          <a:graphicData uri="http://schemas.openxmlformats.org/drawingml/2006/table">
            <a:tbl>
              <a:tblPr firstRow="1" bandRow="1">
                <a:tableStyleId>{00A15C55-8517-42AA-B614-E9B94910E393}</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134456">
                <a:tc>
                  <a:txBody>
                    <a:bodyPr/>
                    <a:lstStyle/>
                    <a:p>
                      <a:r>
                        <a:rPr lang="en-US" b="1" dirty="0"/>
                        <a:t>Employee</a:t>
                      </a:r>
                    </a:p>
                  </a:txBody>
                  <a:tcPr anchor="ctr"/>
                </a:tc>
                <a:tc>
                  <a:txBody>
                    <a:bodyPr/>
                    <a:lstStyle/>
                    <a:p>
                      <a:r>
                        <a:rPr lang="en-US" b="1"/>
                        <a:t>Date</a:t>
                      </a:r>
                    </a:p>
                  </a:txBody>
                  <a:tcPr anchor="ctr"/>
                </a:tc>
                <a:tc>
                  <a:txBody>
                    <a:bodyPr/>
                    <a:lstStyle/>
                    <a:p>
                      <a:r>
                        <a:rPr lang="en-US" b="1"/>
                        <a:t>Hours</a:t>
                      </a:r>
                    </a:p>
                  </a:txBody>
                  <a:tcPr anchor="ctr"/>
                </a:tc>
                <a:extLst>
                  <a:ext uri="{0D108BD9-81ED-4DB2-BD59-A6C34878D82A}">
                    <a16:rowId xmlns:a16="http://schemas.microsoft.com/office/drawing/2014/main" val="10000"/>
                  </a:ext>
                </a:extLst>
              </a:tr>
              <a:tr h="312420">
                <a:tc>
                  <a:txBody>
                    <a:bodyPr/>
                    <a:lstStyle/>
                    <a:p>
                      <a:r>
                        <a:rPr lang="en-US" b="1"/>
                        <a:t>John Smith</a:t>
                      </a:r>
                    </a:p>
                  </a:txBody>
                  <a:tcPr anchor="ctr"/>
                </a:tc>
                <a:tc>
                  <a:txBody>
                    <a:bodyPr/>
                    <a:lstStyle/>
                    <a:p>
                      <a:r>
                        <a:rPr lang="en-US" b="1"/>
                        <a:t>5/6/2004</a:t>
                      </a:r>
                    </a:p>
                  </a:txBody>
                  <a:tcPr anchor="ctr"/>
                </a:tc>
                <a:tc>
                  <a:txBody>
                    <a:bodyPr/>
                    <a:lstStyle/>
                    <a:p>
                      <a:r>
                        <a:rPr lang="en-US" b="1"/>
                        <a:t>8</a:t>
                      </a:r>
                    </a:p>
                  </a:txBody>
                  <a:tcPr anchor="ctr"/>
                </a:tc>
                <a:extLst>
                  <a:ext uri="{0D108BD9-81ED-4DB2-BD59-A6C34878D82A}">
                    <a16:rowId xmlns:a16="http://schemas.microsoft.com/office/drawing/2014/main" val="10001"/>
                  </a:ext>
                </a:extLst>
              </a:tr>
              <a:tr h="312420">
                <a:tc>
                  <a:txBody>
                    <a:bodyPr/>
                    <a:lstStyle/>
                    <a:p>
                      <a:r>
                        <a:rPr lang="en-US" b="1"/>
                        <a:t>Allan Babel</a:t>
                      </a:r>
                    </a:p>
                  </a:txBody>
                  <a:tcPr anchor="ctr"/>
                </a:tc>
                <a:tc>
                  <a:txBody>
                    <a:bodyPr/>
                    <a:lstStyle/>
                    <a:p>
                      <a:r>
                        <a:rPr lang="en-US" b="1"/>
                        <a:t>5/6/2004</a:t>
                      </a:r>
                    </a:p>
                  </a:txBody>
                  <a:tcPr anchor="ctr"/>
                </a:tc>
                <a:tc>
                  <a:txBody>
                    <a:bodyPr/>
                    <a:lstStyle/>
                    <a:p>
                      <a:r>
                        <a:rPr lang="en-US" b="1"/>
                        <a:t>8</a:t>
                      </a:r>
                    </a:p>
                  </a:txBody>
                  <a:tcPr anchor="ctr"/>
                </a:tc>
                <a:extLst>
                  <a:ext uri="{0D108BD9-81ED-4DB2-BD59-A6C34878D82A}">
                    <a16:rowId xmlns:a16="http://schemas.microsoft.com/office/drawing/2014/main" val="10002"/>
                  </a:ext>
                </a:extLst>
              </a:tr>
              <a:tr h="312420">
                <a:tc>
                  <a:txBody>
                    <a:bodyPr/>
                    <a:lstStyle/>
                    <a:p>
                      <a:r>
                        <a:rPr lang="en-US" b="1" dirty="0"/>
                        <a:t>Tina Crown</a:t>
                      </a:r>
                    </a:p>
                  </a:txBody>
                  <a:tcPr anchor="ctr"/>
                </a:tc>
                <a:tc>
                  <a:txBody>
                    <a:bodyPr/>
                    <a:lstStyle/>
                    <a:p>
                      <a:r>
                        <a:rPr lang="en-US" b="1"/>
                        <a:t>5/6/2004</a:t>
                      </a:r>
                    </a:p>
                  </a:txBody>
                  <a:tcPr anchor="ctr"/>
                </a:tc>
                <a:tc>
                  <a:txBody>
                    <a:bodyPr/>
                    <a:lstStyle/>
                    <a:p>
                      <a:r>
                        <a:rPr lang="en-US" b="1"/>
                        <a:t>8</a:t>
                      </a:r>
                    </a:p>
                  </a:txBody>
                  <a:tcPr anchor="ctr"/>
                </a:tc>
                <a:extLst>
                  <a:ext uri="{0D108BD9-81ED-4DB2-BD59-A6C34878D82A}">
                    <a16:rowId xmlns:a16="http://schemas.microsoft.com/office/drawing/2014/main" val="10003"/>
                  </a:ext>
                </a:extLst>
              </a:tr>
              <a:tr h="312420">
                <a:tc>
                  <a:txBody>
                    <a:bodyPr/>
                    <a:lstStyle/>
                    <a:p>
                      <a:r>
                        <a:rPr lang="en-US" b="1"/>
                        <a:t>John Smith</a:t>
                      </a:r>
                    </a:p>
                  </a:txBody>
                  <a:tcPr anchor="ctr"/>
                </a:tc>
                <a:tc>
                  <a:txBody>
                    <a:bodyPr/>
                    <a:lstStyle/>
                    <a:p>
                      <a:r>
                        <a:rPr lang="en-US" b="1"/>
                        <a:t>5/7/2004</a:t>
                      </a:r>
                    </a:p>
                  </a:txBody>
                  <a:tcPr anchor="ctr"/>
                </a:tc>
                <a:tc>
                  <a:txBody>
                    <a:bodyPr/>
                    <a:lstStyle/>
                    <a:p>
                      <a:r>
                        <a:rPr lang="en-US" b="1"/>
                        <a:t>9</a:t>
                      </a:r>
                    </a:p>
                  </a:txBody>
                  <a:tcPr anchor="ctr"/>
                </a:tc>
                <a:extLst>
                  <a:ext uri="{0D108BD9-81ED-4DB2-BD59-A6C34878D82A}">
                    <a16:rowId xmlns:a16="http://schemas.microsoft.com/office/drawing/2014/main" val="10004"/>
                  </a:ext>
                </a:extLst>
              </a:tr>
              <a:tr h="312420">
                <a:tc>
                  <a:txBody>
                    <a:bodyPr/>
                    <a:lstStyle/>
                    <a:p>
                      <a:r>
                        <a:rPr lang="en-US" b="1"/>
                        <a:t>Allan Babel</a:t>
                      </a:r>
                    </a:p>
                  </a:txBody>
                  <a:tcPr anchor="ctr"/>
                </a:tc>
                <a:tc>
                  <a:txBody>
                    <a:bodyPr/>
                    <a:lstStyle/>
                    <a:p>
                      <a:r>
                        <a:rPr lang="en-US" b="1"/>
                        <a:t>5/7/2004</a:t>
                      </a:r>
                    </a:p>
                  </a:txBody>
                  <a:tcPr anchor="ctr"/>
                </a:tc>
                <a:tc>
                  <a:txBody>
                    <a:bodyPr/>
                    <a:lstStyle/>
                    <a:p>
                      <a:r>
                        <a:rPr lang="en-US" b="1"/>
                        <a:t>8</a:t>
                      </a:r>
                    </a:p>
                  </a:txBody>
                  <a:tcPr anchor="ctr"/>
                </a:tc>
                <a:extLst>
                  <a:ext uri="{0D108BD9-81ED-4DB2-BD59-A6C34878D82A}">
                    <a16:rowId xmlns:a16="http://schemas.microsoft.com/office/drawing/2014/main" val="10005"/>
                  </a:ext>
                </a:extLst>
              </a:tr>
              <a:tr h="312420">
                <a:tc>
                  <a:txBody>
                    <a:bodyPr/>
                    <a:lstStyle/>
                    <a:p>
                      <a:r>
                        <a:rPr lang="en-US" b="1" dirty="0"/>
                        <a:t>Tina Crown</a:t>
                      </a:r>
                    </a:p>
                  </a:txBody>
                  <a:tcPr anchor="ctr"/>
                </a:tc>
                <a:tc>
                  <a:txBody>
                    <a:bodyPr/>
                    <a:lstStyle/>
                    <a:p>
                      <a:r>
                        <a:rPr lang="en-US" b="1" dirty="0"/>
                        <a:t>5/7/2004</a:t>
                      </a:r>
                    </a:p>
                  </a:txBody>
                  <a:tcPr anchor="ctr"/>
                </a:tc>
                <a:tc>
                  <a:txBody>
                    <a:bodyPr/>
                    <a:lstStyle/>
                    <a:p>
                      <a:r>
                        <a:rPr lang="en-US" b="1"/>
                        <a:t>10</a:t>
                      </a:r>
                    </a:p>
                  </a:txBody>
                  <a:tcPr anchor="ctr"/>
                </a:tc>
                <a:extLst>
                  <a:ext uri="{0D108BD9-81ED-4DB2-BD59-A6C34878D82A}">
                    <a16:rowId xmlns:a16="http://schemas.microsoft.com/office/drawing/2014/main" val="10006"/>
                  </a:ext>
                </a:extLst>
              </a:tr>
              <a:tr h="312420">
                <a:tc>
                  <a:txBody>
                    <a:bodyPr/>
                    <a:lstStyle/>
                    <a:p>
                      <a:r>
                        <a:rPr lang="en-US" b="1"/>
                        <a:t>John Smith</a:t>
                      </a:r>
                    </a:p>
                  </a:txBody>
                  <a:tcPr anchor="ctr"/>
                </a:tc>
                <a:tc>
                  <a:txBody>
                    <a:bodyPr/>
                    <a:lstStyle/>
                    <a:p>
                      <a:r>
                        <a:rPr lang="en-US" b="1" dirty="0"/>
                        <a:t>5/8/2004</a:t>
                      </a:r>
                    </a:p>
                  </a:txBody>
                  <a:tcPr anchor="ctr"/>
                </a:tc>
                <a:tc>
                  <a:txBody>
                    <a:bodyPr/>
                    <a:lstStyle/>
                    <a:p>
                      <a:r>
                        <a:rPr lang="en-US" b="1"/>
                        <a:t>8</a:t>
                      </a:r>
                    </a:p>
                  </a:txBody>
                  <a:tcPr anchor="ctr"/>
                </a:tc>
                <a:extLst>
                  <a:ext uri="{0D108BD9-81ED-4DB2-BD59-A6C34878D82A}">
                    <a16:rowId xmlns:a16="http://schemas.microsoft.com/office/drawing/2014/main" val="10007"/>
                  </a:ext>
                </a:extLst>
              </a:tr>
              <a:tr h="312420">
                <a:tc>
                  <a:txBody>
                    <a:bodyPr/>
                    <a:lstStyle/>
                    <a:p>
                      <a:r>
                        <a:rPr lang="en-US" b="1"/>
                        <a:t>Allan Babel</a:t>
                      </a:r>
                    </a:p>
                  </a:txBody>
                  <a:tcPr anchor="ctr"/>
                </a:tc>
                <a:tc>
                  <a:txBody>
                    <a:bodyPr/>
                    <a:lstStyle/>
                    <a:p>
                      <a:r>
                        <a:rPr lang="en-US" b="1" dirty="0"/>
                        <a:t>5/8/2004</a:t>
                      </a:r>
                    </a:p>
                  </a:txBody>
                  <a:tcPr anchor="ctr"/>
                </a:tc>
                <a:tc>
                  <a:txBody>
                    <a:bodyPr/>
                    <a:lstStyle/>
                    <a:p>
                      <a:r>
                        <a:rPr lang="en-US" b="1"/>
                        <a:t>8</a:t>
                      </a:r>
                    </a:p>
                  </a:txBody>
                  <a:tcPr anchor="ctr"/>
                </a:tc>
                <a:extLst>
                  <a:ext uri="{0D108BD9-81ED-4DB2-BD59-A6C34878D82A}">
                    <a16:rowId xmlns:a16="http://schemas.microsoft.com/office/drawing/2014/main" val="10008"/>
                  </a:ext>
                </a:extLst>
              </a:tr>
              <a:tr h="312420">
                <a:tc>
                  <a:txBody>
                    <a:bodyPr/>
                    <a:lstStyle/>
                    <a:p>
                      <a:r>
                        <a:rPr lang="en-US" b="1" dirty="0"/>
                        <a:t>Tina Crown</a:t>
                      </a:r>
                    </a:p>
                  </a:txBody>
                  <a:tcPr anchor="ctr"/>
                </a:tc>
                <a:tc>
                  <a:txBody>
                    <a:bodyPr/>
                    <a:lstStyle/>
                    <a:p>
                      <a:r>
                        <a:rPr lang="en-US" b="1"/>
                        <a:t>5/8/2004</a:t>
                      </a:r>
                    </a:p>
                  </a:txBody>
                  <a:tcPr anchor="ctr"/>
                </a:tc>
                <a:tc>
                  <a:txBody>
                    <a:bodyPr/>
                    <a:lstStyle/>
                    <a:p>
                      <a:r>
                        <a:rPr lang="en-US" b="1" dirty="0"/>
                        <a:t>9</a:t>
                      </a:r>
                    </a:p>
                  </a:txBody>
                  <a:tcPr anchor="ctr"/>
                </a:tc>
                <a:extLst>
                  <a:ext uri="{0D108BD9-81ED-4DB2-BD59-A6C34878D82A}">
                    <a16:rowId xmlns:a16="http://schemas.microsoft.com/office/drawing/2014/main" val="10009"/>
                  </a:ext>
                </a:extLst>
              </a:tr>
            </a:tbl>
          </a:graphicData>
        </a:graphic>
      </p:graphicFrame>
      <p:graphicFrame>
        <p:nvGraphicFramePr>
          <p:cNvPr id="10" name="Table 9"/>
          <p:cNvGraphicFramePr>
            <a:graphicFrameLocks noGrp="1"/>
          </p:cNvGraphicFramePr>
          <p:nvPr/>
        </p:nvGraphicFramePr>
        <p:xfrm>
          <a:off x="3057526" y="5365751"/>
          <a:ext cx="6376989" cy="1466907"/>
        </p:xfrm>
        <a:graphic>
          <a:graphicData uri="http://schemas.openxmlformats.org/drawingml/2006/table">
            <a:tbl>
              <a:tblPr firstRow="1" bandRow="1">
                <a:tableStyleId>{00A15C55-8517-42AA-B614-E9B94910E393}</a:tableStyleId>
              </a:tblPr>
              <a:tblGrid>
                <a:gridCol w="2125663">
                  <a:extLst>
                    <a:ext uri="{9D8B030D-6E8A-4147-A177-3AD203B41FA5}">
                      <a16:colId xmlns:a16="http://schemas.microsoft.com/office/drawing/2014/main" val="20000"/>
                    </a:ext>
                  </a:extLst>
                </a:gridCol>
                <a:gridCol w="2125663">
                  <a:extLst>
                    <a:ext uri="{9D8B030D-6E8A-4147-A177-3AD203B41FA5}">
                      <a16:colId xmlns:a16="http://schemas.microsoft.com/office/drawing/2014/main" val="20001"/>
                    </a:ext>
                  </a:extLst>
                </a:gridCol>
                <a:gridCol w="2125663">
                  <a:extLst>
                    <a:ext uri="{9D8B030D-6E8A-4147-A177-3AD203B41FA5}">
                      <a16:colId xmlns:a16="http://schemas.microsoft.com/office/drawing/2014/main" val="20002"/>
                    </a:ext>
                  </a:extLst>
                </a:gridCol>
              </a:tblGrid>
              <a:tr h="370143">
                <a:tc>
                  <a:txBody>
                    <a:bodyPr/>
                    <a:lstStyle/>
                    <a:p>
                      <a:r>
                        <a:rPr lang="en-US" sz="1800" b="1" dirty="0"/>
                        <a:t>Employee</a:t>
                      </a:r>
                    </a:p>
                  </a:txBody>
                  <a:tcPr marL="91438" marR="91438" marT="45634" marB="45634" anchor="ctr"/>
                </a:tc>
                <a:tc>
                  <a:txBody>
                    <a:bodyPr/>
                    <a:lstStyle/>
                    <a:p>
                      <a:r>
                        <a:rPr lang="en-US" sz="1800" b="1"/>
                        <a:t>Date</a:t>
                      </a:r>
                    </a:p>
                  </a:txBody>
                  <a:tcPr marL="91438" marR="91438" marT="45634" marB="45634" anchor="ctr"/>
                </a:tc>
                <a:tc>
                  <a:txBody>
                    <a:bodyPr/>
                    <a:lstStyle/>
                    <a:p>
                      <a:r>
                        <a:rPr lang="en-US" sz="1800" b="1"/>
                        <a:t>Hours</a:t>
                      </a:r>
                    </a:p>
                  </a:txBody>
                  <a:tcPr marL="91438" marR="91438" marT="45634" marB="45634" anchor="ctr"/>
                </a:tc>
                <a:extLst>
                  <a:ext uri="{0D108BD9-81ED-4DB2-BD59-A6C34878D82A}">
                    <a16:rowId xmlns:a16="http://schemas.microsoft.com/office/drawing/2014/main" val="10000"/>
                  </a:ext>
                </a:extLst>
              </a:tr>
              <a:tr h="365569">
                <a:tc>
                  <a:txBody>
                    <a:bodyPr/>
                    <a:lstStyle/>
                    <a:p>
                      <a:r>
                        <a:rPr lang="en-US" sz="1800" b="1"/>
                        <a:t>John Smith</a:t>
                      </a:r>
                    </a:p>
                  </a:txBody>
                  <a:tcPr marL="91438" marR="91438" marT="45634" marB="45634" anchor="ctr"/>
                </a:tc>
                <a:tc>
                  <a:txBody>
                    <a:bodyPr/>
                    <a:lstStyle/>
                    <a:p>
                      <a:r>
                        <a:rPr lang="en-US" sz="1800" b="1" dirty="0"/>
                        <a:t>5/7/2004</a:t>
                      </a:r>
                    </a:p>
                  </a:txBody>
                  <a:tcPr marL="91438" marR="91438" marT="45634" marB="45634" anchor="ctr"/>
                </a:tc>
                <a:tc>
                  <a:txBody>
                    <a:bodyPr/>
                    <a:lstStyle/>
                    <a:p>
                      <a:r>
                        <a:rPr lang="en-US" sz="1800" b="1"/>
                        <a:t>9</a:t>
                      </a:r>
                    </a:p>
                  </a:txBody>
                  <a:tcPr marL="91438" marR="91438" marT="45634" marB="45634" anchor="ctr"/>
                </a:tc>
                <a:extLst>
                  <a:ext uri="{0D108BD9-81ED-4DB2-BD59-A6C34878D82A}">
                    <a16:rowId xmlns:a16="http://schemas.microsoft.com/office/drawing/2014/main" val="10001"/>
                  </a:ext>
                </a:extLst>
              </a:tr>
              <a:tr h="365569">
                <a:tc>
                  <a:txBody>
                    <a:bodyPr/>
                    <a:lstStyle/>
                    <a:p>
                      <a:r>
                        <a:rPr lang="en-US" sz="1800" b="1"/>
                        <a:t>Tina Crown</a:t>
                      </a:r>
                    </a:p>
                  </a:txBody>
                  <a:tcPr marL="91438" marR="91438" marT="45634" marB="45634" anchor="ctr"/>
                </a:tc>
                <a:tc>
                  <a:txBody>
                    <a:bodyPr/>
                    <a:lstStyle/>
                    <a:p>
                      <a:r>
                        <a:rPr lang="en-US" sz="1800" b="1"/>
                        <a:t>5/7/2004</a:t>
                      </a:r>
                    </a:p>
                  </a:txBody>
                  <a:tcPr marL="91438" marR="91438" marT="45634" marB="45634" anchor="ctr"/>
                </a:tc>
                <a:tc>
                  <a:txBody>
                    <a:bodyPr/>
                    <a:lstStyle/>
                    <a:p>
                      <a:r>
                        <a:rPr lang="en-US" sz="1800" b="1"/>
                        <a:t>10</a:t>
                      </a:r>
                    </a:p>
                  </a:txBody>
                  <a:tcPr marL="91438" marR="91438" marT="45634" marB="45634" anchor="ctr"/>
                </a:tc>
                <a:extLst>
                  <a:ext uri="{0D108BD9-81ED-4DB2-BD59-A6C34878D82A}">
                    <a16:rowId xmlns:a16="http://schemas.microsoft.com/office/drawing/2014/main" val="10002"/>
                  </a:ext>
                </a:extLst>
              </a:tr>
              <a:tr h="365569">
                <a:tc>
                  <a:txBody>
                    <a:bodyPr/>
                    <a:lstStyle/>
                    <a:p>
                      <a:r>
                        <a:rPr lang="en-US" sz="1800" b="1" dirty="0"/>
                        <a:t>Tina Crown</a:t>
                      </a:r>
                    </a:p>
                  </a:txBody>
                  <a:tcPr marL="91438" marR="91438" marT="45634" marB="45634" anchor="ctr"/>
                </a:tc>
                <a:tc>
                  <a:txBody>
                    <a:bodyPr/>
                    <a:lstStyle/>
                    <a:p>
                      <a:r>
                        <a:rPr lang="en-US" sz="1800" b="1"/>
                        <a:t>5/8/2004</a:t>
                      </a:r>
                    </a:p>
                  </a:txBody>
                  <a:tcPr marL="91438" marR="91438" marT="45634" marB="45634" anchor="ctr"/>
                </a:tc>
                <a:tc>
                  <a:txBody>
                    <a:bodyPr/>
                    <a:lstStyle/>
                    <a:p>
                      <a:r>
                        <a:rPr lang="en-US" sz="1800" b="1" dirty="0"/>
                        <a:t>9</a:t>
                      </a:r>
                    </a:p>
                  </a:txBody>
                  <a:tcPr marL="91438" marR="91438" marT="45634" marB="45634" anchor="ctr"/>
                </a:tc>
                <a:extLst>
                  <a:ext uri="{0D108BD9-81ED-4DB2-BD59-A6C34878D82A}">
                    <a16:rowId xmlns:a16="http://schemas.microsoft.com/office/drawing/2014/main" val="10003"/>
                  </a:ext>
                </a:extLst>
              </a:tr>
            </a:tbl>
          </a:graphicData>
        </a:graphic>
      </p:graphicFrame>
      <p:sp>
        <p:nvSpPr>
          <p:cNvPr id="164935" name="Rectangle 10"/>
          <p:cNvSpPr>
            <a:spLocks noChangeArrowheads="1"/>
          </p:cNvSpPr>
          <p:nvPr/>
        </p:nvSpPr>
        <p:spPr bwMode="auto">
          <a:xfrm>
            <a:off x="2362200" y="4868863"/>
            <a:ext cx="776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 FROM  EmployeeHours  WHERE Hours IN (9, 10) </a:t>
            </a:r>
          </a:p>
        </p:txBody>
      </p:sp>
    </p:spTree>
    <p:extLst>
      <p:ext uri="{BB962C8B-B14F-4D97-AF65-F5344CB8AC3E}">
        <p14:creationId xmlns:p14="http://schemas.microsoft.com/office/powerpoint/2010/main" val="2053828874"/>
      </p:ext>
    </p:extLst>
  </p:cSld>
  <p:clrMapOvr>
    <a:masterClrMapping/>
  </p:clrMapOvr>
  <p:transition spd="slow">
    <p:circl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noGrp="1" noChangeArrowheads="1"/>
          </p:cNvSpPr>
          <p:nvPr>
            <p:ph type="title"/>
          </p:nvPr>
        </p:nvSpPr>
        <p:spPr/>
        <p:txBody>
          <a:bodyPr>
            <a:normAutofit fontScale="90000"/>
          </a:bodyPr>
          <a:lstStyle/>
          <a:p>
            <a:r>
              <a:rPr lang="en-US" altLang="en-US"/>
              <a:t>LIKE operator</a:t>
            </a:r>
          </a:p>
        </p:txBody>
      </p:sp>
      <p:sp>
        <p:nvSpPr>
          <p:cNvPr id="3" name="Content Placeholder 2"/>
          <p:cNvSpPr>
            <a:spLocks noGrp="1"/>
          </p:cNvSpPr>
          <p:nvPr>
            <p:ph idx="1"/>
          </p:nvPr>
        </p:nvSpPr>
        <p:spPr>
          <a:xfrm>
            <a:off x="2438400" y="1784350"/>
            <a:ext cx="7772400" cy="1949450"/>
          </a:xfrm>
        </p:spPr>
        <p:txBody>
          <a:bodyPr/>
          <a:lstStyle/>
          <a:p>
            <a:pPr>
              <a:defRPr/>
            </a:pPr>
            <a:r>
              <a:rPr lang="en-US" dirty="0"/>
              <a:t>The </a:t>
            </a:r>
            <a:r>
              <a:rPr lang="en-US" b="1" dirty="0"/>
              <a:t>SQL LIKE</a:t>
            </a:r>
            <a:r>
              <a:rPr lang="en-US" dirty="0"/>
              <a:t> clause is very useful when you want to specify a search condition within your SQL WHERE clause, for a specified pattern in a column.</a:t>
            </a:r>
          </a:p>
        </p:txBody>
      </p:sp>
      <p:sp>
        <p:nvSpPr>
          <p:cNvPr id="4" name="Rectangle 3"/>
          <p:cNvSpPr/>
          <p:nvPr/>
        </p:nvSpPr>
        <p:spPr>
          <a:xfrm>
            <a:off x="2903539" y="4652963"/>
            <a:ext cx="6842125" cy="1200150"/>
          </a:xfrm>
          <a:prstGeom prst="rect">
            <a:avLst/>
          </a:prstGeom>
          <a:solidFill>
            <a:schemeClr val="accent6"/>
          </a:solidFill>
        </p:spPr>
        <p:txBody>
          <a:bodyPr>
            <a:spAutoFit/>
          </a:bodyPr>
          <a:lstStyle/>
          <a:p>
            <a:pPr>
              <a:defRPr/>
            </a:pPr>
            <a:r>
              <a:rPr lang="en-US" sz="2400" b="1" dirty="0">
                <a:solidFill>
                  <a:schemeClr val="bg1"/>
                </a:solidFill>
              </a:rPr>
              <a:t>SELECT </a:t>
            </a:r>
            <a:r>
              <a:rPr lang="en-US" sz="2400" b="1" dirty="0" err="1">
                <a:solidFill>
                  <a:schemeClr val="bg1"/>
                </a:solidFill>
              </a:rPr>
              <a:t>column_name</a:t>
            </a:r>
            <a:r>
              <a:rPr lang="en-US" sz="2400" b="1" dirty="0">
                <a:solidFill>
                  <a:schemeClr val="bg1"/>
                </a:solidFill>
              </a:rPr>
              <a:t>(s)</a:t>
            </a:r>
            <a:br>
              <a:rPr lang="en-US" sz="2400" b="1" dirty="0">
                <a:solidFill>
                  <a:schemeClr val="bg1"/>
                </a:solidFill>
              </a:rPr>
            </a:br>
            <a:r>
              <a:rPr lang="en-US" sz="2400" b="1" dirty="0">
                <a:solidFill>
                  <a:schemeClr val="bg1"/>
                </a:solidFill>
              </a:rPr>
              <a:t>FROM </a:t>
            </a:r>
            <a:r>
              <a:rPr lang="en-US" sz="2400" b="1" dirty="0" err="1">
                <a:solidFill>
                  <a:schemeClr val="bg1"/>
                </a:solidFill>
              </a:rPr>
              <a:t>table_name</a:t>
            </a:r>
            <a:br>
              <a:rPr lang="en-US" sz="2400" b="1" dirty="0">
                <a:solidFill>
                  <a:schemeClr val="bg1"/>
                </a:solidFill>
              </a:rPr>
            </a:br>
            <a:r>
              <a:rPr lang="en-US" sz="2400" b="1" dirty="0">
                <a:solidFill>
                  <a:schemeClr val="bg1"/>
                </a:solidFill>
              </a:rPr>
              <a:t>WHERE </a:t>
            </a:r>
            <a:r>
              <a:rPr lang="en-US" sz="2400" b="1" dirty="0" err="1">
                <a:solidFill>
                  <a:schemeClr val="bg1"/>
                </a:solidFill>
              </a:rPr>
              <a:t>column_name</a:t>
            </a:r>
            <a:r>
              <a:rPr lang="en-US" sz="2400" b="1" dirty="0">
                <a:solidFill>
                  <a:schemeClr val="bg1"/>
                </a:solidFill>
              </a:rPr>
              <a:t> LIKE pattern</a:t>
            </a:r>
          </a:p>
        </p:txBody>
      </p:sp>
    </p:spTree>
    <p:extLst>
      <p:ext uri="{BB962C8B-B14F-4D97-AF65-F5344CB8AC3E}">
        <p14:creationId xmlns:p14="http://schemas.microsoft.com/office/powerpoint/2010/main" val="1581737251"/>
      </p:ext>
    </p:extLst>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normAutofit fontScale="90000"/>
          </a:bodyPr>
          <a:lstStyle/>
          <a:p>
            <a:pPr eaLnBrk="1" hangingPunct="1"/>
            <a:r>
              <a:rPr lang="en-US" altLang="en-US"/>
              <a:t>Database Models</a:t>
            </a:r>
          </a:p>
        </p:txBody>
      </p:sp>
      <p:sp>
        <p:nvSpPr>
          <p:cNvPr id="23555" name="WordArt 3"/>
          <p:cNvSpPr>
            <a:spLocks noChangeArrowheads="1" noChangeShapeType="1" noTextEdit="1"/>
          </p:cNvSpPr>
          <p:nvPr/>
        </p:nvSpPr>
        <p:spPr bwMode="auto">
          <a:xfrm>
            <a:off x="2952751" y="2357438"/>
            <a:ext cx="3895725" cy="495300"/>
          </a:xfrm>
          <a:prstGeom prst="rect">
            <a:avLst/>
          </a:prstGeom>
        </p:spPr>
        <p:txBody>
          <a:bodyPr wrap="none" fromWordArt="1">
            <a:prstTxWarp prst="textPlain">
              <a:avLst>
                <a:gd name="adj" fmla="val 50000"/>
              </a:avLst>
            </a:prstTxWarp>
          </a:bodyPr>
          <a:lstStyle/>
          <a:p>
            <a:r>
              <a:rPr lang="en-US" sz="2800" kern="10">
                <a:ln w="12700">
                  <a:solidFill>
                    <a:srgbClr val="3333CC"/>
                  </a:solidFill>
                  <a:miter lim="800000"/>
                  <a:headEnd/>
                  <a:tailEnd/>
                </a:ln>
                <a:solidFill>
                  <a:srgbClr val="B2B2B2">
                    <a:alpha val="50195"/>
                  </a:srgbClr>
                </a:solidFill>
                <a:effectLst>
                  <a:outerShdw dist="45791" dir="2021404" algn="ctr" rotWithShape="0">
                    <a:srgbClr val="9999FF"/>
                  </a:outerShdw>
                </a:effectLst>
                <a:latin typeface="Arial Black" panose="020B0A04020102020204" pitchFamily="34" charset="0"/>
              </a:rPr>
              <a:t>- Hierarchical model</a:t>
            </a:r>
          </a:p>
        </p:txBody>
      </p:sp>
      <p:pic>
        <p:nvPicPr>
          <p:cNvPr id="23556" name="Picture 4" descr="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5" y="2143125"/>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WordArt 5"/>
          <p:cNvSpPr>
            <a:spLocks noChangeArrowheads="1" noChangeShapeType="1" noTextEdit="1"/>
          </p:cNvSpPr>
          <p:nvPr/>
        </p:nvSpPr>
        <p:spPr bwMode="auto">
          <a:xfrm>
            <a:off x="3024189" y="3786188"/>
            <a:ext cx="3171825" cy="495300"/>
          </a:xfrm>
          <a:prstGeom prst="rect">
            <a:avLst/>
          </a:prstGeom>
        </p:spPr>
        <p:txBody>
          <a:bodyPr wrap="none" fromWordArt="1">
            <a:prstTxWarp prst="textPlain">
              <a:avLst>
                <a:gd name="adj" fmla="val 50000"/>
              </a:avLst>
            </a:prstTxWarp>
          </a:bodyPr>
          <a:lstStyle/>
          <a:p>
            <a:r>
              <a:rPr lang="en-US" sz="2800" kern="10">
                <a:ln w="12700">
                  <a:solidFill>
                    <a:srgbClr val="3333CC"/>
                  </a:solidFill>
                  <a:miter lim="800000"/>
                  <a:headEnd/>
                  <a:tailEnd/>
                </a:ln>
                <a:solidFill>
                  <a:srgbClr val="B2B2B2">
                    <a:alpha val="50195"/>
                  </a:srgbClr>
                </a:solidFill>
                <a:effectLst>
                  <a:outerShdw dist="45791" dir="2021404" algn="ctr" rotWithShape="0">
                    <a:srgbClr val="9999FF"/>
                  </a:outerShdw>
                </a:effectLst>
                <a:latin typeface="Arial Black" panose="020B0A04020102020204" pitchFamily="34" charset="0"/>
              </a:rPr>
              <a:t>- Network model</a:t>
            </a:r>
          </a:p>
        </p:txBody>
      </p:sp>
      <p:pic>
        <p:nvPicPr>
          <p:cNvPr id="23558" name="Picture 6" descr="ne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25" y="35718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WordArt 7"/>
          <p:cNvSpPr>
            <a:spLocks noChangeArrowheads="1" noChangeShapeType="1" noTextEdit="1"/>
          </p:cNvSpPr>
          <p:nvPr/>
        </p:nvSpPr>
        <p:spPr bwMode="auto">
          <a:xfrm>
            <a:off x="3095625" y="5143500"/>
            <a:ext cx="3486150" cy="495300"/>
          </a:xfrm>
          <a:prstGeom prst="rect">
            <a:avLst/>
          </a:prstGeom>
        </p:spPr>
        <p:txBody>
          <a:bodyPr wrap="none" fromWordArt="1">
            <a:prstTxWarp prst="textPlain">
              <a:avLst>
                <a:gd name="adj" fmla="val 50000"/>
              </a:avLst>
            </a:prstTxWarp>
          </a:bodyPr>
          <a:lstStyle/>
          <a:p>
            <a:r>
              <a:rPr lang="en-US" sz="2800" kern="10">
                <a:ln w="12700">
                  <a:solidFill>
                    <a:srgbClr val="3333CC"/>
                  </a:solidFill>
                  <a:miter lim="800000"/>
                  <a:headEnd/>
                  <a:tailEnd/>
                </a:ln>
                <a:solidFill>
                  <a:srgbClr val="B2B2B2">
                    <a:alpha val="50195"/>
                  </a:srgbClr>
                </a:solidFill>
                <a:effectLst>
                  <a:outerShdw dist="45791" dir="2021404" algn="ctr" rotWithShape="0">
                    <a:srgbClr val="9999FF"/>
                  </a:outerShdw>
                </a:effectLst>
                <a:latin typeface="Arial Black" panose="020B0A04020102020204" pitchFamily="34" charset="0"/>
              </a:rPr>
              <a:t>- Relational model</a:t>
            </a:r>
          </a:p>
        </p:txBody>
      </p:sp>
      <p:pic>
        <p:nvPicPr>
          <p:cNvPr id="23560" name="Picture 8" descr="re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25" y="485775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9537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1524000"/>
            <a:ext cx="7772400" cy="2025650"/>
          </a:xfrm>
        </p:spPr>
        <p:txBody>
          <a:bodyPr/>
          <a:lstStyle/>
          <a:p>
            <a:pPr>
              <a:defRPr/>
            </a:pPr>
            <a:r>
              <a:rPr lang="en-US" dirty="0"/>
              <a:t>SQL wildcards must be used with the SQL LIKE operator.</a:t>
            </a:r>
          </a:p>
          <a:p>
            <a:pPr>
              <a:defRPr/>
            </a:pPr>
            <a:r>
              <a:rPr lang="en-US" dirty="0"/>
              <a:t>With SQL, the following wildcards can be used:</a:t>
            </a:r>
          </a:p>
          <a:p>
            <a:pPr>
              <a:defRPr/>
            </a:pPr>
            <a:endParaRPr lang="en-US" dirty="0"/>
          </a:p>
        </p:txBody>
      </p:sp>
      <p:graphicFrame>
        <p:nvGraphicFramePr>
          <p:cNvPr id="4" name="Table 3"/>
          <p:cNvGraphicFramePr>
            <a:graphicFrameLocks noGrp="1"/>
          </p:cNvGraphicFramePr>
          <p:nvPr/>
        </p:nvGraphicFramePr>
        <p:xfrm>
          <a:off x="2895600" y="3733801"/>
          <a:ext cx="7315200" cy="2124075"/>
        </p:xfrm>
        <a:graphic>
          <a:graphicData uri="http://schemas.openxmlformats.org/drawingml/2006/table">
            <a:tbl>
              <a:tblPr firstRow="1" bandRow="1">
                <a:tableStyleId>{00A15C55-8517-42AA-B614-E9B94910E393}</a:tableStyleId>
              </a:tblPr>
              <a:tblGrid>
                <a:gridCol w="2895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951">
                <a:tc>
                  <a:txBody>
                    <a:bodyPr/>
                    <a:lstStyle/>
                    <a:p>
                      <a:pPr algn="l"/>
                      <a:r>
                        <a:rPr lang="en-US" sz="1800" dirty="0"/>
                        <a:t>Wildcard</a:t>
                      </a:r>
                    </a:p>
                  </a:txBody>
                  <a:tcPr marT="45734" marB="45734" anchor="ctr"/>
                </a:tc>
                <a:tc>
                  <a:txBody>
                    <a:bodyPr/>
                    <a:lstStyle/>
                    <a:p>
                      <a:pPr algn="l"/>
                      <a:r>
                        <a:rPr lang="en-US" sz="1800"/>
                        <a:t>Description</a:t>
                      </a:r>
                    </a:p>
                  </a:txBody>
                  <a:tcPr marT="45734" marB="45734"/>
                </a:tc>
                <a:extLst>
                  <a:ext uri="{0D108BD9-81ED-4DB2-BD59-A6C34878D82A}">
                    <a16:rowId xmlns:a16="http://schemas.microsoft.com/office/drawing/2014/main" val="10000"/>
                  </a:ext>
                </a:extLst>
              </a:tr>
              <a:tr h="370951">
                <a:tc>
                  <a:txBody>
                    <a:bodyPr/>
                    <a:lstStyle/>
                    <a:p>
                      <a:r>
                        <a:rPr lang="en-US" sz="1800" dirty="0"/>
                        <a:t>%</a:t>
                      </a:r>
                    </a:p>
                  </a:txBody>
                  <a:tcPr marT="45734" marB="45734"/>
                </a:tc>
                <a:tc>
                  <a:txBody>
                    <a:bodyPr/>
                    <a:lstStyle/>
                    <a:p>
                      <a:r>
                        <a:rPr lang="en-US" sz="1800" dirty="0"/>
                        <a:t>A substitute for zero or more characters </a:t>
                      </a:r>
                    </a:p>
                  </a:txBody>
                  <a:tcPr marT="45734" marB="45734"/>
                </a:tc>
                <a:extLst>
                  <a:ext uri="{0D108BD9-81ED-4DB2-BD59-A6C34878D82A}">
                    <a16:rowId xmlns:a16="http://schemas.microsoft.com/office/drawing/2014/main" val="10001"/>
                  </a:ext>
                </a:extLst>
              </a:tr>
              <a:tr h="370951">
                <a:tc>
                  <a:txBody>
                    <a:bodyPr/>
                    <a:lstStyle/>
                    <a:p>
                      <a:r>
                        <a:rPr lang="en-US" sz="1800"/>
                        <a:t>_</a:t>
                      </a:r>
                    </a:p>
                  </a:txBody>
                  <a:tcPr marT="45734" marB="45734"/>
                </a:tc>
                <a:tc>
                  <a:txBody>
                    <a:bodyPr/>
                    <a:lstStyle/>
                    <a:p>
                      <a:r>
                        <a:rPr lang="en-US" sz="1800" dirty="0"/>
                        <a:t>A substitute for exactly one character</a:t>
                      </a:r>
                    </a:p>
                  </a:txBody>
                  <a:tcPr marT="45734" marB="45734"/>
                </a:tc>
                <a:extLst>
                  <a:ext uri="{0D108BD9-81ED-4DB2-BD59-A6C34878D82A}">
                    <a16:rowId xmlns:a16="http://schemas.microsoft.com/office/drawing/2014/main" val="10002"/>
                  </a:ext>
                </a:extLst>
              </a:tr>
              <a:tr h="370951">
                <a:tc>
                  <a:txBody>
                    <a:bodyPr/>
                    <a:lstStyle/>
                    <a:p>
                      <a:r>
                        <a:rPr lang="en-US" sz="1800"/>
                        <a:t>[charlist]</a:t>
                      </a:r>
                    </a:p>
                  </a:txBody>
                  <a:tcPr marT="45734" marB="45734"/>
                </a:tc>
                <a:tc>
                  <a:txBody>
                    <a:bodyPr/>
                    <a:lstStyle/>
                    <a:p>
                      <a:r>
                        <a:rPr lang="en-US" sz="1800"/>
                        <a:t>Any single character in charlist</a:t>
                      </a:r>
                    </a:p>
                  </a:txBody>
                  <a:tcPr marT="45734" marB="45734"/>
                </a:tc>
                <a:extLst>
                  <a:ext uri="{0D108BD9-81ED-4DB2-BD59-A6C34878D82A}">
                    <a16:rowId xmlns:a16="http://schemas.microsoft.com/office/drawing/2014/main" val="10003"/>
                  </a:ext>
                </a:extLst>
              </a:tr>
              <a:tr h="640271">
                <a:tc>
                  <a:txBody>
                    <a:bodyPr/>
                    <a:lstStyle/>
                    <a:p>
                      <a:r>
                        <a:rPr lang="en-US" sz="1800" dirty="0"/>
                        <a:t>[^</a:t>
                      </a:r>
                      <a:r>
                        <a:rPr lang="en-US" sz="1800" dirty="0" err="1"/>
                        <a:t>charlist</a:t>
                      </a:r>
                      <a:r>
                        <a:rPr lang="en-US" sz="1800" dirty="0"/>
                        <a:t>]or</a:t>
                      </a:r>
                    </a:p>
                    <a:p>
                      <a:r>
                        <a:rPr lang="en-US" sz="1800" dirty="0"/>
                        <a:t>[!</a:t>
                      </a:r>
                      <a:r>
                        <a:rPr lang="en-US" sz="1800" dirty="0" err="1"/>
                        <a:t>charlist</a:t>
                      </a:r>
                      <a:r>
                        <a:rPr lang="en-US" sz="1800" dirty="0"/>
                        <a:t>]</a:t>
                      </a:r>
                    </a:p>
                  </a:txBody>
                  <a:tcPr marT="45734" marB="45734"/>
                </a:tc>
                <a:tc>
                  <a:txBody>
                    <a:bodyPr/>
                    <a:lstStyle/>
                    <a:p>
                      <a:r>
                        <a:rPr lang="en-US" sz="1800" dirty="0"/>
                        <a:t>Any single character not in </a:t>
                      </a:r>
                      <a:r>
                        <a:rPr lang="en-US" sz="1800" dirty="0" err="1"/>
                        <a:t>charlist</a:t>
                      </a:r>
                      <a:endParaRPr lang="en-US" sz="1800" dirty="0"/>
                    </a:p>
                  </a:txBody>
                  <a:tcPr marT="45734" marB="4573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0218496"/>
      </p:ext>
    </p:extLst>
  </p:cSld>
  <p:clrMapOvr>
    <a:masterClrMapping/>
  </p:clrMapOvr>
  <p:transition spd="slow">
    <p:circl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919288" y="1844675"/>
          <a:ext cx="8610600" cy="1925638"/>
        </p:xfrm>
        <a:graphic>
          <a:graphicData uri="http://schemas.openxmlformats.org/drawingml/2006/table">
            <a:tbl>
              <a:tblPr firstRow="1" bandRow="1">
                <a:tableStyleId>{00A15C55-8517-42AA-B614-E9B94910E393}</a:tableStyleId>
              </a:tblPr>
              <a:tblGrid>
                <a:gridCol w="137430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835696">
                  <a:extLst>
                    <a:ext uri="{9D8B030D-6E8A-4147-A177-3AD203B41FA5}">
                      <a16:colId xmlns:a16="http://schemas.microsoft.com/office/drawing/2014/main" val="20004"/>
                    </a:ext>
                  </a:extLst>
                </a:gridCol>
              </a:tblGrid>
              <a:tr h="365782">
                <a:tc>
                  <a:txBody>
                    <a:bodyPr/>
                    <a:lstStyle/>
                    <a:p>
                      <a:r>
                        <a:rPr lang="en-US" sz="1800" dirty="0" err="1"/>
                        <a:t>FirstName</a:t>
                      </a:r>
                      <a:endParaRPr lang="en-US" sz="1800" dirty="0"/>
                    </a:p>
                  </a:txBody>
                  <a:tcPr marT="45711" marB="45711" anchor="ctr"/>
                </a:tc>
                <a:tc>
                  <a:txBody>
                    <a:bodyPr/>
                    <a:lstStyle/>
                    <a:p>
                      <a:r>
                        <a:rPr lang="en-US" sz="1800"/>
                        <a:t>LastName</a:t>
                      </a:r>
                    </a:p>
                  </a:txBody>
                  <a:tcPr marT="45711" marB="45711" anchor="ctr"/>
                </a:tc>
                <a:tc>
                  <a:txBody>
                    <a:bodyPr/>
                    <a:lstStyle/>
                    <a:p>
                      <a:r>
                        <a:rPr lang="en-US" sz="1800" dirty="0"/>
                        <a:t>Email</a:t>
                      </a:r>
                    </a:p>
                  </a:txBody>
                  <a:tcPr marT="45711" marB="45711" anchor="ctr"/>
                </a:tc>
                <a:tc>
                  <a:txBody>
                    <a:bodyPr/>
                    <a:lstStyle/>
                    <a:p>
                      <a:r>
                        <a:rPr lang="en-US" sz="1800"/>
                        <a:t>DOB</a:t>
                      </a:r>
                    </a:p>
                  </a:txBody>
                  <a:tcPr marT="45711" marB="45711" anchor="ctr"/>
                </a:tc>
                <a:tc>
                  <a:txBody>
                    <a:bodyPr/>
                    <a:lstStyle/>
                    <a:p>
                      <a:r>
                        <a:rPr lang="en-US" sz="1800" dirty="0"/>
                        <a:t>Phone</a:t>
                      </a:r>
                    </a:p>
                  </a:txBody>
                  <a:tcPr marT="45711" marB="45711" anchor="ctr"/>
                </a:tc>
                <a:extLst>
                  <a:ext uri="{0D108BD9-81ED-4DB2-BD59-A6C34878D82A}">
                    <a16:rowId xmlns:a16="http://schemas.microsoft.com/office/drawing/2014/main" val="10000"/>
                  </a:ext>
                </a:extLst>
              </a:tr>
              <a:tr h="365782">
                <a:tc>
                  <a:txBody>
                    <a:bodyPr/>
                    <a:lstStyle/>
                    <a:p>
                      <a:r>
                        <a:rPr lang="en-US" sz="1800"/>
                        <a:t>John</a:t>
                      </a:r>
                    </a:p>
                  </a:txBody>
                  <a:tcPr marT="45711" marB="45711" anchor="ctr"/>
                </a:tc>
                <a:tc>
                  <a:txBody>
                    <a:bodyPr/>
                    <a:lstStyle/>
                    <a:p>
                      <a:r>
                        <a:rPr lang="en-US" sz="1800" dirty="0"/>
                        <a:t>Smith</a:t>
                      </a:r>
                    </a:p>
                  </a:txBody>
                  <a:tcPr marT="45711" marB="45711" anchor="ctr"/>
                </a:tc>
                <a:tc>
                  <a:txBody>
                    <a:bodyPr/>
                    <a:lstStyle/>
                    <a:p>
                      <a:r>
                        <a:rPr lang="en-US" sz="1800" dirty="0"/>
                        <a:t>John.Smith@yahoo.com</a:t>
                      </a:r>
                    </a:p>
                  </a:txBody>
                  <a:tcPr marT="45711" marB="45711" anchor="ctr"/>
                </a:tc>
                <a:tc>
                  <a:txBody>
                    <a:bodyPr/>
                    <a:lstStyle/>
                    <a:p>
                      <a:r>
                        <a:rPr lang="en-US" sz="1800"/>
                        <a:t>2/4/1968</a:t>
                      </a:r>
                    </a:p>
                  </a:txBody>
                  <a:tcPr marT="45711" marB="45711" anchor="ctr"/>
                </a:tc>
                <a:tc>
                  <a:txBody>
                    <a:bodyPr/>
                    <a:lstStyle/>
                    <a:p>
                      <a:r>
                        <a:rPr lang="en-US" sz="1800"/>
                        <a:t>626 222-2222</a:t>
                      </a:r>
                    </a:p>
                  </a:txBody>
                  <a:tcPr marT="45711" marB="45711" anchor="ctr"/>
                </a:tc>
                <a:extLst>
                  <a:ext uri="{0D108BD9-81ED-4DB2-BD59-A6C34878D82A}">
                    <a16:rowId xmlns:a16="http://schemas.microsoft.com/office/drawing/2014/main" val="10001"/>
                  </a:ext>
                </a:extLst>
              </a:tr>
              <a:tr h="396180">
                <a:tc>
                  <a:txBody>
                    <a:bodyPr/>
                    <a:lstStyle/>
                    <a:p>
                      <a:r>
                        <a:rPr lang="en-US" sz="1800" dirty="0"/>
                        <a:t>Steven</a:t>
                      </a:r>
                    </a:p>
                  </a:txBody>
                  <a:tcPr marT="45711" marB="45711" anchor="ctr"/>
                </a:tc>
                <a:tc>
                  <a:txBody>
                    <a:bodyPr/>
                    <a:lstStyle/>
                    <a:p>
                      <a:r>
                        <a:rPr lang="en-US" sz="1800"/>
                        <a:t>Goldfish</a:t>
                      </a:r>
                    </a:p>
                  </a:txBody>
                  <a:tcPr marT="45711" marB="45711" anchor="ctr"/>
                </a:tc>
                <a:tc>
                  <a:txBody>
                    <a:bodyPr/>
                    <a:lstStyle/>
                    <a:p>
                      <a:r>
                        <a:rPr lang="en-US" sz="1800" dirty="0"/>
                        <a:t>goldfish@fishhere.net</a:t>
                      </a:r>
                    </a:p>
                  </a:txBody>
                  <a:tcPr marT="45711" marB="45711" anchor="ctr"/>
                </a:tc>
                <a:tc>
                  <a:txBody>
                    <a:bodyPr/>
                    <a:lstStyle/>
                    <a:p>
                      <a:r>
                        <a:rPr lang="en-US" sz="1800"/>
                        <a:t>4/4/1974</a:t>
                      </a:r>
                    </a:p>
                  </a:txBody>
                  <a:tcPr marT="45711" marB="45711" anchor="ctr"/>
                </a:tc>
                <a:tc>
                  <a:txBody>
                    <a:bodyPr/>
                    <a:lstStyle/>
                    <a:p>
                      <a:r>
                        <a:rPr lang="en-US" sz="1800"/>
                        <a:t>323 455-4545</a:t>
                      </a:r>
                    </a:p>
                  </a:txBody>
                  <a:tcPr marT="45711" marB="45711" anchor="ctr"/>
                </a:tc>
                <a:extLst>
                  <a:ext uri="{0D108BD9-81ED-4DB2-BD59-A6C34878D82A}">
                    <a16:rowId xmlns:a16="http://schemas.microsoft.com/office/drawing/2014/main" val="10002"/>
                  </a:ext>
                </a:extLst>
              </a:tr>
              <a:tr h="432112">
                <a:tc>
                  <a:txBody>
                    <a:bodyPr/>
                    <a:lstStyle/>
                    <a:p>
                      <a:r>
                        <a:rPr lang="en-US" sz="1800"/>
                        <a:t>Paula</a:t>
                      </a:r>
                    </a:p>
                  </a:txBody>
                  <a:tcPr marT="45711" marB="45711" anchor="ctr"/>
                </a:tc>
                <a:tc>
                  <a:txBody>
                    <a:bodyPr/>
                    <a:lstStyle/>
                    <a:p>
                      <a:r>
                        <a:rPr lang="en-US" sz="1800"/>
                        <a:t>Brown</a:t>
                      </a:r>
                    </a:p>
                  </a:txBody>
                  <a:tcPr marT="45711" marB="45711" anchor="ctr"/>
                </a:tc>
                <a:tc>
                  <a:txBody>
                    <a:bodyPr/>
                    <a:lstStyle/>
                    <a:p>
                      <a:r>
                        <a:rPr lang="en-US" sz="1800"/>
                        <a:t>pb@herowndomain.org</a:t>
                      </a:r>
                    </a:p>
                  </a:txBody>
                  <a:tcPr marT="45711" marB="45711" anchor="ctr"/>
                </a:tc>
                <a:tc>
                  <a:txBody>
                    <a:bodyPr/>
                    <a:lstStyle/>
                    <a:p>
                      <a:r>
                        <a:rPr lang="en-US" sz="1800"/>
                        <a:t>5/24/1978</a:t>
                      </a:r>
                    </a:p>
                  </a:txBody>
                  <a:tcPr marT="45711" marB="45711" anchor="ctr"/>
                </a:tc>
                <a:tc>
                  <a:txBody>
                    <a:bodyPr/>
                    <a:lstStyle/>
                    <a:p>
                      <a:r>
                        <a:rPr lang="en-US" sz="1800"/>
                        <a:t>416 323-3232</a:t>
                      </a:r>
                    </a:p>
                  </a:txBody>
                  <a:tcPr marT="45711" marB="45711" anchor="ctr"/>
                </a:tc>
                <a:extLst>
                  <a:ext uri="{0D108BD9-81ED-4DB2-BD59-A6C34878D82A}">
                    <a16:rowId xmlns:a16="http://schemas.microsoft.com/office/drawing/2014/main" val="10003"/>
                  </a:ext>
                </a:extLst>
              </a:tr>
              <a:tr h="365782">
                <a:tc>
                  <a:txBody>
                    <a:bodyPr/>
                    <a:lstStyle/>
                    <a:p>
                      <a:r>
                        <a:rPr lang="en-US" sz="1800"/>
                        <a:t>James</a:t>
                      </a:r>
                    </a:p>
                  </a:txBody>
                  <a:tcPr marT="45711" marB="45711" anchor="ctr"/>
                </a:tc>
                <a:tc>
                  <a:txBody>
                    <a:bodyPr/>
                    <a:lstStyle/>
                    <a:p>
                      <a:r>
                        <a:rPr lang="en-US" sz="1800" dirty="0"/>
                        <a:t>Smith</a:t>
                      </a:r>
                    </a:p>
                  </a:txBody>
                  <a:tcPr marT="45711" marB="45711" anchor="ctr"/>
                </a:tc>
                <a:tc>
                  <a:txBody>
                    <a:bodyPr/>
                    <a:lstStyle/>
                    <a:p>
                      <a:r>
                        <a:rPr lang="en-US" sz="1800" dirty="0"/>
                        <a:t>jim@supergig.co.uk</a:t>
                      </a:r>
                    </a:p>
                  </a:txBody>
                  <a:tcPr marT="45711" marB="45711" anchor="ctr"/>
                </a:tc>
                <a:tc>
                  <a:txBody>
                    <a:bodyPr/>
                    <a:lstStyle/>
                    <a:p>
                      <a:r>
                        <a:rPr lang="en-US" sz="1800"/>
                        <a:t>20/10/1980</a:t>
                      </a:r>
                    </a:p>
                  </a:txBody>
                  <a:tcPr marT="45711" marB="45711" anchor="ctr"/>
                </a:tc>
                <a:tc>
                  <a:txBody>
                    <a:bodyPr/>
                    <a:lstStyle/>
                    <a:p>
                      <a:r>
                        <a:rPr lang="en-US" sz="1800" dirty="0"/>
                        <a:t>416 323-8888</a:t>
                      </a:r>
                    </a:p>
                  </a:txBody>
                  <a:tcPr marT="45711" marB="45711" anchor="ctr"/>
                </a:tc>
                <a:extLst>
                  <a:ext uri="{0D108BD9-81ED-4DB2-BD59-A6C34878D82A}">
                    <a16:rowId xmlns:a16="http://schemas.microsoft.com/office/drawing/2014/main" val="10004"/>
                  </a:ext>
                </a:extLst>
              </a:tr>
            </a:tbl>
          </a:graphicData>
        </a:graphic>
      </p:graphicFrame>
      <p:sp>
        <p:nvSpPr>
          <p:cNvPr id="167976" name="Rectangle 6"/>
          <p:cNvSpPr>
            <a:spLocks noChangeArrowheads="1"/>
          </p:cNvSpPr>
          <p:nvPr/>
        </p:nvSpPr>
        <p:spPr bwMode="auto">
          <a:xfrm>
            <a:off x="2566989" y="4221163"/>
            <a:ext cx="7705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 FROM Customers WHERE FirstName LIKE ‘_a%'</a:t>
            </a:r>
          </a:p>
        </p:txBody>
      </p:sp>
      <p:graphicFrame>
        <p:nvGraphicFramePr>
          <p:cNvPr id="8" name="Table 7"/>
          <p:cNvGraphicFramePr>
            <a:graphicFrameLocks noGrp="1"/>
          </p:cNvGraphicFramePr>
          <p:nvPr/>
        </p:nvGraphicFramePr>
        <p:xfrm>
          <a:off x="1992313" y="5084764"/>
          <a:ext cx="8424862" cy="1235079"/>
        </p:xfrm>
        <a:graphic>
          <a:graphicData uri="http://schemas.openxmlformats.org/drawingml/2006/table">
            <a:tbl>
              <a:tblPr firstRow="1" bandRow="1">
                <a:tableStyleId>{00A15C55-8517-42AA-B614-E9B94910E393}</a:tableStyleId>
              </a:tblPr>
              <a:tblGrid>
                <a:gridCol w="1368140">
                  <a:extLst>
                    <a:ext uri="{9D8B030D-6E8A-4147-A177-3AD203B41FA5}">
                      <a16:colId xmlns:a16="http://schemas.microsoft.com/office/drawing/2014/main" val="20000"/>
                    </a:ext>
                  </a:extLst>
                </a:gridCol>
                <a:gridCol w="1296132">
                  <a:extLst>
                    <a:ext uri="{9D8B030D-6E8A-4147-A177-3AD203B41FA5}">
                      <a16:colId xmlns:a16="http://schemas.microsoft.com/office/drawing/2014/main" val="20001"/>
                    </a:ext>
                  </a:extLst>
                </a:gridCol>
                <a:gridCol w="2736279">
                  <a:extLst>
                    <a:ext uri="{9D8B030D-6E8A-4147-A177-3AD203B41FA5}">
                      <a16:colId xmlns:a16="http://schemas.microsoft.com/office/drawing/2014/main" val="20002"/>
                    </a:ext>
                  </a:extLst>
                </a:gridCol>
                <a:gridCol w="1339338">
                  <a:extLst>
                    <a:ext uri="{9D8B030D-6E8A-4147-A177-3AD203B41FA5}">
                      <a16:colId xmlns:a16="http://schemas.microsoft.com/office/drawing/2014/main" val="20003"/>
                    </a:ext>
                  </a:extLst>
                </a:gridCol>
                <a:gridCol w="1684973">
                  <a:extLst>
                    <a:ext uri="{9D8B030D-6E8A-4147-A177-3AD203B41FA5}">
                      <a16:colId xmlns:a16="http://schemas.microsoft.com/office/drawing/2014/main" val="20004"/>
                    </a:ext>
                  </a:extLst>
                </a:gridCol>
              </a:tblGrid>
              <a:tr h="365628">
                <a:tc>
                  <a:txBody>
                    <a:bodyPr/>
                    <a:lstStyle/>
                    <a:p>
                      <a:r>
                        <a:rPr lang="en-US" sz="1800" dirty="0" err="1"/>
                        <a:t>FirstName</a:t>
                      </a:r>
                      <a:endParaRPr lang="en-US" sz="1800" dirty="0"/>
                    </a:p>
                  </a:txBody>
                  <a:tcPr marL="91439" marR="91439" marT="45655" marB="45655" anchor="ctr"/>
                </a:tc>
                <a:tc>
                  <a:txBody>
                    <a:bodyPr/>
                    <a:lstStyle/>
                    <a:p>
                      <a:r>
                        <a:rPr lang="en-US" sz="1800"/>
                        <a:t>LastName</a:t>
                      </a:r>
                    </a:p>
                  </a:txBody>
                  <a:tcPr marL="91439" marR="91439" marT="45655" marB="45655" anchor="ctr"/>
                </a:tc>
                <a:tc>
                  <a:txBody>
                    <a:bodyPr/>
                    <a:lstStyle/>
                    <a:p>
                      <a:r>
                        <a:rPr lang="en-US" sz="1800" dirty="0"/>
                        <a:t>Email</a:t>
                      </a:r>
                    </a:p>
                  </a:txBody>
                  <a:tcPr marL="91439" marR="91439" marT="45655" marB="45655" anchor="ctr"/>
                </a:tc>
                <a:tc>
                  <a:txBody>
                    <a:bodyPr/>
                    <a:lstStyle/>
                    <a:p>
                      <a:r>
                        <a:rPr lang="en-US" sz="1800" dirty="0"/>
                        <a:t>DOB</a:t>
                      </a:r>
                    </a:p>
                  </a:txBody>
                  <a:tcPr marL="91439" marR="91439" marT="45655" marB="45655" anchor="ctr"/>
                </a:tc>
                <a:tc>
                  <a:txBody>
                    <a:bodyPr/>
                    <a:lstStyle/>
                    <a:p>
                      <a:r>
                        <a:rPr lang="en-US" sz="1800" dirty="0"/>
                        <a:t>Phone</a:t>
                      </a:r>
                    </a:p>
                  </a:txBody>
                  <a:tcPr marL="91439" marR="91439" marT="45655" marB="45655" anchor="ctr"/>
                </a:tc>
                <a:extLst>
                  <a:ext uri="{0D108BD9-81ED-4DB2-BD59-A6C34878D82A}">
                    <a16:rowId xmlns:a16="http://schemas.microsoft.com/office/drawing/2014/main" val="10000"/>
                  </a:ext>
                </a:extLst>
              </a:tr>
              <a:tr h="503819">
                <a:tc>
                  <a:txBody>
                    <a:bodyPr/>
                    <a:lstStyle/>
                    <a:p>
                      <a:r>
                        <a:rPr lang="en-US" sz="1800"/>
                        <a:t>John</a:t>
                      </a:r>
                    </a:p>
                  </a:txBody>
                  <a:tcPr marL="91439" marR="91439" marT="45655" marB="45655" anchor="ctr"/>
                </a:tc>
                <a:tc>
                  <a:txBody>
                    <a:bodyPr/>
                    <a:lstStyle/>
                    <a:p>
                      <a:r>
                        <a:rPr lang="en-US" sz="1800" dirty="0"/>
                        <a:t>Smith</a:t>
                      </a:r>
                    </a:p>
                  </a:txBody>
                  <a:tcPr marL="91439" marR="91439" marT="45655" marB="45655" anchor="ctr"/>
                </a:tc>
                <a:tc>
                  <a:txBody>
                    <a:bodyPr/>
                    <a:lstStyle/>
                    <a:p>
                      <a:r>
                        <a:rPr lang="en-US" sz="1800"/>
                        <a:t>John.Smith@yahoo.com</a:t>
                      </a:r>
                    </a:p>
                  </a:txBody>
                  <a:tcPr marL="91439" marR="91439" marT="45655" marB="45655" anchor="ctr"/>
                </a:tc>
                <a:tc>
                  <a:txBody>
                    <a:bodyPr/>
                    <a:lstStyle/>
                    <a:p>
                      <a:r>
                        <a:rPr lang="en-US" sz="1800"/>
                        <a:t>2/4/1968</a:t>
                      </a:r>
                    </a:p>
                  </a:txBody>
                  <a:tcPr marL="91439" marR="91439" marT="45655" marB="45655" anchor="ctr"/>
                </a:tc>
                <a:tc>
                  <a:txBody>
                    <a:bodyPr/>
                    <a:lstStyle/>
                    <a:p>
                      <a:r>
                        <a:rPr lang="en-US" sz="1800"/>
                        <a:t>626 222-2222</a:t>
                      </a:r>
                    </a:p>
                  </a:txBody>
                  <a:tcPr marL="91439" marR="91439" marT="45655" marB="45655" anchor="ctr"/>
                </a:tc>
                <a:extLst>
                  <a:ext uri="{0D108BD9-81ED-4DB2-BD59-A6C34878D82A}">
                    <a16:rowId xmlns:a16="http://schemas.microsoft.com/office/drawing/2014/main" val="10001"/>
                  </a:ext>
                </a:extLst>
              </a:tr>
              <a:tr h="365628">
                <a:tc>
                  <a:txBody>
                    <a:bodyPr/>
                    <a:lstStyle/>
                    <a:p>
                      <a:r>
                        <a:rPr lang="en-US" sz="1800"/>
                        <a:t>James</a:t>
                      </a:r>
                    </a:p>
                  </a:txBody>
                  <a:tcPr marL="91439" marR="91439" marT="45655" marB="45655" anchor="ctr"/>
                </a:tc>
                <a:tc>
                  <a:txBody>
                    <a:bodyPr/>
                    <a:lstStyle/>
                    <a:p>
                      <a:r>
                        <a:rPr lang="en-US" sz="1800"/>
                        <a:t>Smith</a:t>
                      </a:r>
                    </a:p>
                  </a:txBody>
                  <a:tcPr marL="91439" marR="91439" marT="45655" marB="45655" anchor="ctr"/>
                </a:tc>
                <a:tc>
                  <a:txBody>
                    <a:bodyPr/>
                    <a:lstStyle/>
                    <a:p>
                      <a:r>
                        <a:rPr lang="en-US" sz="1800" dirty="0"/>
                        <a:t>jim@supergig.co.uk</a:t>
                      </a:r>
                    </a:p>
                  </a:txBody>
                  <a:tcPr marL="91439" marR="91439" marT="45655" marB="45655" anchor="ctr"/>
                </a:tc>
                <a:tc>
                  <a:txBody>
                    <a:bodyPr/>
                    <a:lstStyle/>
                    <a:p>
                      <a:r>
                        <a:rPr lang="en-US" sz="1800" dirty="0"/>
                        <a:t>20/10/1980</a:t>
                      </a:r>
                    </a:p>
                  </a:txBody>
                  <a:tcPr marL="91439" marR="91439" marT="45655" marB="45655" anchor="ctr"/>
                </a:tc>
                <a:tc>
                  <a:txBody>
                    <a:bodyPr/>
                    <a:lstStyle/>
                    <a:p>
                      <a:r>
                        <a:rPr lang="en-US" sz="1800" dirty="0"/>
                        <a:t>416 323-8888</a:t>
                      </a:r>
                    </a:p>
                  </a:txBody>
                  <a:tcPr marL="91439" marR="91439" marT="45655" marB="45655" anchor="ctr"/>
                </a:tc>
                <a:extLst>
                  <a:ext uri="{0D108BD9-81ED-4DB2-BD59-A6C34878D82A}">
                    <a16:rowId xmlns:a16="http://schemas.microsoft.com/office/drawing/2014/main" val="10002"/>
                  </a:ext>
                </a:extLst>
              </a:tr>
            </a:tbl>
          </a:graphicData>
        </a:graphic>
      </p:graphicFrame>
      <p:sp>
        <p:nvSpPr>
          <p:cNvPr id="168003" name="Rectangle 8"/>
          <p:cNvSpPr>
            <a:spLocks noChangeArrowheads="1"/>
          </p:cNvSpPr>
          <p:nvPr/>
        </p:nvSpPr>
        <p:spPr bwMode="auto">
          <a:xfrm>
            <a:off x="4918075" y="476251"/>
            <a:ext cx="300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b="1">
                <a:solidFill>
                  <a:schemeClr val="bg1"/>
                </a:solidFill>
              </a:rPr>
              <a:t>Customers table</a:t>
            </a:r>
          </a:p>
        </p:txBody>
      </p:sp>
    </p:spTree>
    <p:extLst>
      <p:ext uri="{BB962C8B-B14F-4D97-AF65-F5344CB8AC3E}">
        <p14:creationId xmlns:p14="http://schemas.microsoft.com/office/powerpoint/2010/main" val="3782601964"/>
      </p:ext>
    </p:extLst>
  </p:cSld>
  <p:clrMapOvr>
    <a:masterClrMapping/>
  </p:clrMapOvr>
  <p:transition spd="slow">
    <p:circl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678" name="Group 174"/>
          <p:cNvGraphicFramePr>
            <a:graphicFrameLocks noGrp="1"/>
          </p:cNvGraphicFramePr>
          <p:nvPr>
            <p:ph sz="quarter" idx="2"/>
          </p:nvPr>
        </p:nvGraphicFramePr>
        <p:xfrm>
          <a:off x="5016500" y="1268414"/>
          <a:ext cx="5562600" cy="5411788"/>
        </p:xfrm>
        <a:graphic>
          <a:graphicData uri="http://schemas.openxmlformats.org/drawingml/2006/table">
            <a:tbl>
              <a:tblPr>
                <a:tableStyleId>{C4B1156A-380E-4F78-BDF5-A606A8083BF9}</a:tableStyleId>
              </a:tblPr>
              <a:tblGrid>
                <a:gridCol w="1048784">
                  <a:extLst>
                    <a:ext uri="{9D8B030D-6E8A-4147-A177-3AD203B41FA5}">
                      <a16:colId xmlns:a16="http://schemas.microsoft.com/office/drawing/2014/main" val="20000"/>
                    </a:ext>
                  </a:extLst>
                </a:gridCol>
                <a:gridCol w="936757">
                  <a:extLst>
                    <a:ext uri="{9D8B030D-6E8A-4147-A177-3AD203B41FA5}">
                      <a16:colId xmlns:a16="http://schemas.microsoft.com/office/drawing/2014/main" val="20001"/>
                    </a:ext>
                  </a:extLst>
                </a:gridCol>
                <a:gridCol w="762926">
                  <a:extLst>
                    <a:ext uri="{9D8B030D-6E8A-4147-A177-3AD203B41FA5}">
                      <a16:colId xmlns:a16="http://schemas.microsoft.com/office/drawing/2014/main" val="20002"/>
                    </a:ext>
                  </a:extLst>
                </a:gridCol>
                <a:gridCol w="567848">
                  <a:extLst>
                    <a:ext uri="{9D8B030D-6E8A-4147-A177-3AD203B41FA5}">
                      <a16:colId xmlns:a16="http://schemas.microsoft.com/office/drawing/2014/main" val="20003"/>
                    </a:ext>
                  </a:extLst>
                </a:gridCol>
                <a:gridCol w="1230339">
                  <a:extLst>
                    <a:ext uri="{9D8B030D-6E8A-4147-A177-3AD203B41FA5}">
                      <a16:colId xmlns:a16="http://schemas.microsoft.com/office/drawing/2014/main" val="20004"/>
                    </a:ext>
                  </a:extLst>
                </a:gridCol>
                <a:gridCol w="1015946">
                  <a:extLst>
                    <a:ext uri="{9D8B030D-6E8A-4147-A177-3AD203B41FA5}">
                      <a16:colId xmlns:a16="http://schemas.microsoft.com/office/drawing/2014/main" val="20005"/>
                    </a:ext>
                  </a:extLst>
                </a:gridCol>
              </a:tblGrid>
              <a:tr h="304798">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Sample Table: </a:t>
                      </a:r>
                      <a:r>
                        <a:rPr kumimoji="0" lang="en-US" sz="1400" b="1" u="none" strike="noStrike" cap="none" normalizeH="0" baseline="0" dirty="0" err="1">
                          <a:ln>
                            <a:noFill/>
                          </a:ln>
                          <a:effectLst/>
                        </a:rPr>
                        <a:t>empinfo</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52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first</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last</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id</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age</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city</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state</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1"/>
                  </a:ext>
                </a:extLst>
              </a:tr>
              <a:tr h="397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John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Jones</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99980</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45</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Payson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2"/>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Mary</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Jones</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99982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25</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Payson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3"/>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Eric</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Edwards</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88232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San Diego</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California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4"/>
                  </a:ext>
                </a:extLst>
              </a:tr>
              <a:tr h="5527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Mary Ann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Edwards</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88233</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Phoenix</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5"/>
                  </a:ext>
                </a:extLst>
              </a:tr>
              <a:tr h="397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Ginger</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Howell</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98002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42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Cottonwood</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6"/>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Sebastian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Smith</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92001</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23</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Gila Bend</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7"/>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Gus</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Gray</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22322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35</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Bagdad</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8"/>
                  </a:ext>
                </a:extLst>
              </a:tr>
              <a:tr h="5527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Mary Ann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May</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32326</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52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Tucson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Arizona</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09"/>
                  </a:ext>
                </a:extLst>
              </a:tr>
              <a:tr h="39745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Erica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Williams</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32327</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60</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Show Low</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10"/>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Leroy</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Brown</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32380</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22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Pinetop</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Arizona</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11"/>
                  </a:ext>
                </a:extLst>
              </a:tr>
              <a:tr h="3989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Elroy</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Cleaver</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32382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22</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a:ln>
                            <a:noFill/>
                          </a:ln>
                          <a:effectLst/>
                        </a:rPr>
                        <a:t>Globe</a:t>
                      </a:r>
                      <a:endParaRPr kumimoji="0" lang="en-US" sz="1400" b="1" i="0" u="none" strike="noStrike" cap="none" normalizeH="0" baseline="0">
                        <a:ln>
                          <a:noFill/>
                        </a:ln>
                        <a:solidFill>
                          <a:srgbClr val="66FF33"/>
                        </a:solidFill>
                        <a:effectLst/>
                        <a:latin typeface="Arial" charset="0"/>
                      </a:endParaRPr>
                    </a:p>
                  </a:txBody>
                  <a:tcPr marT="45719" marB="45719"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a:ln>
                            <a:noFill/>
                          </a:ln>
                          <a:effectLst/>
                        </a:rPr>
                        <a:t>Arizona</a:t>
                      </a:r>
                      <a:endParaRPr kumimoji="0" lang="en-US" sz="1400" b="1" i="0" u="none" strike="noStrike" cap="none" normalizeH="0" baseline="0" dirty="0">
                        <a:ln>
                          <a:noFill/>
                        </a:ln>
                        <a:solidFill>
                          <a:srgbClr val="66FF33"/>
                        </a:solidFill>
                        <a:effectLst/>
                        <a:latin typeface="Arial" charset="0"/>
                      </a:endParaRPr>
                    </a:p>
                  </a:txBody>
                  <a:tcPr marT="45719" marB="45719" anchor="ctr" horzOverflow="overflow"/>
                </a:tc>
                <a:extLst>
                  <a:ext uri="{0D108BD9-81ED-4DB2-BD59-A6C34878D82A}">
                    <a16:rowId xmlns:a16="http://schemas.microsoft.com/office/drawing/2014/main" val="10012"/>
                  </a:ext>
                </a:extLst>
              </a:tr>
            </a:tbl>
          </a:graphicData>
        </a:graphic>
      </p:graphicFrame>
      <p:graphicFrame>
        <p:nvGraphicFramePr>
          <p:cNvPr id="149679" name="Group 175"/>
          <p:cNvGraphicFramePr>
            <a:graphicFrameLocks noGrp="1"/>
          </p:cNvGraphicFramePr>
          <p:nvPr>
            <p:ph sz="quarter" idx="3"/>
          </p:nvPr>
        </p:nvGraphicFramePr>
        <p:xfrm>
          <a:off x="2063750" y="3644901"/>
          <a:ext cx="2667000" cy="2187576"/>
        </p:xfrm>
        <a:graphic>
          <a:graphicData uri="http://schemas.openxmlformats.org/drawingml/2006/table">
            <a:tbl>
              <a:tblPr>
                <a:tableStyleId>{C4B1156A-380E-4F78-BDF5-A606A8083BF9}</a:tableStyleId>
              </a:tblPr>
              <a:tblGrid>
                <a:gridCol w="1366024">
                  <a:extLst>
                    <a:ext uri="{9D8B030D-6E8A-4147-A177-3AD203B41FA5}">
                      <a16:colId xmlns:a16="http://schemas.microsoft.com/office/drawing/2014/main" val="20000"/>
                    </a:ext>
                  </a:extLst>
                </a:gridCol>
                <a:gridCol w="1300976">
                  <a:extLst>
                    <a:ext uri="{9D8B030D-6E8A-4147-A177-3AD203B41FA5}">
                      <a16:colId xmlns:a16="http://schemas.microsoft.com/office/drawing/2014/main" val="20001"/>
                    </a:ext>
                  </a:extLst>
                </a:gridCol>
              </a:tblGrid>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first</a:t>
                      </a:r>
                      <a:endParaRPr kumimoji="0" lang="en-US" sz="1600" b="1" i="0" u="none" strike="noStrike" cap="none" normalizeH="0" baseline="0" dirty="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last</a:t>
                      </a:r>
                      <a:endParaRPr kumimoji="0" lang="en-US" sz="1600" b="1" i="0" u="none" strike="noStrike" cap="none" normalizeH="0" baseline="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0"/>
                  </a:ext>
                </a:extLst>
              </a:tr>
              <a:tr h="3635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John</a:t>
                      </a:r>
                      <a:endParaRPr kumimoji="0" lang="en-US" sz="1600" b="1" i="0" u="none" strike="noStrike" cap="none" normalizeH="0" baseline="0" dirty="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Jones</a:t>
                      </a:r>
                      <a:endParaRPr kumimoji="0" lang="en-US" sz="1600" b="1" i="0" u="none" strike="noStrike" cap="none" normalizeH="0" baseline="0" dirty="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1"/>
                  </a:ext>
                </a:extLst>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Mary</a:t>
                      </a:r>
                      <a:endParaRPr kumimoji="0" lang="en-US" sz="1600" b="1" i="0" u="none" strike="noStrike" cap="none" normalizeH="0" baseline="0" dirty="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Jones</a:t>
                      </a:r>
                      <a:endParaRPr kumimoji="0" lang="en-US" sz="1600" b="1" i="0" u="none" strike="noStrike" cap="none" normalizeH="0" baseline="0" dirty="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2"/>
                  </a:ext>
                </a:extLst>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Eric</a:t>
                      </a:r>
                      <a:endParaRPr kumimoji="0" lang="en-US" sz="1600" b="1" i="0" u="none" strike="noStrike" cap="none" normalizeH="0" baseline="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Edwards</a:t>
                      </a:r>
                      <a:endParaRPr kumimoji="0" lang="en-US" sz="1600" b="1" i="0" u="none" strike="noStrike" cap="none" normalizeH="0" baseline="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3"/>
                  </a:ext>
                </a:extLst>
              </a:tr>
              <a:tr h="3635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Mary Ann</a:t>
                      </a:r>
                      <a:endParaRPr kumimoji="0" lang="en-US" sz="1600" b="1" i="0" u="none" strike="noStrike" cap="none" normalizeH="0" baseline="0" dirty="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Edwards</a:t>
                      </a:r>
                      <a:endParaRPr kumimoji="0" lang="en-US" sz="1600" b="1" i="0" u="none" strike="noStrike" cap="none" normalizeH="0" baseline="0" dirty="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4"/>
                  </a:ext>
                </a:extLst>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Erica</a:t>
                      </a:r>
                      <a:endParaRPr kumimoji="0" lang="en-US" sz="1600" b="1" i="0" u="none" strike="noStrike" cap="none" normalizeH="0" baseline="0">
                        <a:ln>
                          <a:noFill/>
                        </a:ln>
                        <a:solidFill>
                          <a:schemeClr val="hlink"/>
                        </a:solidFill>
                        <a:effectLst/>
                        <a:latin typeface="Arial" charset="0"/>
                      </a:endParaRPr>
                    </a:p>
                  </a:txBody>
                  <a:tcPr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Williams</a:t>
                      </a:r>
                      <a:endParaRPr kumimoji="0" lang="en-US" sz="1600" b="1" i="0" u="none" strike="noStrike" cap="none" normalizeH="0" baseline="0" dirty="0">
                        <a:ln>
                          <a:noFill/>
                        </a:ln>
                        <a:solidFill>
                          <a:schemeClr val="hlink"/>
                        </a:solidFill>
                        <a:effectLst/>
                        <a:latin typeface="Arial" charset="0"/>
                      </a:endParaRPr>
                    </a:p>
                  </a:txBody>
                  <a:tcPr anchor="ctr" horzOverflow="overflow"/>
                </a:tc>
                <a:extLst>
                  <a:ext uri="{0D108BD9-81ED-4DB2-BD59-A6C34878D82A}">
                    <a16:rowId xmlns:a16="http://schemas.microsoft.com/office/drawing/2014/main" val="10005"/>
                  </a:ext>
                </a:extLst>
              </a:tr>
            </a:tbl>
          </a:graphicData>
        </a:graphic>
      </p:graphicFrame>
      <p:sp>
        <p:nvSpPr>
          <p:cNvPr id="169080" name="Rectangle 4"/>
          <p:cNvSpPr>
            <a:spLocks noChangeArrowheads="1"/>
          </p:cNvSpPr>
          <p:nvPr/>
        </p:nvSpPr>
        <p:spPr bwMode="auto">
          <a:xfrm>
            <a:off x="1992313" y="1628775"/>
            <a:ext cx="29511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first, last, from empinfo where last LIKE '%s'; </a:t>
            </a:r>
          </a:p>
        </p:txBody>
      </p:sp>
    </p:spTree>
    <p:extLst>
      <p:ext uri="{BB962C8B-B14F-4D97-AF65-F5344CB8AC3E}">
        <p14:creationId xmlns:p14="http://schemas.microsoft.com/office/powerpoint/2010/main" val="607747452"/>
      </p:ext>
    </p:extLst>
  </p:cSld>
  <p:clrMapOvr>
    <a:masterClrMapping/>
  </p:clrMapOvr>
  <p:transition spd="slow">
    <p:circl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sz="half" idx="1"/>
          </p:nvPr>
        </p:nvSpPr>
        <p:spPr>
          <a:xfrm>
            <a:off x="2514600" y="228600"/>
            <a:ext cx="7772400" cy="762000"/>
          </a:xfrm>
        </p:spPr>
        <p:txBody>
          <a:bodyPr>
            <a:normAutofit/>
          </a:bodyPr>
          <a:lstStyle/>
          <a:p>
            <a:pPr eaLnBrk="1" hangingPunct="1">
              <a:buFont typeface="Wingdings" pitchFamily="2" charset="2"/>
              <a:buNone/>
              <a:defRPr/>
            </a:pPr>
            <a:r>
              <a:rPr lang="en-US" sz="2400" b="1" dirty="0"/>
              <a:t>select first, last, age from </a:t>
            </a:r>
            <a:r>
              <a:rPr lang="en-US" sz="2400" b="1" dirty="0" err="1"/>
              <a:t>empinfo</a:t>
            </a:r>
            <a:r>
              <a:rPr lang="en-US" sz="2400" b="1" dirty="0"/>
              <a:t> where last LIKE '%</a:t>
            </a:r>
            <a:r>
              <a:rPr lang="en-US" sz="2400" b="1" dirty="0" err="1"/>
              <a:t>illia</a:t>
            </a:r>
            <a:r>
              <a:rPr lang="en-US" sz="2400" b="1" dirty="0"/>
              <a:t>%'; </a:t>
            </a:r>
          </a:p>
          <a:p>
            <a:pPr eaLnBrk="1" hangingPunct="1">
              <a:buFont typeface="Wingdings" pitchFamily="2" charset="2"/>
              <a:buNone/>
              <a:defRPr/>
            </a:pPr>
            <a:endParaRPr lang="en-US" sz="1600" b="1" dirty="0">
              <a:solidFill>
                <a:srgbClr val="66FF33"/>
              </a:solidFill>
            </a:endParaRPr>
          </a:p>
        </p:txBody>
      </p:sp>
      <p:graphicFrame>
        <p:nvGraphicFramePr>
          <p:cNvPr id="5" name="Table 4"/>
          <p:cNvGraphicFramePr>
            <a:graphicFrameLocks noGrp="1"/>
          </p:cNvGraphicFramePr>
          <p:nvPr/>
        </p:nvGraphicFramePr>
        <p:xfrm>
          <a:off x="2667000" y="1371600"/>
          <a:ext cx="7162800" cy="2967040"/>
        </p:xfrm>
        <a:graphic>
          <a:graphicData uri="http://schemas.openxmlformats.org/drawingml/2006/table">
            <a:tbl>
              <a:tblPr firstRow="1" bandRow="1">
                <a:tableStyleId>{00A15C55-8517-42AA-B614-E9B94910E393}</a:tableStyleId>
              </a:tblPr>
              <a:tblGrid>
                <a:gridCol w="11938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1193800">
                  <a:extLst>
                    <a:ext uri="{9D8B030D-6E8A-4147-A177-3AD203B41FA5}">
                      <a16:colId xmlns:a16="http://schemas.microsoft.com/office/drawing/2014/main" val="20004"/>
                    </a:ext>
                  </a:extLst>
                </a:gridCol>
                <a:gridCol w="1193800">
                  <a:extLst>
                    <a:ext uri="{9D8B030D-6E8A-4147-A177-3AD203B41FA5}">
                      <a16:colId xmlns:a16="http://schemas.microsoft.com/office/drawing/2014/main" val="20005"/>
                    </a:ext>
                  </a:extLst>
                </a:gridCol>
              </a:tblGrid>
              <a:tr h="370880">
                <a:tc grid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Sample Table: </a:t>
                      </a:r>
                      <a:r>
                        <a:rPr kumimoji="0" lang="en-US" sz="1600" b="1" u="none" strike="noStrike" cap="none" normalizeH="0" baseline="0" dirty="0" err="1">
                          <a:ln>
                            <a:noFill/>
                          </a:ln>
                          <a:effectLst/>
                        </a:rPr>
                        <a:t>empinfo</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first</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last</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id</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age</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city</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state</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1"/>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John</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Jones</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99980</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45</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Payson</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Arizona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2"/>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Mary Ann</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Edwards</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88233</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32</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Phoenix</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Arizona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3"/>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Sebastian</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Smith</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92001</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23</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Gila Bend</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Arizona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4"/>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Mary Ann</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May</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32326</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52</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Tucson</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Arizona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5"/>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Erica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Williams</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32327</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60</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Show Low</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Arizona</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6"/>
                  </a:ext>
                </a:extLst>
              </a:tr>
              <a:tr h="3708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Leroy</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Brown</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32380</a:t>
                      </a:r>
                      <a:endParaRPr kumimoji="0" lang="en-US" sz="1600" b="1" i="0" u="none" strike="noStrike" cap="none" normalizeH="0" baseline="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22</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Pinetop</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Arizona</a:t>
                      </a:r>
                      <a:endParaRPr kumimoji="0" lang="en-US" sz="1600" b="1" i="0" u="none" strike="noStrike" cap="none" normalizeH="0" baseline="0" dirty="0">
                        <a:ln>
                          <a:noFill/>
                        </a:ln>
                        <a:solidFill>
                          <a:schemeClr val="bg1"/>
                        </a:solidFill>
                        <a:effectLst/>
                        <a:latin typeface="Arial" charset="0"/>
                      </a:endParaRPr>
                    </a:p>
                  </a:txBody>
                  <a:tcPr marT="45725" marB="45725" anchor="ctr" horzOverflow="overflow"/>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3429000" y="4876801"/>
          <a:ext cx="6096000" cy="741364"/>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6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first</a:t>
                      </a:r>
                      <a:endParaRPr kumimoji="0" lang="en-US" sz="1600" b="1" i="0" u="none" strike="noStrike" cap="none" normalizeH="0" baseline="0" dirty="0">
                        <a:ln>
                          <a:noFill/>
                        </a:ln>
                        <a:solidFill>
                          <a:schemeClr val="bg1"/>
                        </a:solidFill>
                        <a:effectLst/>
                        <a:latin typeface="Arial" charset="0"/>
                      </a:endParaRPr>
                    </a:p>
                  </a:txBody>
                  <a:tcPr marT="45700" marB="4570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last</a:t>
                      </a:r>
                      <a:endParaRPr kumimoji="0" lang="en-US" sz="1600" b="1" i="0" u="none" strike="noStrike" cap="none" normalizeH="0" baseline="0" dirty="0">
                        <a:ln>
                          <a:noFill/>
                        </a:ln>
                        <a:solidFill>
                          <a:schemeClr val="bg1"/>
                        </a:solidFill>
                        <a:effectLst/>
                        <a:latin typeface="Arial" charset="0"/>
                      </a:endParaRPr>
                    </a:p>
                  </a:txBody>
                  <a:tcPr marT="45700" marB="4570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age</a:t>
                      </a:r>
                      <a:endParaRPr kumimoji="0" lang="en-US" sz="1600" b="1" i="0" u="none" strike="noStrike" cap="none" normalizeH="0" baseline="0">
                        <a:ln>
                          <a:noFill/>
                        </a:ln>
                        <a:solidFill>
                          <a:schemeClr val="bg1"/>
                        </a:solidFill>
                        <a:effectLst/>
                        <a:latin typeface="Arial" charset="0"/>
                      </a:endParaRPr>
                    </a:p>
                  </a:txBody>
                  <a:tcPr marT="45700" marB="45700" anchor="ctr" horzOverflow="overflow"/>
                </a:tc>
                <a:extLst>
                  <a:ext uri="{0D108BD9-81ED-4DB2-BD59-A6C34878D82A}">
                    <a16:rowId xmlns:a16="http://schemas.microsoft.com/office/drawing/2014/main" val="10000"/>
                  </a:ext>
                </a:extLst>
              </a:tr>
              <a:tr h="3706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a:ln>
                            <a:noFill/>
                          </a:ln>
                          <a:effectLst/>
                        </a:rPr>
                        <a:t>Erica</a:t>
                      </a:r>
                      <a:endParaRPr kumimoji="0" lang="en-US" sz="1600" b="1" i="0" u="none" strike="noStrike" cap="none" normalizeH="0" baseline="0">
                        <a:ln>
                          <a:noFill/>
                        </a:ln>
                        <a:solidFill>
                          <a:schemeClr val="bg1"/>
                        </a:solidFill>
                        <a:effectLst/>
                        <a:latin typeface="Arial" charset="0"/>
                      </a:endParaRPr>
                    </a:p>
                  </a:txBody>
                  <a:tcPr marT="45700" marB="4570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Williams</a:t>
                      </a:r>
                      <a:endParaRPr kumimoji="0" lang="en-US" sz="1600" b="1" i="0" u="none" strike="noStrike" cap="none" normalizeH="0" baseline="0" dirty="0">
                        <a:ln>
                          <a:noFill/>
                        </a:ln>
                        <a:solidFill>
                          <a:schemeClr val="bg1"/>
                        </a:solidFill>
                        <a:effectLst/>
                        <a:latin typeface="Arial" charset="0"/>
                      </a:endParaRPr>
                    </a:p>
                  </a:txBody>
                  <a:tcPr marT="45700" marB="4570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rPr>
                        <a:t>60</a:t>
                      </a:r>
                      <a:endParaRPr kumimoji="0" lang="en-US" sz="1600" b="1" i="0" u="none" strike="noStrike" cap="none" normalizeH="0" baseline="0" dirty="0">
                        <a:ln>
                          <a:noFill/>
                        </a:ln>
                        <a:solidFill>
                          <a:schemeClr val="bg1"/>
                        </a:solidFill>
                        <a:effectLst/>
                        <a:latin typeface="Arial" charset="0"/>
                      </a:endParaRPr>
                    </a:p>
                  </a:txBody>
                  <a:tcPr marT="45700" marB="45700" anchor="ctr"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21142"/>
      </p:ext>
    </p:extLst>
  </p:cSld>
  <p:clrMapOvr>
    <a:masterClrMapping/>
  </p:clrMapOvr>
  <p:transition spd="slow">
    <p:circl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ChangeArrowheads="1"/>
          </p:cNvSpPr>
          <p:nvPr/>
        </p:nvSpPr>
        <p:spPr bwMode="auto">
          <a:xfrm>
            <a:off x="2855913" y="3644900"/>
            <a:ext cx="678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 FROM Persons WHERE FirstName LIKE '_la'</a:t>
            </a:r>
          </a:p>
        </p:txBody>
      </p:sp>
      <p:graphicFrame>
        <p:nvGraphicFramePr>
          <p:cNvPr id="8" name="Table 7"/>
          <p:cNvGraphicFramePr>
            <a:graphicFrameLocks noGrp="1"/>
          </p:cNvGraphicFramePr>
          <p:nvPr/>
        </p:nvGraphicFramePr>
        <p:xfrm>
          <a:off x="2855913" y="1700213"/>
          <a:ext cx="7010400" cy="1732280"/>
        </p:xfrm>
        <a:graphic>
          <a:graphicData uri="http://schemas.openxmlformats.org/drawingml/2006/table">
            <a:tbl>
              <a:tblPr firstRow="1" bandRow="1">
                <a:tableStyleId>{00A15C55-8517-42AA-B614-E9B94910E393}</a:tableStyleId>
              </a:tblPr>
              <a:tblGrid>
                <a:gridCol w="140208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40208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402080">
                  <a:extLst>
                    <a:ext uri="{9D8B030D-6E8A-4147-A177-3AD203B41FA5}">
                      <a16:colId xmlns:a16="http://schemas.microsoft.com/office/drawing/2014/main" val="20004"/>
                    </a:ext>
                  </a:extLst>
                </a:gridCol>
              </a:tblGrid>
              <a:tr h="370840">
                <a:tc>
                  <a:txBody>
                    <a:bodyPr/>
                    <a:lstStyle/>
                    <a:p>
                      <a:pPr algn="l"/>
                      <a:r>
                        <a:rPr lang="en-US" dirty="0" err="1"/>
                        <a:t>P_Id</a:t>
                      </a:r>
                      <a:endParaRPr lang="en-US" b="1" dirty="0"/>
                    </a:p>
                  </a:txBody>
                  <a:tcPr anchor="ctr"/>
                </a:tc>
                <a:tc>
                  <a:txBody>
                    <a:bodyPr/>
                    <a:lstStyle/>
                    <a:p>
                      <a:pPr algn="l"/>
                      <a:r>
                        <a:rPr lang="en-US" dirty="0" err="1"/>
                        <a:t>LastName</a:t>
                      </a:r>
                      <a:endParaRPr lang="en-US" b="1" dirty="0"/>
                    </a:p>
                  </a:txBody>
                  <a:tcPr anchor="ctr"/>
                </a:tc>
                <a:tc>
                  <a:txBody>
                    <a:bodyPr/>
                    <a:lstStyle/>
                    <a:p>
                      <a:pPr algn="l"/>
                      <a:r>
                        <a:rPr lang="en-US" dirty="0" err="1"/>
                        <a:t>FirstName</a:t>
                      </a:r>
                      <a:endParaRPr lang="en-US" b="1" dirty="0"/>
                    </a:p>
                  </a:txBody>
                  <a:tcPr anchor="ctr"/>
                </a:tc>
                <a:tc>
                  <a:txBody>
                    <a:bodyPr/>
                    <a:lstStyle/>
                    <a:p>
                      <a:pPr algn="l"/>
                      <a:r>
                        <a:rPr lang="en-US"/>
                        <a:t>Address</a:t>
                      </a:r>
                      <a:endParaRPr lang="en-US" b="1"/>
                    </a:p>
                  </a:txBody>
                  <a:tcPr anchor="ctr"/>
                </a:tc>
                <a:tc>
                  <a:txBody>
                    <a:bodyPr/>
                    <a:lstStyle/>
                    <a:p>
                      <a:pPr algn="l"/>
                      <a:r>
                        <a:rPr lang="en-US"/>
                        <a:t>City</a:t>
                      </a:r>
                      <a:endParaRPr lang="en-US" b="1"/>
                    </a:p>
                  </a:txBody>
                  <a:tcPr anchor="ctr"/>
                </a:tc>
                <a:extLst>
                  <a:ext uri="{0D108BD9-81ED-4DB2-BD59-A6C34878D82A}">
                    <a16:rowId xmlns:a16="http://schemas.microsoft.com/office/drawing/2014/main" val="10000"/>
                  </a:ext>
                </a:extLst>
              </a:tr>
              <a:tr h="619760">
                <a:tc>
                  <a:txBody>
                    <a:bodyPr/>
                    <a:lstStyle/>
                    <a:p>
                      <a:r>
                        <a:rPr lang="en-US" dirty="0"/>
                        <a:t>1</a:t>
                      </a:r>
                      <a:endParaRPr lang="en-US" b="1" dirty="0"/>
                    </a:p>
                  </a:txBody>
                  <a:tcPr anchor="ctr"/>
                </a:tc>
                <a:tc>
                  <a:txBody>
                    <a:bodyPr/>
                    <a:lstStyle/>
                    <a:p>
                      <a:r>
                        <a:rPr lang="en-US"/>
                        <a:t>Hansen</a:t>
                      </a:r>
                      <a:endParaRPr lang="en-US" b="1"/>
                    </a:p>
                  </a:txBody>
                  <a:tcPr anchor="ctr"/>
                </a:tc>
                <a:tc>
                  <a:txBody>
                    <a:bodyPr/>
                    <a:lstStyle/>
                    <a:p>
                      <a:r>
                        <a:rPr lang="en-US" dirty="0"/>
                        <a:t>Ola</a:t>
                      </a:r>
                      <a:endParaRPr lang="en-US" b="1" dirty="0"/>
                    </a:p>
                  </a:txBody>
                  <a:tcPr anchor="ctr"/>
                </a:tc>
                <a:tc>
                  <a:txBody>
                    <a:bodyPr/>
                    <a:lstStyle/>
                    <a:p>
                      <a:r>
                        <a:rPr lang="en-US"/>
                        <a:t>Timoteivn 10</a:t>
                      </a:r>
                      <a:endParaRPr lang="en-US" b="1"/>
                    </a:p>
                  </a:txBody>
                  <a:tcPr anchor="ctr"/>
                </a:tc>
                <a:tc>
                  <a:txBody>
                    <a:bodyPr/>
                    <a:lstStyle/>
                    <a:p>
                      <a:r>
                        <a:rPr lang="en-US"/>
                        <a:t>Sandnes</a:t>
                      </a:r>
                      <a:endParaRPr lang="en-US" b="1"/>
                    </a:p>
                  </a:txBody>
                  <a:tcPr anchor="ctr"/>
                </a:tc>
                <a:extLst>
                  <a:ext uri="{0D108BD9-81ED-4DB2-BD59-A6C34878D82A}">
                    <a16:rowId xmlns:a16="http://schemas.microsoft.com/office/drawing/2014/main" val="10001"/>
                  </a:ext>
                </a:extLst>
              </a:tr>
              <a:tr h="370840">
                <a:tc>
                  <a:txBody>
                    <a:bodyPr/>
                    <a:lstStyle/>
                    <a:p>
                      <a:r>
                        <a:rPr lang="en-US" dirty="0"/>
                        <a:t>2</a:t>
                      </a:r>
                      <a:endParaRPr lang="en-US" b="1" dirty="0"/>
                    </a:p>
                  </a:txBody>
                  <a:tcPr anchor="ctr"/>
                </a:tc>
                <a:tc>
                  <a:txBody>
                    <a:bodyPr/>
                    <a:lstStyle/>
                    <a:p>
                      <a:r>
                        <a:rPr lang="en-US"/>
                        <a:t>Svendson</a:t>
                      </a:r>
                      <a:endParaRPr lang="en-US" b="1"/>
                    </a:p>
                  </a:txBody>
                  <a:tcPr anchor="ctr"/>
                </a:tc>
                <a:tc>
                  <a:txBody>
                    <a:bodyPr/>
                    <a:lstStyle/>
                    <a:p>
                      <a:r>
                        <a:rPr lang="en-US"/>
                        <a:t>Tove</a:t>
                      </a:r>
                      <a:endParaRPr lang="en-US" b="1"/>
                    </a:p>
                  </a:txBody>
                  <a:tcPr anchor="ctr"/>
                </a:tc>
                <a:tc>
                  <a:txBody>
                    <a:bodyPr/>
                    <a:lstStyle/>
                    <a:p>
                      <a:r>
                        <a:rPr lang="en-US"/>
                        <a:t>Borgvn 23</a:t>
                      </a:r>
                      <a:endParaRPr lang="en-US" b="1"/>
                    </a:p>
                  </a:txBody>
                  <a:tcPr anchor="ctr"/>
                </a:tc>
                <a:tc>
                  <a:txBody>
                    <a:bodyPr/>
                    <a:lstStyle/>
                    <a:p>
                      <a:r>
                        <a:rPr lang="en-US"/>
                        <a:t>Sandnes</a:t>
                      </a:r>
                      <a:endParaRPr lang="en-US" b="1"/>
                    </a:p>
                  </a:txBody>
                  <a:tcPr anchor="ctr"/>
                </a:tc>
                <a:extLst>
                  <a:ext uri="{0D108BD9-81ED-4DB2-BD59-A6C34878D82A}">
                    <a16:rowId xmlns:a16="http://schemas.microsoft.com/office/drawing/2014/main" val="10002"/>
                  </a:ext>
                </a:extLst>
              </a:tr>
              <a:tr h="370840">
                <a:tc>
                  <a:txBody>
                    <a:bodyPr/>
                    <a:lstStyle/>
                    <a:p>
                      <a:r>
                        <a:rPr lang="en-US"/>
                        <a:t>3</a:t>
                      </a:r>
                      <a:endParaRPr lang="en-US" b="1"/>
                    </a:p>
                  </a:txBody>
                  <a:tcPr anchor="ctr"/>
                </a:tc>
                <a:tc>
                  <a:txBody>
                    <a:bodyPr/>
                    <a:lstStyle/>
                    <a:p>
                      <a:r>
                        <a:rPr lang="en-US"/>
                        <a:t>Pettersen</a:t>
                      </a:r>
                      <a:endParaRPr lang="en-US" b="1"/>
                    </a:p>
                  </a:txBody>
                  <a:tcPr anchor="ctr"/>
                </a:tc>
                <a:tc>
                  <a:txBody>
                    <a:bodyPr/>
                    <a:lstStyle/>
                    <a:p>
                      <a:r>
                        <a:rPr lang="en-US"/>
                        <a:t>Kari</a:t>
                      </a:r>
                      <a:endParaRPr lang="en-US" b="1"/>
                    </a:p>
                  </a:txBody>
                  <a:tcPr anchor="ctr"/>
                </a:tc>
                <a:tc>
                  <a:txBody>
                    <a:bodyPr/>
                    <a:lstStyle/>
                    <a:p>
                      <a:r>
                        <a:rPr lang="en-US"/>
                        <a:t>Storgt 20</a:t>
                      </a:r>
                      <a:endParaRPr lang="en-US" b="1"/>
                    </a:p>
                  </a:txBody>
                  <a:tcPr anchor="ctr"/>
                </a:tc>
                <a:tc>
                  <a:txBody>
                    <a:bodyPr/>
                    <a:lstStyle/>
                    <a:p>
                      <a:r>
                        <a:rPr lang="en-US" dirty="0"/>
                        <a:t>Stavanger</a:t>
                      </a:r>
                      <a:endParaRPr lang="en-US" b="1" dirty="0"/>
                    </a:p>
                  </a:txBody>
                  <a:tcPr anchor="ct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2895600" y="4495800"/>
          <a:ext cx="7162800" cy="1011238"/>
        </p:xfrm>
        <a:graphic>
          <a:graphicData uri="http://schemas.openxmlformats.org/drawingml/2006/table">
            <a:tbl>
              <a:tblPr firstRow="1" bandRow="1">
                <a:tableStyleId>{00A15C55-8517-42AA-B614-E9B94910E393}</a:tableStyleId>
              </a:tblPr>
              <a:tblGrid>
                <a:gridCol w="1432560">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432560">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gridCol w="1432560">
                  <a:extLst>
                    <a:ext uri="{9D8B030D-6E8A-4147-A177-3AD203B41FA5}">
                      <a16:colId xmlns:a16="http://schemas.microsoft.com/office/drawing/2014/main" val="20004"/>
                    </a:ext>
                  </a:extLst>
                </a:gridCol>
              </a:tblGrid>
              <a:tr h="370957">
                <a:tc>
                  <a:txBody>
                    <a:bodyPr/>
                    <a:lstStyle/>
                    <a:p>
                      <a:pPr algn="l"/>
                      <a:r>
                        <a:rPr lang="en-US" sz="1800" dirty="0" err="1"/>
                        <a:t>P_Id</a:t>
                      </a:r>
                      <a:endParaRPr lang="en-US" sz="1800" b="1" dirty="0"/>
                    </a:p>
                  </a:txBody>
                  <a:tcPr marT="45734" marB="45734" anchor="ctr"/>
                </a:tc>
                <a:tc>
                  <a:txBody>
                    <a:bodyPr/>
                    <a:lstStyle/>
                    <a:p>
                      <a:pPr algn="l"/>
                      <a:r>
                        <a:rPr lang="en-US" sz="1800" dirty="0" err="1"/>
                        <a:t>LastName</a:t>
                      </a:r>
                      <a:endParaRPr lang="en-US" sz="1800" b="1" dirty="0"/>
                    </a:p>
                  </a:txBody>
                  <a:tcPr marT="45734" marB="45734" anchor="ctr"/>
                </a:tc>
                <a:tc>
                  <a:txBody>
                    <a:bodyPr/>
                    <a:lstStyle/>
                    <a:p>
                      <a:pPr algn="l"/>
                      <a:r>
                        <a:rPr lang="en-US" sz="1800"/>
                        <a:t>FirstName</a:t>
                      </a:r>
                      <a:endParaRPr lang="en-US" sz="1800" b="1"/>
                    </a:p>
                  </a:txBody>
                  <a:tcPr marT="45734" marB="45734" anchor="ctr"/>
                </a:tc>
                <a:tc>
                  <a:txBody>
                    <a:bodyPr/>
                    <a:lstStyle/>
                    <a:p>
                      <a:pPr algn="l"/>
                      <a:r>
                        <a:rPr lang="en-US" sz="1800"/>
                        <a:t>Address</a:t>
                      </a:r>
                      <a:endParaRPr lang="en-US" sz="1800" b="1"/>
                    </a:p>
                  </a:txBody>
                  <a:tcPr marT="45734" marB="45734" anchor="ctr"/>
                </a:tc>
                <a:tc>
                  <a:txBody>
                    <a:bodyPr/>
                    <a:lstStyle/>
                    <a:p>
                      <a:pPr algn="l"/>
                      <a:r>
                        <a:rPr lang="en-US" sz="1800"/>
                        <a:t>City</a:t>
                      </a:r>
                      <a:endParaRPr lang="en-US" sz="1800" b="1"/>
                    </a:p>
                  </a:txBody>
                  <a:tcPr marT="45734" marB="45734" anchor="ctr"/>
                </a:tc>
                <a:extLst>
                  <a:ext uri="{0D108BD9-81ED-4DB2-BD59-A6C34878D82A}">
                    <a16:rowId xmlns:a16="http://schemas.microsoft.com/office/drawing/2014/main" val="10000"/>
                  </a:ext>
                </a:extLst>
              </a:tr>
              <a:tr h="640281">
                <a:tc>
                  <a:txBody>
                    <a:bodyPr/>
                    <a:lstStyle/>
                    <a:p>
                      <a:r>
                        <a:rPr lang="en-US" sz="1800"/>
                        <a:t>1</a:t>
                      </a:r>
                      <a:endParaRPr lang="en-US" sz="1800" b="1"/>
                    </a:p>
                  </a:txBody>
                  <a:tcPr marT="45734" marB="45734" anchor="ctr"/>
                </a:tc>
                <a:tc>
                  <a:txBody>
                    <a:bodyPr/>
                    <a:lstStyle/>
                    <a:p>
                      <a:r>
                        <a:rPr lang="en-US" sz="1800" dirty="0"/>
                        <a:t>Hansen</a:t>
                      </a:r>
                      <a:endParaRPr lang="en-US" sz="1800" b="1" dirty="0"/>
                    </a:p>
                  </a:txBody>
                  <a:tcPr marT="45734" marB="45734" anchor="ctr"/>
                </a:tc>
                <a:tc>
                  <a:txBody>
                    <a:bodyPr/>
                    <a:lstStyle/>
                    <a:p>
                      <a:r>
                        <a:rPr lang="en-US" sz="1800" dirty="0"/>
                        <a:t>Ola</a:t>
                      </a:r>
                      <a:endParaRPr lang="en-US" sz="1800" b="1" dirty="0"/>
                    </a:p>
                  </a:txBody>
                  <a:tcPr marT="45734" marB="45734" anchor="ctr"/>
                </a:tc>
                <a:tc>
                  <a:txBody>
                    <a:bodyPr/>
                    <a:lstStyle/>
                    <a:p>
                      <a:r>
                        <a:rPr lang="en-US" sz="1800" dirty="0" err="1"/>
                        <a:t>Timoteivn</a:t>
                      </a:r>
                      <a:r>
                        <a:rPr lang="en-US" sz="1800" dirty="0"/>
                        <a:t> 10</a:t>
                      </a:r>
                      <a:endParaRPr lang="en-US" sz="1800" b="1" dirty="0"/>
                    </a:p>
                  </a:txBody>
                  <a:tcPr marT="45734" marB="45734" anchor="ctr"/>
                </a:tc>
                <a:tc>
                  <a:txBody>
                    <a:bodyPr/>
                    <a:lstStyle/>
                    <a:p>
                      <a:r>
                        <a:rPr lang="en-US" sz="1800" dirty="0" err="1"/>
                        <a:t>Sandnes</a:t>
                      </a:r>
                      <a:endParaRPr lang="en-US" sz="1800" b="1" dirty="0"/>
                    </a:p>
                  </a:txBody>
                  <a:tcPr marT="45734" marB="45734" anchor="ctr"/>
                </a:tc>
                <a:extLst>
                  <a:ext uri="{0D108BD9-81ED-4DB2-BD59-A6C34878D82A}">
                    <a16:rowId xmlns:a16="http://schemas.microsoft.com/office/drawing/2014/main" val="10001"/>
                  </a:ext>
                </a:extLst>
              </a:tr>
            </a:tbl>
          </a:graphicData>
        </a:graphic>
      </p:graphicFrame>
      <p:sp>
        <p:nvSpPr>
          <p:cNvPr id="171063" name="Rectangle 9"/>
          <p:cNvSpPr>
            <a:spLocks noChangeArrowheads="1"/>
          </p:cNvSpPr>
          <p:nvPr/>
        </p:nvSpPr>
        <p:spPr bwMode="auto">
          <a:xfrm>
            <a:off x="4810125" y="333375"/>
            <a:ext cx="2871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solidFill>
                  <a:schemeClr val="bg1"/>
                </a:solidFill>
              </a:rPr>
              <a:t>Persons table</a:t>
            </a:r>
            <a:endParaRPr lang="en-US" altLang="en-US">
              <a:solidFill>
                <a:schemeClr val="bg1"/>
              </a:solidFill>
            </a:endParaRPr>
          </a:p>
        </p:txBody>
      </p:sp>
    </p:spTree>
    <p:extLst>
      <p:ext uri="{BB962C8B-B14F-4D97-AF65-F5344CB8AC3E}">
        <p14:creationId xmlns:p14="http://schemas.microsoft.com/office/powerpoint/2010/main" val="1414162603"/>
      </p:ext>
    </p:extLst>
  </p:cSld>
  <p:clrMapOvr>
    <a:masterClrMapping/>
  </p:clrMapOvr>
  <p:transition spd="slow">
    <p:circl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5"/>
          <p:cNvSpPr>
            <a:spLocks noChangeArrowheads="1"/>
          </p:cNvSpPr>
          <p:nvPr/>
        </p:nvSpPr>
        <p:spPr bwMode="auto">
          <a:xfrm>
            <a:off x="2762251" y="3357564"/>
            <a:ext cx="7026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SELECT * FROM Persons WHERE LastName LIKE '[bsp]%'</a:t>
            </a:r>
          </a:p>
        </p:txBody>
      </p:sp>
      <p:graphicFrame>
        <p:nvGraphicFramePr>
          <p:cNvPr id="7" name="Table 6"/>
          <p:cNvGraphicFramePr>
            <a:graphicFrameLocks noGrp="1"/>
          </p:cNvGraphicFramePr>
          <p:nvPr/>
        </p:nvGraphicFramePr>
        <p:xfrm>
          <a:off x="2743200" y="3959225"/>
          <a:ext cx="6858000" cy="1112838"/>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946">
                <a:tc>
                  <a:txBody>
                    <a:bodyPr/>
                    <a:lstStyle/>
                    <a:p>
                      <a:pPr algn="l"/>
                      <a:r>
                        <a:rPr lang="en-US" sz="1800" dirty="0" err="1"/>
                        <a:t>P_Id</a:t>
                      </a:r>
                      <a:endParaRPr lang="en-US" sz="1800" dirty="0"/>
                    </a:p>
                  </a:txBody>
                  <a:tcPr marT="45733" marB="45733" anchor="ctr"/>
                </a:tc>
                <a:tc>
                  <a:txBody>
                    <a:bodyPr/>
                    <a:lstStyle/>
                    <a:p>
                      <a:pPr algn="l"/>
                      <a:r>
                        <a:rPr lang="en-US" sz="1800"/>
                        <a:t>LastName</a:t>
                      </a:r>
                    </a:p>
                  </a:txBody>
                  <a:tcPr marT="45733" marB="45733" anchor="ctr"/>
                </a:tc>
                <a:tc>
                  <a:txBody>
                    <a:bodyPr/>
                    <a:lstStyle/>
                    <a:p>
                      <a:pPr algn="l"/>
                      <a:r>
                        <a:rPr lang="en-US" sz="1800" dirty="0" err="1"/>
                        <a:t>FirstName</a:t>
                      </a:r>
                      <a:endParaRPr lang="en-US" sz="1800" dirty="0"/>
                    </a:p>
                  </a:txBody>
                  <a:tcPr marT="45733" marB="45733" anchor="ctr"/>
                </a:tc>
                <a:tc>
                  <a:txBody>
                    <a:bodyPr/>
                    <a:lstStyle/>
                    <a:p>
                      <a:pPr algn="l"/>
                      <a:r>
                        <a:rPr lang="en-US" sz="1800"/>
                        <a:t>Address</a:t>
                      </a:r>
                    </a:p>
                  </a:txBody>
                  <a:tcPr marT="45733" marB="45733" anchor="ctr"/>
                </a:tc>
                <a:tc>
                  <a:txBody>
                    <a:bodyPr/>
                    <a:lstStyle/>
                    <a:p>
                      <a:pPr algn="l"/>
                      <a:r>
                        <a:rPr lang="en-US" sz="1800"/>
                        <a:t>City</a:t>
                      </a:r>
                    </a:p>
                  </a:txBody>
                  <a:tcPr marT="45733" marB="45733" anchor="ctr"/>
                </a:tc>
                <a:extLst>
                  <a:ext uri="{0D108BD9-81ED-4DB2-BD59-A6C34878D82A}">
                    <a16:rowId xmlns:a16="http://schemas.microsoft.com/office/drawing/2014/main" val="10000"/>
                  </a:ext>
                </a:extLst>
              </a:tr>
              <a:tr h="370946">
                <a:tc>
                  <a:txBody>
                    <a:bodyPr/>
                    <a:lstStyle/>
                    <a:p>
                      <a:r>
                        <a:rPr lang="en-US" sz="1800"/>
                        <a:t>2</a:t>
                      </a:r>
                    </a:p>
                  </a:txBody>
                  <a:tcPr marT="45733" marB="45733" anchor="ctr"/>
                </a:tc>
                <a:tc>
                  <a:txBody>
                    <a:bodyPr/>
                    <a:lstStyle/>
                    <a:p>
                      <a:r>
                        <a:rPr lang="en-US" sz="1800" dirty="0" err="1"/>
                        <a:t>Svendson</a:t>
                      </a:r>
                      <a:endParaRPr lang="en-US" sz="1800" dirty="0"/>
                    </a:p>
                  </a:txBody>
                  <a:tcPr marT="45733" marB="45733" anchor="ctr"/>
                </a:tc>
                <a:tc>
                  <a:txBody>
                    <a:bodyPr/>
                    <a:lstStyle/>
                    <a:p>
                      <a:r>
                        <a:rPr lang="en-US" sz="1800" dirty="0" err="1"/>
                        <a:t>Tove</a:t>
                      </a:r>
                      <a:endParaRPr lang="en-US" sz="1800" dirty="0"/>
                    </a:p>
                  </a:txBody>
                  <a:tcPr marT="45733" marB="45733" anchor="ctr"/>
                </a:tc>
                <a:tc>
                  <a:txBody>
                    <a:bodyPr/>
                    <a:lstStyle/>
                    <a:p>
                      <a:r>
                        <a:rPr lang="en-US" sz="1800"/>
                        <a:t>Borgvn 23</a:t>
                      </a:r>
                    </a:p>
                  </a:txBody>
                  <a:tcPr marT="45733" marB="45733" anchor="ctr"/>
                </a:tc>
                <a:tc>
                  <a:txBody>
                    <a:bodyPr/>
                    <a:lstStyle/>
                    <a:p>
                      <a:r>
                        <a:rPr lang="en-US" sz="1800" dirty="0" err="1"/>
                        <a:t>Sandnes</a:t>
                      </a:r>
                      <a:endParaRPr lang="en-US" sz="1800" dirty="0"/>
                    </a:p>
                  </a:txBody>
                  <a:tcPr marT="45733" marB="45733" anchor="ctr"/>
                </a:tc>
                <a:extLst>
                  <a:ext uri="{0D108BD9-81ED-4DB2-BD59-A6C34878D82A}">
                    <a16:rowId xmlns:a16="http://schemas.microsoft.com/office/drawing/2014/main" val="10001"/>
                  </a:ext>
                </a:extLst>
              </a:tr>
              <a:tr h="370946">
                <a:tc>
                  <a:txBody>
                    <a:bodyPr/>
                    <a:lstStyle/>
                    <a:p>
                      <a:r>
                        <a:rPr lang="en-US" sz="1800"/>
                        <a:t>3</a:t>
                      </a:r>
                    </a:p>
                  </a:txBody>
                  <a:tcPr marT="45733" marB="45733" anchor="ctr"/>
                </a:tc>
                <a:tc>
                  <a:txBody>
                    <a:bodyPr/>
                    <a:lstStyle/>
                    <a:p>
                      <a:r>
                        <a:rPr lang="en-US" sz="1800"/>
                        <a:t>Pettersen</a:t>
                      </a:r>
                    </a:p>
                  </a:txBody>
                  <a:tcPr marT="45733" marB="45733" anchor="ctr"/>
                </a:tc>
                <a:tc>
                  <a:txBody>
                    <a:bodyPr/>
                    <a:lstStyle/>
                    <a:p>
                      <a:r>
                        <a:rPr lang="en-US" sz="1800"/>
                        <a:t>Kari</a:t>
                      </a:r>
                    </a:p>
                  </a:txBody>
                  <a:tcPr marT="45733" marB="45733" anchor="ctr"/>
                </a:tc>
                <a:tc>
                  <a:txBody>
                    <a:bodyPr/>
                    <a:lstStyle/>
                    <a:p>
                      <a:r>
                        <a:rPr lang="en-US" sz="1800"/>
                        <a:t>Storgt 20</a:t>
                      </a:r>
                    </a:p>
                  </a:txBody>
                  <a:tcPr marT="45733" marB="45733" anchor="ctr"/>
                </a:tc>
                <a:tc>
                  <a:txBody>
                    <a:bodyPr/>
                    <a:lstStyle/>
                    <a:p>
                      <a:r>
                        <a:rPr lang="en-US" sz="1800" dirty="0"/>
                        <a:t>Stavanger</a:t>
                      </a:r>
                    </a:p>
                  </a:txBody>
                  <a:tcPr marT="45733" marB="45733" anchor="ctr"/>
                </a:tc>
                <a:extLst>
                  <a:ext uri="{0D108BD9-81ED-4DB2-BD59-A6C34878D82A}">
                    <a16:rowId xmlns:a16="http://schemas.microsoft.com/office/drawing/2014/main" val="10002"/>
                  </a:ext>
                </a:extLst>
              </a:tr>
            </a:tbl>
          </a:graphicData>
        </a:graphic>
      </p:graphicFrame>
      <p:sp>
        <p:nvSpPr>
          <p:cNvPr id="172061" name="Rectangle 7"/>
          <p:cNvSpPr>
            <a:spLocks noChangeArrowheads="1"/>
          </p:cNvSpPr>
          <p:nvPr/>
        </p:nvSpPr>
        <p:spPr bwMode="auto">
          <a:xfrm>
            <a:off x="2778125" y="5072064"/>
            <a:ext cx="71564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SELECT * FROM Persons WHERE LastName LIKE '[^bsp]%'</a:t>
            </a:r>
          </a:p>
        </p:txBody>
      </p:sp>
      <p:graphicFrame>
        <p:nvGraphicFramePr>
          <p:cNvPr id="9" name="Table 8"/>
          <p:cNvGraphicFramePr>
            <a:graphicFrameLocks noGrp="1"/>
          </p:cNvGraphicFramePr>
          <p:nvPr/>
        </p:nvGraphicFramePr>
        <p:xfrm>
          <a:off x="2667000" y="5645150"/>
          <a:ext cx="7086600" cy="736602"/>
        </p:xfrm>
        <a:graphic>
          <a:graphicData uri="http://schemas.openxmlformats.org/drawingml/2006/table">
            <a:tbl>
              <a:tblPr firstRow="1" bandRow="1">
                <a:tableStyleId>{00A15C55-8517-42AA-B614-E9B94910E393}</a:tableStyleId>
              </a:tblPr>
              <a:tblGrid>
                <a:gridCol w="76470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gridCol w="1569368">
                  <a:extLst>
                    <a:ext uri="{9D8B030D-6E8A-4147-A177-3AD203B41FA5}">
                      <a16:colId xmlns:a16="http://schemas.microsoft.com/office/drawing/2014/main" val="20004"/>
                    </a:ext>
                  </a:extLst>
                </a:gridCol>
              </a:tblGrid>
              <a:tr h="370840">
                <a:tc>
                  <a:txBody>
                    <a:bodyPr/>
                    <a:lstStyle/>
                    <a:p>
                      <a:pPr algn="l"/>
                      <a:r>
                        <a:rPr lang="en-US" sz="1800" dirty="0" err="1"/>
                        <a:t>P_Id</a:t>
                      </a:r>
                      <a:endParaRPr lang="en-US" sz="1800" dirty="0"/>
                    </a:p>
                  </a:txBody>
                  <a:tcPr marT="45721" marB="45721" anchor="ctr"/>
                </a:tc>
                <a:tc>
                  <a:txBody>
                    <a:bodyPr/>
                    <a:lstStyle/>
                    <a:p>
                      <a:pPr algn="l"/>
                      <a:r>
                        <a:rPr lang="en-US" sz="1800"/>
                        <a:t>LastName</a:t>
                      </a:r>
                    </a:p>
                  </a:txBody>
                  <a:tcPr marT="45721" marB="45721" anchor="ctr"/>
                </a:tc>
                <a:tc>
                  <a:txBody>
                    <a:bodyPr/>
                    <a:lstStyle/>
                    <a:p>
                      <a:pPr algn="l"/>
                      <a:r>
                        <a:rPr lang="en-US" sz="1800" dirty="0" err="1"/>
                        <a:t>FirstName</a:t>
                      </a:r>
                      <a:endParaRPr lang="en-US" sz="1800" dirty="0"/>
                    </a:p>
                  </a:txBody>
                  <a:tcPr marT="45721" marB="45721" anchor="ctr"/>
                </a:tc>
                <a:tc>
                  <a:txBody>
                    <a:bodyPr/>
                    <a:lstStyle/>
                    <a:p>
                      <a:pPr algn="l"/>
                      <a:r>
                        <a:rPr lang="en-US" sz="1800"/>
                        <a:t>Address</a:t>
                      </a:r>
                    </a:p>
                  </a:txBody>
                  <a:tcPr marT="45721" marB="45721" anchor="ctr"/>
                </a:tc>
                <a:tc>
                  <a:txBody>
                    <a:bodyPr/>
                    <a:lstStyle/>
                    <a:p>
                      <a:pPr algn="l"/>
                      <a:r>
                        <a:rPr lang="en-US" sz="1800"/>
                        <a:t>City</a:t>
                      </a:r>
                    </a:p>
                  </a:txBody>
                  <a:tcPr marT="45721" marB="45721" anchor="ctr"/>
                </a:tc>
                <a:extLst>
                  <a:ext uri="{0D108BD9-81ED-4DB2-BD59-A6C34878D82A}">
                    <a16:rowId xmlns:a16="http://schemas.microsoft.com/office/drawing/2014/main" val="10000"/>
                  </a:ext>
                </a:extLst>
              </a:tr>
              <a:tr h="365760">
                <a:tc>
                  <a:txBody>
                    <a:bodyPr/>
                    <a:lstStyle/>
                    <a:p>
                      <a:r>
                        <a:rPr lang="en-US" sz="1800"/>
                        <a:t>1</a:t>
                      </a:r>
                    </a:p>
                  </a:txBody>
                  <a:tcPr marT="45721" marB="45721" anchor="ctr"/>
                </a:tc>
                <a:tc>
                  <a:txBody>
                    <a:bodyPr/>
                    <a:lstStyle/>
                    <a:p>
                      <a:r>
                        <a:rPr lang="en-US" sz="1800"/>
                        <a:t>Hansen</a:t>
                      </a:r>
                    </a:p>
                  </a:txBody>
                  <a:tcPr marT="45721" marB="45721" anchor="ctr"/>
                </a:tc>
                <a:tc>
                  <a:txBody>
                    <a:bodyPr/>
                    <a:lstStyle/>
                    <a:p>
                      <a:r>
                        <a:rPr lang="en-US" sz="1800" dirty="0"/>
                        <a:t>Ola</a:t>
                      </a:r>
                    </a:p>
                  </a:txBody>
                  <a:tcPr marT="45721" marB="45721" anchor="ctr"/>
                </a:tc>
                <a:tc>
                  <a:txBody>
                    <a:bodyPr/>
                    <a:lstStyle/>
                    <a:p>
                      <a:r>
                        <a:rPr lang="en-US" sz="1800"/>
                        <a:t>Timoteivn 10</a:t>
                      </a:r>
                    </a:p>
                  </a:txBody>
                  <a:tcPr marT="45721" marB="45721" anchor="ctr"/>
                </a:tc>
                <a:tc>
                  <a:txBody>
                    <a:bodyPr/>
                    <a:lstStyle/>
                    <a:p>
                      <a:r>
                        <a:rPr lang="en-US" sz="1800" dirty="0" err="1"/>
                        <a:t>Sandnes</a:t>
                      </a:r>
                      <a:endParaRPr lang="en-US" sz="1800" dirty="0"/>
                    </a:p>
                  </a:txBody>
                  <a:tcPr marT="45721" marB="45721" anchor="ctr"/>
                </a:tc>
                <a:extLst>
                  <a:ext uri="{0D108BD9-81ED-4DB2-BD59-A6C34878D82A}">
                    <a16:rowId xmlns:a16="http://schemas.microsoft.com/office/drawing/2014/main" val="10001"/>
                  </a:ext>
                </a:extLst>
              </a:tr>
            </a:tbl>
          </a:graphicData>
        </a:graphic>
      </p:graphicFrame>
      <p:sp>
        <p:nvSpPr>
          <p:cNvPr id="172082" name="Rectangle 9"/>
          <p:cNvSpPr>
            <a:spLocks noChangeArrowheads="1"/>
          </p:cNvSpPr>
          <p:nvPr/>
        </p:nvSpPr>
        <p:spPr bwMode="auto">
          <a:xfrm>
            <a:off x="4921250" y="549275"/>
            <a:ext cx="2871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solidFill>
                  <a:schemeClr val="bg1"/>
                </a:solidFill>
              </a:rPr>
              <a:t>Persons table</a:t>
            </a:r>
            <a:endParaRPr lang="en-US" altLang="en-US">
              <a:solidFill>
                <a:schemeClr val="bg1"/>
              </a:solidFill>
            </a:endParaRPr>
          </a:p>
        </p:txBody>
      </p:sp>
      <p:graphicFrame>
        <p:nvGraphicFramePr>
          <p:cNvPr id="11" name="Table 10"/>
          <p:cNvGraphicFramePr>
            <a:graphicFrameLocks noGrp="1"/>
          </p:cNvGraphicFramePr>
          <p:nvPr/>
        </p:nvGraphicFramePr>
        <p:xfrm>
          <a:off x="2740025" y="1484313"/>
          <a:ext cx="7010400" cy="1732280"/>
        </p:xfrm>
        <a:graphic>
          <a:graphicData uri="http://schemas.openxmlformats.org/drawingml/2006/table">
            <a:tbl>
              <a:tblPr firstRow="1" bandRow="1">
                <a:tableStyleId>{00A15C55-8517-42AA-B614-E9B94910E393}</a:tableStyleId>
              </a:tblPr>
              <a:tblGrid>
                <a:gridCol w="140208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402080">
                  <a:extLst>
                    <a:ext uri="{9D8B030D-6E8A-4147-A177-3AD203B41FA5}">
                      <a16:colId xmlns:a16="http://schemas.microsoft.com/office/drawing/2014/main" val="20002"/>
                    </a:ext>
                  </a:extLst>
                </a:gridCol>
                <a:gridCol w="1402080">
                  <a:extLst>
                    <a:ext uri="{9D8B030D-6E8A-4147-A177-3AD203B41FA5}">
                      <a16:colId xmlns:a16="http://schemas.microsoft.com/office/drawing/2014/main" val="20003"/>
                    </a:ext>
                  </a:extLst>
                </a:gridCol>
                <a:gridCol w="1402080">
                  <a:extLst>
                    <a:ext uri="{9D8B030D-6E8A-4147-A177-3AD203B41FA5}">
                      <a16:colId xmlns:a16="http://schemas.microsoft.com/office/drawing/2014/main" val="20004"/>
                    </a:ext>
                  </a:extLst>
                </a:gridCol>
              </a:tblGrid>
              <a:tr h="370840">
                <a:tc>
                  <a:txBody>
                    <a:bodyPr/>
                    <a:lstStyle/>
                    <a:p>
                      <a:pPr algn="l"/>
                      <a:r>
                        <a:rPr lang="en-US" dirty="0" err="1"/>
                        <a:t>P_Id</a:t>
                      </a:r>
                      <a:endParaRPr lang="en-US" b="1" dirty="0"/>
                    </a:p>
                  </a:txBody>
                  <a:tcPr anchor="ctr"/>
                </a:tc>
                <a:tc>
                  <a:txBody>
                    <a:bodyPr/>
                    <a:lstStyle/>
                    <a:p>
                      <a:pPr algn="l"/>
                      <a:r>
                        <a:rPr lang="en-US" dirty="0" err="1"/>
                        <a:t>LastName</a:t>
                      </a:r>
                      <a:endParaRPr lang="en-US" b="1" dirty="0"/>
                    </a:p>
                  </a:txBody>
                  <a:tcPr anchor="ctr"/>
                </a:tc>
                <a:tc>
                  <a:txBody>
                    <a:bodyPr/>
                    <a:lstStyle/>
                    <a:p>
                      <a:pPr algn="l"/>
                      <a:r>
                        <a:rPr lang="en-US" dirty="0" err="1"/>
                        <a:t>FirstName</a:t>
                      </a:r>
                      <a:endParaRPr lang="en-US" b="1" dirty="0"/>
                    </a:p>
                  </a:txBody>
                  <a:tcPr anchor="ctr"/>
                </a:tc>
                <a:tc>
                  <a:txBody>
                    <a:bodyPr/>
                    <a:lstStyle/>
                    <a:p>
                      <a:pPr algn="l"/>
                      <a:r>
                        <a:rPr lang="en-US"/>
                        <a:t>Address</a:t>
                      </a:r>
                      <a:endParaRPr lang="en-US" b="1"/>
                    </a:p>
                  </a:txBody>
                  <a:tcPr anchor="ctr"/>
                </a:tc>
                <a:tc>
                  <a:txBody>
                    <a:bodyPr/>
                    <a:lstStyle/>
                    <a:p>
                      <a:pPr algn="l"/>
                      <a:r>
                        <a:rPr lang="en-US"/>
                        <a:t>City</a:t>
                      </a:r>
                      <a:endParaRPr lang="en-US" b="1"/>
                    </a:p>
                  </a:txBody>
                  <a:tcPr anchor="ctr"/>
                </a:tc>
                <a:extLst>
                  <a:ext uri="{0D108BD9-81ED-4DB2-BD59-A6C34878D82A}">
                    <a16:rowId xmlns:a16="http://schemas.microsoft.com/office/drawing/2014/main" val="10000"/>
                  </a:ext>
                </a:extLst>
              </a:tr>
              <a:tr h="619760">
                <a:tc>
                  <a:txBody>
                    <a:bodyPr/>
                    <a:lstStyle/>
                    <a:p>
                      <a:r>
                        <a:rPr lang="en-US" dirty="0"/>
                        <a:t>1</a:t>
                      </a:r>
                      <a:endParaRPr lang="en-US" b="1" dirty="0"/>
                    </a:p>
                  </a:txBody>
                  <a:tcPr anchor="ctr"/>
                </a:tc>
                <a:tc>
                  <a:txBody>
                    <a:bodyPr/>
                    <a:lstStyle/>
                    <a:p>
                      <a:r>
                        <a:rPr lang="en-US" dirty="0"/>
                        <a:t>Hansen</a:t>
                      </a:r>
                      <a:endParaRPr lang="en-US" b="1" dirty="0"/>
                    </a:p>
                  </a:txBody>
                  <a:tcPr anchor="ctr"/>
                </a:tc>
                <a:tc>
                  <a:txBody>
                    <a:bodyPr/>
                    <a:lstStyle/>
                    <a:p>
                      <a:r>
                        <a:rPr lang="en-US" dirty="0"/>
                        <a:t>Ola</a:t>
                      </a:r>
                      <a:endParaRPr lang="en-US" b="1" dirty="0"/>
                    </a:p>
                  </a:txBody>
                  <a:tcPr anchor="ctr"/>
                </a:tc>
                <a:tc>
                  <a:txBody>
                    <a:bodyPr/>
                    <a:lstStyle/>
                    <a:p>
                      <a:r>
                        <a:rPr lang="en-US"/>
                        <a:t>Timoteivn 10</a:t>
                      </a:r>
                      <a:endParaRPr lang="en-US" b="1"/>
                    </a:p>
                  </a:txBody>
                  <a:tcPr anchor="ctr"/>
                </a:tc>
                <a:tc>
                  <a:txBody>
                    <a:bodyPr/>
                    <a:lstStyle/>
                    <a:p>
                      <a:r>
                        <a:rPr lang="en-US"/>
                        <a:t>Sandnes</a:t>
                      </a:r>
                      <a:endParaRPr lang="en-US" b="1"/>
                    </a:p>
                  </a:txBody>
                  <a:tcPr anchor="ctr"/>
                </a:tc>
                <a:extLst>
                  <a:ext uri="{0D108BD9-81ED-4DB2-BD59-A6C34878D82A}">
                    <a16:rowId xmlns:a16="http://schemas.microsoft.com/office/drawing/2014/main" val="10001"/>
                  </a:ext>
                </a:extLst>
              </a:tr>
              <a:tr h="370840">
                <a:tc>
                  <a:txBody>
                    <a:bodyPr/>
                    <a:lstStyle/>
                    <a:p>
                      <a:r>
                        <a:rPr lang="en-US" dirty="0"/>
                        <a:t>2</a:t>
                      </a:r>
                      <a:endParaRPr lang="en-US" b="1" dirty="0"/>
                    </a:p>
                  </a:txBody>
                  <a:tcPr anchor="ctr"/>
                </a:tc>
                <a:tc>
                  <a:txBody>
                    <a:bodyPr/>
                    <a:lstStyle/>
                    <a:p>
                      <a:r>
                        <a:rPr lang="en-US"/>
                        <a:t>Svendson</a:t>
                      </a:r>
                      <a:endParaRPr lang="en-US" b="1"/>
                    </a:p>
                  </a:txBody>
                  <a:tcPr anchor="ctr"/>
                </a:tc>
                <a:tc>
                  <a:txBody>
                    <a:bodyPr/>
                    <a:lstStyle/>
                    <a:p>
                      <a:r>
                        <a:rPr lang="en-US" dirty="0" err="1"/>
                        <a:t>Tove</a:t>
                      </a:r>
                      <a:endParaRPr lang="en-US" b="1" dirty="0"/>
                    </a:p>
                  </a:txBody>
                  <a:tcPr anchor="ctr"/>
                </a:tc>
                <a:tc>
                  <a:txBody>
                    <a:bodyPr/>
                    <a:lstStyle/>
                    <a:p>
                      <a:r>
                        <a:rPr lang="en-US"/>
                        <a:t>Borgvn 23</a:t>
                      </a:r>
                      <a:endParaRPr lang="en-US" b="1"/>
                    </a:p>
                  </a:txBody>
                  <a:tcPr anchor="ctr"/>
                </a:tc>
                <a:tc>
                  <a:txBody>
                    <a:bodyPr/>
                    <a:lstStyle/>
                    <a:p>
                      <a:r>
                        <a:rPr lang="en-US"/>
                        <a:t>Sandnes</a:t>
                      </a:r>
                      <a:endParaRPr lang="en-US" b="1"/>
                    </a:p>
                  </a:txBody>
                  <a:tcPr anchor="ctr"/>
                </a:tc>
                <a:extLst>
                  <a:ext uri="{0D108BD9-81ED-4DB2-BD59-A6C34878D82A}">
                    <a16:rowId xmlns:a16="http://schemas.microsoft.com/office/drawing/2014/main" val="10002"/>
                  </a:ext>
                </a:extLst>
              </a:tr>
              <a:tr h="370840">
                <a:tc>
                  <a:txBody>
                    <a:bodyPr/>
                    <a:lstStyle/>
                    <a:p>
                      <a:r>
                        <a:rPr lang="en-US"/>
                        <a:t>3</a:t>
                      </a:r>
                      <a:endParaRPr lang="en-US" b="1"/>
                    </a:p>
                  </a:txBody>
                  <a:tcPr anchor="ctr"/>
                </a:tc>
                <a:tc>
                  <a:txBody>
                    <a:bodyPr/>
                    <a:lstStyle/>
                    <a:p>
                      <a:r>
                        <a:rPr lang="en-US"/>
                        <a:t>Pettersen</a:t>
                      </a:r>
                      <a:endParaRPr lang="en-US" b="1"/>
                    </a:p>
                  </a:txBody>
                  <a:tcPr anchor="ctr"/>
                </a:tc>
                <a:tc>
                  <a:txBody>
                    <a:bodyPr/>
                    <a:lstStyle/>
                    <a:p>
                      <a:r>
                        <a:rPr lang="en-US" dirty="0"/>
                        <a:t>Kari</a:t>
                      </a:r>
                      <a:endParaRPr lang="en-US" b="1" dirty="0"/>
                    </a:p>
                  </a:txBody>
                  <a:tcPr anchor="ctr"/>
                </a:tc>
                <a:tc>
                  <a:txBody>
                    <a:bodyPr/>
                    <a:lstStyle/>
                    <a:p>
                      <a:r>
                        <a:rPr lang="en-US"/>
                        <a:t>Storgt 20</a:t>
                      </a:r>
                      <a:endParaRPr lang="en-US" b="1"/>
                    </a:p>
                  </a:txBody>
                  <a:tcPr anchor="ctr"/>
                </a:tc>
                <a:tc>
                  <a:txBody>
                    <a:bodyPr/>
                    <a:lstStyle/>
                    <a:p>
                      <a:r>
                        <a:rPr lang="en-US" dirty="0"/>
                        <a:t>Stavanger</a:t>
                      </a:r>
                      <a:endParaRPr lang="en-US" b="1"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3528925"/>
      </p:ext>
    </p:extLst>
  </p:cSld>
  <p:clrMapOvr>
    <a:masterClrMapping/>
  </p:clrMapOvr>
  <p:transition spd="slow">
    <p:circl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5"/>
          <p:cNvSpPr>
            <a:spLocks noChangeArrowheads="1"/>
          </p:cNvSpPr>
          <p:nvPr/>
        </p:nvSpPr>
        <p:spPr bwMode="auto">
          <a:xfrm>
            <a:off x="2495550" y="1557338"/>
            <a:ext cx="670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 FROM Customers WHERE Phone LIKE '[4-6]_6%'</a:t>
            </a:r>
          </a:p>
        </p:txBody>
      </p:sp>
      <p:sp>
        <p:nvSpPr>
          <p:cNvPr id="173059" name="Rectangle 6"/>
          <p:cNvSpPr>
            <a:spLocks noChangeArrowheads="1"/>
          </p:cNvSpPr>
          <p:nvPr/>
        </p:nvSpPr>
        <p:spPr bwMode="auto">
          <a:xfrm>
            <a:off x="2279650" y="2349500"/>
            <a:ext cx="76327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This SQL expression will return all customers satisfying the following conditions: </a:t>
            </a:r>
          </a:p>
          <a:p>
            <a:pPr>
              <a:spcBef>
                <a:spcPct val="0"/>
              </a:spcBef>
            </a:pPr>
            <a:r>
              <a:rPr lang="en-US" altLang="en-US" sz="1800"/>
              <a:t> The Phone column starts with a digit between 4 and 6 ([4-6])</a:t>
            </a:r>
          </a:p>
          <a:p>
            <a:pPr>
              <a:spcBef>
                <a:spcPct val="0"/>
              </a:spcBef>
            </a:pPr>
            <a:r>
              <a:rPr lang="en-US" altLang="en-US" sz="1800"/>
              <a:t> Second character in the Phone column can be anything (_)</a:t>
            </a:r>
          </a:p>
          <a:p>
            <a:pPr>
              <a:spcBef>
                <a:spcPct val="0"/>
              </a:spcBef>
            </a:pPr>
            <a:r>
              <a:rPr lang="en-US" altLang="en-US" sz="1800"/>
              <a:t> The third character in the Phone column is 6 (6)</a:t>
            </a:r>
          </a:p>
          <a:p>
            <a:pPr>
              <a:spcBef>
                <a:spcPct val="0"/>
              </a:spcBef>
            </a:pPr>
            <a:r>
              <a:rPr lang="en-US" altLang="en-US" sz="1800"/>
              <a:t> The remainder of the Phone column can be any character string (%)</a:t>
            </a:r>
          </a:p>
        </p:txBody>
      </p:sp>
      <p:graphicFrame>
        <p:nvGraphicFramePr>
          <p:cNvPr id="8" name="Table 7"/>
          <p:cNvGraphicFramePr>
            <a:graphicFrameLocks noGrp="1"/>
          </p:cNvGraphicFramePr>
          <p:nvPr/>
        </p:nvGraphicFramePr>
        <p:xfrm>
          <a:off x="1992314" y="4221163"/>
          <a:ext cx="8351837" cy="2125661"/>
        </p:xfrm>
        <a:graphic>
          <a:graphicData uri="http://schemas.openxmlformats.org/drawingml/2006/table">
            <a:tbl>
              <a:tblPr firstRow="1" bandRow="1">
                <a:tableStyleId>{00A15C55-8517-42AA-B614-E9B94910E393}</a:tableStyleId>
              </a:tblPr>
              <a:tblGrid>
                <a:gridCol w="1302579">
                  <a:extLst>
                    <a:ext uri="{9D8B030D-6E8A-4147-A177-3AD203B41FA5}">
                      <a16:colId xmlns:a16="http://schemas.microsoft.com/office/drawing/2014/main" val="20000"/>
                    </a:ext>
                  </a:extLst>
                </a:gridCol>
                <a:gridCol w="1302580">
                  <a:extLst>
                    <a:ext uri="{9D8B030D-6E8A-4147-A177-3AD203B41FA5}">
                      <a16:colId xmlns:a16="http://schemas.microsoft.com/office/drawing/2014/main" val="20001"/>
                    </a:ext>
                  </a:extLst>
                </a:gridCol>
                <a:gridCol w="2722737">
                  <a:extLst>
                    <a:ext uri="{9D8B030D-6E8A-4147-A177-3AD203B41FA5}">
                      <a16:colId xmlns:a16="http://schemas.microsoft.com/office/drawing/2014/main" val="20002"/>
                    </a:ext>
                  </a:extLst>
                </a:gridCol>
                <a:gridCol w="1367973">
                  <a:extLst>
                    <a:ext uri="{9D8B030D-6E8A-4147-A177-3AD203B41FA5}">
                      <a16:colId xmlns:a16="http://schemas.microsoft.com/office/drawing/2014/main" val="20003"/>
                    </a:ext>
                  </a:extLst>
                </a:gridCol>
                <a:gridCol w="1655968">
                  <a:extLst>
                    <a:ext uri="{9D8B030D-6E8A-4147-A177-3AD203B41FA5}">
                      <a16:colId xmlns:a16="http://schemas.microsoft.com/office/drawing/2014/main" val="20004"/>
                    </a:ext>
                  </a:extLst>
                </a:gridCol>
              </a:tblGrid>
              <a:tr h="391958">
                <a:tc>
                  <a:txBody>
                    <a:bodyPr/>
                    <a:lstStyle/>
                    <a:p>
                      <a:r>
                        <a:rPr lang="en-US" sz="1800" dirty="0" err="1"/>
                        <a:t>FirstName</a:t>
                      </a:r>
                      <a:endParaRPr lang="en-US" sz="1800" dirty="0"/>
                    </a:p>
                  </a:txBody>
                  <a:tcPr marL="91428" marR="91428" marT="45714" marB="45714" anchor="ctr"/>
                </a:tc>
                <a:tc>
                  <a:txBody>
                    <a:bodyPr/>
                    <a:lstStyle/>
                    <a:p>
                      <a:r>
                        <a:rPr lang="en-US" sz="1800" dirty="0" err="1"/>
                        <a:t>LastName</a:t>
                      </a:r>
                      <a:endParaRPr lang="en-US" sz="1800" dirty="0"/>
                    </a:p>
                  </a:txBody>
                  <a:tcPr marL="91428" marR="91428" marT="45714" marB="45714" anchor="ctr"/>
                </a:tc>
                <a:tc>
                  <a:txBody>
                    <a:bodyPr/>
                    <a:lstStyle/>
                    <a:p>
                      <a:r>
                        <a:rPr lang="en-US" sz="1800" dirty="0"/>
                        <a:t>Email</a:t>
                      </a:r>
                    </a:p>
                  </a:txBody>
                  <a:tcPr marL="91428" marR="91428" marT="45714" marB="45714" anchor="ctr"/>
                </a:tc>
                <a:tc>
                  <a:txBody>
                    <a:bodyPr/>
                    <a:lstStyle/>
                    <a:p>
                      <a:r>
                        <a:rPr lang="en-US" sz="1800" dirty="0"/>
                        <a:t>DOB</a:t>
                      </a:r>
                    </a:p>
                  </a:txBody>
                  <a:tcPr marL="91428" marR="91428" marT="45714" marB="45714" anchor="ctr"/>
                </a:tc>
                <a:tc>
                  <a:txBody>
                    <a:bodyPr/>
                    <a:lstStyle/>
                    <a:p>
                      <a:r>
                        <a:rPr lang="en-US" sz="1800" dirty="0"/>
                        <a:t>Phone</a:t>
                      </a:r>
                    </a:p>
                  </a:txBody>
                  <a:tcPr marL="91428" marR="91428" marT="45714" marB="45714" anchor="ctr"/>
                </a:tc>
                <a:extLst>
                  <a:ext uri="{0D108BD9-81ED-4DB2-BD59-A6C34878D82A}">
                    <a16:rowId xmlns:a16="http://schemas.microsoft.com/office/drawing/2014/main" val="10000"/>
                  </a:ext>
                </a:extLst>
              </a:tr>
              <a:tr h="413677">
                <a:tc>
                  <a:txBody>
                    <a:bodyPr/>
                    <a:lstStyle/>
                    <a:p>
                      <a:r>
                        <a:rPr lang="en-US" sz="1800"/>
                        <a:t>John</a:t>
                      </a:r>
                    </a:p>
                  </a:txBody>
                  <a:tcPr marL="91428" marR="91428" marT="45714" marB="45714" anchor="ctr"/>
                </a:tc>
                <a:tc>
                  <a:txBody>
                    <a:bodyPr/>
                    <a:lstStyle/>
                    <a:p>
                      <a:r>
                        <a:rPr lang="en-US" sz="1800"/>
                        <a:t>Smith</a:t>
                      </a:r>
                    </a:p>
                  </a:txBody>
                  <a:tcPr marL="91428" marR="91428" marT="45714" marB="45714" anchor="ctr"/>
                </a:tc>
                <a:tc>
                  <a:txBody>
                    <a:bodyPr/>
                    <a:lstStyle/>
                    <a:p>
                      <a:r>
                        <a:rPr lang="en-US" sz="1800" dirty="0"/>
                        <a:t>John.Smith@yahoo.com</a:t>
                      </a:r>
                    </a:p>
                  </a:txBody>
                  <a:tcPr marL="91428" marR="91428" marT="45714" marB="45714" anchor="ctr"/>
                </a:tc>
                <a:tc>
                  <a:txBody>
                    <a:bodyPr/>
                    <a:lstStyle/>
                    <a:p>
                      <a:r>
                        <a:rPr lang="en-US" sz="1800"/>
                        <a:t>2/4/1968</a:t>
                      </a:r>
                    </a:p>
                  </a:txBody>
                  <a:tcPr marL="91428" marR="91428" marT="45714" marB="45714" anchor="ctr"/>
                </a:tc>
                <a:tc>
                  <a:txBody>
                    <a:bodyPr/>
                    <a:lstStyle/>
                    <a:p>
                      <a:r>
                        <a:rPr lang="en-US" sz="1800"/>
                        <a:t>626 222-2222</a:t>
                      </a:r>
                    </a:p>
                  </a:txBody>
                  <a:tcPr marL="91428" marR="91428" marT="45714" marB="45714" anchor="ctr"/>
                </a:tc>
                <a:extLst>
                  <a:ext uri="{0D108BD9-81ED-4DB2-BD59-A6C34878D82A}">
                    <a16:rowId xmlns:a16="http://schemas.microsoft.com/office/drawing/2014/main" val="10001"/>
                  </a:ext>
                </a:extLst>
              </a:tr>
              <a:tr h="480017">
                <a:tc>
                  <a:txBody>
                    <a:bodyPr/>
                    <a:lstStyle/>
                    <a:p>
                      <a:r>
                        <a:rPr lang="en-US" sz="1800" dirty="0"/>
                        <a:t>Steven</a:t>
                      </a:r>
                    </a:p>
                  </a:txBody>
                  <a:tcPr marL="91428" marR="91428" marT="45714" marB="45714" anchor="ctr"/>
                </a:tc>
                <a:tc>
                  <a:txBody>
                    <a:bodyPr/>
                    <a:lstStyle/>
                    <a:p>
                      <a:r>
                        <a:rPr lang="en-US" sz="1800" dirty="0"/>
                        <a:t>Goldfish</a:t>
                      </a:r>
                    </a:p>
                  </a:txBody>
                  <a:tcPr marL="91428" marR="91428" marT="45714" marB="45714" anchor="ctr"/>
                </a:tc>
                <a:tc>
                  <a:txBody>
                    <a:bodyPr/>
                    <a:lstStyle/>
                    <a:p>
                      <a:r>
                        <a:rPr lang="en-US" sz="1800" dirty="0"/>
                        <a:t>goldfish@fishhere.net</a:t>
                      </a:r>
                    </a:p>
                  </a:txBody>
                  <a:tcPr marL="91428" marR="91428" marT="45714" marB="45714" anchor="ctr"/>
                </a:tc>
                <a:tc>
                  <a:txBody>
                    <a:bodyPr/>
                    <a:lstStyle/>
                    <a:p>
                      <a:r>
                        <a:rPr lang="en-US" sz="1800"/>
                        <a:t>4/4/1974</a:t>
                      </a:r>
                    </a:p>
                  </a:txBody>
                  <a:tcPr marL="91428" marR="91428" marT="45714" marB="45714" anchor="ctr"/>
                </a:tc>
                <a:tc>
                  <a:txBody>
                    <a:bodyPr/>
                    <a:lstStyle/>
                    <a:p>
                      <a:r>
                        <a:rPr lang="en-US" sz="1800" dirty="0"/>
                        <a:t>323 455-4545</a:t>
                      </a:r>
                    </a:p>
                  </a:txBody>
                  <a:tcPr marL="91428" marR="91428" marT="45714" marB="45714" anchor="ctr"/>
                </a:tc>
                <a:extLst>
                  <a:ext uri="{0D108BD9-81ED-4DB2-BD59-A6C34878D82A}">
                    <a16:rowId xmlns:a16="http://schemas.microsoft.com/office/drawing/2014/main" val="10002"/>
                  </a:ext>
                </a:extLst>
              </a:tr>
              <a:tr h="416009">
                <a:tc>
                  <a:txBody>
                    <a:bodyPr/>
                    <a:lstStyle/>
                    <a:p>
                      <a:r>
                        <a:rPr lang="en-US" sz="1800"/>
                        <a:t>Paula</a:t>
                      </a:r>
                    </a:p>
                  </a:txBody>
                  <a:tcPr marL="91428" marR="91428" marT="45714" marB="45714" anchor="ctr"/>
                </a:tc>
                <a:tc>
                  <a:txBody>
                    <a:bodyPr/>
                    <a:lstStyle/>
                    <a:p>
                      <a:r>
                        <a:rPr lang="en-US" sz="1800" dirty="0"/>
                        <a:t>Brown</a:t>
                      </a:r>
                    </a:p>
                  </a:txBody>
                  <a:tcPr marL="91428" marR="91428" marT="45714" marB="45714" anchor="ctr"/>
                </a:tc>
                <a:tc>
                  <a:txBody>
                    <a:bodyPr/>
                    <a:lstStyle/>
                    <a:p>
                      <a:r>
                        <a:rPr lang="en-US" sz="1800"/>
                        <a:t>pb@herowndomain.org</a:t>
                      </a:r>
                    </a:p>
                  </a:txBody>
                  <a:tcPr marL="91428" marR="91428" marT="45714" marB="45714" anchor="ctr"/>
                </a:tc>
                <a:tc>
                  <a:txBody>
                    <a:bodyPr/>
                    <a:lstStyle/>
                    <a:p>
                      <a:r>
                        <a:rPr lang="en-US" sz="1800"/>
                        <a:t>5/24/1978</a:t>
                      </a:r>
                    </a:p>
                  </a:txBody>
                  <a:tcPr marL="91428" marR="91428" marT="45714" marB="45714" anchor="ctr"/>
                </a:tc>
                <a:tc>
                  <a:txBody>
                    <a:bodyPr/>
                    <a:lstStyle/>
                    <a:p>
                      <a:r>
                        <a:rPr lang="en-US" sz="1800"/>
                        <a:t>416 323-3232</a:t>
                      </a:r>
                    </a:p>
                  </a:txBody>
                  <a:tcPr marL="91428" marR="91428" marT="45714" marB="45714" anchor="ctr"/>
                </a:tc>
                <a:extLst>
                  <a:ext uri="{0D108BD9-81ED-4DB2-BD59-A6C34878D82A}">
                    <a16:rowId xmlns:a16="http://schemas.microsoft.com/office/drawing/2014/main" val="10003"/>
                  </a:ext>
                </a:extLst>
              </a:tr>
              <a:tr h="424000">
                <a:tc>
                  <a:txBody>
                    <a:bodyPr/>
                    <a:lstStyle/>
                    <a:p>
                      <a:r>
                        <a:rPr lang="en-US" sz="1800"/>
                        <a:t>James</a:t>
                      </a:r>
                    </a:p>
                  </a:txBody>
                  <a:tcPr marL="91428" marR="91428" marT="45714" marB="45714" anchor="ctr"/>
                </a:tc>
                <a:tc>
                  <a:txBody>
                    <a:bodyPr/>
                    <a:lstStyle/>
                    <a:p>
                      <a:r>
                        <a:rPr lang="en-US" sz="1800" dirty="0"/>
                        <a:t>Smith</a:t>
                      </a:r>
                    </a:p>
                  </a:txBody>
                  <a:tcPr marL="91428" marR="91428" marT="45714" marB="45714" anchor="ctr"/>
                </a:tc>
                <a:tc>
                  <a:txBody>
                    <a:bodyPr/>
                    <a:lstStyle/>
                    <a:p>
                      <a:r>
                        <a:rPr lang="en-US" sz="1800"/>
                        <a:t>jim@supergig.co.uk</a:t>
                      </a:r>
                    </a:p>
                  </a:txBody>
                  <a:tcPr marL="91428" marR="91428" marT="45714" marB="45714" anchor="ctr"/>
                </a:tc>
                <a:tc>
                  <a:txBody>
                    <a:bodyPr/>
                    <a:lstStyle/>
                    <a:p>
                      <a:r>
                        <a:rPr lang="en-US" sz="1800"/>
                        <a:t>20/10/1980</a:t>
                      </a:r>
                    </a:p>
                  </a:txBody>
                  <a:tcPr marL="91428" marR="91428" marT="45714" marB="45714" anchor="ctr"/>
                </a:tc>
                <a:tc>
                  <a:txBody>
                    <a:bodyPr/>
                    <a:lstStyle/>
                    <a:p>
                      <a:r>
                        <a:rPr lang="en-US" sz="1800" dirty="0"/>
                        <a:t>416 323-8888</a:t>
                      </a:r>
                    </a:p>
                  </a:txBody>
                  <a:tcPr marL="91428" marR="91428" marT="45714" marB="45714"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8927971"/>
      </p:ext>
    </p:extLst>
  </p:cSld>
  <p:clrMapOvr>
    <a:masterClrMapping/>
  </p:clrMapOvr>
  <p:transition spd="slow">
    <p:circl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85964" y="2209801"/>
          <a:ext cx="8529637" cy="2290763"/>
        </p:xfrm>
        <a:graphic>
          <a:graphicData uri="http://schemas.openxmlformats.org/drawingml/2006/table">
            <a:tbl>
              <a:tblPr firstRow="1" bandRow="1">
                <a:tableStyleId>{00A15C55-8517-42AA-B614-E9B94910E393}</a:tableStyleId>
              </a:tblPr>
              <a:tblGrid>
                <a:gridCol w="1528876">
                  <a:extLst>
                    <a:ext uri="{9D8B030D-6E8A-4147-A177-3AD203B41FA5}">
                      <a16:colId xmlns:a16="http://schemas.microsoft.com/office/drawing/2014/main" val="20000"/>
                    </a:ext>
                  </a:extLst>
                </a:gridCol>
                <a:gridCol w="1366940">
                  <a:extLst>
                    <a:ext uri="{9D8B030D-6E8A-4147-A177-3AD203B41FA5}">
                      <a16:colId xmlns:a16="http://schemas.microsoft.com/office/drawing/2014/main" val="20001"/>
                    </a:ext>
                  </a:extLst>
                </a:gridCol>
                <a:gridCol w="2743405">
                  <a:extLst>
                    <a:ext uri="{9D8B030D-6E8A-4147-A177-3AD203B41FA5}">
                      <a16:colId xmlns:a16="http://schemas.microsoft.com/office/drawing/2014/main" val="20002"/>
                    </a:ext>
                  </a:extLst>
                </a:gridCol>
                <a:gridCol w="1412026">
                  <a:extLst>
                    <a:ext uri="{9D8B030D-6E8A-4147-A177-3AD203B41FA5}">
                      <a16:colId xmlns:a16="http://schemas.microsoft.com/office/drawing/2014/main" val="20003"/>
                    </a:ext>
                  </a:extLst>
                </a:gridCol>
                <a:gridCol w="1478390">
                  <a:extLst>
                    <a:ext uri="{9D8B030D-6E8A-4147-A177-3AD203B41FA5}">
                      <a16:colId xmlns:a16="http://schemas.microsoft.com/office/drawing/2014/main" val="20004"/>
                    </a:ext>
                  </a:extLst>
                </a:gridCol>
              </a:tblGrid>
              <a:tr h="370667">
                <a:tc>
                  <a:txBody>
                    <a:bodyPr/>
                    <a:lstStyle/>
                    <a:p>
                      <a:r>
                        <a:rPr lang="en-US" sz="1800" dirty="0" err="1"/>
                        <a:t>FirstName</a:t>
                      </a:r>
                      <a:endParaRPr lang="en-US" sz="1800" dirty="0"/>
                    </a:p>
                  </a:txBody>
                  <a:tcPr marL="91447" marR="91447" marT="45699" marB="45699" anchor="ctr"/>
                </a:tc>
                <a:tc>
                  <a:txBody>
                    <a:bodyPr/>
                    <a:lstStyle/>
                    <a:p>
                      <a:r>
                        <a:rPr lang="en-US" sz="1800"/>
                        <a:t>LastName</a:t>
                      </a:r>
                    </a:p>
                  </a:txBody>
                  <a:tcPr marL="91447" marR="91447" marT="45699" marB="45699" anchor="ctr"/>
                </a:tc>
                <a:tc>
                  <a:txBody>
                    <a:bodyPr/>
                    <a:lstStyle/>
                    <a:p>
                      <a:r>
                        <a:rPr lang="en-US" sz="1800"/>
                        <a:t>Email</a:t>
                      </a:r>
                    </a:p>
                  </a:txBody>
                  <a:tcPr marL="91447" marR="91447" marT="45699" marB="45699" anchor="ctr"/>
                </a:tc>
                <a:tc>
                  <a:txBody>
                    <a:bodyPr/>
                    <a:lstStyle/>
                    <a:p>
                      <a:r>
                        <a:rPr lang="en-US" sz="1800"/>
                        <a:t>DOB</a:t>
                      </a:r>
                    </a:p>
                  </a:txBody>
                  <a:tcPr marL="91447" marR="91447" marT="45699" marB="45699" anchor="ctr"/>
                </a:tc>
                <a:tc>
                  <a:txBody>
                    <a:bodyPr/>
                    <a:lstStyle/>
                    <a:p>
                      <a:r>
                        <a:rPr lang="en-US" sz="1800"/>
                        <a:t>Phone</a:t>
                      </a:r>
                    </a:p>
                  </a:txBody>
                  <a:tcPr marL="91447" marR="91447" marT="45699" marB="45699" anchor="ctr"/>
                </a:tc>
                <a:extLst>
                  <a:ext uri="{0D108BD9-81ED-4DB2-BD59-A6C34878D82A}">
                    <a16:rowId xmlns:a16="http://schemas.microsoft.com/office/drawing/2014/main" val="10000"/>
                  </a:ext>
                </a:extLst>
              </a:tr>
              <a:tr h="640032">
                <a:tc>
                  <a:txBody>
                    <a:bodyPr/>
                    <a:lstStyle/>
                    <a:p>
                      <a:r>
                        <a:rPr lang="en-US" sz="1800" dirty="0"/>
                        <a:t>John</a:t>
                      </a:r>
                    </a:p>
                  </a:txBody>
                  <a:tcPr marL="91447" marR="91447" marT="45699" marB="45699" anchor="ctr"/>
                </a:tc>
                <a:tc>
                  <a:txBody>
                    <a:bodyPr/>
                    <a:lstStyle/>
                    <a:p>
                      <a:r>
                        <a:rPr lang="en-US" sz="1800"/>
                        <a:t>Smith</a:t>
                      </a:r>
                    </a:p>
                  </a:txBody>
                  <a:tcPr marL="91447" marR="91447" marT="45699" marB="45699" anchor="ctr"/>
                </a:tc>
                <a:tc>
                  <a:txBody>
                    <a:bodyPr/>
                    <a:lstStyle/>
                    <a:p>
                      <a:r>
                        <a:rPr lang="en-US" sz="1800" dirty="0"/>
                        <a:t>John.Smith@yahoo.com</a:t>
                      </a:r>
                    </a:p>
                  </a:txBody>
                  <a:tcPr marL="91447" marR="91447" marT="45699" marB="45699" anchor="ctr"/>
                </a:tc>
                <a:tc>
                  <a:txBody>
                    <a:bodyPr/>
                    <a:lstStyle/>
                    <a:p>
                      <a:r>
                        <a:rPr lang="en-US" sz="1800"/>
                        <a:t>2/4/1968</a:t>
                      </a:r>
                    </a:p>
                  </a:txBody>
                  <a:tcPr marL="91447" marR="91447" marT="45699" marB="45699" anchor="ctr"/>
                </a:tc>
                <a:tc>
                  <a:txBody>
                    <a:bodyPr/>
                    <a:lstStyle/>
                    <a:p>
                      <a:r>
                        <a:rPr lang="en-US" sz="1800"/>
                        <a:t>626 222-2222</a:t>
                      </a:r>
                    </a:p>
                  </a:txBody>
                  <a:tcPr marL="91447" marR="91447" marT="45699" marB="45699" anchor="ctr"/>
                </a:tc>
                <a:extLst>
                  <a:ext uri="{0D108BD9-81ED-4DB2-BD59-A6C34878D82A}">
                    <a16:rowId xmlns:a16="http://schemas.microsoft.com/office/drawing/2014/main" val="10001"/>
                  </a:ext>
                </a:extLst>
              </a:tr>
              <a:tr h="640032">
                <a:tc>
                  <a:txBody>
                    <a:bodyPr/>
                    <a:lstStyle/>
                    <a:p>
                      <a:r>
                        <a:rPr lang="en-US" sz="1800"/>
                        <a:t>Paula</a:t>
                      </a:r>
                    </a:p>
                  </a:txBody>
                  <a:tcPr marL="91447" marR="91447" marT="45699" marB="45699" anchor="ctr"/>
                </a:tc>
                <a:tc>
                  <a:txBody>
                    <a:bodyPr/>
                    <a:lstStyle/>
                    <a:p>
                      <a:r>
                        <a:rPr lang="en-US" sz="1800"/>
                        <a:t>Brown</a:t>
                      </a:r>
                    </a:p>
                  </a:txBody>
                  <a:tcPr marL="91447" marR="91447" marT="45699" marB="45699" anchor="ctr"/>
                </a:tc>
                <a:tc>
                  <a:txBody>
                    <a:bodyPr/>
                    <a:lstStyle/>
                    <a:p>
                      <a:r>
                        <a:rPr lang="en-US" sz="1800"/>
                        <a:t>pb@herowndomain.org</a:t>
                      </a:r>
                    </a:p>
                  </a:txBody>
                  <a:tcPr marL="91447" marR="91447" marT="45699" marB="45699" anchor="ctr"/>
                </a:tc>
                <a:tc>
                  <a:txBody>
                    <a:bodyPr/>
                    <a:lstStyle/>
                    <a:p>
                      <a:r>
                        <a:rPr lang="en-US" sz="1800"/>
                        <a:t>5/24/1978</a:t>
                      </a:r>
                    </a:p>
                  </a:txBody>
                  <a:tcPr marL="91447" marR="91447" marT="45699" marB="45699" anchor="ctr"/>
                </a:tc>
                <a:tc>
                  <a:txBody>
                    <a:bodyPr/>
                    <a:lstStyle/>
                    <a:p>
                      <a:r>
                        <a:rPr lang="en-US" sz="1800"/>
                        <a:t>416 323-3232</a:t>
                      </a:r>
                    </a:p>
                  </a:txBody>
                  <a:tcPr marL="91447" marR="91447" marT="45699" marB="45699" anchor="ctr"/>
                </a:tc>
                <a:extLst>
                  <a:ext uri="{0D108BD9-81ED-4DB2-BD59-A6C34878D82A}">
                    <a16:rowId xmlns:a16="http://schemas.microsoft.com/office/drawing/2014/main" val="10002"/>
                  </a:ext>
                </a:extLst>
              </a:tr>
              <a:tr h="640032">
                <a:tc>
                  <a:txBody>
                    <a:bodyPr/>
                    <a:lstStyle/>
                    <a:p>
                      <a:r>
                        <a:rPr lang="en-US" sz="1800"/>
                        <a:t>James</a:t>
                      </a:r>
                    </a:p>
                  </a:txBody>
                  <a:tcPr marL="91447" marR="91447" marT="45699" marB="45699" anchor="ctr"/>
                </a:tc>
                <a:tc>
                  <a:txBody>
                    <a:bodyPr/>
                    <a:lstStyle/>
                    <a:p>
                      <a:r>
                        <a:rPr lang="en-US" sz="1800"/>
                        <a:t>Smith</a:t>
                      </a:r>
                    </a:p>
                  </a:txBody>
                  <a:tcPr marL="91447" marR="91447" marT="45699" marB="45699" anchor="ctr"/>
                </a:tc>
                <a:tc>
                  <a:txBody>
                    <a:bodyPr/>
                    <a:lstStyle/>
                    <a:p>
                      <a:r>
                        <a:rPr lang="en-US" sz="1800"/>
                        <a:t>jim@supergig.co.uk</a:t>
                      </a:r>
                    </a:p>
                  </a:txBody>
                  <a:tcPr marL="91447" marR="91447" marT="45699" marB="45699" anchor="ctr"/>
                </a:tc>
                <a:tc>
                  <a:txBody>
                    <a:bodyPr/>
                    <a:lstStyle/>
                    <a:p>
                      <a:r>
                        <a:rPr lang="en-US" sz="1800"/>
                        <a:t>20/10/1980</a:t>
                      </a:r>
                    </a:p>
                  </a:txBody>
                  <a:tcPr marL="91447" marR="91447" marT="45699" marB="45699" anchor="ctr"/>
                </a:tc>
                <a:tc>
                  <a:txBody>
                    <a:bodyPr/>
                    <a:lstStyle/>
                    <a:p>
                      <a:r>
                        <a:rPr lang="en-US" sz="1800" dirty="0"/>
                        <a:t>416 323-8888</a:t>
                      </a:r>
                    </a:p>
                  </a:txBody>
                  <a:tcPr marL="91447" marR="91447" marT="45699" marB="45699" anchor="ctr"/>
                </a:tc>
                <a:extLst>
                  <a:ext uri="{0D108BD9-81ED-4DB2-BD59-A6C34878D82A}">
                    <a16:rowId xmlns:a16="http://schemas.microsoft.com/office/drawing/2014/main" val="10003"/>
                  </a:ext>
                </a:extLst>
              </a:tr>
            </a:tbl>
          </a:graphicData>
        </a:graphic>
      </p:graphicFrame>
      <p:sp>
        <p:nvSpPr>
          <p:cNvPr id="175138" name="TextBox 6"/>
          <p:cNvSpPr txBox="1">
            <a:spLocks noChangeArrowheads="1"/>
          </p:cNvSpPr>
          <p:nvPr/>
        </p:nvSpPr>
        <p:spPr bwMode="auto">
          <a:xfrm>
            <a:off x="5375275" y="549276"/>
            <a:ext cx="1449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solidFill>
                  <a:schemeClr val="bg1"/>
                </a:solidFill>
              </a:rPr>
              <a:t>OUTPUT</a:t>
            </a:r>
          </a:p>
        </p:txBody>
      </p:sp>
    </p:spTree>
    <p:extLst>
      <p:ext uri="{BB962C8B-B14F-4D97-AF65-F5344CB8AC3E}">
        <p14:creationId xmlns:p14="http://schemas.microsoft.com/office/powerpoint/2010/main" val="1115188924"/>
      </p:ext>
    </p:extLst>
  </p:cSld>
  <p:clrMapOvr>
    <a:masterClrMapping/>
  </p:clrMapOvr>
  <p:transition spd="slow">
    <p:circl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noChangeArrowheads="1"/>
          </p:cNvSpPr>
          <p:nvPr>
            <p:ph type="title"/>
          </p:nvPr>
        </p:nvSpPr>
        <p:spPr/>
        <p:txBody>
          <a:bodyPr/>
          <a:lstStyle/>
          <a:p>
            <a:r>
              <a:rPr lang="en-US" altLang="en-US" b="1">
                <a:solidFill>
                  <a:schemeClr val="bg1"/>
                </a:solidFill>
              </a:rPr>
              <a:t>The TOP Clause</a:t>
            </a:r>
            <a:endParaRPr lang="en-US" altLang="en-US">
              <a:solidFill>
                <a:schemeClr val="bg1"/>
              </a:solidFill>
            </a:endParaRPr>
          </a:p>
        </p:txBody>
      </p:sp>
      <p:sp>
        <p:nvSpPr>
          <p:cNvPr id="176131" name="Text Placeholder 2"/>
          <p:cNvSpPr>
            <a:spLocks noGrp="1" noChangeArrowheads="1"/>
          </p:cNvSpPr>
          <p:nvPr>
            <p:ph type="body" sz="half" idx="1"/>
          </p:nvPr>
        </p:nvSpPr>
        <p:spPr>
          <a:xfrm>
            <a:off x="2057400" y="1524000"/>
            <a:ext cx="7848600" cy="2133600"/>
          </a:xfrm>
        </p:spPr>
        <p:txBody>
          <a:bodyPr/>
          <a:lstStyle/>
          <a:p>
            <a:r>
              <a:rPr lang="en-US" altLang="en-US"/>
              <a:t>The TOP clause is used to specify the number of records to return.</a:t>
            </a:r>
          </a:p>
          <a:p>
            <a:r>
              <a:rPr lang="en-US" altLang="en-US" b="1"/>
              <a:t>SQL Server Syntax</a:t>
            </a:r>
          </a:p>
        </p:txBody>
      </p:sp>
      <p:sp>
        <p:nvSpPr>
          <p:cNvPr id="6" name="Rectangle 5"/>
          <p:cNvSpPr/>
          <p:nvPr/>
        </p:nvSpPr>
        <p:spPr>
          <a:xfrm>
            <a:off x="2667000" y="3886200"/>
            <a:ext cx="6629400" cy="1384300"/>
          </a:xfrm>
          <a:prstGeom prst="rect">
            <a:avLst/>
          </a:prstGeom>
          <a:solidFill>
            <a:schemeClr val="accent6"/>
          </a:solidFill>
        </p:spPr>
        <p:txBody>
          <a:bodyPr>
            <a:spAutoFit/>
          </a:bodyPr>
          <a:lstStyle/>
          <a:p>
            <a:pPr>
              <a:defRPr/>
            </a:pPr>
            <a:r>
              <a:rPr lang="en-US" sz="2800" b="1" dirty="0">
                <a:solidFill>
                  <a:schemeClr val="bg1"/>
                </a:solidFill>
              </a:rPr>
              <a:t>SELECT TOP </a:t>
            </a:r>
            <a:r>
              <a:rPr lang="en-US" sz="2800" b="1" dirty="0" err="1">
                <a:solidFill>
                  <a:schemeClr val="bg1"/>
                </a:solidFill>
              </a:rPr>
              <a:t>number|percent</a:t>
            </a:r>
            <a:r>
              <a:rPr lang="en-US" sz="2800" b="1" dirty="0">
                <a:solidFill>
                  <a:schemeClr val="bg1"/>
                </a:solidFill>
              </a:rPr>
              <a:t> </a:t>
            </a:r>
            <a:r>
              <a:rPr lang="en-US" sz="2800" b="1" dirty="0" err="1">
                <a:solidFill>
                  <a:schemeClr val="bg1"/>
                </a:solidFill>
              </a:rPr>
              <a:t>column_name</a:t>
            </a:r>
            <a:r>
              <a:rPr lang="en-US" sz="2800" b="1" dirty="0">
                <a:solidFill>
                  <a:schemeClr val="bg1"/>
                </a:solidFill>
              </a:rPr>
              <a:t>(s)</a:t>
            </a:r>
            <a:br>
              <a:rPr lang="en-US" sz="2800" b="1" dirty="0">
                <a:solidFill>
                  <a:schemeClr val="bg1"/>
                </a:solidFill>
              </a:rPr>
            </a:br>
            <a:r>
              <a:rPr lang="en-US" sz="2800" b="1" dirty="0">
                <a:solidFill>
                  <a:schemeClr val="bg1"/>
                </a:solidFill>
              </a:rPr>
              <a:t>FROM </a:t>
            </a:r>
            <a:r>
              <a:rPr lang="en-US" sz="2800" b="1" dirty="0" err="1">
                <a:solidFill>
                  <a:schemeClr val="bg1"/>
                </a:solidFill>
              </a:rPr>
              <a:t>table_name</a:t>
            </a:r>
            <a:endParaRPr lang="en-US" sz="2800" b="1" dirty="0">
              <a:solidFill>
                <a:schemeClr val="bg1"/>
              </a:solidFill>
            </a:endParaRPr>
          </a:p>
        </p:txBody>
      </p:sp>
    </p:spTree>
    <p:extLst>
      <p:ext uri="{BB962C8B-B14F-4D97-AF65-F5344CB8AC3E}">
        <p14:creationId xmlns:p14="http://schemas.microsoft.com/office/powerpoint/2010/main" val="3495252574"/>
      </p:ext>
    </p:extLst>
  </p:cSld>
  <p:clrMapOvr>
    <a:masterClrMapping/>
  </p:clrMapOvr>
  <p:transition spd="slow">
    <p:circl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noChangeArrowheads="1"/>
          </p:cNvSpPr>
          <p:nvPr>
            <p:ph type="title"/>
          </p:nvPr>
        </p:nvSpPr>
        <p:spPr>
          <a:xfrm>
            <a:off x="1981200" y="2743200"/>
            <a:ext cx="7772400" cy="914400"/>
          </a:xfrm>
        </p:spPr>
        <p:txBody>
          <a:bodyPr/>
          <a:lstStyle/>
          <a:p>
            <a:r>
              <a:rPr lang="en-US" altLang="en-US" sz="4800" b="1" u="sng"/>
              <a:t>SQL FUNCTIONS</a:t>
            </a:r>
          </a:p>
        </p:txBody>
      </p:sp>
    </p:spTree>
    <p:extLst>
      <p:ext uri="{BB962C8B-B14F-4D97-AF65-F5344CB8AC3E}">
        <p14:creationId xmlns:p14="http://schemas.microsoft.com/office/powerpoint/2010/main" val="1495037926"/>
      </p:ext>
    </p:extLst>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normAutofit fontScale="90000"/>
          </a:bodyPr>
          <a:lstStyle/>
          <a:p>
            <a:r>
              <a:rPr lang="en-US" altLang="en-US"/>
              <a:t>Hierarchical Model</a:t>
            </a:r>
          </a:p>
        </p:txBody>
      </p:sp>
      <p:sp>
        <p:nvSpPr>
          <p:cNvPr id="3" name="Content Placeholder 2"/>
          <p:cNvSpPr>
            <a:spLocks noGrp="1"/>
          </p:cNvSpPr>
          <p:nvPr>
            <p:ph idx="1"/>
          </p:nvPr>
        </p:nvSpPr>
        <p:spPr/>
        <p:txBody>
          <a:bodyPr/>
          <a:lstStyle/>
          <a:p>
            <a:pPr>
              <a:defRPr/>
            </a:pPr>
            <a:r>
              <a:rPr lang="en-US" sz="2200" dirty="0"/>
              <a:t>A </a:t>
            </a:r>
            <a:r>
              <a:rPr lang="en-US" sz="2200" dirty="0">
                <a:hlinkClick r:id="rId3" tooltip="w:Hierarchical model"/>
              </a:rPr>
              <a:t>hierarchical data model</a:t>
            </a:r>
            <a:r>
              <a:rPr lang="en-US" sz="2200" dirty="0"/>
              <a:t> is a database model in which the data is organized into a tree-like structure. The structure allows repeating information using parent/child relationships: each parent can have many children but each child only has one parent.</a:t>
            </a:r>
          </a:p>
        </p:txBody>
      </p:sp>
      <p:graphicFrame>
        <p:nvGraphicFramePr>
          <p:cNvPr id="4" name="Object 2"/>
          <p:cNvGraphicFramePr>
            <a:graphicFrameLocks noChangeAspect="1"/>
          </p:cNvGraphicFramePr>
          <p:nvPr>
            <p:extLst>
              <p:ext uri="{D42A27DB-BD31-4B8C-83A1-F6EECF244321}">
                <p14:modId xmlns:p14="http://schemas.microsoft.com/office/powerpoint/2010/main" val="1410578115"/>
              </p:ext>
            </p:extLst>
          </p:nvPr>
        </p:nvGraphicFramePr>
        <p:xfrm>
          <a:off x="3108892" y="1953490"/>
          <a:ext cx="6818611" cy="4695249"/>
        </p:xfrm>
        <a:graphic>
          <a:graphicData uri="http://schemas.openxmlformats.org/presentationml/2006/ole">
            <mc:AlternateContent xmlns:mc="http://schemas.openxmlformats.org/markup-compatibility/2006">
              <mc:Choice xmlns:v="urn:schemas-microsoft-com:vml" Requires="v">
                <p:oleObj spid="_x0000_s1072" name="Document" r:id="rId4" imgW="6127725" imgH="4117691" progId="Word.Document.8">
                  <p:embed/>
                </p:oleObj>
              </mc:Choice>
              <mc:Fallback>
                <p:oleObj name="Document" r:id="rId4" imgW="6127725" imgH="411769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892" y="1953490"/>
                        <a:ext cx="6818611" cy="469524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5166678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noChangeArrowheads="1"/>
          </p:cNvSpPr>
          <p:nvPr>
            <p:ph type="title"/>
          </p:nvPr>
        </p:nvSpPr>
        <p:spPr>
          <a:xfrm>
            <a:off x="945222" y="446604"/>
            <a:ext cx="11075542" cy="529109"/>
          </a:xfrm>
        </p:spPr>
        <p:txBody>
          <a:bodyPr>
            <a:normAutofit fontScale="90000"/>
          </a:bodyPr>
          <a:lstStyle/>
          <a:p>
            <a:r>
              <a:rPr lang="en-US" altLang="en-US" b="1" dirty="0"/>
              <a:t>SQL Aggregate Functions</a:t>
            </a:r>
            <a:br>
              <a:rPr lang="en-US" altLang="en-US" b="1" dirty="0"/>
            </a:br>
            <a:endParaRPr lang="en-US" altLang="en-US" dirty="0"/>
          </a:p>
        </p:txBody>
      </p:sp>
      <p:sp>
        <p:nvSpPr>
          <p:cNvPr id="3" name="Content Placeholder 2"/>
          <p:cNvSpPr>
            <a:spLocks noGrp="1"/>
          </p:cNvSpPr>
          <p:nvPr>
            <p:ph idx="1"/>
          </p:nvPr>
        </p:nvSpPr>
        <p:spPr>
          <a:xfrm>
            <a:off x="945222" y="1137946"/>
            <a:ext cx="11075542" cy="5616611"/>
          </a:xfrm>
        </p:spPr>
        <p:txBody>
          <a:bodyPr>
            <a:normAutofit/>
          </a:bodyPr>
          <a:lstStyle/>
          <a:p>
            <a:pPr>
              <a:defRPr/>
            </a:pPr>
            <a:r>
              <a:rPr lang="en-US" dirty="0"/>
              <a:t>SQL aggregate functions return a single value, calculated from values in a column.</a:t>
            </a:r>
          </a:p>
          <a:p>
            <a:pPr>
              <a:defRPr/>
            </a:pPr>
            <a:r>
              <a:rPr lang="en-US" dirty="0"/>
              <a:t>Useful aggregate functions:</a:t>
            </a:r>
          </a:p>
          <a:p>
            <a:pPr lvl="1">
              <a:defRPr/>
            </a:pPr>
            <a:r>
              <a:rPr lang="en-US" dirty="0"/>
              <a:t>AVG() - Returns the average value</a:t>
            </a:r>
          </a:p>
          <a:p>
            <a:pPr lvl="1">
              <a:defRPr/>
            </a:pPr>
            <a:r>
              <a:rPr lang="en-US" dirty="0"/>
              <a:t>COUNT() - Returns the number of rows</a:t>
            </a:r>
          </a:p>
          <a:p>
            <a:pPr lvl="1">
              <a:defRPr/>
            </a:pPr>
            <a:r>
              <a:rPr lang="en-US" dirty="0"/>
              <a:t>MAX() - Returns the largest value</a:t>
            </a:r>
          </a:p>
          <a:p>
            <a:pPr lvl="1">
              <a:defRPr/>
            </a:pPr>
            <a:r>
              <a:rPr lang="en-US" dirty="0"/>
              <a:t>MIN() - Returns the smallest value</a:t>
            </a:r>
          </a:p>
          <a:p>
            <a:pPr lvl="1">
              <a:defRPr/>
            </a:pPr>
            <a:r>
              <a:rPr lang="en-US" dirty="0"/>
              <a:t>SUM() - Returns the sum</a:t>
            </a:r>
          </a:p>
          <a:p>
            <a:pPr>
              <a:defRPr/>
            </a:pPr>
            <a:endParaRPr lang="en-US" dirty="0"/>
          </a:p>
        </p:txBody>
      </p:sp>
    </p:spTree>
    <p:extLst>
      <p:ext uri="{BB962C8B-B14F-4D97-AF65-F5344CB8AC3E}">
        <p14:creationId xmlns:p14="http://schemas.microsoft.com/office/powerpoint/2010/main" val="2425716503"/>
      </p:ext>
    </p:extLst>
  </p:cSld>
  <p:clrMapOvr>
    <a:masterClrMapping/>
  </p:clrMapOvr>
  <p:transition spd="slow">
    <p:circl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noChangeArrowheads="1"/>
          </p:cNvSpPr>
          <p:nvPr>
            <p:ph type="title"/>
          </p:nvPr>
        </p:nvSpPr>
        <p:spPr/>
        <p:txBody>
          <a:bodyPr>
            <a:normAutofit fontScale="90000"/>
          </a:bodyPr>
          <a:lstStyle/>
          <a:p>
            <a:r>
              <a:rPr lang="en-US" altLang="en-US" b="1" dirty="0"/>
              <a:t>1.SQL COUNT()</a:t>
            </a:r>
            <a:endParaRPr lang="en-US" altLang="en-US" dirty="0"/>
          </a:p>
        </p:txBody>
      </p:sp>
      <p:sp>
        <p:nvSpPr>
          <p:cNvPr id="3" name="Content Placeholder 2"/>
          <p:cNvSpPr>
            <a:spLocks noGrp="1"/>
          </p:cNvSpPr>
          <p:nvPr>
            <p:ph idx="1"/>
          </p:nvPr>
        </p:nvSpPr>
        <p:spPr>
          <a:xfrm>
            <a:off x="2438400" y="1784350"/>
            <a:ext cx="7772400" cy="1568450"/>
          </a:xfrm>
        </p:spPr>
        <p:txBody>
          <a:bodyPr/>
          <a:lstStyle/>
          <a:p>
            <a:pPr>
              <a:defRPr/>
            </a:pPr>
            <a:r>
              <a:rPr lang="en-US" dirty="0"/>
              <a:t>The </a:t>
            </a:r>
            <a:r>
              <a:rPr lang="en-US" b="1" dirty="0"/>
              <a:t>SQL COUNT</a:t>
            </a:r>
            <a:r>
              <a:rPr lang="en-US" dirty="0"/>
              <a:t> aggregate function is used to count the number of rows in a database table. </a:t>
            </a:r>
          </a:p>
        </p:txBody>
      </p:sp>
      <p:sp>
        <p:nvSpPr>
          <p:cNvPr id="4" name="Rectangle 3"/>
          <p:cNvSpPr/>
          <p:nvPr/>
        </p:nvSpPr>
        <p:spPr>
          <a:xfrm>
            <a:off x="3581400" y="3733801"/>
            <a:ext cx="4495800" cy="708025"/>
          </a:xfrm>
          <a:prstGeom prst="rect">
            <a:avLst/>
          </a:prstGeom>
          <a:solidFill>
            <a:schemeClr val="accent6"/>
          </a:solidFill>
        </p:spPr>
        <p:txBody>
          <a:bodyPr>
            <a:spAutoFit/>
          </a:bodyPr>
          <a:lstStyle/>
          <a:p>
            <a:pPr>
              <a:defRPr/>
            </a:pPr>
            <a:r>
              <a:rPr lang="en-US" sz="2000" b="1" dirty="0">
                <a:solidFill>
                  <a:schemeClr val="bg1"/>
                </a:solidFill>
              </a:rPr>
              <a:t>SELECT COUNT(*) </a:t>
            </a:r>
          </a:p>
          <a:p>
            <a:pPr>
              <a:defRPr/>
            </a:pPr>
            <a:r>
              <a:rPr lang="en-US" sz="2000" b="1" dirty="0">
                <a:solidFill>
                  <a:schemeClr val="bg1"/>
                </a:solidFill>
              </a:rPr>
              <a:t>FROM </a:t>
            </a:r>
            <a:r>
              <a:rPr lang="en-US" sz="2000" b="1" dirty="0" err="1">
                <a:solidFill>
                  <a:schemeClr val="bg1"/>
                </a:solidFill>
              </a:rPr>
              <a:t>table_name</a:t>
            </a:r>
            <a:endParaRPr lang="en-US" sz="2000" b="1" dirty="0">
              <a:solidFill>
                <a:schemeClr val="bg1"/>
              </a:solidFill>
            </a:endParaRPr>
          </a:p>
        </p:txBody>
      </p:sp>
      <p:sp>
        <p:nvSpPr>
          <p:cNvPr id="5" name="Rectangle 4"/>
          <p:cNvSpPr/>
          <p:nvPr/>
        </p:nvSpPr>
        <p:spPr>
          <a:xfrm>
            <a:off x="3581400" y="4648201"/>
            <a:ext cx="4495800" cy="708025"/>
          </a:xfrm>
          <a:prstGeom prst="rect">
            <a:avLst/>
          </a:prstGeom>
          <a:solidFill>
            <a:schemeClr val="accent6"/>
          </a:solidFill>
        </p:spPr>
        <p:txBody>
          <a:bodyPr>
            <a:spAutoFit/>
          </a:bodyPr>
          <a:lstStyle/>
          <a:p>
            <a:pPr>
              <a:defRPr/>
            </a:pPr>
            <a:r>
              <a:rPr lang="en-US" sz="2000" b="1" dirty="0">
                <a:solidFill>
                  <a:schemeClr val="bg1"/>
                </a:solidFill>
              </a:rPr>
              <a:t>SELECT COUNT(Column1)</a:t>
            </a:r>
            <a:br>
              <a:rPr lang="en-US" sz="2000" b="1" dirty="0">
                <a:solidFill>
                  <a:schemeClr val="bg1"/>
                </a:solidFill>
              </a:rPr>
            </a:br>
            <a:r>
              <a:rPr lang="en-US" sz="2000" b="1" dirty="0">
                <a:solidFill>
                  <a:schemeClr val="bg1"/>
                </a:solidFill>
              </a:rPr>
              <a:t>FROM Table1 </a:t>
            </a:r>
          </a:p>
        </p:txBody>
      </p:sp>
      <p:sp>
        <p:nvSpPr>
          <p:cNvPr id="6" name="Rectangle 5"/>
          <p:cNvSpPr/>
          <p:nvPr/>
        </p:nvSpPr>
        <p:spPr>
          <a:xfrm>
            <a:off x="3581400" y="5638801"/>
            <a:ext cx="4495800" cy="708025"/>
          </a:xfrm>
          <a:prstGeom prst="rect">
            <a:avLst/>
          </a:prstGeom>
          <a:solidFill>
            <a:schemeClr val="accent6"/>
          </a:solidFill>
        </p:spPr>
        <p:txBody>
          <a:bodyPr>
            <a:spAutoFit/>
          </a:bodyPr>
          <a:lstStyle/>
          <a:p>
            <a:pPr>
              <a:defRPr/>
            </a:pPr>
            <a:r>
              <a:rPr lang="en-US" sz="2000" b="1" dirty="0">
                <a:solidFill>
                  <a:schemeClr val="bg1"/>
                </a:solidFill>
              </a:rPr>
              <a:t>SELECT COUNT(DISTINCT </a:t>
            </a:r>
            <a:r>
              <a:rPr lang="en-US" sz="2000" b="1" dirty="0" err="1">
                <a:solidFill>
                  <a:schemeClr val="bg1"/>
                </a:solidFill>
              </a:rPr>
              <a:t>column_name</a:t>
            </a:r>
            <a:r>
              <a:rPr lang="en-US" sz="2000" b="1" dirty="0">
                <a:solidFill>
                  <a:schemeClr val="bg1"/>
                </a:solidFill>
              </a:rPr>
              <a:t>) FROM </a:t>
            </a:r>
            <a:r>
              <a:rPr lang="en-US" sz="2000" b="1" dirty="0" err="1">
                <a:solidFill>
                  <a:schemeClr val="bg1"/>
                </a:solidFill>
              </a:rPr>
              <a:t>table_name</a:t>
            </a:r>
            <a:endParaRPr lang="en-US" sz="2000" b="1" dirty="0">
              <a:solidFill>
                <a:schemeClr val="bg1"/>
              </a:solidFill>
            </a:endParaRPr>
          </a:p>
        </p:txBody>
      </p:sp>
    </p:spTree>
    <p:extLst>
      <p:ext uri="{BB962C8B-B14F-4D97-AF65-F5344CB8AC3E}">
        <p14:creationId xmlns:p14="http://schemas.microsoft.com/office/powerpoint/2010/main" val="506415017"/>
      </p:ext>
    </p:extLst>
  </p:cSld>
  <p:clrMapOvr>
    <a:masterClrMapping/>
  </p:clrMapOvr>
  <p:transition spd="slow">
    <p:circl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52400"/>
            <a:ext cx="7772400" cy="1187450"/>
          </a:xfrm>
        </p:spPr>
        <p:txBody>
          <a:bodyPr>
            <a:normAutofit lnSpcReduction="10000"/>
          </a:bodyPr>
          <a:lstStyle/>
          <a:p>
            <a:pPr>
              <a:defRPr/>
            </a:pPr>
            <a:r>
              <a:rPr lang="en-US" dirty="0">
                <a:solidFill>
                  <a:schemeClr val="bg1"/>
                </a:solidFill>
              </a:rPr>
              <a:t>If we want to count the number of customers in our Customers table, we will use the following </a:t>
            </a:r>
            <a:r>
              <a:rPr lang="en-US" b="1" dirty="0">
                <a:solidFill>
                  <a:schemeClr val="bg1"/>
                </a:solidFill>
              </a:rPr>
              <a:t>SQL COUNT</a:t>
            </a:r>
            <a:r>
              <a:rPr lang="en-US" dirty="0">
                <a:solidFill>
                  <a:schemeClr val="bg1"/>
                </a:solidFill>
              </a:rPr>
              <a:t> statement:</a:t>
            </a:r>
          </a:p>
        </p:txBody>
      </p:sp>
      <p:graphicFrame>
        <p:nvGraphicFramePr>
          <p:cNvPr id="4" name="Table 3"/>
          <p:cNvGraphicFramePr>
            <a:graphicFrameLocks noGrp="1"/>
          </p:cNvGraphicFramePr>
          <p:nvPr/>
        </p:nvGraphicFramePr>
        <p:xfrm>
          <a:off x="2057400" y="2286001"/>
          <a:ext cx="8382000" cy="2925785"/>
        </p:xfrm>
        <a:graphic>
          <a:graphicData uri="http://schemas.openxmlformats.org/drawingml/2006/table">
            <a:tbl>
              <a:tblPr firstRow="1" bandRow="1">
                <a:tableStyleId>{00A15C55-8517-42AA-B614-E9B94910E393}</a:tableStyleId>
              </a:tblPr>
              <a:tblGrid>
                <a:gridCol w="1676400">
                  <a:extLst>
                    <a:ext uri="{9D8B030D-6E8A-4147-A177-3AD203B41FA5}">
                      <a16:colId xmlns:a16="http://schemas.microsoft.com/office/drawing/2014/main" val="20000"/>
                    </a:ext>
                  </a:extLst>
                </a:gridCol>
                <a:gridCol w="1350433">
                  <a:extLst>
                    <a:ext uri="{9D8B030D-6E8A-4147-A177-3AD203B41FA5}">
                      <a16:colId xmlns:a16="http://schemas.microsoft.com/office/drawing/2014/main" val="20001"/>
                    </a:ext>
                  </a:extLst>
                </a:gridCol>
                <a:gridCol w="2610618">
                  <a:extLst>
                    <a:ext uri="{9D8B030D-6E8A-4147-A177-3AD203B41FA5}">
                      <a16:colId xmlns:a16="http://schemas.microsoft.com/office/drawing/2014/main" val="20002"/>
                    </a:ext>
                  </a:extLst>
                </a:gridCol>
                <a:gridCol w="1261009">
                  <a:extLst>
                    <a:ext uri="{9D8B030D-6E8A-4147-A177-3AD203B41FA5}">
                      <a16:colId xmlns:a16="http://schemas.microsoft.com/office/drawing/2014/main" val="20003"/>
                    </a:ext>
                  </a:extLst>
                </a:gridCol>
                <a:gridCol w="1483540">
                  <a:extLst>
                    <a:ext uri="{9D8B030D-6E8A-4147-A177-3AD203B41FA5}">
                      <a16:colId xmlns:a16="http://schemas.microsoft.com/office/drawing/2014/main" val="20004"/>
                    </a:ext>
                  </a:extLst>
                </a:gridCol>
              </a:tblGrid>
              <a:tr h="365702">
                <a:tc>
                  <a:txBody>
                    <a:bodyPr/>
                    <a:lstStyle/>
                    <a:p>
                      <a:r>
                        <a:rPr lang="en-US" sz="1800" dirty="0" err="1"/>
                        <a:t>FirstName</a:t>
                      </a:r>
                      <a:endParaRPr lang="en-US" sz="1800" dirty="0"/>
                    </a:p>
                  </a:txBody>
                  <a:tcPr marT="45695" marB="45695" anchor="ctr"/>
                </a:tc>
                <a:tc>
                  <a:txBody>
                    <a:bodyPr/>
                    <a:lstStyle/>
                    <a:p>
                      <a:r>
                        <a:rPr lang="en-US" sz="1800"/>
                        <a:t>LastName</a:t>
                      </a:r>
                    </a:p>
                  </a:txBody>
                  <a:tcPr marT="45695" marB="45695" anchor="ctr"/>
                </a:tc>
                <a:tc>
                  <a:txBody>
                    <a:bodyPr/>
                    <a:lstStyle/>
                    <a:p>
                      <a:r>
                        <a:rPr lang="en-US" sz="1800"/>
                        <a:t>Email</a:t>
                      </a:r>
                    </a:p>
                  </a:txBody>
                  <a:tcPr marT="45695" marB="45695" anchor="ctr"/>
                </a:tc>
                <a:tc>
                  <a:txBody>
                    <a:bodyPr/>
                    <a:lstStyle/>
                    <a:p>
                      <a:r>
                        <a:rPr lang="en-US" sz="1800"/>
                        <a:t>DOB</a:t>
                      </a:r>
                    </a:p>
                  </a:txBody>
                  <a:tcPr marT="45695" marB="45695" anchor="ctr"/>
                </a:tc>
                <a:tc>
                  <a:txBody>
                    <a:bodyPr/>
                    <a:lstStyle/>
                    <a:p>
                      <a:r>
                        <a:rPr lang="en-US" sz="1800" dirty="0"/>
                        <a:t>Phone</a:t>
                      </a:r>
                    </a:p>
                  </a:txBody>
                  <a:tcPr marT="45695" marB="45695" anchor="ctr"/>
                </a:tc>
                <a:extLst>
                  <a:ext uri="{0D108BD9-81ED-4DB2-BD59-A6C34878D82A}">
                    <a16:rowId xmlns:a16="http://schemas.microsoft.com/office/drawing/2014/main" val="10000"/>
                  </a:ext>
                </a:extLst>
              </a:tr>
              <a:tr h="640015">
                <a:tc>
                  <a:txBody>
                    <a:bodyPr/>
                    <a:lstStyle/>
                    <a:p>
                      <a:r>
                        <a:rPr lang="en-US" sz="1800"/>
                        <a:t>John</a:t>
                      </a:r>
                    </a:p>
                  </a:txBody>
                  <a:tcPr marT="45695" marB="45695" anchor="ctr"/>
                </a:tc>
                <a:tc>
                  <a:txBody>
                    <a:bodyPr/>
                    <a:lstStyle/>
                    <a:p>
                      <a:r>
                        <a:rPr lang="en-US" sz="1800" dirty="0"/>
                        <a:t>Smith</a:t>
                      </a:r>
                    </a:p>
                  </a:txBody>
                  <a:tcPr marT="45695" marB="45695" anchor="ctr"/>
                </a:tc>
                <a:tc>
                  <a:txBody>
                    <a:bodyPr/>
                    <a:lstStyle/>
                    <a:p>
                      <a:r>
                        <a:rPr lang="en-US" sz="1800" dirty="0"/>
                        <a:t>John.Smith@yahoo.com</a:t>
                      </a:r>
                    </a:p>
                  </a:txBody>
                  <a:tcPr marT="45695" marB="45695" anchor="ctr"/>
                </a:tc>
                <a:tc>
                  <a:txBody>
                    <a:bodyPr/>
                    <a:lstStyle/>
                    <a:p>
                      <a:r>
                        <a:rPr lang="en-US" sz="1800"/>
                        <a:t>2/4/1968</a:t>
                      </a:r>
                    </a:p>
                  </a:txBody>
                  <a:tcPr marT="45695" marB="45695" anchor="ctr"/>
                </a:tc>
                <a:tc>
                  <a:txBody>
                    <a:bodyPr/>
                    <a:lstStyle/>
                    <a:p>
                      <a:r>
                        <a:rPr lang="en-US" sz="1800"/>
                        <a:t>626 222-2222</a:t>
                      </a:r>
                    </a:p>
                  </a:txBody>
                  <a:tcPr marT="45695" marB="45695" anchor="ctr"/>
                </a:tc>
                <a:extLst>
                  <a:ext uri="{0D108BD9-81ED-4DB2-BD59-A6C34878D82A}">
                    <a16:rowId xmlns:a16="http://schemas.microsoft.com/office/drawing/2014/main" val="10001"/>
                  </a:ext>
                </a:extLst>
              </a:tr>
              <a:tr h="640015">
                <a:tc>
                  <a:txBody>
                    <a:bodyPr/>
                    <a:lstStyle/>
                    <a:p>
                      <a:r>
                        <a:rPr lang="en-US" sz="1800" dirty="0"/>
                        <a:t>Steven</a:t>
                      </a:r>
                    </a:p>
                  </a:txBody>
                  <a:tcPr marT="45695" marB="45695" anchor="ctr"/>
                </a:tc>
                <a:tc>
                  <a:txBody>
                    <a:bodyPr/>
                    <a:lstStyle/>
                    <a:p>
                      <a:r>
                        <a:rPr lang="en-US" sz="1800"/>
                        <a:t>Goldfish</a:t>
                      </a:r>
                    </a:p>
                  </a:txBody>
                  <a:tcPr marT="45695" marB="45695" anchor="ctr"/>
                </a:tc>
                <a:tc>
                  <a:txBody>
                    <a:bodyPr/>
                    <a:lstStyle/>
                    <a:p>
                      <a:r>
                        <a:rPr lang="en-US" sz="1800" dirty="0"/>
                        <a:t>goldfish@fishhere.net</a:t>
                      </a:r>
                    </a:p>
                  </a:txBody>
                  <a:tcPr marT="45695" marB="45695" anchor="ctr"/>
                </a:tc>
                <a:tc>
                  <a:txBody>
                    <a:bodyPr/>
                    <a:lstStyle/>
                    <a:p>
                      <a:r>
                        <a:rPr lang="en-US" sz="1800"/>
                        <a:t>4/4/1974</a:t>
                      </a:r>
                    </a:p>
                  </a:txBody>
                  <a:tcPr marT="45695" marB="45695" anchor="ctr"/>
                </a:tc>
                <a:tc>
                  <a:txBody>
                    <a:bodyPr/>
                    <a:lstStyle/>
                    <a:p>
                      <a:r>
                        <a:rPr lang="en-US" sz="1800"/>
                        <a:t>323 455-4545</a:t>
                      </a:r>
                    </a:p>
                  </a:txBody>
                  <a:tcPr marT="45695" marB="45695" anchor="ctr"/>
                </a:tc>
                <a:extLst>
                  <a:ext uri="{0D108BD9-81ED-4DB2-BD59-A6C34878D82A}">
                    <a16:rowId xmlns:a16="http://schemas.microsoft.com/office/drawing/2014/main" val="10002"/>
                  </a:ext>
                </a:extLst>
              </a:tr>
              <a:tr h="640015">
                <a:tc>
                  <a:txBody>
                    <a:bodyPr/>
                    <a:lstStyle/>
                    <a:p>
                      <a:r>
                        <a:rPr lang="en-US" sz="1800"/>
                        <a:t>Paula</a:t>
                      </a:r>
                    </a:p>
                  </a:txBody>
                  <a:tcPr marT="45695" marB="45695" anchor="ctr"/>
                </a:tc>
                <a:tc>
                  <a:txBody>
                    <a:bodyPr/>
                    <a:lstStyle/>
                    <a:p>
                      <a:r>
                        <a:rPr lang="en-US" sz="1800" dirty="0"/>
                        <a:t>Brown</a:t>
                      </a:r>
                    </a:p>
                  </a:txBody>
                  <a:tcPr marT="45695" marB="45695" anchor="ctr"/>
                </a:tc>
                <a:tc>
                  <a:txBody>
                    <a:bodyPr/>
                    <a:lstStyle/>
                    <a:p>
                      <a:r>
                        <a:rPr lang="en-US" sz="1800"/>
                        <a:t>pb@herowndomain.org</a:t>
                      </a:r>
                    </a:p>
                  </a:txBody>
                  <a:tcPr marT="45695" marB="45695" anchor="ctr"/>
                </a:tc>
                <a:tc>
                  <a:txBody>
                    <a:bodyPr/>
                    <a:lstStyle/>
                    <a:p>
                      <a:r>
                        <a:rPr lang="en-US" sz="1800"/>
                        <a:t>5/24/1978</a:t>
                      </a:r>
                    </a:p>
                  </a:txBody>
                  <a:tcPr marT="45695" marB="45695" anchor="ctr"/>
                </a:tc>
                <a:tc>
                  <a:txBody>
                    <a:bodyPr/>
                    <a:lstStyle/>
                    <a:p>
                      <a:r>
                        <a:rPr lang="en-US" sz="1800"/>
                        <a:t>416 323-3232</a:t>
                      </a:r>
                    </a:p>
                  </a:txBody>
                  <a:tcPr marT="45695" marB="45695" anchor="ctr"/>
                </a:tc>
                <a:extLst>
                  <a:ext uri="{0D108BD9-81ED-4DB2-BD59-A6C34878D82A}">
                    <a16:rowId xmlns:a16="http://schemas.microsoft.com/office/drawing/2014/main" val="10003"/>
                  </a:ext>
                </a:extLst>
              </a:tr>
              <a:tr h="640015">
                <a:tc>
                  <a:txBody>
                    <a:bodyPr/>
                    <a:lstStyle/>
                    <a:p>
                      <a:r>
                        <a:rPr lang="en-US" sz="1800"/>
                        <a:t>James</a:t>
                      </a:r>
                    </a:p>
                  </a:txBody>
                  <a:tcPr marT="45695" marB="45695" anchor="ctr"/>
                </a:tc>
                <a:tc>
                  <a:txBody>
                    <a:bodyPr/>
                    <a:lstStyle/>
                    <a:p>
                      <a:r>
                        <a:rPr lang="en-US" sz="1800" dirty="0"/>
                        <a:t>Smith</a:t>
                      </a:r>
                    </a:p>
                  </a:txBody>
                  <a:tcPr marT="45695" marB="45695" anchor="ctr"/>
                </a:tc>
                <a:tc>
                  <a:txBody>
                    <a:bodyPr/>
                    <a:lstStyle/>
                    <a:p>
                      <a:r>
                        <a:rPr lang="en-US" sz="1800"/>
                        <a:t>jim@supergig.co.uk</a:t>
                      </a:r>
                    </a:p>
                  </a:txBody>
                  <a:tcPr marT="45695" marB="45695" anchor="ctr"/>
                </a:tc>
                <a:tc>
                  <a:txBody>
                    <a:bodyPr/>
                    <a:lstStyle/>
                    <a:p>
                      <a:r>
                        <a:rPr lang="en-US" sz="1800"/>
                        <a:t>20/10/1980</a:t>
                      </a:r>
                    </a:p>
                  </a:txBody>
                  <a:tcPr marT="45695" marB="45695" anchor="ctr"/>
                </a:tc>
                <a:tc>
                  <a:txBody>
                    <a:bodyPr/>
                    <a:lstStyle/>
                    <a:p>
                      <a:r>
                        <a:rPr lang="en-US" sz="1800" dirty="0"/>
                        <a:t>416 323-8888</a:t>
                      </a:r>
                    </a:p>
                  </a:txBody>
                  <a:tcPr marT="45695" marB="45695" anchor="ctr"/>
                </a:tc>
                <a:extLst>
                  <a:ext uri="{0D108BD9-81ED-4DB2-BD59-A6C34878D82A}">
                    <a16:rowId xmlns:a16="http://schemas.microsoft.com/office/drawing/2014/main" val="10004"/>
                  </a:ext>
                </a:extLst>
              </a:tr>
            </a:tbl>
          </a:graphicData>
        </a:graphic>
      </p:graphicFrame>
      <p:sp>
        <p:nvSpPr>
          <p:cNvPr id="5" name="Rectangle 4"/>
          <p:cNvSpPr/>
          <p:nvPr/>
        </p:nvSpPr>
        <p:spPr>
          <a:xfrm>
            <a:off x="2209800" y="1524000"/>
            <a:ext cx="8077200" cy="400050"/>
          </a:xfrm>
          <a:prstGeom prst="rect">
            <a:avLst/>
          </a:prstGeom>
          <a:solidFill>
            <a:schemeClr val="accent6"/>
          </a:solidFill>
        </p:spPr>
        <p:txBody>
          <a:bodyPr>
            <a:spAutoFit/>
          </a:bodyPr>
          <a:lstStyle/>
          <a:p>
            <a:pPr>
              <a:defRPr/>
            </a:pPr>
            <a:r>
              <a:rPr lang="en-US" sz="2000" b="1" dirty="0">
                <a:solidFill>
                  <a:schemeClr val="bg1"/>
                </a:solidFill>
              </a:rPr>
              <a:t>SELECT COUNT(</a:t>
            </a:r>
            <a:r>
              <a:rPr lang="en-US" sz="2000" b="1" dirty="0" err="1">
                <a:solidFill>
                  <a:schemeClr val="bg1"/>
                </a:solidFill>
              </a:rPr>
              <a:t>LastName</a:t>
            </a:r>
            <a:r>
              <a:rPr lang="en-US" sz="2000" b="1" dirty="0">
                <a:solidFill>
                  <a:schemeClr val="bg1"/>
                </a:solidFill>
              </a:rPr>
              <a:t>) AS </a:t>
            </a:r>
            <a:r>
              <a:rPr lang="en-US" sz="2000" b="1" dirty="0" err="1">
                <a:solidFill>
                  <a:schemeClr val="bg1"/>
                </a:solidFill>
              </a:rPr>
              <a:t>NumberOfCustomers</a:t>
            </a:r>
            <a:r>
              <a:rPr lang="en-US" sz="2000" b="1" dirty="0">
                <a:solidFill>
                  <a:schemeClr val="bg1"/>
                </a:solidFill>
              </a:rPr>
              <a:t> FROM Customers </a:t>
            </a:r>
          </a:p>
        </p:txBody>
      </p:sp>
      <p:graphicFrame>
        <p:nvGraphicFramePr>
          <p:cNvPr id="7" name="Table 6"/>
          <p:cNvGraphicFramePr>
            <a:graphicFrameLocks noGrp="1"/>
          </p:cNvGraphicFramePr>
          <p:nvPr/>
        </p:nvGraphicFramePr>
        <p:xfrm>
          <a:off x="7696200" y="5805488"/>
          <a:ext cx="2590800" cy="741362"/>
        </p:xfrm>
        <a:graphic>
          <a:graphicData uri="http://schemas.openxmlformats.org/drawingml/2006/table">
            <a:tbl>
              <a:tblPr firstRow="1" bandRow="1">
                <a:tableStyleId>{00A15C55-8517-42AA-B614-E9B94910E393}</a:tableStyleId>
              </a:tblPr>
              <a:tblGrid>
                <a:gridCol w="2590800">
                  <a:extLst>
                    <a:ext uri="{9D8B030D-6E8A-4147-A177-3AD203B41FA5}">
                      <a16:colId xmlns:a16="http://schemas.microsoft.com/office/drawing/2014/main" val="20000"/>
                    </a:ext>
                  </a:extLst>
                </a:gridCol>
              </a:tblGrid>
              <a:tr h="370681">
                <a:tc>
                  <a:txBody>
                    <a:bodyPr/>
                    <a:lstStyle/>
                    <a:p>
                      <a:r>
                        <a:rPr lang="en-US" sz="1800" dirty="0" err="1"/>
                        <a:t>NumberOfCustomers</a:t>
                      </a:r>
                      <a:endParaRPr lang="en-US" sz="1800" dirty="0"/>
                    </a:p>
                  </a:txBody>
                  <a:tcPr marT="45700" marB="45700" anchor="ctr"/>
                </a:tc>
                <a:extLst>
                  <a:ext uri="{0D108BD9-81ED-4DB2-BD59-A6C34878D82A}">
                    <a16:rowId xmlns:a16="http://schemas.microsoft.com/office/drawing/2014/main" val="10000"/>
                  </a:ext>
                </a:extLst>
              </a:tr>
              <a:tr h="370681">
                <a:tc>
                  <a:txBody>
                    <a:bodyPr/>
                    <a:lstStyle/>
                    <a:p>
                      <a:r>
                        <a:rPr lang="en-US" sz="1800" dirty="0"/>
                        <a:t>4</a:t>
                      </a:r>
                    </a:p>
                  </a:txBody>
                  <a:tcPr marT="45700" marB="457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56037195"/>
      </p:ext>
    </p:extLst>
  </p:cSld>
  <p:clrMapOvr>
    <a:masterClrMapping/>
  </p:clrMapOvr>
  <p:transition spd="slow">
    <p:circl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noChangeArrowheads="1"/>
          </p:cNvSpPr>
          <p:nvPr>
            <p:ph type="title"/>
          </p:nvPr>
        </p:nvSpPr>
        <p:spPr/>
        <p:txBody>
          <a:bodyPr>
            <a:normAutofit fontScale="90000"/>
          </a:bodyPr>
          <a:lstStyle/>
          <a:p>
            <a:r>
              <a:rPr lang="en-US" altLang="en-US"/>
              <a:t>2.SQL AVG():</a:t>
            </a:r>
          </a:p>
        </p:txBody>
      </p:sp>
      <p:sp>
        <p:nvSpPr>
          <p:cNvPr id="3" name="Content Placeholder 2"/>
          <p:cNvSpPr>
            <a:spLocks noGrp="1"/>
          </p:cNvSpPr>
          <p:nvPr>
            <p:ph idx="1"/>
          </p:nvPr>
        </p:nvSpPr>
        <p:spPr/>
        <p:txBody>
          <a:bodyPr/>
          <a:lstStyle/>
          <a:p>
            <a:pPr>
              <a:defRPr/>
            </a:pPr>
            <a:r>
              <a:rPr lang="en-US" dirty="0"/>
              <a:t>The </a:t>
            </a:r>
            <a:r>
              <a:rPr lang="en-US" b="1" dirty="0"/>
              <a:t>SQL AVG</a:t>
            </a:r>
            <a:r>
              <a:rPr lang="en-US" dirty="0"/>
              <a:t> aggregate function selects the average value for certain table column. </a:t>
            </a:r>
          </a:p>
        </p:txBody>
      </p:sp>
      <p:sp>
        <p:nvSpPr>
          <p:cNvPr id="4" name="Rectangle 3"/>
          <p:cNvSpPr/>
          <p:nvPr/>
        </p:nvSpPr>
        <p:spPr>
          <a:xfrm>
            <a:off x="3429000" y="3810000"/>
            <a:ext cx="5410200" cy="954088"/>
          </a:xfrm>
          <a:prstGeom prst="rect">
            <a:avLst/>
          </a:prstGeom>
          <a:solidFill>
            <a:schemeClr val="accent6"/>
          </a:solidFill>
        </p:spPr>
        <p:txBody>
          <a:bodyPr>
            <a:spAutoFit/>
          </a:bodyPr>
          <a:lstStyle/>
          <a:p>
            <a:pPr>
              <a:defRPr/>
            </a:pPr>
            <a:r>
              <a:rPr lang="en-US" sz="2800" b="1" dirty="0">
                <a:solidFill>
                  <a:schemeClr val="bg1"/>
                </a:solidFill>
              </a:rPr>
              <a:t>SELECT AVG(Column1)</a:t>
            </a:r>
            <a:br>
              <a:rPr lang="en-US" sz="2800" b="1" dirty="0">
                <a:solidFill>
                  <a:schemeClr val="bg1"/>
                </a:solidFill>
              </a:rPr>
            </a:br>
            <a:r>
              <a:rPr lang="en-US" sz="2800" b="1" dirty="0">
                <a:solidFill>
                  <a:schemeClr val="bg1"/>
                </a:solidFill>
              </a:rPr>
              <a:t>FROM Table1 </a:t>
            </a:r>
          </a:p>
        </p:txBody>
      </p:sp>
    </p:spTree>
    <p:extLst>
      <p:ext uri="{BB962C8B-B14F-4D97-AF65-F5344CB8AC3E}">
        <p14:creationId xmlns:p14="http://schemas.microsoft.com/office/powerpoint/2010/main" val="1980336303"/>
      </p:ext>
    </p:extLst>
  </p:cSld>
  <p:clrMapOvr>
    <a:masterClrMapping/>
  </p:clrMapOvr>
  <p:transition spd="slow">
    <p:circl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noChangeArrowheads="1"/>
          </p:cNvSpPr>
          <p:nvPr>
            <p:ph type="title"/>
          </p:nvPr>
        </p:nvSpPr>
        <p:spPr/>
        <p:txBody>
          <a:bodyPr>
            <a:normAutofit fontScale="90000"/>
          </a:bodyPr>
          <a:lstStyle/>
          <a:p>
            <a:r>
              <a:rPr lang="en-US" altLang="en-US" sz="3200"/>
              <a:t>Orders table</a:t>
            </a:r>
          </a:p>
        </p:txBody>
      </p:sp>
      <p:graphicFrame>
        <p:nvGraphicFramePr>
          <p:cNvPr id="4" name="Content Placeholder 3"/>
          <p:cNvGraphicFramePr>
            <a:graphicFrameLocks noGrp="1"/>
          </p:cNvGraphicFramePr>
          <p:nvPr>
            <p:ph idx="1"/>
          </p:nvPr>
        </p:nvGraphicFramePr>
        <p:xfrm>
          <a:off x="2376488" y="1773238"/>
          <a:ext cx="7772400" cy="2595565"/>
        </p:xfrm>
        <a:graphic>
          <a:graphicData uri="http://schemas.openxmlformats.org/drawingml/2006/table">
            <a:tbl>
              <a:tblPr firstRow="1" bandRow="1">
                <a:tableStyleId>{00A15C55-8517-42AA-B614-E9B94910E393}</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795">
                <a:tc>
                  <a:txBody>
                    <a:bodyPr/>
                    <a:lstStyle/>
                    <a:p>
                      <a:pPr algn="l"/>
                      <a:r>
                        <a:rPr lang="en-US" sz="1800" dirty="0" err="1"/>
                        <a:t>O_Id</a:t>
                      </a:r>
                      <a:endParaRPr lang="en-US" sz="1800" dirty="0"/>
                    </a:p>
                  </a:txBody>
                  <a:tcPr marT="45714" marB="45714" anchor="ctr"/>
                </a:tc>
                <a:tc>
                  <a:txBody>
                    <a:bodyPr/>
                    <a:lstStyle/>
                    <a:p>
                      <a:pPr algn="l"/>
                      <a:r>
                        <a:rPr lang="en-US" sz="1800"/>
                        <a:t>OrderDate</a:t>
                      </a:r>
                    </a:p>
                  </a:txBody>
                  <a:tcPr marT="45714" marB="45714" anchor="ctr"/>
                </a:tc>
                <a:tc>
                  <a:txBody>
                    <a:bodyPr/>
                    <a:lstStyle/>
                    <a:p>
                      <a:pPr algn="l"/>
                      <a:r>
                        <a:rPr lang="en-US" sz="1800" dirty="0" err="1"/>
                        <a:t>OrderPrice</a:t>
                      </a:r>
                      <a:endParaRPr lang="en-US" sz="1800" dirty="0"/>
                    </a:p>
                  </a:txBody>
                  <a:tcPr marT="45714" marB="45714" anchor="ctr"/>
                </a:tc>
                <a:tc>
                  <a:txBody>
                    <a:bodyPr/>
                    <a:lstStyle/>
                    <a:p>
                      <a:pPr algn="l"/>
                      <a:r>
                        <a:rPr lang="en-US" sz="1800"/>
                        <a:t>Customer</a:t>
                      </a:r>
                    </a:p>
                  </a:txBody>
                  <a:tcPr marT="45714" marB="45714" anchor="ctr"/>
                </a:tc>
                <a:extLst>
                  <a:ext uri="{0D108BD9-81ED-4DB2-BD59-A6C34878D82A}">
                    <a16:rowId xmlns:a16="http://schemas.microsoft.com/office/drawing/2014/main" val="10000"/>
                  </a:ext>
                </a:extLst>
              </a:tr>
              <a:tr h="370795">
                <a:tc>
                  <a:txBody>
                    <a:bodyPr/>
                    <a:lstStyle/>
                    <a:p>
                      <a:r>
                        <a:rPr lang="en-US" sz="1800"/>
                        <a:t>1</a:t>
                      </a:r>
                    </a:p>
                  </a:txBody>
                  <a:tcPr marT="45714" marB="45714" anchor="ctr"/>
                </a:tc>
                <a:tc>
                  <a:txBody>
                    <a:bodyPr/>
                    <a:lstStyle/>
                    <a:p>
                      <a:r>
                        <a:rPr lang="en-US" sz="1800"/>
                        <a:t>2008/11/12</a:t>
                      </a:r>
                    </a:p>
                  </a:txBody>
                  <a:tcPr marT="45714" marB="45714" anchor="ctr"/>
                </a:tc>
                <a:tc>
                  <a:txBody>
                    <a:bodyPr/>
                    <a:lstStyle/>
                    <a:p>
                      <a:r>
                        <a:rPr lang="en-US" sz="1800"/>
                        <a:t>1000</a:t>
                      </a:r>
                    </a:p>
                  </a:txBody>
                  <a:tcPr marT="45714" marB="45714" anchor="ctr"/>
                </a:tc>
                <a:tc>
                  <a:txBody>
                    <a:bodyPr/>
                    <a:lstStyle/>
                    <a:p>
                      <a:r>
                        <a:rPr lang="en-US" sz="1800"/>
                        <a:t>Hansen</a:t>
                      </a:r>
                    </a:p>
                  </a:txBody>
                  <a:tcPr marT="45714" marB="45714" anchor="ctr"/>
                </a:tc>
                <a:extLst>
                  <a:ext uri="{0D108BD9-81ED-4DB2-BD59-A6C34878D82A}">
                    <a16:rowId xmlns:a16="http://schemas.microsoft.com/office/drawing/2014/main" val="10001"/>
                  </a:ext>
                </a:extLst>
              </a:tr>
              <a:tr h="370795">
                <a:tc>
                  <a:txBody>
                    <a:bodyPr/>
                    <a:lstStyle/>
                    <a:p>
                      <a:r>
                        <a:rPr lang="en-US" sz="1800"/>
                        <a:t>2</a:t>
                      </a:r>
                    </a:p>
                  </a:txBody>
                  <a:tcPr marT="45714" marB="45714" anchor="ctr"/>
                </a:tc>
                <a:tc>
                  <a:txBody>
                    <a:bodyPr/>
                    <a:lstStyle/>
                    <a:p>
                      <a:r>
                        <a:rPr lang="en-US" sz="1800"/>
                        <a:t>2008/10/23</a:t>
                      </a:r>
                    </a:p>
                  </a:txBody>
                  <a:tcPr marT="45714" marB="45714" anchor="ctr"/>
                </a:tc>
                <a:tc>
                  <a:txBody>
                    <a:bodyPr/>
                    <a:lstStyle/>
                    <a:p>
                      <a:r>
                        <a:rPr lang="en-US" sz="1800"/>
                        <a:t>1600</a:t>
                      </a:r>
                    </a:p>
                  </a:txBody>
                  <a:tcPr marT="45714" marB="45714" anchor="ctr"/>
                </a:tc>
                <a:tc>
                  <a:txBody>
                    <a:bodyPr/>
                    <a:lstStyle/>
                    <a:p>
                      <a:r>
                        <a:rPr lang="en-US" sz="1800"/>
                        <a:t>Nilsen</a:t>
                      </a:r>
                    </a:p>
                  </a:txBody>
                  <a:tcPr marT="45714" marB="45714" anchor="ctr"/>
                </a:tc>
                <a:extLst>
                  <a:ext uri="{0D108BD9-81ED-4DB2-BD59-A6C34878D82A}">
                    <a16:rowId xmlns:a16="http://schemas.microsoft.com/office/drawing/2014/main" val="10002"/>
                  </a:ext>
                </a:extLst>
              </a:tr>
              <a:tr h="370795">
                <a:tc>
                  <a:txBody>
                    <a:bodyPr/>
                    <a:lstStyle/>
                    <a:p>
                      <a:r>
                        <a:rPr lang="en-US" sz="1800"/>
                        <a:t>3</a:t>
                      </a:r>
                    </a:p>
                  </a:txBody>
                  <a:tcPr marT="45714" marB="45714" anchor="ctr"/>
                </a:tc>
                <a:tc>
                  <a:txBody>
                    <a:bodyPr/>
                    <a:lstStyle/>
                    <a:p>
                      <a:r>
                        <a:rPr lang="en-US" sz="1800" dirty="0"/>
                        <a:t>2008/09/02</a:t>
                      </a:r>
                    </a:p>
                  </a:txBody>
                  <a:tcPr marT="45714" marB="45714" anchor="ctr"/>
                </a:tc>
                <a:tc>
                  <a:txBody>
                    <a:bodyPr/>
                    <a:lstStyle/>
                    <a:p>
                      <a:r>
                        <a:rPr lang="en-US" sz="1800"/>
                        <a:t>700</a:t>
                      </a:r>
                    </a:p>
                  </a:txBody>
                  <a:tcPr marT="45714" marB="45714" anchor="ctr"/>
                </a:tc>
                <a:tc>
                  <a:txBody>
                    <a:bodyPr/>
                    <a:lstStyle/>
                    <a:p>
                      <a:r>
                        <a:rPr lang="en-US" sz="1800"/>
                        <a:t>Hansen</a:t>
                      </a:r>
                    </a:p>
                  </a:txBody>
                  <a:tcPr marT="45714" marB="45714" anchor="ctr"/>
                </a:tc>
                <a:extLst>
                  <a:ext uri="{0D108BD9-81ED-4DB2-BD59-A6C34878D82A}">
                    <a16:rowId xmlns:a16="http://schemas.microsoft.com/office/drawing/2014/main" val="10003"/>
                  </a:ext>
                </a:extLst>
              </a:tr>
              <a:tr h="370795">
                <a:tc>
                  <a:txBody>
                    <a:bodyPr/>
                    <a:lstStyle/>
                    <a:p>
                      <a:r>
                        <a:rPr lang="en-US" sz="1800"/>
                        <a:t>4</a:t>
                      </a:r>
                    </a:p>
                  </a:txBody>
                  <a:tcPr marT="45714" marB="45714" anchor="ctr"/>
                </a:tc>
                <a:tc>
                  <a:txBody>
                    <a:bodyPr/>
                    <a:lstStyle/>
                    <a:p>
                      <a:r>
                        <a:rPr lang="en-US" sz="1800"/>
                        <a:t>2008/09/03</a:t>
                      </a:r>
                    </a:p>
                  </a:txBody>
                  <a:tcPr marT="45714" marB="45714" anchor="ctr"/>
                </a:tc>
                <a:tc>
                  <a:txBody>
                    <a:bodyPr/>
                    <a:lstStyle/>
                    <a:p>
                      <a:r>
                        <a:rPr lang="en-US" sz="1800"/>
                        <a:t>300</a:t>
                      </a:r>
                    </a:p>
                  </a:txBody>
                  <a:tcPr marT="45714" marB="45714" anchor="ctr"/>
                </a:tc>
                <a:tc>
                  <a:txBody>
                    <a:bodyPr/>
                    <a:lstStyle/>
                    <a:p>
                      <a:r>
                        <a:rPr lang="en-US" sz="1800"/>
                        <a:t>Hansen</a:t>
                      </a:r>
                    </a:p>
                  </a:txBody>
                  <a:tcPr marT="45714" marB="45714" anchor="ctr"/>
                </a:tc>
                <a:extLst>
                  <a:ext uri="{0D108BD9-81ED-4DB2-BD59-A6C34878D82A}">
                    <a16:rowId xmlns:a16="http://schemas.microsoft.com/office/drawing/2014/main" val="10004"/>
                  </a:ext>
                </a:extLst>
              </a:tr>
              <a:tr h="370795">
                <a:tc>
                  <a:txBody>
                    <a:bodyPr/>
                    <a:lstStyle/>
                    <a:p>
                      <a:r>
                        <a:rPr lang="en-US" sz="1800"/>
                        <a:t>5</a:t>
                      </a:r>
                    </a:p>
                  </a:txBody>
                  <a:tcPr marT="45714" marB="45714" anchor="ctr"/>
                </a:tc>
                <a:tc>
                  <a:txBody>
                    <a:bodyPr/>
                    <a:lstStyle/>
                    <a:p>
                      <a:r>
                        <a:rPr lang="en-US" sz="1800" dirty="0"/>
                        <a:t>2008/08/30</a:t>
                      </a:r>
                    </a:p>
                  </a:txBody>
                  <a:tcPr marT="45714" marB="45714" anchor="ctr"/>
                </a:tc>
                <a:tc>
                  <a:txBody>
                    <a:bodyPr/>
                    <a:lstStyle/>
                    <a:p>
                      <a:r>
                        <a:rPr lang="en-US" sz="1800"/>
                        <a:t>2000</a:t>
                      </a:r>
                    </a:p>
                  </a:txBody>
                  <a:tcPr marT="45714" marB="45714" anchor="ctr"/>
                </a:tc>
                <a:tc>
                  <a:txBody>
                    <a:bodyPr/>
                    <a:lstStyle/>
                    <a:p>
                      <a:r>
                        <a:rPr lang="en-US" sz="1800"/>
                        <a:t>Jensen</a:t>
                      </a:r>
                    </a:p>
                  </a:txBody>
                  <a:tcPr marT="45714" marB="45714" anchor="ctr"/>
                </a:tc>
                <a:extLst>
                  <a:ext uri="{0D108BD9-81ED-4DB2-BD59-A6C34878D82A}">
                    <a16:rowId xmlns:a16="http://schemas.microsoft.com/office/drawing/2014/main" val="10005"/>
                  </a:ext>
                </a:extLst>
              </a:tr>
              <a:tr h="370795">
                <a:tc>
                  <a:txBody>
                    <a:bodyPr/>
                    <a:lstStyle/>
                    <a:p>
                      <a:r>
                        <a:rPr lang="en-US" sz="1800"/>
                        <a:t>6</a:t>
                      </a:r>
                    </a:p>
                  </a:txBody>
                  <a:tcPr marT="45714" marB="45714" anchor="ctr"/>
                </a:tc>
                <a:tc>
                  <a:txBody>
                    <a:bodyPr/>
                    <a:lstStyle/>
                    <a:p>
                      <a:r>
                        <a:rPr lang="en-US" sz="1800" dirty="0"/>
                        <a:t>2008/10/04</a:t>
                      </a:r>
                    </a:p>
                  </a:txBody>
                  <a:tcPr marT="45714" marB="45714" anchor="ctr"/>
                </a:tc>
                <a:tc>
                  <a:txBody>
                    <a:bodyPr/>
                    <a:lstStyle/>
                    <a:p>
                      <a:r>
                        <a:rPr lang="en-US" sz="1800"/>
                        <a:t>100</a:t>
                      </a:r>
                    </a:p>
                  </a:txBody>
                  <a:tcPr marT="45714" marB="45714" anchor="ctr"/>
                </a:tc>
                <a:tc>
                  <a:txBody>
                    <a:bodyPr/>
                    <a:lstStyle/>
                    <a:p>
                      <a:r>
                        <a:rPr lang="en-US" sz="1800" dirty="0" err="1"/>
                        <a:t>Nilsen</a:t>
                      </a:r>
                      <a:endParaRPr lang="en-US" sz="1800" dirty="0"/>
                    </a:p>
                  </a:txBody>
                  <a:tcPr marT="45714" marB="45714" anchor="ctr"/>
                </a:tc>
                <a:extLst>
                  <a:ext uri="{0D108BD9-81ED-4DB2-BD59-A6C34878D82A}">
                    <a16:rowId xmlns:a16="http://schemas.microsoft.com/office/drawing/2014/main" val="10006"/>
                  </a:ext>
                </a:extLst>
              </a:tr>
            </a:tbl>
          </a:graphicData>
        </a:graphic>
      </p:graphicFrame>
      <p:sp>
        <p:nvSpPr>
          <p:cNvPr id="182317" name="Rectangle 4"/>
          <p:cNvSpPr>
            <a:spLocks noChangeArrowheads="1"/>
          </p:cNvSpPr>
          <p:nvPr/>
        </p:nvSpPr>
        <p:spPr bwMode="auto">
          <a:xfrm>
            <a:off x="2566988" y="4437064"/>
            <a:ext cx="7391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SELECT AVG(OrderPrice) AS OrderAverage FROM Orders</a:t>
            </a:r>
          </a:p>
        </p:txBody>
      </p:sp>
      <p:graphicFrame>
        <p:nvGraphicFramePr>
          <p:cNvPr id="6" name="Table 5"/>
          <p:cNvGraphicFramePr>
            <a:graphicFrameLocks noGrp="1"/>
          </p:cNvGraphicFramePr>
          <p:nvPr/>
        </p:nvGraphicFramePr>
        <p:xfrm>
          <a:off x="4656138" y="5373688"/>
          <a:ext cx="3048000" cy="741362"/>
        </p:xfrm>
        <a:graphic>
          <a:graphicData uri="http://schemas.openxmlformats.org/drawingml/2006/table">
            <a:tbl>
              <a:tblPr firstRow="1" bandRow="1">
                <a:tableStyleId>{00A15C55-8517-42AA-B614-E9B94910E393}</a:tableStyleId>
              </a:tblPr>
              <a:tblGrid>
                <a:gridCol w="3048000">
                  <a:extLst>
                    <a:ext uri="{9D8B030D-6E8A-4147-A177-3AD203B41FA5}">
                      <a16:colId xmlns:a16="http://schemas.microsoft.com/office/drawing/2014/main" val="20000"/>
                    </a:ext>
                  </a:extLst>
                </a:gridCol>
              </a:tblGrid>
              <a:tr h="370681">
                <a:tc>
                  <a:txBody>
                    <a:bodyPr/>
                    <a:lstStyle/>
                    <a:p>
                      <a:pPr algn="l"/>
                      <a:r>
                        <a:rPr lang="en-US" sz="1800" dirty="0" err="1"/>
                        <a:t>OrderAverage</a:t>
                      </a:r>
                      <a:endParaRPr lang="en-US" sz="1800" dirty="0"/>
                    </a:p>
                  </a:txBody>
                  <a:tcPr marT="45700" marB="45700" anchor="ctr"/>
                </a:tc>
                <a:extLst>
                  <a:ext uri="{0D108BD9-81ED-4DB2-BD59-A6C34878D82A}">
                    <a16:rowId xmlns:a16="http://schemas.microsoft.com/office/drawing/2014/main" val="10000"/>
                  </a:ext>
                </a:extLst>
              </a:tr>
              <a:tr h="370681">
                <a:tc>
                  <a:txBody>
                    <a:bodyPr/>
                    <a:lstStyle/>
                    <a:p>
                      <a:r>
                        <a:rPr lang="en-US" sz="1800" dirty="0"/>
                        <a:t>950</a:t>
                      </a:r>
                    </a:p>
                  </a:txBody>
                  <a:tcPr marT="45700" marB="4570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4214078"/>
      </p:ext>
    </p:extLst>
  </p:cSld>
  <p:clrMapOvr>
    <a:masterClrMapping/>
  </p:clrMapOvr>
  <p:transition spd="slow">
    <p:circl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noChangeArrowheads="1"/>
          </p:cNvSpPr>
          <p:nvPr>
            <p:ph type="title"/>
          </p:nvPr>
        </p:nvSpPr>
        <p:spPr/>
        <p:txBody>
          <a:bodyPr>
            <a:normAutofit fontScale="90000"/>
          </a:bodyPr>
          <a:lstStyle/>
          <a:p>
            <a:r>
              <a:rPr lang="en-US" altLang="en-US" b="1"/>
              <a:t>3.SQL SUM():</a:t>
            </a:r>
            <a:endParaRPr lang="en-US" altLang="en-US"/>
          </a:p>
        </p:txBody>
      </p:sp>
      <p:sp>
        <p:nvSpPr>
          <p:cNvPr id="3" name="Content Placeholder 2"/>
          <p:cNvSpPr>
            <a:spLocks noGrp="1"/>
          </p:cNvSpPr>
          <p:nvPr>
            <p:ph idx="1"/>
          </p:nvPr>
        </p:nvSpPr>
        <p:spPr>
          <a:xfrm>
            <a:off x="2438400" y="1784350"/>
            <a:ext cx="7772400" cy="1187450"/>
          </a:xfrm>
        </p:spPr>
        <p:txBody>
          <a:bodyPr/>
          <a:lstStyle/>
          <a:p>
            <a:pPr>
              <a:defRPr/>
            </a:pPr>
            <a:r>
              <a:rPr lang="en-US" dirty="0"/>
              <a:t>The </a:t>
            </a:r>
            <a:r>
              <a:rPr lang="en-US" b="1" dirty="0"/>
              <a:t>SQL SUM</a:t>
            </a:r>
            <a:r>
              <a:rPr lang="en-US" dirty="0"/>
              <a:t> aggregate function allows selecting the total for a numeric column.</a:t>
            </a:r>
          </a:p>
        </p:txBody>
      </p:sp>
      <p:sp>
        <p:nvSpPr>
          <p:cNvPr id="4" name="Rectangle 3"/>
          <p:cNvSpPr/>
          <p:nvPr/>
        </p:nvSpPr>
        <p:spPr>
          <a:xfrm>
            <a:off x="3810000" y="3716338"/>
            <a:ext cx="4572000" cy="831850"/>
          </a:xfrm>
          <a:prstGeom prst="rect">
            <a:avLst/>
          </a:prstGeom>
          <a:solidFill>
            <a:schemeClr val="accent6"/>
          </a:solidFill>
        </p:spPr>
        <p:txBody>
          <a:bodyPr>
            <a:spAutoFit/>
          </a:bodyPr>
          <a:lstStyle/>
          <a:p>
            <a:pPr>
              <a:defRPr/>
            </a:pPr>
            <a:r>
              <a:rPr lang="en-US" sz="2400" b="1" dirty="0">
                <a:solidFill>
                  <a:schemeClr val="bg1"/>
                </a:solidFill>
              </a:rPr>
              <a:t>SELECT SUM(Column1)</a:t>
            </a:r>
            <a:br>
              <a:rPr lang="en-US" sz="2400" b="1" dirty="0">
                <a:solidFill>
                  <a:schemeClr val="bg1"/>
                </a:solidFill>
              </a:rPr>
            </a:br>
            <a:r>
              <a:rPr lang="en-US" sz="2400" b="1" dirty="0">
                <a:solidFill>
                  <a:schemeClr val="bg1"/>
                </a:solidFill>
              </a:rPr>
              <a:t>FROM Table1 </a:t>
            </a:r>
          </a:p>
        </p:txBody>
      </p:sp>
    </p:spTree>
    <p:extLst>
      <p:ext uri="{BB962C8B-B14F-4D97-AF65-F5344CB8AC3E}">
        <p14:creationId xmlns:p14="http://schemas.microsoft.com/office/powerpoint/2010/main" val="2371481250"/>
      </p:ext>
    </p:extLst>
  </p:cSld>
  <p:clrMapOvr>
    <a:masterClrMapping/>
  </p:clrMapOvr>
  <p:transition spd="slow">
    <p:circl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495550" y="1870076"/>
          <a:ext cx="7772400" cy="2225676"/>
        </p:xfrm>
        <a:graphic>
          <a:graphicData uri="http://schemas.openxmlformats.org/drawingml/2006/table">
            <a:tbl>
              <a:tblPr firstRow="1" bandRow="1">
                <a:tableStyleId>{00A15C55-8517-42AA-B614-E9B94910E393}</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946">
                <a:tc>
                  <a:txBody>
                    <a:bodyPr/>
                    <a:lstStyle/>
                    <a:p>
                      <a:r>
                        <a:rPr lang="en-US" sz="1800" dirty="0" err="1"/>
                        <a:t>CustomerID</a:t>
                      </a:r>
                      <a:endParaRPr lang="en-US" sz="1800" dirty="0"/>
                    </a:p>
                  </a:txBody>
                  <a:tcPr marT="45733" marB="45733" anchor="ctr"/>
                </a:tc>
                <a:tc>
                  <a:txBody>
                    <a:bodyPr/>
                    <a:lstStyle/>
                    <a:p>
                      <a:r>
                        <a:rPr lang="en-US" sz="1800"/>
                        <a:t>Date</a:t>
                      </a:r>
                    </a:p>
                  </a:txBody>
                  <a:tcPr marT="45733" marB="45733" anchor="ctr"/>
                </a:tc>
                <a:tc>
                  <a:txBody>
                    <a:bodyPr/>
                    <a:lstStyle/>
                    <a:p>
                      <a:r>
                        <a:rPr lang="en-US" sz="1800"/>
                        <a:t>SaleAmount</a:t>
                      </a:r>
                    </a:p>
                  </a:txBody>
                  <a:tcPr marT="45733" marB="45733" anchor="ctr"/>
                </a:tc>
                <a:extLst>
                  <a:ext uri="{0D108BD9-81ED-4DB2-BD59-A6C34878D82A}">
                    <a16:rowId xmlns:a16="http://schemas.microsoft.com/office/drawing/2014/main" val="10000"/>
                  </a:ext>
                </a:extLst>
              </a:tr>
              <a:tr h="370946">
                <a:tc>
                  <a:txBody>
                    <a:bodyPr/>
                    <a:lstStyle/>
                    <a:p>
                      <a:r>
                        <a:rPr lang="en-US" sz="1800" dirty="0"/>
                        <a:t>2</a:t>
                      </a:r>
                    </a:p>
                  </a:txBody>
                  <a:tcPr marT="45733" marB="45733" anchor="ctr"/>
                </a:tc>
                <a:tc>
                  <a:txBody>
                    <a:bodyPr/>
                    <a:lstStyle/>
                    <a:p>
                      <a:r>
                        <a:rPr lang="en-US" sz="1800"/>
                        <a:t>5/6/2004</a:t>
                      </a:r>
                    </a:p>
                  </a:txBody>
                  <a:tcPr marT="45733" marB="45733" anchor="ctr"/>
                </a:tc>
                <a:tc>
                  <a:txBody>
                    <a:bodyPr/>
                    <a:lstStyle/>
                    <a:p>
                      <a:r>
                        <a:rPr lang="en-US" sz="1800"/>
                        <a:t>$100.22</a:t>
                      </a:r>
                    </a:p>
                  </a:txBody>
                  <a:tcPr marT="45733" marB="45733" anchor="ctr"/>
                </a:tc>
                <a:extLst>
                  <a:ext uri="{0D108BD9-81ED-4DB2-BD59-A6C34878D82A}">
                    <a16:rowId xmlns:a16="http://schemas.microsoft.com/office/drawing/2014/main" val="10001"/>
                  </a:ext>
                </a:extLst>
              </a:tr>
              <a:tr h="370946">
                <a:tc>
                  <a:txBody>
                    <a:bodyPr/>
                    <a:lstStyle/>
                    <a:p>
                      <a:r>
                        <a:rPr lang="en-US" sz="1800"/>
                        <a:t>1</a:t>
                      </a:r>
                    </a:p>
                  </a:txBody>
                  <a:tcPr marT="45733" marB="45733" anchor="ctr"/>
                </a:tc>
                <a:tc>
                  <a:txBody>
                    <a:bodyPr/>
                    <a:lstStyle/>
                    <a:p>
                      <a:r>
                        <a:rPr lang="en-US" sz="1800" dirty="0"/>
                        <a:t>5/7/2004</a:t>
                      </a:r>
                    </a:p>
                  </a:txBody>
                  <a:tcPr marT="45733" marB="45733" anchor="ctr"/>
                </a:tc>
                <a:tc>
                  <a:txBody>
                    <a:bodyPr/>
                    <a:lstStyle/>
                    <a:p>
                      <a:r>
                        <a:rPr lang="en-US" sz="1800"/>
                        <a:t>$99.95</a:t>
                      </a:r>
                    </a:p>
                  </a:txBody>
                  <a:tcPr marT="45733" marB="45733" anchor="ctr"/>
                </a:tc>
                <a:extLst>
                  <a:ext uri="{0D108BD9-81ED-4DB2-BD59-A6C34878D82A}">
                    <a16:rowId xmlns:a16="http://schemas.microsoft.com/office/drawing/2014/main" val="10002"/>
                  </a:ext>
                </a:extLst>
              </a:tr>
              <a:tr h="370946">
                <a:tc>
                  <a:txBody>
                    <a:bodyPr/>
                    <a:lstStyle/>
                    <a:p>
                      <a:r>
                        <a:rPr lang="en-US" sz="1800"/>
                        <a:t>3</a:t>
                      </a:r>
                    </a:p>
                  </a:txBody>
                  <a:tcPr marT="45733" marB="45733" anchor="ctr"/>
                </a:tc>
                <a:tc>
                  <a:txBody>
                    <a:bodyPr/>
                    <a:lstStyle/>
                    <a:p>
                      <a:r>
                        <a:rPr lang="en-US" sz="1800" dirty="0"/>
                        <a:t>5/7/2004</a:t>
                      </a:r>
                    </a:p>
                  </a:txBody>
                  <a:tcPr marT="45733" marB="45733" anchor="ctr"/>
                </a:tc>
                <a:tc>
                  <a:txBody>
                    <a:bodyPr/>
                    <a:lstStyle/>
                    <a:p>
                      <a:r>
                        <a:rPr lang="en-US" sz="1800"/>
                        <a:t>$122.95</a:t>
                      </a:r>
                    </a:p>
                  </a:txBody>
                  <a:tcPr marT="45733" marB="45733" anchor="ctr"/>
                </a:tc>
                <a:extLst>
                  <a:ext uri="{0D108BD9-81ED-4DB2-BD59-A6C34878D82A}">
                    <a16:rowId xmlns:a16="http://schemas.microsoft.com/office/drawing/2014/main" val="10003"/>
                  </a:ext>
                </a:extLst>
              </a:tr>
              <a:tr h="370946">
                <a:tc>
                  <a:txBody>
                    <a:bodyPr/>
                    <a:lstStyle/>
                    <a:p>
                      <a:r>
                        <a:rPr lang="en-US" sz="1800"/>
                        <a:t>3</a:t>
                      </a:r>
                    </a:p>
                  </a:txBody>
                  <a:tcPr marT="45733" marB="45733" anchor="ctr"/>
                </a:tc>
                <a:tc>
                  <a:txBody>
                    <a:bodyPr/>
                    <a:lstStyle/>
                    <a:p>
                      <a:r>
                        <a:rPr lang="en-US" sz="1800" dirty="0"/>
                        <a:t>5/13/2004</a:t>
                      </a:r>
                    </a:p>
                  </a:txBody>
                  <a:tcPr marT="45733" marB="45733" anchor="ctr"/>
                </a:tc>
                <a:tc>
                  <a:txBody>
                    <a:bodyPr/>
                    <a:lstStyle/>
                    <a:p>
                      <a:r>
                        <a:rPr lang="en-US" sz="1800"/>
                        <a:t>$100.00</a:t>
                      </a:r>
                    </a:p>
                  </a:txBody>
                  <a:tcPr marT="45733" marB="45733" anchor="ctr"/>
                </a:tc>
                <a:extLst>
                  <a:ext uri="{0D108BD9-81ED-4DB2-BD59-A6C34878D82A}">
                    <a16:rowId xmlns:a16="http://schemas.microsoft.com/office/drawing/2014/main" val="10004"/>
                  </a:ext>
                </a:extLst>
              </a:tr>
              <a:tr h="370946">
                <a:tc>
                  <a:txBody>
                    <a:bodyPr/>
                    <a:lstStyle/>
                    <a:p>
                      <a:r>
                        <a:rPr lang="en-US" sz="1800"/>
                        <a:t>4</a:t>
                      </a:r>
                    </a:p>
                  </a:txBody>
                  <a:tcPr marT="45733" marB="45733" anchor="ctr"/>
                </a:tc>
                <a:tc>
                  <a:txBody>
                    <a:bodyPr/>
                    <a:lstStyle/>
                    <a:p>
                      <a:r>
                        <a:rPr lang="en-US" sz="1800" dirty="0"/>
                        <a:t>5/22/2004</a:t>
                      </a:r>
                    </a:p>
                  </a:txBody>
                  <a:tcPr marT="45733" marB="45733" anchor="ctr"/>
                </a:tc>
                <a:tc>
                  <a:txBody>
                    <a:bodyPr/>
                    <a:lstStyle/>
                    <a:p>
                      <a:r>
                        <a:rPr lang="en-US" sz="1800" dirty="0"/>
                        <a:t>$555.55</a:t>
                      </a:r>
                    </a:p>
                  </a:txBody>
                  <a:tcPr marT="45733" marB="45733" anchor="ctr"/>
                </a:tc>
                <a:extLst>
                  <a:ext uri="{0D108BD9-81ED-4DB2-BD59-A6C34878D82A}">
                    <a16:rowId xmlns:a16="http://schemas.microsoft.com/office/drawing/2014/main" val="10005"/>
                  </a:ext>
                </a:extLst>
              </a:tr>
            </a:tbl>
          </a:graphicData>
        </a:graphic>
      </p:graphicFrame>
      <p:sp>
        <p:nvSpPr>
          <p:cNvPr id="184352" name="Rectangle 4"/>
          <p:cNvSpPr>
            <a:spLocks noChangeArrowheads="1"/>
          </p:cNvSpPr>
          <p:nvPr/>
        </p:nvSpPr>
        <p:spPr bwMode="auto">
          <a:xfrm>
            <a:off x="2425700" y="4351339"/>
            <a:ext cx="62103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800" b="1"/>
              <a:t>SELECT SUM(SaleAmount) FROM Sales </a:t>
            </a:r>
          </a:p>
        </p:txBody>
      </p:sp>
      <p:graphicFrame>
        <p:nvGraphicFramePr>
          <p:cNvPr id="6" name="Table 5"/>
          <p:cNvGraphicFramePr>
            <a:graphicFrameLocks noGrp="1"/>
          </p:cNvGraphicFramePr>
          <p:nvPr/>
        </p:nvGraphicFramePr>
        <p:xfrm>
          <a:off x="8616951" y="4416426"/>
          <a:ext cx="1768475" cy="792192"/>
        </p:xfrm>
        <a:graphic>
          <a:graphicData uri="http://schemas.openxmlformats.org/drawingml/2006/table">
            <a:tbl>
              <a:tblPr firstRow="1" bandRow="1">
                <a:tableStyleId>{00A15C55-8517-42AA-B614-E9B94910E393}</a:tableStyleId>
              </a:tblPr>
              <a:tblGrid>
                <a:gridCol w="1768475">
                  <a:extLst>
                    <a:ext uri="{9D8B030D-6E8A-4147-A177-3AD203B41FA5}">
                      <a16:colId xmlns:a16="http://schemas.microsoft.com/office/drawing/2014/main" val="20000"/>
                    </a:ext>
                  </a:extLst>
                </a:gridCol>
              </a:tblGrid>
              <a:tr h="396082">
                <a:tc>
                  <a:txBody>
                    <a:bodyPr/>
                    <a:lstStyle/>
                    <a:p>
                      <a:r>
                        <a:rPr lang="en-US" sz="2000" dirty="0" err="1"/>
                        <a:t>SaleAmount</a:t>
                      </a:r>
                      <a:endParaRPr lang="en-US" sz="2000" dirty="0"/>
                    </a:p>
                  </a:txBody>
                  <a:tcPr marL="91394" marR="91394" marT="45648" marB="45648" anchor="ctr"/>
                </a:tc>
                <a:extLst>
                  <a:ext uri="{0D108BD9-81ED-4DB2-BD59-A6C34878D82A}">
                    <a16:rowId xmlns:a16="http://schemas.microsoft.com/office/drawing/2014/main" val="10000"/>
                  </a:ext>
                </a:extLst>
              </a:tr>
              <a:tr h="396082">
                <a:tc>
                  <a:txBody>
                    <a:bodyPr/>
                    <a:lstStyle/>
                    <a:p>
                      <a:r>
                        <a:rPr lang="en-US" sz="2000" dirty="0"/>
                        <a:t>$978.67</a:t>
                      </a:r>
                    </a:p>
                  </a:txBody>
                  <a:tcPr marL="91394" marR="91394" marT="45648" marB="45648" anchor="ctr"/>
                </a:tc>
                <a:extLst>
                  <a:ext uri="{0D108BD9-81ED-4DB2-BD59-A6C34878D82A}">
                    <a16:rowId xmlns:a16="http://schemas.microsoft.com/office/drawing/2014/main" val="10001"/>
                  </a:ext>
                </a:extLst>
              </a:tr>
            </a:tbl>
          </a:graphicData>
        </a:graphic>
      </p:graphicFrame>
      <p:sp>
        <p:nvSpPr>
          <p:cNvPr id="184361" name="Rectangle 6"/>
          <p:cNvSpPr>
            <a:spLocks noChangeArrowheads="1"/>
          </p:cNvSpPr>
          <p:nvPr/>
        </p:nvSpPr>
        <p:spPr bwMode="auto">
          <a:xfrm>
            <a:off x="5567364" y="188914"/>
            <a:ext cx="1628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b="1">
                <a:solidFill>
                  <a:schemeClr val="bg1"/>
                </a:solidFill>
              </a:rPr>
              <a:t>Sales</a:t>
            </a:r>
            <a:r>
              <a:rPr lang="en-US" altLang="en-US" sz="2400" b="1"/>
              <a:t>:</a:t>
            </a:r>
            <a:endParaRPr lang="en-US" altLang="en-US" sz="2400"/>
          </a:p>
        </p:txBody>
      </p:sp>
      <p:graphicFrame>
        <p:nvGraphicFramePr>
          <p:cNvPr id="8" name="Content Placeholder 4"/>
          <p:cNvGraphicFramePr>
            <a:graphicFrameLocks/>
          </p:cNvGraphicFramePr>
          <p:nvPr/>
        </p:nvGraphicFramePr>
        <p:xfrm>
          <a:off x="8472488" y="5368926"/>
          <a:ext cx="2057400" cy="792192"/>
        </p:xfrm>
        <a:graphic>
          <a:graphicData uri="http://schemas.openxmlformats.org/drawingml/2006/table">
            <a:tbl>
              <a:tblPr firstRow="1" bandRow="1">
                <a:tableStyleId>{00A15C55-8517-42AA-B614-E9B94910E393}</a:tableStyleId>
              </a:tblPr>
              <a:tblGrid>
                <a:gridCol w="2057400">
                  <a:extLst>
                    <a:ext uri="{9D8B030D-6E8A-4147-A177-3AD203B41FA5}">
                      <a16:colId xmlns:a16="http://schemas.microsoft.com/office/drawing/2014/main" val="20000"/>
                    </a:ext>
                  </a:extLst>
                </a:gridCol>
              </a:tblGrid>
              <a:tr h="396082">
                <a:tc>
                  <a:txBody>
                    <a:bodyPr/>
                    <a:lstStyle/>
                    <a:p>
                      <a:r>
                        <a:rPr lang="en-US" sz="2000" dirty="0" err="1"/>
                        <a:t>SaleAmount</a:t>
                      </a:r>
                      <a:endParaRPr lang="en-US" sz="2000" dirty="0"/>
                    </a:p>
                  </a:txBody>
                  <a:tcPr marT="45648" marB="45648" anchor="ctr"/>
                </a:tc>
                <a:extLst>
                  <a:ext uri="{0D108BD9-81ED-4DB2-BD59-A6C34878D82A}">
                    <a16:rowId xmlns:a16="http://schemas.microsoft.com/office/drawing/2014/main" val="10000"/>
                  </a:ext>
                </a:extLst>
              </a:tr>
              <a:tr h="396082">
                <a:tc>
                  <a:txBody>
                    <a:bodyPr/>
                    <a:lstStyle/>
                    <a:p>
                      <a:r>
                        <a:rPr lang="en-US" sz="2000" dirty="0"/>
                        <a:t>$222.95</a:t>
                      </a:r>
                    </a:p>
                  </a:txBody>
                  <a:tcPr marT="45648" marB="45648" anchor="ctr"/>
                </a:tc>
                <a:extLst>
                  <a:ext uri="{0D108BD9-81ED-4DB2-BD59-A6C34878D82A}">
                    <a16:rowId xmlns:a16="http://schemas.microsoft.com/office/drawing/2014/main" val="10001"/>
                  </a:ext>
                </a:extLst>
              </a:tr>
            </a:tbl>
          </a:graphicData>
        </a:graphic>
      </p:graphicFrame>
      <p:sp>
        <p:nvSpPr>
          <p:cNvPr id="184370" name="Rectangle 8"/>
          <p:cNvSpPr>
            <a:spLocks noChangeArrowheads="1"/>
          </p:cNvSpPr>
          <p:nvPr/>
        </p:nvSpPr>
        <p:spPr bwMode="auto">
          <a:xfrm>
            <a:off x="2406651" y="5300663"/>
            <a:ext cx="66087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t>SELECT SUM(SaleAmount) FROM Sales WHERE CustomerID = 3 </a:t>
            </a:r>
          </a:p>
        </p:txBody>
      </p:sp>
    </p:spTree>
    <p:extLst>
      <p:ext uri="{BB962C8B-B14F-4D97-AF65-F5344CB8AC3E}">
        <p14:creationId xmlns:p14="http://schemas.microsoft.com/office/powerpoint/2010/main" val="276807499"/>
      </p:ext>
    </p:extLst>
  </p:cSld>
  <p:clrMapOvr>
    <a:masterClrMapping/>
  </p:clrMapOvr>
  <p:transition spd="slow">
    <p:circl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noChangeArrowheads="1"/>
          </p:cNvSpPr>
          <p:nvPr>
            <p:ph type="title"/>
          </p:nvPr>
        </p:nvSpPr>
        <p:spPr/>
        <p:txBody>
          <a:bodyPr>
            <a:normAutofit fontScale="90000"/>
          </a:bodyPr>
          <a:lstStyle/>
          <a:p>
            <a:r>
              <a:rPr lang="en-US" altLang="en-US"/>
              <a:t>4.SQL MAX():</a:t>
            </a:r>
          </a:p>
        </p:txBody>
      </p:sp>
      <p:sp>
        <p:nvSpPr>
          <p:cNvPr id="3" name="Content Placeholder 2"/>
          <p:cNvSpPr>
            <a:spLocks noGrp="1"/>
          </p:cNvSpPr>
          <p:nvPr>
            <p:ph idx="1"/>
          </p:nvPr>
        </p:nvSpPr>
        <p:spPr/>
        <p:txBody>
          <a:bodyPr/>
          <a:lstStyle/>
          <a:p>
            <a:pPr>
              <a:defRPr/>
            </a:pPr>
            <a:r>
              <a:rPr lang="en-US" dirty="0"/>
              <a:t>The </a:t>
            </a:r>
            <a:r>
              <a:rPr lang="en-US" b="1" dirty="0"/>
              <a:t>SQL MAX</a:t>
            </a:r>
            <a:r>
              <a:rPr lang="en-US" dirty="0"/>
              <a:t> aggregate function allows us to select the highest (maximum) value for a certain column.</a:t>
            </a:r>
          </a:p>
        </p:txBody>
      </p:sp>
      <p:sp>
        <p:nvSpPr>
          <p:cNvPr id="4" name="Rectangle 3"/>
          <p:cNvSpPr/>
          <p:nvPr/>
        </p:nvSpPr>
        <p:spPr>
          <a:xfrm>
            <a:off x="3292475" y="4508500"/>
            <a:ext cx="5607050" cy="954088"/>
          </a:xfrm>
          <a:prstGeom prst="rect">
            <a:avLst/>
          </a:prstGeom>
          <a:solidFill>
            <a:schemeClr val="accent6"/>
          </a:solidFill>
        </p:spPr>
        <p:txBody>
          <a:bodyPr>
            <a:spAutoFit/>
          </a:bodyPr>
          <a:lstStyle/>
          <a:p>
            <a:pPr>
              <a:defRPr/>
            </a:pPr>
            <a:r>
              <a:rPr lang="en-US" sz="2800" b="1" dirty="0">
                <a:solidFill>
                  <a:schemeClr val="bg1"/>
                </a:solidFill>
              </a:rPr>
              <a:t>SELECT MAX(Column1)</a:t>
            </a:r>
            <a:br>
              <a:rPr lang="en-US" sz="2800" b="1" dirty="0">
                <a:solidFill>
                  <a:schemeClr val="bg1"/>
                </a:solidFill>
              </a:rPr>
            </a:br>
            <a:r>
              <a:rPr lang="en-US" sz="2800" b="1" dirty="0">
                <a:solidFill>
                  <a:schemeClr val="bg1"/>
                </a:solidFill>
              </a:rPr>
              <a:t>FROM Table1 </a:t>
            </a:r>
          </a:p>
        </p:txBody>
      </p:sp>
    </p:spTree>
    <p:extLst>
      <p:ext uri="{BB962C8B-B14F-4D97-AF65-F5344CB8AC3E}">
        <p14:creationId xmlns:p14="http://schemas.microsoft.com/office/powerpoint/2010/main" val="831021640"/>
      </p:ext>
    </p:extLst>
  </p:cSld>
  <p:clrMapOvr>
    <a:masterClrMapping/>
  </p:clrMapOvr>
  <p:transition spd="slow">
    <p:circl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noChangeArrowheads="1"/>
          </p:cNvSpPr>
          <p:nvPr>
            <p:ph type="title"/>
          </p:nvPr>
        </p:nvSpPr>
        <p:spPr/>
        <p:txBody>
          <a:bodyPr>
            <a:normAutofit fontScale="90000"/>
          </a:bodyPr>
          <a:lstStyle/>
          <a:p>
            <a:r>
              <a:rPr lang="en-US" altLang="en-US"/>
              <a:t>5.SQL MIN():</a:t>
            </a:r>
          </a:p>
        </p:txBody>
      </p:sp>
      <p:sp>
        <p:nvSpPr>
          <p:cNvPr id="3" name="Content Placeholder 2"/>
          <p:cNvSpPr>
            <a:spLocks noGrp="1"/>
          </p:cNvSpPr>
          <p:nvPr>
            <p:ph idx="1"/>
          </p:nvPr>
        </p:nvSpPr>
        <p:spPr/>
        <p:txBody>
          <a:bodyPr/>
          <a:lstStyle/>
          <a:p>
            <a:pPr>
              <a:defRPr/>
            </a:pPr>
            <a:r>
              <a:rPr lang="en-US" dirty="0"/>
              <a:t>The </a:t>
            </a:r>
            <a:r>
              <a:rPr lang="en-US" b="1" dirty="0"/>
              <a:t>SQL MIN</a:t>
            </a:r>
            <a:r>
              <a:rPr lang="en-US" dirty="0"/>
              <a:t> aggregate function allows us to select the lowest (minimum) value for a certain column. </a:t>
            </a:r>
          </a:p>
          <a:p>
            <a:pPr>
              <a:defRPr/>
            </a:pPr>
            <a:endParaRPr lang="en-US" dirty="0"/>
          </a:p>
        </p:txBody>
      </p:sp>
      <p:sp>
        <p:nvSpPr>
          <p:cNvPr id="4" name="Rectangle 3"/>
          <p:cNvSpPr/>
          <p:nvPr/>
        </p:nvSpPr>
        <p:spPr>
          <a:xfrm>
            <a:off x="3810000" y="3886201"/>
            <a:ext cx="5454650" cy="830263"/>
          </a:xfrm>
          <a:prstGeom prst="rect">
            <a:avLst/>
          </a:prstGeom>
          <a:solidFill>
            <a:schemeClr val="accent6"/>
          </a:solidFill>
        </p:spPr>
        <p:txBody>
          <a:bodyPr>
            <a:spAutoFit/>
          </a:bodyPr>
          <a:lstStyle/>
          <a:p>
            <a:pPr>
              <a:defRPr/>
            </a:pPr>
            <a:r>
              <a:rPr lang="en-US" sz="2400" b="1" dirty="0">
                <a:solidFill>
                  <a:schemeClr val="bg1"/>
                </a:solidFill>
              </a:rPr>
              <a:t>SELECT MIN(Column1)</a:t>
            </a:r>
            <a:br>
              <a:rPr lang="en-US" sz="2400" b="1" dirty="0">
                <a:solidFill>
                  <a:schemeClr val="bg1"/>
                </a:solidFill>
              </a:rPr>
            </a:br>
            <a:r>
              <a:rPr lang="en-US" sz="2400" b="1" dirty="0">
                <a:solidFill>
                  <a:schemeClr val="bg1"/>
                </a:solidFill>
              </a:rPr>
              <a:t>FROM Table1 </a:t>
            </a:r>
          </a:p>
        </p:txBody>
      </p:sp>
    </p:spTree>
    <p:extLst>
      <p:ext uri="{BB962C8B-B14F-4D97-AF65-F5344CB8AC3E}">
        <p14:creationId xmlns:p14="http://schemas.microsoft.com/office/powerpoint/2010/main" val="3604158734"/>
      </p:ext>
    </p:extLst>
  </p:cSld>
  <p:clrMapOvr>
    <a:masterClrMapping/>
  </p:clrMapOvr>
  <p:transition spd="slow">
    <p:circl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9800" dirty="0"/>
              <a:t>JOINS</a:t>
            </a:r>
            <a:endParaRPr lang="en-US" dirty="0"/>
          </a:p>
        </p:txBody>
      </p:sp>
    </p:spTree>
    <p:extLst>
      <p:ext uri="{BB962C8B-B14F-4D97-AF65-F5344CB8AC3E}">
        <p14:creationId xmlns:p14="http://schemas.microsoft.com/office/powerpoint/2010/main" val="74365953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normAutofit fontScale="90000"/>
          </a:bodyPr>
          <a:lstStyle/>
          <a:p>
            <a:pPr eaLnBrk="1" hangingPunct="1"/>
            <a:r>
              <a:rPr lang="en-US" altLang="en-US"/>
              <a:t>Network Model</a:t>
            </a:r>
          </a:p>
        </p:txBody>
      </p:sp>
      <p:sp>
        <p:nvSpPr>
          <p:cNvPr id="26627" name="Rectangle 4"/>
          <p:cNvSpPr>
            <a:spLocks noChangeArrowheads="1"/>
          </p:cNvSpPr>
          <p:nvPr/>
        </p:nvSpPr>
        <p:spPr bwMode="auto">
          <a:xfrm>
            <a:off x="2870927" y="2778266"/>
            <a:ext cx="1357312" cy="412750"/>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28" name="Rectangle 5"/>
          <p:cNvSpPr>
            <a:spLocks noChangeArrowheads="1"/>
          </p:cNvSpPr>
          <p:nvPr/>
        </p:nvSpPr>
        <p:spPr bwMode="auto">
          <a:xfrm>
            <a:off x="7800114" y="2492516"/>
            <a:ext cx="1500188" cy="488950"/>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29" name="Rectangle 6"/>
          <p:cNvSpPr>
            <a:spLocks noChangeArrowheads="1"/>
          </p:cNvSpPr>
          <p:nvPr/>
        </p:nvSpPr>
        <p:spPr bwMode="auto">
          <a:xfrm>
            <a:off x="4156803" y="3921267"/>
            <a:ext cx="1285875" cy="357187"/>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30" name="Rectangle 7"/>
          <p:cNvSpPr>
            <a:spLocks noChangeArrowheads="1"/>
          </p:cNvSpPr>
          <p:nvPr/>
        </p:nvSpPr>
        <p:spPr bwMode="auto">
          <a:xfrm>
            <a:off x="8514489" y="3992704"/>
            <a:ext cx="1428750" cy="428625"/>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31" name="Rectangle 8"/>
          <p:cNvSpPr>
            <a:spLocks noChangeArrowheads="1"/>
          </p:cNvSpPr>
          <p:nvPr/>
        </p:nvSpPr>
        <p:spPr bwMode="auto">
          <a:xfrm>
            <a:off x="2656615" y="3878403"/>
            <a:ext cx="1285875" cy="400050"/>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32" name="Rectangle 9"/>
          <p:cNvSpPr>
            <a:spLocks noChangeArrowheads="1"/>
          </p:cNvSpPr>
          <p:nvPr/>
        </p:nvSpPr>
        <p:spPr bwMode="auto">
          <a:xfrm>
            <a:off x="3299552" y="4849953"/>
            <a:ext cx="1428750" cy="357188"/>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endParaRPr lang="en-US" altLang="en-US" sz="2000"/>
          </a:p>
        </p:txBody>
      </p:sp>
      <p:sp>
        <p:nvSpPr>
          <p:cNvPr id="26633" name="Line 19"/>
          <p:cNvSpPr>
            <a:spLocks noChangeShapeType="1"/>
          </p:cNvSpPr>
          <p:nvPr/>
        </p:nvSpPr>
        <p:spPr bwMode="auto">
          <a:xfrm flipV="1">
            <a:off x="5228364" y="3349766"/>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20"/>
          <p:cNvSpPr>
            <a:spLocks noChangeShapeType="1"/>
          </p:cNvSpPr>
          <p:nvPr/>
        </p:nvSpPr>
        <p:spPr bwMode="auto">
          <a:xfrm>
            <a:off x="5228364" y="3349767"/>
            <a:ext cx="4071938" cy="46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5" name="Line 21"/>
          <p:cNvSpPr>
            <a:spLocks noChangeShapeType="1"/>
          </p:cNvSpPr>
          <p:nvPr/>
        </p:nvSpPr>
        <p:spPr bwMode="auto">
          <a:xfrm>
            <a:off x="9300302" y="338310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6" name="Line 22"/>
          <p:cNvSpPr>
            <a:spLocks noChangeShapeType="1"/>
          </p:cNvSpPr>
          <p:nvPr/>
        </p:nvSpPr>
        <p:spPr bwMode="auto">
          <a:xfrm>
            <a:off x="8547827" y="2968766"/>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TextBox 18"/>
          <p:cNvSpPr txBox="1">
            <a:spLocks noChangeArrowheads="1"/>
          </p:cNvSpPr>
          <p:nvPr/>
        </p:nvSpPr>
        <p:spPr bwMode="auto">
          <a:xfrm>
            <a:off x="7942989" y="2492516"/>
            <a:ext cx="178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 typeface="Wingdings" panose="05000000000000000000" pitchFamily="2" charset="2"/>
              <a:buNone/>
            </a:pPr>
            <a:r>
              <a:rPr lang="en-US" altLang="en-US" sz="2000">
                <a:cs typeface="Mangal" panose="02040503050203030202" pitchFamily="18" charset="0"/>
              </a:rPr>
              <a:t>customer</a:t>
            </a:r>
            <a:endParaRPr lang="en-US" altLang="en-US" sz="2000"/>
          </a:p>
        </p:txBody>
      </p:sp>
      <p:sp>
        <p:nvSpPr>
          <p:cNvPr id="26638" name="TextBox 20"/>
          <p:cNvSpPr txBox="1">
            <a:spLocks noChangeArrowheads="1"/>
          </p:cNvSpPr>
          <p:nvPr/>
        </p:nvSpPr>
        <p:spPr bwMode="auto">
          <a:xfrm>
            <a:off x="2942365" y="2706829"/>
            <a:ext cx="1357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dirty="0">
                <a:cs typeface="Mangal" panose="02040503050203030202" pitchFamily="18" charset="0"/>
              </a:rPr>
              <a:t>Sales rep</a:t>
            </a:r>
            <a:endParaRPr lang="en-US" altLang="en-US" sz="2000" dirty="0"/>
          </a:p>
          <a:p>
            <a:pPr eaLnBrk="1" hangingPunct="1">
              <a:spcBef>
                <a:spcPct val="0"/>
              </a:spcBef>
              <a:buFontTx/>
              <a:buNone/>
            </a:pPr>
            <a:endParaRPr lang="en-US" altLang="en-US" sz="2000" dirty="0"/>
          </a:p>
        </p:txBody>
      </p:sp>
      <p:sp>
        <p:nvSpPr>
          <p:cNvPr id="26639" name="TextBox 21"/>
          <p:cNvSpPr txBox="1">
            <a:spLocks noChangeArrowheads="1"/>
          </p:cNvSpPr>
          <p:nvPr/>
        </p:nvSpPr>
        <p:spPr bwMode="auto">
          <a:xfrm>
            <a:off x="8657364" y="3992703"/>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cs typeface="Mangal" panose="02040503050203030202" pitchFamily="18" charset="0"/>
              </a:rPr>
              <a:t>payment</a:t>
            </a:r>
            <a:endParaRPr lang="en-US" altLang="en-US" sz="2000"/>
          </a:p>
        </p:txBody>
      </p:sp>
      <p:sp>
        <p:nvSpPr>
          <p:cNvPr id="26640" name="TextBox 22"/>
          <p:cNvSpPr txBox="1">
            <a:spLocks noChangeArrowheads="1"/>
          </p:cNvSpPr>
          <p:nvPr/>
        </p:nvSpPr>
        <p:spPr bwMode="auto">
          <a:xfrm>
            <a:off x="4371115" y="3921266"/>
            <a:ext cx="1071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cs typeface="Mangal" panose="02040503050203030202" pitchFamily="18" charset="0"/>
              </a:rPr>
              <a:t>invoice</a:t>
            </a:r>
            <a:endParaRPr lang="en-US" altLang="en-US" sz="2000"/>
          </a:p>
        </p:txBody>
      </p:sp>
      <p:sp>
        <p:nvSpPr>
          <p:cNvPr id="26641" name="TextBox 26"/>
          <p:cNvSpPr txBox="1">
            <a:spLocks noChangeArrowheads="1"/>
          </p:cNvSpPr>
          <p:nvPr/>
        </p:nvSpPr>
        <p:spPr bwMode="auto">
          <a:xfrm>
            <a:off x="2728052" y="3849829"/>
            <a:ext cx="10715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cs typeface="Mangal" panose="02040503050203030202" pitchFamily="18" charset="0"/>
              </a:rPr>
              <a:t>product</a:t>
            </a:r>
            <a:endParaRPr lang="en-US" altLang="en-US" sz="2000"/>
          </a:p>
          <a:p>
            <a:pPr eaLnBrk="1" hangingPunct="1">
              <a:spcBef>
                <a:spcPct val="0"/>
              </a:spcBef>
              <a:buFontTx/>
              <a:buNone/>
            </a:pPr>
            <a:endParaRPr lang="en-US" altLang="en-US" sz="1800"/>
          </a:p>
        </p:txBody>
      </p:sp>
      <p:sp>
        <p:nvSpPr>
          <p:cNvPr id="26642" name="TextBox 27"/>
          <p:cNvSpPr txBox="1">
            <a:spLocks noChangeArrowheads="1"/>
          </p:cNvSpPr>
          <p:nvPr/>
        </p:nvSpPr>
        <p:spPr bwMode="auto">
          <a:xfrm>
            <a:off x="3513864" y="4849954"/>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cs typeface="Mangal" panose="02040503050203030202" pitchFamily="18" charset="0"/>
              </a:rPr>
              <a:t>invline</a:t>
            </a:r>
            <a:endParaRPr lang="en-US" altLang="en-US" sz="2000"/>
          </a:p>
          <a:p>
            <a:pPr eaLnBrk="1" hangingPunct="1">
              <a:spcBef>
                <a:spcPct val="0"/>
              </a:spcBef>
              <a:buFontTx/>
              <a:buNone/>
            </a:pPr>
            <a:endParaRPr lang="en-US" altLang="en-US" sz="2000"/>
          </a:p>
        </p:txBody>
      </p:sp>
      <p:cxnSp>
        <p:nvCxnSpPr>
          <p:cNvPr id="30" name="Straight Connector 29"/>
          <p:cNvCxnSpPr/>
          <p:nvPr/>
        </p:nvCxnSpPr>
        <p:spPr>
          <a:xfrm flipV="1">
            <a:off x="3585302" y="3560904"/>
            <a:ext cx="785812"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370989" y="4564203"/>
            <a:ext cx="14287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3942489" y="4707078"/>
            <a:ext cx="285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3227321" y="4422123"/>
            <a:ext cx="2857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4656864" y="4421328"/>
            <a:ext cx="285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405915" y="3384691"/>
            <a:ext cx="3571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4191728" y="3743467"/>
            <a:ext cx="3571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3635" y="849312"/>
            <a:ext cx="8429625" cy="769937"/>
          </a:xfrm>
          <a:prstGeom prst="rect">
            <a:avLst/>
          </a:prstGeom>
          <a:noFill/>
        </p:spPr>
        <p:txBody>
          <a:bodyPr>
            <a:spAutoFit/>
          </a:bodyPr>
          <a:lstStyle/>
          <a:p>
            <a:pPr eaLnBrk="1" hangingPunct="1">
              <a:buFont typeface="Arial" pitchFamily="34" charset="0"/>
              <a:buChar char="•"/>
              <a:defRPr/>
            </a:pPr>
            <a:r>
              <a:rPr lang="en-US" sz="2200" dirty="0">
                <a:solidFill>
                  <a:schemeClr val="accent6">
                    <a:lumMod val="75000"/>
                  </a:schemeClr>
                </a:solidFill>
              </a:rPr>
              <a:t>The network model is a </a:t>
            </a:r>
            <a:r>
              <a:rPr lang="en-US" sz="2200" dirty="0">
                <a:solidFill>
                  <a:schemeClr val="accent6">
                    <a:lumMod val="75000"/>
                  </a:schemeClr>
                </a:solidFill>
                <a:hlinkClick r:id="rId2" tooltip="Database model"/>
              </a:rPr>
              <a:t>database model</a:t>
            </a:r>
            <a:r>
              <a:rPr lang="en-US" sz="2200" dirty="0">
                <a:solidFill>
                  <a:schemeClr val="accent6">
                    <a:lumMod val="75000"/>
                  </a:schemeClr>
                </a:solidFill>
              </a:rPr>
              <a:t> conceived as a easy and efficient way of representing objects and their relationships. </a:t>
            </a:r>
          </a:p>
        </p:txBody>
      </p:sp>
    </p:spTree>
    <p:extLst>
      <p:ext uri="{BB962C8B-B14F-4D97-AF65-F5344CB8AC3E}">
        <p14:creationId xmlns:p14="http://schemas.microsoft.com/office/powerpoint/2010/main" val="105458069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A join is used to combine columns from two or more tables into a single result set.</a:t>
            </a:r>
          </a:p>
          <a:p>
            <a:pPr>
              <a:defRPr/>
            </a:pPr>
            <a:r>
              <a:rPr lang="en-US" dirty="0"/>
              <a:t>The JOIN keyword is used in a SQL statement to query data from two or more tables based on a relationship between certain columns in these tables.</a:t>
            </a:r>
          </a:p>
          <a:p>
            <a:pPr>
              <a:defRPr/>
            </a:pPr>
            <a:r>
              <a:rPr lang="en-US" dirty="0"/>
              <a:t>To join data from two tables you write the names of two tables in the FROM clause along with JOIN keyword and an ON phrase that specifies the join condition. </a:t>
            </a:r>
          </a:p>
          <a:p>
            <a:pPr>
              <a:defRPr/>
            </a:pPr>
            <a:endParaRPr lang="en-US" dirty="0"/>
          </a:p>
        </p:txBody>
      </p:sp>
    </p:spTree>
    <p:extLst>
      <p:ext uri="{BB962C8B-B14F-4D97-AF65-F5344CB8AC3E}">
        <p14:creationId xmlns:p14="http://schemas.microsoft.com/office/powerpoint/2010/main" val="1226003477"/>
      </p:ext>
    </p:extLst>
  </p:cSld>
  <p:clrMapOvr>
    <a:masterClrMapping/>
  </p:clrMapOvr>
  <p:transition spd="slow">
    <p:wheel spokes="1"/>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The join condition indicates how two tables should be compared.</a:t>
            </a:r>
          </a:p>
          <a:p>
            <a:pPr>
              <a:defRPr/>
            </a:pPr>
            <a:r>
              <a:rPr lang="en-US" dirty="0"/>
              <a:t> In most cases they are compares on the base on the relationship of primary key of the first table and foreign key of the second table. </a:t>
            </a:r>
          </a:p>
          <a:p>
            <a:pPr lvl="1">
              <a:defRPr/>
            </a:pPr>
            <a:r>
              <a:rPr lang="fr-FR" b="1" dirty="0"/>
              <a:t> </a:t>
            </a:r>
            <a:r>
              <a:rPr lang="fr-FR" b="1" dirty="0" err="1"/>
              <a:t>Inner</a:t>
            </a:r>
            <a:r>
              <a:rPr lang="fr-FR" b="1" dirty="0"/>
              <a:t> </a:t>
            </a:r>
            <a:r>
              <a:rPr lang="fr-FR" b="1" dirty="0" err="1"/>
              <a:t>Join</a:t>
            </a:r>
            <a:endParaRPr lang="fr-FR" dirty="0"/>
          </a:p>
          <a:p>
            <a:pPr lvl="1">
              <a:defRPr/>
            </a:pPr>
            <a:r>
              <a:rPr lang="fr-FR" b="1" dirty="0"/>
              <a:t> </a:t>
            </a:r>
            <a:r>
              <a:rPr lang="fr-FR" b="1" dirty="0" err="1"/>
              <a:t>Outer</a:t>
            </a:r>
            <a:r>
              <a:rPr lang="fr-FR" b="1" dirty="0"/>
              <a:t> </a:t>
            </a:r>
            <a:r>
              <a:rPr lang="fr-FR" b="1" dirty="0" err="1"/>
              <a:t>Join</a:t>
            </a:r>
            <a:endParaRPr lang="fr-FR" b="1" dirty="0"/>
          </a:p>
          <a:p>
            <a:pPr lvl="2">
              <a:defRPr/>
            </a:pPr>
            <a:r>
              <a:rPr lang="fr-FR" b="1" dirty="0" err="1"/>
              <a:t>Left</a:t>
            </a:r>
            <a:r>
              <a:rPr lang="fr-FR" b="1" dirty="0"/>
              <a:t> </a:t>
            </a:r>
            <a:r>
              <a:rPr lang="fr-FR" b="1" dirty="0" err="1"/>
              <a:t>Outer</a:t>
            </a:r>
            <a:r>
              <a:rPr lang="fr-FR" b="1" dirty="0"/>
              <a:t> </a:t>
            </a:r>
            <a:r>
              <a:rPr lang="fr-FR" b="1" dirty="0" err="1"/>
              <a:t>Join</a:t>
            </a:r>
            <a:endParaRPr lang="fr-FR" b="1" dirty="0"/>
          </a:p>
          <a:p>
            <a:pPr lvl="2">
              <a:defRPr/>
            </a:pPr>
            <a:r>
              <a:rPr lang="fr-FR" b="1" dirty="0"/>
              <a:t>Right </a:t>
            </a:r>
            <a:r>
              <a:rPr lang="fr-FR" b="1" dirty="0" err="1"/>
              <a:t>Outer</a:t>
            </a:r>
            <a:r>
              <a:rPr lang="fr-FR" b="1" dirty="0"/>
              <a:t> </a:t>
            </a:r>
            <a:r>
              <a:rPr lang="fr-FR" b="1" dirty="0" err="1"/>
              <a:t>Join</a:t>
            </a:r>
            <a:endParaRPr lang="fr-FR" b="1" dirty="0"/>
          </a:p>
          <a:p>
            <a:pPr lvl="1">
              <a:defRPr/>
            </a:pPr>
            <a:r>
              <a:rPr lang="fr-FR" b="1" dirty="0"/>
              <a:t>Self </a:t>
            </a:r>
            <a:r>
              <a:rPr lang="fr-FR" b="1" dirty="0" err="1"/>
              <a:t>Join</a:t>
            </a:r>
            <a:r>
              <a:rPr lang="fr-FR" b="1" dirty="0"/>
              <a:t>	</a:t>
            </a:r>
          </a:p>
          <a:p>
            <a:pPr lvl="1">
              <a:defRPr/>
            </a:pPr>
            <a:endParaRPr lang="fr-FR" dirty="0"/>
          </a:p>
        </p:txBody>
      </p:sp>
    </p:spTree>
    <p:extLst>
      <p:ext uri="{BB962C8B-B14F-4D97-AF65-F5344CB8AC3E}">
        <p14:creationId xmlns:p14="http://schemas.microsoft.com/office/powerpoint/2010/main" val="1522782063"/>
      </p:ext>
    </p:extLst>
  </p:cSld>
  <p:clrMapOvr>
    <a:masterClrMapping/>
  </p:clrMapOvr>
  <p:transition spd="slow">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noChangeArrowheads="1"/>
          </p:cNvSpPr>
          <p:nvPr>
            <p:ph type="title"/>
          </p:nvPr>
        </p:nvSpPr>
        <p:spPr/>
        <p:txBody>
          <a:bodyPr>
            <a:normAutofit fontScale="90000"/>
          </a:bodyPr>
          <a:lstStyle/>
          <a:p>
            <a:r>
              <a:rPr lang="en-US" altLang="en-US"/>
              <a:t>1.INNER JOIN</a:t>
            </a:r>
          </a:p>
        </p:txBody>
      </p:sp>
      <p:sp>
        <p:nvSpPr>
          <p:cNvPr id="3" name="Content Placeholder 2"/>
          <p:cNvSpPr>
            <a:spLocks noGrp="1"/>
          </p:cNvSpPr>
          <p:nvPr>
            <p:ph idx="1"/>
          </p:nvPr>
        </p:nvSpPr>
        <p:spPr>
          <a:xfrm>
            <a:off x="2057401" y="1524001"/>
            <a:ext cx="4183063" cy="3344863"/>
          </a:xfrm>
        </p:spPr>
        <p:txBody>
          <a:bodyPr>
            <a:normAutofit lnSpcReduction="10000"/>
          </a:bodyPr>
          <a:lstStyle/>
          <a:p>
            <a:pPr>
              <a:defRPr/>
            </a:pPr>
            <a:r>
              <a:rPr lang="en-US" dirty="0"/>
              <a:t>The INNER JOIN is formed when records from two tables are combined only if the rows from both the tables are matched based on a common column. </a:t>
            </a:r>
          </a:p>
          <a:p>
            <a:pPr>
              <a:defRPr/>
            </a:pPr>
            <a:r>
              <a:rPr lang="en-US" dirty="0"/>
              <a:t>It represents the default join-type.</a:t>
            </a:r>
          </a:p>
          <a:p>
            <a:pPr>
              <a:defRPr/>
            </a:pPr>
            <a:endParaRPr lang="en-US" dirty="0"/>
          </a:p>
        </p:txBody>
      </p:sp>
      <p:pic>
        <p:nvPicPr>
          <p:cNvPr id="190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1806576"/>
            <a:ext cx="41910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09661"/>
      </p:ext>
    </p:extLst>
  </p:cSld>
  <p:clrMapOvr>
    <a:masterClrMapping/>
  </p:clrMapOvr>
  <p:transition spd="slow">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noChangeArrowheads="1"/>
          </p:cNvSpPr>
          <p:nvPr>
            <p:ph type="title"/>
          </p:nvPr>
        </p:nvSpPr>
        <p:spPr/>
        <p:txBody>
          <a:bodyPr>
            <a:normAutofit fontScale="90000"/>
          </a:bodyPr>
          <a:lstStyle/>
          <a:p>
            <a:r>
              <a:rPr lang="en-US" altLang="en-US" b="1"/>
              <a:t>INNER JOIN</a:t>
            </a:r>
            <a:endParaRPr lang="en-US" altLang="en-US"/>
          </a:p>
        </p:txBody>
      </p:sp>
      <p:sp>
        <p:nvSpPr>
          <p:cNvPr id="191491" name="Rectangle 3"/>
          <p:cNvSpPr>
            <a:spLocks noChangeArrowheads="1"/>
          </p:cNvSpPr>
          <p:nvPr/>
        </p:nvSpPr>
        <p:spPr bwMode="auto">
          <a:xfrm>
            <a:off x="2209800" y="2209800"/>
            <a:ext cx="807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dirty="0"/>
              <a:t>The keyword return rows when there is at least one match in both tables.</a:t>
            </a:r>
          </a:p>
          <a:p>
            <a:pPr>
              <a:spcBef>
                <a:spcPct val="0"/>
              </a:spcBef>
              <a:buFontTx/>
              <a:buNone/>
            </a:pPr>
            <a:r>
              <a:rPr lang="en-US" altLang="en-US" sz="2400" b="1" dirty="0"/>
              <a:t>SQL INNER JOIN Syntax</a:t>
            </a:r>
          </a:p>
          <a:p>
            <a:pPr>
              <a:spcBef>
                <a:spcPct val="0"/>
              </a:spcBef>
              <a:buFontTx/>
              <a:buNone/>
            </a:pPr>
            <a:endParaRPr lang="en-US" altLang="en-US" sz="2400" b="1" dirty="0"/>
          </a:p>
          <a:p>
            <a:pPr>
              <a:spcBef>
                <a:spcPct val="0"/>
              </a:spcBef>
              <a:buFontTx/>
              <a:buNone/>
            </a:pPr>
            <a:r>
              <a:rPr lang="en-US" altLang="en-US" sz="2400" dirty="0"/>
              <a:t>SELECT </a:t>
            </a:r>
            <a:r>
              <a:rPr lang="en-US" altLang="en-US" sz="2400" dirty="0" err="1"/>
              <a:t>column_name</a:t>
            </a:r>
            <a:r>
              <a:rPr lang="en-US" altLang="en-US" sz="2400" dirty="0"/>
              <a:t>(s)</a:t>
            </a:r>
            <a:br>
              <a:rPr lang="en-US" altLang="en-US" sz="2400" dirty="0"/>
            </a:br>
            <a:r>
              <a:rPr lang="en-US" altLang="en-US" sz="2400" dirty="0"/>
              <a:t>FROM table_name1</a:t>
            </a:r>
            <a:br>
              <a:rPr lang="en-US" altLang="en-US" sz="2400" dirty="0"/>
            </a:br>
            <a:r>
              <a:rPr lang="en-US" altLang="en-US" sz="2400" dirty="0"/>
              <a:t>INNER JOIN table_name2</a:t>
            </a:r>
            <a:br>
              <a:rPr lang="en-US" altLang="en-US" sz="2400" dirty="0"/>
            </a:br>
            <a:r>
              <a:rPr lang="en-US" altLang="en-US" sz="2400" dirty="0"/>
              <a:t>ON table_name1.column_name=table_name2.column_name</a:t>
            </a:r>
          </a:p>
        </p:txBody>
      </p:sp>
    </p:spTree>
    <p:extLst>
      <p:ext uri="{BB962C8B-B14F-4D97-AF65-F5344CB8AC3E}">
        <p14:creationId xmlns:p14="http://schemas.microsoft.com/office/powerpoint/2010/main" val="2415699777"/>
      </p:ext>
    </p:extLst>
  </p:cSld>
  <p:clrMapOvr>
    <a:masterClrMapping/>
  </p:clrMapOvr>
  <p:transition spd="slow">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71664" y="2204864"/>
          <a:ext cx="6705600" cy="1737360"/>
        </p:xfrm>
        <a:graphic>
          <a:graphicData uri="http://schemas.openxmlformats.org/drawingml/2006/table">
            <a:tbl>
              <a:tblPr>
                <a:tableStyleId>{3C2FFA5D-87B4-456A-9821-1D502468CF0F}</a:tableStyleId>
              </a:tblPr>
              <a:tblGrid>
                <a:gridCol w="922020">
                  <a:extLst>
                    <a:ext uri="{9D8B030D-6E8A-4147-A177-3AD203B41FA5}">
                      <a16:colId xmlns:a16="http://schemas.microsoft.com/office/drawing/2014/main" val="20000"/>
                    </a:ext>
                  </a:extLst>
                </a:gridCol>
                <a:gridCol w="176022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341120">
                  <a:extLst>
                    <a:ext uri="{9D8B030D-6E8A-4147-A177-3AD203B41FA5}">
                      <a16:colId xmlns:a16="http://schemas.microsoft.com/office/drawing/2014/main" val="20004"/>
                    </a:ext>
                  </a:extLst>
                </a:gridCol>
              </a:tblGrid>
              <a:tr h="0">
                <a:tc>
                  <a:txBody>
                    <a:bodyPr/>
                    <a:lstStyle/>
                    <a:p>
                      <a:pPr algn="l"/>
                      <a:r>
                        <a:rPr lang="en-US" dirty="0" err="1"/>
                        <a:t>P_Id</a:t>
                      </a:r>
                      <a:endParaRPr lang="en-US" dirty="0"/>
                    </a:p>
                  </a:txBody>
                  <a:tcPr anchor="ctr"/>
                </a:tc>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dirty="0"/>
                        <a:t>Address</a:t>
                      </a:r>
                    </a:p>
                  </a:txBody>
                  <a:tcPr anchor="ctr"/>
                </a:tc>
                <a:tc>
                  <a:txBody>
                    <a:bodyPr/>
                    <a:lstStyle/>
                    <a:p>
                      <a:pPr algn="l"/>
                      <a:r>
                        <a:rPr lang="en-US" dirty="0"/>
                        <a:t>City</a:t>
                      </a:r>
                    </a:p>
                  </a:txBody>
                  <a:tcPr anchor="ctr"/>
                </a:tc>
                <a:extLst>
                  <a:ext uri="{0D108BD9-81ED-4DB2-BD59-A6C34878D82A}">
                    <a16:rowId xmlns:a16="http://schemas.microsoft.com/office/drawing/2014/main" val="10000"/>
                  </a:ext>
                </a:extLst>
              </a:tr>
              <a:tr h="0">
                <a:tc>
                  <a:txBody>
                    <a:bodyPr/>
                    <a:lstStyle/>
                    <a:p>
                      <a:r>
                        <a:rPr lang="en-US" dirty="0"/>
                        <a:t>1</a:t>
                      </a:r>
                    </a:p>
                  </a:txBody>
                  <a:tcPr anchor="ctr"/>
                </a:tc>
                <a:tc>
                  <a:txBody>
                    <a:bodyPr/>
                    <a:lstStyle/>
                    <a:p>
                      <a:r>
                        <a:rPr lang="en-US" dirty="0" err="1"/>
                        <a:t>Hansn</a:t>
                      </a:r>
                      <a:endParaRPr lang="en-US" dirty="0"/>
                    </a:p>
                  </a:txBody>
                  <a:tcPr anchor="ctr"/>
                </a:tc>
                <a:tc>
                  <a:txBody>
                    <a:bodyPr/>
                    <a:lstStyle/>
                    <a:p>
                      <a:r>
                        <a:rPr lang="en-US" dirty="0"/>
                        <a:t>Ola</a:t>
                      </a:r>
                    </a:p>
                  </a:txBody>
                  <a:tcPr anchor="ctr"/>
                </a:tc>
                <a:tc>
                  <a:txBody>
                    <a:bodyPr/>
                    <a:lstStyle/>
                    <a:p>
                      <a:r>
                        <a:rPr lang="en-US" dirty="0" err="1"/>
                        <a:t>Timoteivn</a:t>
                      </a:r>
                      <a:r>
                        <a:rPr lang="en-US" dirty="0"/>
                        <a:t> 10</a:t>
                      </a:r>
                    </a:p>
                  </a:txBody>
                  <a:tcPr anchor="ctr"/>
                </a:tc>
                <a:tc>
                  <a:txBody>
                    <a:bodyPr/>
                    <a:lstStyle/>
                    <a:p>
                      <a:r>
                        <a:rPr lang="en-US" dirty="0" err="1"/>
                        <a:t>Sandnes</a:t>
                      </a:r>
                      <a:endParaRPr lang="en-US" dirty="0"/>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dirty="0" err="1"/>
                        <a:t>Svendson</a:t>
                      </a:r>
                      <a:endParaRPr lang="en-US" dirty="0"/>
                    </a:p>
                  </a:txBody>
                  <a:tcPr anchor="ctr"/>
                </a:tc>
                <a:tc>
                  <a:txBody>
                    <a:bodyPr/>
                    <a:lstStyle/>
                    <a:p>
                      <a:r>
                        <a:rPr lang="en-US" dirty="0" err="1"/>
                        <a:t>Tove</a:t>
                      </a:r>
                      <a:endParaRPr lang="en-US" dirty="0"/>
                    </a:p>
                  </a:txBody>
                  <a:tcPr anchor="ctr"/>
                </a:tc>
                <a:tc>
                  <a:txBody>
                    <a:bodyPr/>
                    <a:lstStyle/>
                    <a:p>
                      <a:r>
                        <a:rPr lang="en-US" dirty="0" err="1"/>
                        <a:t>Borgvn</a:t>
                      </a:r>
                      <a:r>
                        <a:rPr lang="en-US" dirty="0"/>
                        <a:t> 23</a:t>
                      </a:r>
                    </a:p>
                  </a:txBody>
                  <a:tcPr anchor="ctr"/>
                </a:tc>
                <a:tc>
                  <a:txBody>
                    <a:bodyPr/>
                    <a:lstStyle/>
                    <a:p>
                      <a:r>
                        <a:rPr lang="en-US" dirty="0" err="1"/>
                        <a:t>Sandnes</a:t>
                      </a:r>
                      <a:endParaRPr lang="en-US" dirty="0"/>
                    </a:p>
                  </a:txBody>
                  <a:tcPr anchor="ctr"/>
                </a:tc>
                <a:extLst>
                  <a:ext uri="{0D108BD9-81ED-4DB2-BD59-A6C34878D82A}">
                    <a16:rowId xmlns:a16="http://schemas.microsoft.com/office/drawing/2014/main" val="10002"/>
                  </a:ext>
                </a:extLst>
              </a:tr>
              <a:tr h="0">
                <a:tc>
                  <a:txBody>
                    <a:bodyPr/>
                    <a:lstStyle/>
                    <a:p>
                      <a:r>
                        <a:rPr lang="en-US"/>
                        <a:t>3</a:t>
                      </a:r>
                    </a:p>
                  </a:txBody>
                  <a:tcPr anchor="ctr"/>
                </a:tc>
                <a:tc>
                  <a:txBody>
                    <a:bodyPr/>
                    <a:lstStyle/>
                    <a:p>
                      <a:r>
                        <a:rPr lang="en-US" dirty="0" err="1"/>
                        <a:t>Pettersen</a:t>
                      </a:r>
                      <a:endParaRPr lang="en-US" dirty="0"/>
                    </a:p>
                  </a:txBody>
                  <a:tcPr anchor="ctr"/>
                </a:tc>
                <a:tc>
                  <a:txBody>
                    <a:bodyPr/>
                    <a:lstStyle/>
                    <a:p>
                      <a:r>
                        <a:rPr lang="en-US" dirty="0"/>
                        <a:t>Kari</a:t>
                      </a:r>
                    </a:p>
                  </a:txBody>
                  <a:tcPr anchor="ctr"/>
                </a:tc>
                <a:tc>
                  <a:txBody>
                    <a:bodyPr/>
                    <a:lstStyle/>
                    <a:p>
                      <a:r>
                        <a:rPr lang="en-US" dirty="0" err="1"/>
                        <a:t>Storgt</a:t>
                      </a:r>
                      <a:r>
                        <a:rPr lang="en-US" dirty="0"/>
                        <a:t> 20</a:t>
                      </a:r>
                    </a:p>
                  </a:txBody>
                  <a:tcPr anchor="ctr"/>
                </a:tc>
                <a:tc>
                  <a:txBody>
                    <a:bodyPr/>
                    <a:lstStyle/>
                    <a:p>
                      <a:r>
                        <a:rPr lang="en-US" dirty="0"/>
                        <a:t>Stavanger</a:t>
                      </a:r>
                    </a:p>
                  </a:txBody>
                  <a:tcPr anchor="ctr"/>
                </a:tc>
                <a:extLst>
                  <a:ext uri="{0D108BD9-81ED-4DB2-BD59-A6C34878D82A}">
                    <a16:rowId xmlns:a16="http://schemas.microsoft.com/office/drawing/2014/main" val="10003"/>
                  </a:ext>
                </a:extLst>
              </a:tr>
            </a:tbl>
          </a:graphicData>
        </a:graphic>
      </p:graphicFrame>
      <p:sp>
        <p:nvSpPr>
          <p:cNvPr id="192515" name="Rectangle 1"/>
          <p:cNvSpPr>
            <a:spLocks noChangeArrowheads="1"/>
          </p:cNvSpPr>
          <p:nvPr/>
        </p:nvSpPr>
        <p:spPr bwMode="auto">
          <a:xfrm>
            <a:off x="5303838" y="1700214"/>
            <a:ext cx="2284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"Persons" table:</a:t>
            </a:r>
          </a:p>
        </p:txBody>
      </p:sp>
      <p:sp>
        <p:nvSpPr>
          <p:cNvPr id="192516" name="Rectangle 4"/>
          <p:cNvSpPr>
            <a:spLocks noChangeArrowheads="1"/>
          </p:cNvSpPr>
          <p:nvPr/>
        </p:nvSpPr>
        <p:spPr bwMode="auto">
          <a:xfrm>
            <a:off x="2351089" y="4868864"/>
            <a:ext cx="2143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"Orders" table:</a:t>
            </a:r>
          </a:p>
        </p:txBody>
      </p:sp>
      <p:graphicFrame>
        <p:nvGraphicFramePr>
          <p:cNvPr id="6" name="Table 5"/>
          <p:cNvGraphicFramePr>
            <a:graphicFrameLocks noGrp="1"/>
          </p:cNvGraphicFramePr>
          <p:nvPr/>
        </p:nvGraphicFramePr>
        <p:xfrm>
          <a:off x="4583832" y="4149080"/>
          <a:ext cx="3048000" cy="2194560"/>
        </p:xfrm>
        <a:graphic>
          <a:graphicData uri="http://schemas.openxmlformats.org/drawingml/2006/table">
            <a:tbl>
              <a:tblPr>
                <a:tableStyleId>{3C2FFA5D-87B4-456A-9821-1D502468CF0F}</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algn="l"/>
                      <a:r>
                        <a:rPr lang="en-US" dirty="0" err="1"/>
                        <a:t>O_Id</a:t>
                      </a:r>
                      <a:endParaRPr lang="en-US" dirty="0"/>
                    </a:p>
                  </a:txBody>
                  <a:tcPr anchor="ctr"/>
                </a:tc>
                <a:tc>
                  <a:txBody>
                    <a:bodyPr/>
                    <a:lstStyle/>
                    <a:p>
                      <a:pPr algn="l"/>
                      <a:r>
                        <a:rPr lang="en-US" dirty="0" err="1"/>
                        <a:t>OrderNo</a:t>
                      </a:r>
                      <a:endParaRPr lang="en-US" dirty="0"/>
                    </a:p>
                  </a:txBody>
                  <a:tcPr anchor="ctr"/>
                </a:tc>
                <a:tc>
                  <a:txBody>
                    <a:bodyPr/>
                    <a:lstStyle/>
                    <a:p>
                      <a:pPr algn="l"/>
                      <a:r>
                        <a:rPr lang="en-US" dirty="0" err="1"/>
                        <a:t>P_Id</a:t>
                      </a:r>
                      <a:endParaRPr lang="en-US" dirty="0"/>
                    </a:p>
                  </a:txBody>
                  <a:tcPr anchor="ctr"/>
                </a:tc>
                <a:extLst>
                  <a:ext uri="{0D108BD9-81ED-4DB2-BD59-A6C34878D82A}">
                    <a16:rowId xmlns:a16="http://schemas.microsoft.com/office/drawing/2014/main" val="10000"/>
                  </a:ext>
                </a:extLst>
              </a:tr>
              <a:tr h="0">
                <a:tc>
                  <a:txBody>
                    <a:bodyPr/>
                    <a:lstStyle/>
                    <a:p>
                      <a:r>
                        <a:rPr lang="en-US" dirty="0"/>
                        <a:t>1</a:t>
                      </a:r>
                    </a:p>
                  </a:txBody>
                  <a:tcPr anchor="ctr"/>
                </a:tc>
                <a:tc>
                  <a:txBody>
                    <a:bodyPr/>
                    <a:lstStyle/>
                    <a:p>
                      <a:r>
                        <a:rPr lang="en-US" dirty="0"/>
                        <a:t>77895</a:t>
                      </a:r>
                    </a:p>
                  </a:txBody>
                  <a:tcPr anchor="ctr"/>
                </a:tc>
                <a:tc>
                  <a:txBody>
                    <a:bodyPr/>
                    <a:lstStyle/>
                    <a:p>
                      <a:r>
                        <a:rPr lang="en-US"/>
                        <a:t>3</a:t>
                      </a:r>
                    </a:p>
                  </a:txBody>
                  <a:tcPr anchor="ctr"/>
                </a:tc>
                <a:extLst>
                  <a:ext uri="{0D108BD9-81ED-4DB2-BD59-A6C34878D82A}">
                    <a16:rowId xmlns:a16="http://schemas.microsoft.com/office/drawing/2014/main" val="10001"/>
                  </a:ext>
                </a:extLst>
              </a:tr>
              <a:tr h="0">
                <a:tc>
                  <a:txBody>
                    <a:bodyPr/>
                    <a:lstStyle/>
                    <a:p>
                      <a:r>
                        <a:rPr lang="en-US" dirty="0"/>
                        <a:t>2</a:t>
                      </a:r>
                    </a:p>
                  </a:txBody>
                  <a:tcPr anchor="ctr"/>
                </a:tc>
                <a:tc>
                  <a:txBody>
                    <a:bodyPr/>
                    <a:lstStyle/>
                    <a:p>
                      <a:r>
                        <a:rPr lang="en-US" dirty="0"/>
                        <a:t>44678</a:t>
                      </a:r>
                    </a:p>
                  </a:txBody>
                  <a:tcPr anchor="ctr"/>
                </a:tc>
                <a:tc>
                  <a:txBody>
                    <a:bodyPr/>
                    <a:lstStyle/>
                    <a:p>
                      <a:r>
                        <a:rPr lang="en-US"/>
                        <a:t>3</a:t>
                      </a:r>
                    </a:p>
                  </a:txBody>
                  <a:tcPr anchor="ctr"/>
                </a:tc>
                <a:extLst>
                  <a:ext uri="{0D108BD9-81ED-4DB2-BD59-A6C34878D82A}">
                    <a16:rowId xmlns:a16="http://schemas.microsoft.com/office/drawing/2014/main" val="10002"/>
                  </a:ext>
                </a:extLst>
              </a:tr>
              <a:tr h="0">
                <a:tc>
                  <a:txBody>
                    <a:bodyPr/>
                    <a:lstStyle/>
                    <a:p>
                      <a:r>
                        <a:rPr lang="en-US" dirty="0"/>
                        <a:t>3</a:t>
                      </a:r>
                    </a:p>
                  </a:txBody>
                  <a:tcPr anchor="ctr"/>
                </a:tc>
                <a:tc>
                  <a:txBody>
                    <a:bodyPr/>
                    <a:lstStyle/>
                    <a:p>
                      <a:r>
                        <a:rPr lang="en-US" dirty="0"/>
                        <a:t>22456</a:t>
                      </a:r>
                    </a:p>
                  </a:txBody>
                  <a:tcPr anchor="ctr"/>
                </a:tc>
                <a:tc>
                  <a:txBody>
                    <a:bodyPr/>
                    <a:lstStyle/>
                    <a:p>
                      <a:r>
                        <a:rPr lang="en-US" dirty="0"/>
                        <a:t>1</a:t>
                      </a:r>
                    </a:p>
                  </a:txBody>
                  <a:tcPr anchor="ctr"/>
                </a:tc>
                <a:extLst>
                  <a:ext uri="{0D108BD9-81ED-4DB2-BD59-A6C34878D82A}">
                    <a16:rowId xmlns:a16="http://schemas.microsoft.com/office/drawing/2014/main" val="10003"/>
                  </a:ext>
                </a:extLst>
              </a:tr>
              <a:tr h="0">
                <a:tc>
                  <a:txBody>
                    <a:bodyPr/>
                    <a:lstStyle/>
                    <a:p>
                      <a:r>
                        <a:rPr lang="en-US" dirty="0"/>
                        <a:t>4</a:t>
                      </a:r>
                    </a:p>
                  </a:txBody>
                  <a:tcPr anchor="ctr"/>
                </a:tc>
                <a:tc>
                  <a:txBody>
                    <a:bodyPr/>
                    <a:lstStyle/>
                    <a:p>
                      <a:r>
                        <a:rPr lang="en-US" dirty="0"/>
                        <a:t>24562</a:t>
                      </a:r>
                    </a:p>
                  </a:txBody>
                  <a:tcPr anchor="ctr"/>
                </a:tc>
                <a:tc>
                  <a:txBody>
                    <a:bodyPr/>
                    <a:lstStyle/>
                    <a:p>
                      <a:r>
                        <a:rPr lang="en-US"/>
                        <a:t>1</a:t>
                      </a:r>
                    </a:p>
                  </a:txBody>
                  <a:tcPr anchor="ctr"/>
                </a:tc>
                <a:extLst>
                  <a:ext uri="{0D108BD9-81ED-4DB2-BD59-A6C34878D82A}">
                    <a16:rowId xmlns:a16="http://schemas.microsoft.com/office/drawing/2014/main" val="10004"/>
                  </a:ext>
                </a:extLst>
              </a:tr>
              <a:tr h="0">
                <a:tc>
                  <a:txBody>
                    <a:bodyPr/>
                    <a:lstStyle/>
                    <a:p>
                      <a:r>
                        <a:rPr lang="en-US" dirty="0"/>
                        <a:t>5</a:t>
                      </a:r>
                    </a:p>
                  </a:txBody>
                  <a:tcPr anchor="ctr"/>
                </a:tc>
                <a:tc>
                  <a:txBody>
                    <a:bodyPr/>
                    <a:lstStyle/>
                    <a:p>
                      <a:r>
                        <a:rPr lang="en-US" dirty="0"/>
                        <a:t>34764</a:t>
                      </a:r>
                    </a:p>
                  </a:txBody>
                  <a:tcPr anchor="ctr"/>
                </a:tc>
                <a:tc>
                  <a:txBody>
                    <a:bodyPr/>
                    <a:lstStyle/>
                    <a:p>
                      <a:r>
                        <a:rPr lang="en-US" dirty="0"/>
                        <a:t>15</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4592709"/>
      </p:ext>
    </p:extLst>
  </p:cSld>
  <p:clrMapOvr>
    <a:masterClrMapping/>
  </p:clrMapOvr>
  <p:transition spd="slow">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
          <p:cNvSpPr>
            <a:spLocks noChangeArrowheads="1"/>
          </p:cNvSpPr>
          <p:nvPr/>
        </p:nvSpPr>
        <p:spPr bwMode="auto">
          <a:xfrm>
            <a:off x="3917950" y="1700214"/>
            <a:ext cx="457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SELECT </a:t>
            </a:r>
            <a:r>
              <a:rPr lang="en-US" altLang="en-US" sz="1800" dirty="0" err="1"/>
              <a:t>Persons.LastName</a:t>
            </a:r>
            <a:r>
              <a:rPr lang="en-US" altLang="en-US" sz="1800" dirty="0"/>
              <a:t>, </a:t>
            </a:r>
            <a:r>
              <a:rPr lang="en-US" altLang="en-US" sz="1800" dirty="0" err="1"/>
              <a:t>Persons.FirstName</a:t>
            </a:r>
            <a:r>
              <a:rPr lang="en-US" altLang="en-US" sz="1800" dirty="0"/>
              <a:t>, </a:t>
            </a:r>
            <a:r>
              <a:rPr lang="en-US" altLang="en-US" sz="1800" dirty="0" err="1"/>
              <a:t>Orders.OrderNo</a:t>
            </a:r>
            <a:br>
              <a:rPr lang="en-US" altLang="en-US" sz="1800" dirty="0"/>
            </a:br>
            <a:r>
              <a:rPr lang="en-US" altLang="en-US" sz="1800" dirty="0"/>
              <a:t>FROM Persons</a:t>
            </a:r>
            <a:br>
              <a:rPr lang="en-US" altLang="en-US" sz="1800" dirty="0"/>
            </a:br>
            <a:r>
              <a:rPr lang="en-US" altLang="en-US" sz="1800" dirty="0"/>
              <a:t>INNER JOIN Orders</a:t>
            </a:r>
            <a:br>
              <a:rPr lang="en-US" altLang="en-US" sz="1800" dirty="0"/>
            </a:br>
            <a:r>
              <a:rPr lang="en-US" altLang="en-US" sz="1800" dirty="0"/>
              <a:t>ON </a:t>
            </a:r>
            <a:r>
              <a:rPr lang="en-US" altLang="en-US" sz="1800" dirty="0" err="1"/>
              <a:t>Persons.P_Id</a:t>
            </a:r>
            <a:r>
              <a:rPr lang="en-US" altLang="en-US" sz="1800" dirty="0"/>
              <a:t>=</a:t>
            </a:r>
            <a:r>
              <a:rPr lang="en-US" altLang="en-US" sz="1800" dirty="0" err="1"/>
              <a:t>Orders.P_Id</a:t>
            </a:r>
            <a:br>
              <a:rPr lang="en-US" altLang="en-US" sz="1800" dirty="0"/>
            </a:br>
            <a:r>
              <a:rPr lang="en-US" altLang="en-US" sz="1800" dirty="0"/>
              <a:t>ORDER BY </a:t>
            </a:r>
            <a:r>
              <a:rPr lang="en-US" altLang="en-US" sz="1800" dirty="0" err="1"/>
              <a:t>Persons.LastName</a:t>
            </a:r>
            <a:endParaRPr lang="en-US" altLang="en-US" sz="1800" dirty="0"/>
          </a:p>
        </p:txBody>
      </p:sp>
      <p:graphicFrame>
        <p:nvGraphicFramePr>
          <p:cNvPr id="3" name="Table 2"/>
          <p:cNvGraphicFramePr>
            <a:graphicFrameLocks noGrp="1"/>
          </p:cNvGraphicFramePr>
          <p:nvPr/>
        </p:nvGraphicFramePr>
        <p:xfrm>
          <a:off x="3647728" y="4437112"/>
          <a:ext cx="6096000" cy="1828800"/>
        </p:xfrm>
        <a:graphic>
          <a:graphicData uri="http://schemas.openxmlformats.org/drawingml/2006/table">
            <a:tbl>
              <a:tblPr>
                <a:tableStyleId>{3C2FFA5D-87B4-456A-9821-1D502468CF0F}</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a:t>OrderNo</a:t>
                      </a:r>
                    </a:p>
                  </a:txBody>
                  <a:tcPr anchor="ctr"/>
                </a:tc>
                <a:extLst>
                  <a:ext uri="{0D108BD9-81ED-4DB2-BD59-A6C34878D82A}">
                    <a16:rowId xmlns:a16="http://schemas.microsoft.com/office/drawing/2014/main" val="10000"/>
                  </a:ext>
                </a:extLst>
              </a:tr>
              <a:tr h="0">
                <a:tc>
                  <a:txBody>
                    <a:bodyPr/>
                    <a:lstStyle/>
                    <a:p>
                      <a:r>
                        <a:rPr lang="en-US" dirty="0"/>
                        <a:t>Hansen</a:t>
                      </a:r>
                    </a:p>
                  </a:txBody>
                  <a:tcPr anchor="ctr"/>
                </a:tc>
                <a:tc>
                  <a:txBody>
                    <a:bodyPr/>
                    <a:lstStyle/>
                    <a:p>
                      <a:r>
                        <a:rPr lang="en-US" dirty="0"/>
                        <a:t>Ola</a:t>
                      </a:r>
                    </a:p>
                  </a:txBody>
                  <a:tcPr anchor="ctr"/>
                </a:tc>
                <a:tc>
                  <a:txBody>
                    <a:bodyPr/>
                    <a:lstStyle/>
                    <a:p>
                      <a:r>
                        <a:rPr lang="en-US" dirty="0"/>
                        <a:t>22456</a:t>
                      </a:r>
                    </a:p>
                  </a:txBody>
                  <a:tcPr anchor="ctr"/>
                </a:tc>
                <a:extLst>
                  <a:ext uri="{0D108BD9-81ED-4DB2-BD59-A6C34878D82A}">
                    <a16:rowId xmlns:a16="http://schemas.microsoft.com/office/drawing/2014/main" val="10001"/>
                  </a:ext>
                </a:extLst>
              </a:tr>
              <a:tr h="0">
                <a:tc>
                  <a:txBody>
                    <a:bodyPr/>
                    <a:lstStyle/>
                    <a:p>
                      <a:r>
                        <a:rPr lang="en-US"/>
                        <a:t>Hansen</a:t>
                      </a:r>
                    </a:p>
                  </a:txBody>
                  <a:tcPr anchor="ctr"/>
                </a:tc>
                <a:tc>
                  <a:txBody>
                    <a:bodyPr/>
                    <a:lstStyle/>
                    <a:p>
                      <a:r>
                        <a:rPr lang="en-US"/>
                        <a:t>Ola</a:t>
                      </a:r>
                    </a:p>
                  </a:txBody>
                  <a:tcPr anchor="ctr"/>
                </a:tc>
                <a:tc>
                  <a:txBody>
                    <a:bodyPr/>
                    <a:lstStyle/>
                    <a:p>
                      <a:r>
                        <a:rPr lang="en-US" dirty="0"/>
                        <a:t>24562</a:t>
                      </a:r>
                    </a:p>
                  </a:txBody>
                  <a:tcPr anchor="ctr"/>
                </a:tc>
                <a:extLst>
                  <a:ext uri="{0D108BD9-81ED-4DB2-BD59-A6C34878D82A}">
                    <a16:rowId xmlns:a16="http://schemas.microsoft.com/office/drawing/2014/main" val="10002"/>
                  </a:ext>
                </a:extLst>
              </a:tr>
              <a:tr h="0">
                <a:tc>
                  <a:txBody>
                    <a:bodyPr/>
                    <a:lstStyle/>
                    <a:p>
                      <a:r>
                        <a:rPr lang="en-US"/>
                        <a:t>Pettersen</a:t>
                      </a:r>
                    </a:p>
                  </a:txBody>
                  <a:tcPr anchor="ctr"/>
                </a:tc>
                <a:tc>
                  <a:txBody>
                    <a:bodyPr/>
                    <a:lstStyle/>
                    <a:p>
                      <a:r>
                        <a:rPr lang="en-US" dirty="0"/>
                        <a:t>Kari</a:t>
                      </a:r>
                    </a:p>
                  </a:txBody>
                  <a:tcPr anchor="ctr"/>
                </a:tc>
                <a:tc>
                  <a:txBody>
                    <a:bodyPr/>
                    <a:lstStyle/>
                    <a:p>
                      <a:r>
                        <a:rPr lang="en-US" dirty="0"/>
                        <a:t>77895</a:t>
                      </a:r>
                    </a:p>
                  </a:txBody>
                  <a:tcPr anchor="ctr"/>
                </a:tc>
                <a:extLst>
                  <a:ext uri="{0D108BD9-81ED-4DB2-BD59-A6C34878D82A}">
                    <a16:rowId xmlns:a16="http://schemas.microsoft.com/office/drawing/2014/main" val="10003"/>
                  </a:ext>
                </a:extLst>
              </a:tr>
              <a:tr h="0">
                <a:tc>
                  <a:txBody>
                    <a:bodyPr/>
                    <a:lstStyle/>
                    <a:p>
                      <a:r>
                        <a:rPr lang="en-US"/>
                        <a:t>Pettersen</a:t>
                      </a:r>
                    </a:p>
                  </a:txBody>
                  <a:tcPr anchor="ctr"/>
                </a:tc>
                <a:tc>
                  <a:txBody>
                    <a:bodyPr/>
                    <a:lstStyle/>
                    <a:p>
                      <a:r>
                        <a:rPr lang="en-US" dirty="0"/>
                        <a:t>Kari</a:t>
                      </a:r>
                    </a:p>
                  </a:txBody>
                  <a:tcPr anchor="ctr"/>
                </a:tc>
                <a:tc>
                  <a:txBody>
                    <a:bodyPr/>
                    <a:lstStyle/>
                    <a:p>
                      <a:r>
                        <a:rPr lang="en-US" dirty="0"/>
                        <a:t>44678</a:t>
                      </a:r>
                    </a:p>
                  </a:txBody>
                  <a:tcPr anchor="ctr"/>
                </a:tc>
                <a:extLst>
                  <a:ext uri="{0D108BD9-81ED-4DB2-BD59-A6C34878D82A}">
                    <a16:rowId xmlns:a16="http://schemas.microsoft.com/office/drawing/2014/main" val="10004"/>
                  </a:ext>
                </a:extLst>
              </a:tr>
            </a:tbl>
          </a:graphicData>
        </a:graphic>
      </p:graphicFrame>
      <p:sp>
        <p:nvSpPr>
          <p:cNvPr id="193540" name="Rectangle 1"/>
          <p:cNvSpPr>
            <a:spLocks noChangeArrowheads="1"/>
          </p:cNvSpPr>
          <p:nvPr/>
        </p:nvSpPr>
        <p:spPr bwMode="auto">
          <a:xfrm>
            <a:off x="1631950" y="3904734"/>
            <a:ext cx="3365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result-set will look like this:</a:t>
            </a:r>
          </a:p>
        </p:txBody>
      </p:sp>
    </p:spTree>
    <p:extLst>
      <p:ext uri="{BB962C8B-B14F-4D97-AF65-F5344CB8AC3E}">
        <p14:creationId xmlns:p14="http://schemas.microsoft.com/office/powerpoint/2010/main" val="3506375670"/>
      </p:ext>
    </p:extLst>
  </p:cSld>
  <p:clrMapOvr>
    <a:masterClrMapping/>
  </p:clrMapOvr>
  <p:transition spd="slow">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
          <p:cNvSpPr>
            <a:spLocks noChangeArrowheads="1"/>
          </p:cNvSpPr>
          <p:nvPr/>
        </p:nvSpPr>
        <p:spPr bwMode="auto">
          <a:xfrm>
            <a:off x="2095500" y="1557339"/>
            <a:ext cx="79248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b="1" dirty="0"/>
              <a:t>LEFT OUTER JOIN</a:t>
            </a:r>
          </a:p>
          <a:p>
            <a:pPr>
              <a:spcBef>
                <a:spcPct val="0"/>
              </a:spcBef>
              <a:buFontTx/>
              <a:buNone/>
            </a:pPr>
            <a:r>
              <a:rPr lang="en-US" altLang="en-US" sz="1800" dirty="0"/>
              <a:t>The LEFT JOIN keyword returns all rows from the left table (table_name1), even if there are no matches in the right table (table_name2).</a:t>
            </a:r>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r>
              <a:rPr lang="en-US" altLang="en-US" sz="1800" b="1" dirty="0"/>
              <a:t>SQL LEFT JOIN Syntax</a:t>
            </a:r>
          </a:p>
          <a:p>
            <a:pPr>
              <a:spcBef>
                <a:spcPct val="0"/>
              </a:spcBef>
              <a:buFontTx/>
              <a:buNone/>
            </a:pPr>
            <a:r>
              <a:rPr lang="en-US" altLang="en-US" sz="1800" dirty="0"/>
              <a:t>SELECT </a:t>
            </a:r>
            <a:r>
              <a:rPr lang="en-US" altLang="en-US" sz="1800" dirty="0" err="1"/>
              <a:t>column_name</a:t>
            </a:r>
            <a:r>
              <a:rPr lang="en-US" altLang="en-US" sz="1800" dirty="0"/>
              <a:t>(s)</a:t>
            </a:r>
            <a:br>
              <a:rPr lang="en-US" altLang="en-US" sz="1800" dirty="0"/>
            </a:br>
            <a:r>
              <a:rPr lang="en-US" altLang="en-US" sz="1800" dirty="0"/>
              <a:t>FROM table_name1</a:t>
            </a:r>
            <a:br>
              <a:rPr lang="en-US" altLang="en-US" sz="1800" dirty="0"/>
            </a:br>
            <a:r>
              <a:rPr lang="en-US" altLang="en-US" sz="1800" dirty="0"/>
              <a:t>LEFT JOIN table_name2</a:t>
            </a:r>
            <a:br>
              <a:rPr lang="en-US" altLang="en-US" sz="1800" dirty="0"/>
            </a:br>
            <a:r>
              <a:rPr lang="en-US" altLang="en-US" sz="1800" dirty="0"/>
              <a:t>ON table_name1.column_name=table_name2.column_name</a:t>
            </a:r>
          </a:p>
        </p:txBody>
      </p:sp>
      <p:pic>
        <p:nvPicPr>
          <p:cNvPr id="1945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2997200"/>
            <a:ext cx="3060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791689"/>
      </p:ext>
    </p:extLst>
  </p:cSld>
  <p:clrMapOvr>
    <a:masterClrMapping/>
  </p:clrMapOvr>
  <p:transition spd="slow">
    <p:random/>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431704" y="1916832"/>
          <a:ext cx="6096000" cy="1529328"/>
        </p:xfrm>
        <a:graphic>
          <a:graphicData uri="http://schemas.openxmlformats.org/drawingml/2006/table">
            <a:tbl>
              <a:tblPr>
                <a:tableStyleId>{3C2FFA5D-87B4-456A-9821-1D502468CF0F}</a:tableStyleId>
              </a:tblPr>
              <a:tblGrid>
                <a:gridCol w="73191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259632">
                  <a:extLst>
                    <a:ext uri="{9D8B030D-6E8A-4147-A177-3AD203B41FA5}">
                      <a16:colId xmlns:a16="http://schemas.microsoft.com/office/drawing/2014/main" val="20004"/>
                    </a:ext>
                  </a:extLst>
                </a:gridCol>
              </a:tblGrid>
              <a:tr h="432048">
                <a:tc>
                  <a:txBody>
                    <a:bodyPr/>
                    <a:lstStyle/>
                    <a:p>
                      <a:pPr algn="l"/>
                      <a:r>
                        <a:rPr lang="en-US" dirty="0" err="1"/>
                        <a:t>P_Id</a:t>
                      </a:r>
                      <a:endParaRPr lang="en-US" dirty="0"/>
                    </a:p>
                  </a:txBody>
                  <a:tcPr anchor="ctr"/>
                </a:tc>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dirty="0"/>
                        <a:t>Address</a:t>
                      </a:r>
                    </a:p>
                  </a:txBody>
                  <a:tcPr anchor="ctr"/>
                </a:tc>
                <a:tc>
                  <a:txBody>
                    <a:bodyPr/>
                    <a:lstStyle/>
                    <a:p>
                      <a:pPr algn="l"/>
                      <a:r>
                        <a:rPr lang="en-US"/>
                        <a:t>City</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dirty="0"/>
                        <a:t>Hansen</a:t>
                      </a:r>
                    </a:p>
                  </a:txBody>
                  <a:tcPr anchor="ctr"/>
                </a:tc>
                <a:tc>
                  <a:txBody>
                    <a:bodyPr/>
                    <a:lstStyle/>
                    <a:p>
                      <a:r>
                        <a:rPr lang="en-US" dirty="0"/>
                        <a:t>Ola</a:t>
                      </a:r>
                    </a:p>
                  </a:txBody>
                  <a:tcPr anchor="ctr"/>
                </a:tc>
                <a:tc>
                  <a:txBody>
                    <a:bodyPr/>
                    <a:lstStyle/>
                    <a:p>
                      <a:r>
                        <a:rPr lang="en-US" dirty="0" err="1"/>
                        <a:t>Timoteivn</a:t>
                      </a:r>
                      <a:r>
                        <a:rPr lang="en-US" dirty="0"/>
                        <a:t> 10</a:t>
                      </a:r>
                    </a:p>
                  </a:txBody>
                  <a:tcPr anchor="ctr"/>
                </a:tc>
                <a:tc>
                  <a:txBody>
                    <a:bodyPr/>
                    <a:lstStyle/>
                    <a:p>
                      <a:r>
                        <a:rPr lang="en-US"/>
                        <a:t>Sandnes</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dirty="0" err="1"/>
                        <a:t>Svendson</a:t>
                      </a:r>
                      <a:endParaRPr lang="en-US" dirty="0"/>
                    </a:p>
                  </a:txBody>
                  <a:tcPr anchor="ctr"/>
                </a:tc>
                <a:tc>
                  <a:txBody>
                    <a:bodyPr/>
                    <a:lstStyle/>
                    <a:p>
                      <a:r>
                        <a:rPr lang="en-US"/>
                        <a:t>Tove</a:t>
                      </a:r>
                    </a:p>
                  </a:txBody>
                  <a:tcPr anchor="ctr"/>
                </a:tc>
                <a:tc>
                  <a:txBody>
                    <a:bodyPr/>
                    <a:lstStyle/>
                    <a:p>
                      <a:r>
                        <a:rPr lang="en-US" dirty="0" err="1"/>
                        <a:t>Borgvn</a:t>
                      </a:r>
                      <a:r>
                        <a:rPr lang="en-US" dirty="0"/>
                        <a:t> 23</a:t>
                      </a:r>
                    </a:p>
                  </a:txBody>
                  <a:tcPr anchor="ctr"/>
                </a:tc>
                <a:tc>
                  <a:txBody>
                    <a:bodyPr/>
                    <a:lstStyle/>
                    <a:p>
                      <a:r>
                        <a:rPr lang="en-US" dirty="0" err="1"/>
                        <a:t>Sandnes</a:t>
                      </a:r>
                      <a:endParaRPr lang="en-US" dirty="0"/>
                    </a:p>
                  </a:txBody>
                  <a:tcPr anchor="ctr"/>
                </a:tc>
                <a:extLst>
                  <a:ext uri="{0D108BD9-81ED-4DB2-BD59-A6C34878D82A}">
                    <a16:rowId xmlns:a16="http://schemas.microsoft.com/office/drawing/2014/main" val="10002"/>
                  </a:ext>
                </a:extLst>
              </a:tr>
              <a:tr h="132576">
                <a:tc>
                  <a:txBody>
                    <a:bodyPr/>
                    <a:lstStyle/>
                    <a:p>
                      <a:r>
                        <a:rPr lang="en-US"/>
                        <a:t>3</a:t>
                      </a:r>
                    </a:p>
                  </a:txBody>
                  <a:tcPr anchor="ctr"/>
                </a:tc>
                <a:tc>
                  <a:txBody>
                    <a:bodyPr/>
                    <a:lstStyle/>
                    <a:p>
                      <a:r>
                        <a:rPr lang="en-US" dirty="0" err="1"/>
                        <a:t>Pettersen</a:t>
                      </a:r>
                      <a:endParaRPr lang="en-US" dirty="0"/>
                    </a:p>
                  </a:txBody>
                  <a:tcPr anchor="ctr"/>
                </a:tc>
                <a:tc>
                  <a:txBody>
                    <a:bodyPr/>
                    <a:lstStyle/>
                    <a:p>
                      <a:r>
                        <a:rPr lang="en-US"/>
                        <a:t>Kari</a:t>
                      </a:r>
                    </a:p>
                  </a:txBody>
                  <a:tcPr anchor="ctr"/>
                </a:tc>
                <a:tc>
                  <a:txBody>
                    <a:bodyPr/>
                    <a:lstStyle/>
                    <a:p>
                      <a:r>
                        <a:rPr lang="en-US"/>
                        <a:t>Storgt 20</a:t>
                      </a:r>
                    </a:p>
                  </a:txBody>
                  <a:tcPr anchor="ctr"/>
                </a:tc>
                <a:tc>
                  <a:txBody>
                    <a:bodyPr/>
                    <a:lstStyle/>
                    <a:p>
                      <a:r>
                        <a:rPr lang="en-US" dirty="0"/>
                        <a:t>Stavanger</a:t>
                      </a:r>
                    </a:p>
                  </a:txBody>
                  <a:tcPr anchor="ctr"/>
                </a:tc>
                <a:extLst>
                  <a:ext uri="{0D108BD9-81ED-4DB2-BD59-A6C34878D82A}">
                    <a16:rowId xmlns:a16="http://schemas.microsoft.com/office/drawing/2014/main" val="10003"/>
                  </a:ext>
                </a:extLst>
              </a:tr>
            </a:tbl>
          </a:graphicData>
        </a:graphic>
      </p:graphicFrame>
      <p:sp>
        <p:nvSpPr>
          <p:cNvPr id="195587" name="Rectangle 1"/>
          <p:cNvSpPr>
            <a:spLocks noChangeArrowheads="1"/>
          </p:cNvSpPr>
          <p:nvPr/>
        </p:nvSpPr>
        <p:spPr bwMode="auto">
          <a:xfrm>
            <a:off x="5087938" y="1412875"/>
            <a:ext cx="227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“Persons" table:</a:t>
            </a:r>
          </a:p>
        </p:txBody>
      </p:sp>
      <p:sp>
        <p:nvSpPr>
          <p:cNvPr id="195588" name="Rectangle 3"/>
          <p:cNvSpPr>
            <a:spLocks noChangeArrowheads="1"/>
          </p:cNvSpPr>
          <p:nvPr/>
        </p:nvSpPr>
        <p:spPr bwMode="auto">
          <a:xfrm>
            <a:off x="5303839" y="3644900"/>
            <a:ext cx="214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"Orders" table:</a:t>
            </a:r>
          </a:p>
        </p:txBody>
      </p:sp>
      <p:graphicFrame>
        <p:nvGraphicFramePr>
          <p:cNvPr id="5" name="Table 4"/>
          <p:cNvGraphicFramePr>
            <a:graphicFrameLocks noGrp="1"/>
          </p:cNvGraphicFramePr>
          <p:nvPr/>
        </p:nvGraphicFramePr>
        <p:xfrm>
          <a:off x="4925597" y="4100840"/>
          <a:ext cx="3048000" cy="2194560"/>
        </p:xfrm>
        <a:graphic>
          <a:graphicData uri="http://schemas.openxmlformats.org/drawingml/2006/table">
            <a:tbl>
              <a:tblPr>
                <a:tableStyleId>{3C2FFA5D-87B4-456A-9821-1D502468CF0F}</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algn="l"/>
                      <a:r>
                        <a:rPr lang="en-US" dirty="0" err="1"/>
                        <a:t>O_Id</a:t>
                      </a:r>
                      <a:endParaRPr lang="en-US" dirty="0"/>
                    </a:p>
                  </a:txBody>
                  <a:tcPr anchor="ctr"/>
                </a:tc>
                <a:tc>
                  <a:txBody>
                    <a:bodyPr/>
                    <a:lstStyle/>
                    <a:p>
                      <a:pPr algn="l"/>
                      <a:r>
                        <a:rPr lang="en-US" dirty="0" err="1"/>
                        <a:t>OrderNo</a:t>
                      </a:r>
                      <a:endParaRPr lang="en-US" dirty="0"/>
                    </a:p>
                  </a:txBody>
                  <a:tcPr anchor="ctr"/>
                </a:tc>
                <a:tc>
                  <a:txBody>
                    <a:bodyPr/>
                    <a:lstStyle/>
                    <a:p>
                      <a:pPr algn="l"/>
                      <a:r>
                        <a:rPr lang="en-US"/>
                        <a:t>P_Id</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dirty="0"/>
                        <a:t>77895</a:t>
                      </a:r>
                    </a:p>
                  </a:txBody>
                  <a:tcPr anchor="ctr"/>
                </a:tc>
                <a:tc>
                  <a:txBody>
                    <a:bodyPr/>
                    <a:lstStyle/>
                    <a:p>
                      <a:r>
                        <a:rPr lang="en-US" dirty="0"/>
                        <a:t>3</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a:t>44678</a:t>
                      </a:r>
                    </a:p>
                  </a:txBody>
                  <a:tcPr anchor="ctr"/>
                </a:tc>
                <a:tc>
                  <a:txBody>
                    <a:bodyPr/>
                    <a:lstStyle/>
                    <a:p>
                      <a:r>
                        <a:rPr lang="en-US" dirty="0"/>
                        <a:t>3</a:t>
                      </a:r>
                    </a:p>
                  </a:txBody>
                  <a:tcPr anchor="ctr"/>
                </a:tc>
                <a:extLst>
                  <a:ext uri="{0D108BD9-81ED-4DB2-BD59-A6C34878D82A}">
                    <a16:rowId xmlns:a16="http://schemas.microsoft.com/office/drawing/2014/main" val="10002"/>
                  </a:ext>
                </a:extLst>
              </a:tr>
              <a:tr h="0">
                <a:tc>
                  <a:txBody>
                    <a:bodyPr/>
                    <a:lstStyle/>
                    <a:p>
                      <a:r>
                        <a:rPr lang="en-US"/>
                        <a:t>3</a:t>
                      </a:r>
                    </a:p>
                  </a:txBody>
                  <a:tcPr anchor="ctr"/>
                </a:tc>
                <a:tc>
                  <a:txBody>
                    <a:bodyPr/>
                    <a:lstStyle/>
                    <a:p>
                      <a:r>
                        <a:rPr lang="en-US"/>
                        <a:t>22456</a:t>
                      </a:r>
                    </a:p>
                  </a:txBody>
                  <a:tcPr anchor="ctr"/>
                </a:tc>
                <a:tc>
                  <a:txBody>
                    <a:bodyPr/>
                    <a:lstStyle/>
                    <a:p>
                      <a:r>
                        <a:rPr lang="en-US" dirty="0"/>
                        <a:t>1</a:t>
                      </a:r>
                    </a:p>
                  </a:txBody>
                  <a:tcPr anchor="ctr"/>
                </a:tc>
                <a:extLst>
                  <a:ext uri="{0D108BD9-81ED-4DB2-BD59-A6C34878D82A}">
                    <a16:rowId xmlns:a16="http://schemas.microsoft.com/office/drawing/2014/main" val="10003"/>
                  </a:ext>
                </a:extLst>
              </a:tr>
              <a:tr h="0">
                <a:tc>
                  <a:txBody>
                    <a:bodyPr/>
                    <a:lstStyle/>
                    <a:p>
                      <a:r>
                        <a:rPr lang="en-US"/>
                        <a:t>4</a:t>
                      </a:r>
                    </a:p>
                  </a:txBody>
                  <a:tcPr anchor="ctr"/>
                </a:tc>
                <a:tc>
                  <a:txBody>
                    <a:bodyPr/>
                    <a:lstStyle/>
                    <a:p>
                      <a:r>
                        <a:rPr lang="en-US"/>
                        <a:t>24562</a:t>
                      </a:r>
                    </a:p>
                  </a:txBody>
                  <a:tcPr anchor="ctr"/>
                </a:tc>
                <a:tc>
                  <a:txBody>
                    <a:bodyPr/>
                    <a:lstStyle/>
                    <a:p>
                      <a:r>
                        <a:rPr lang="en-US" dirty="0"/>
                        <a:t>1</a:t>
                      </a:r>
                    </a:p>
                  </a:txBody>
                  <a:tcPr anchor="ctr"/>
                </a:tc>
                <a:extLst>
                  <a:ext uri="{0D108BD9-81ED-4DB2-BD59-A6C34878D82A}">
                    <a16:rowId xmlns:a16="http://schemas.microsoft.com/office/drawing/2014/main" val="10004"/>
                  </a:ext>
                </a:extLst>
              </a:tr>
              <a:tr h="0">
                <a:tc>
                  <a:txBody>
                    <a:bodyPr/>
                    <a:lstStyle/>
                    <a:p>
                      <a:r>
                        <a:rPr lang="en-US"/>
                        <a:t>5</a:t>
                      </a:r>
                    </a:p>
                  </a:txBody>
                  <a:tcPr anchor="ctr"/>
                </a:tc>
                <a:tc>
                  <a:txBody>
                    <a:bodyPr/>
                    <a:lstStyle/>
                    <a:p>
                      <a:r>
                        <a:rPr lang="en-US"/>
                        <a:t>34764</a:t>
                      </a:r>
                    </a:p>
                  </a:txBody>
                  <a:tcPr anchor="ctr"/>
                </a:tc>
                <a:tc>
                  <a:txBody>
                    <a:bodyPr/>
                    <a:lstStyle/>
                    <a:p>
                      <a:r>
                        <a:rPr lang="en-US" dirty="0"/>
                        <a:t>15</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16489288"/>
      </p:ext>
    </p:extLst>
  </p:cSld>
  <p:clrMapOvr>
    <a:masterClrMapping/>
  </p:clrMapOvr>
  <p:transition spd="slow">
    <p:random/>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
          <p:cNvSpPr>
            <a:spLocks noChangeArrowheads="1"/>
          </p:cNvSpPr>
          <p:nvPr/>
        </p:nvSpPr>
        <p:spPr bwMode="auto">
          <a:xfrm>
            <a:off x="2279651" y="1662114"/>
            <a:ext cx="77771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Now we want to list all the persons and their orders - if any, from the tables above.</a:t>
            </a:r>
          </a:p>
          <a:p>
            <a:pPr>
              <a:spcBef>
                <a:spcPct val="0"/>
              </a:spcBef>
              <a:buFontTx/>
              <a:buNone/>
            </a:pPr>
            <a:r>
              <a:rPr lang="en-US" altLang="en-US" sz="1800" dirty="0"/>
              <a:t>We use the following SELECT statement:</a:t>
            </a:r>
          </a:p>
        </p:txBody>
      </p:sp>
      <p:sp>
        <p:nvSpPr>
          <p:cNvPr id="196611" name="Rectangle 2"/>
          <p:cNvSpPr>
            <a:spLocks noChangeArrowheads="1"/>
          </p:cNvSpPr>
          <p:nvPr/>
        </p:nvSpPr>
        <p:spPr bwMode="auto">
          <a:xfrm>
            <a:off x="2279650" y="2833689"/>
            <a:ext cx="4572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SELECT </a:t>
            </a:r>
            <a:r>
              <a:rPr lang="en-US" altLang="en-US" sz="1800" dirty="0" err="1"/>
              <a:t>Persons.LastName</a:t>
            </a:r>
            <a:r>
              <a:rPr lang="en-US" altLang="en-US" sz="1800" dirty="0"/>
              <a:t>, </a:t>
            </a:r>
            <a:r>
              <a:rPr lang="en-US" altLang="en-US" sz="1800" dirty="0" err="1"/>
              <a:t>Persons.FirstName</a:t>
            </a:r>
            <a:r>
              <a:rPr lang="en-US" altLang="en-US" sz="1800" dirty="0"/>
              <a:t>, </a:t>
            </a:r>
            <a:r>
              <a:rPr lang="en-US" altLang="en-US" sz="1800" dirty="0" err="1"/>
              <a:t>Orders.OrderNo</a:t>
            </a:r>
            <a:br>
              <a:rPr lang="en-US" altLang="en-US" sz="1800" dirty="0"/>
            </a:br>
            <a:r>
              <a:rPr lang="en-US" altLang="en-US" sz="1800" dirty="0"/>
              <a:t>FROM Persons</a:t>
            </a:r>
            <a:br>
              <a:rPr lang="en-US" altLang="en-US" sz="1800" dirty="0"/>
            </a:br>
            <a:r>
              <a:rPr lang="en-US" altLang="en-US" sz="1800" dirty="0"/>
              <a:t>LEFT JOIN Orders</a:t>
            </a:r>
            <a:br>
              <a:rPr lang="en-US" altLang="en-US" sz="1800" dirty="0"/>
            </a:br>
            <a:r>
              <a:rPr lang="en-US" altLang="en-US" sz="1800" dirty="0"/>
              <a:t>ON </a:t>
            </a:r>
            <a:r>
              <a:rPr lang="en-US" altLang="en-US" sz="1800" dirty="0" err="1"/>
              <a:t>Persons.P_Id</a:t>
            </a:r>
            <a:r>
              <a:rPr lang="en-US" altLang="en-US" sz="1800" dirty="0"/>
              <a:t>=</a:t>
            </a:r>
            <a:r>
              <a:rPr lang="en-US" altLang="en-US" sz="1800" dirty="0" err="1"/>
              <a:t>Orders.P_Id</a:t>
            </a:r>
            <a:br>
              <a:rPr lang="en-US" altLang="en-US" sz="1800" dirty="0"/>
            </a:br>
            <a:r>
              <a:rPr lang="en-US" altLang="en-US" sz="1800" dirty="0"/>
              <a:t>ORDER BY </a:t>
            </a:r>
            <a:r>
              <a:rPr lang="en-US" altLang="en-US" sz="1800" dirty="0" err="1"/>
              <a:t>Persons.LastName</a:t>
            </a:r>
            <a:endParaRPr lang="en-US" altLang="en-US" sz="1800" dirty="0"/>
          </a:p>
        </p:txBody>
      </p:sp>
      <p:sp>
        <p:nvSpPr>
          <p:cNvPr id="196612" name="Rectangle 3"/>
          <p:cNvSpPr>
            <a:spLocks noChangeArrowheads="1"/>
          </p:cNvSpPr>
          <p:nvPr/>
        </p:nvSpPr>
        <p:spPr bwMode="auto">
          <a:xfrm>
            <a:off x="2566988" y="5084764"/>
            <a:ext cx="336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result-set will look like this:</a:t>
            </a:r>
          </a:p>
        </p:txBody>
      </p:sp>
      <p:graphicFrame>
        <p:nvGraphicFramePr>
          <p:cNvPr id="5" name="Table 4"/>
          <p:cNvGraphicFramePr>
            <a:graphicFrameLocks noGrp="1"/>
          </p:cNvGraphicFramePr>
          <p:nvPr/>
        </p:nvGraphicFramePr>
        <p:xfrm>
          <a:off x="6600057" y="3901976"/>
          <a:ext cx="3882497" cy="2194560"/>
        </p:xfrm>
        <a:graphic>
          <a:graphicData uri="http://schemas.openxmlformats.org/drawingml/2006/table">
            <a:tbl>
              <a:tblPr>
                <a:tableStyleId>{3C2FFA5D-87B4-456A-9821-1D502468CF0F}</a:tableStyleId>
              </a:tblPr>
              <a:tblGrid>
                <a:gridCol w="1486187">
                  <a:extLst>
                    <a:ext uri="{9D8B030D-6E8A-4147-A177-3AD203B41FA5}">
                      <a16:colId xmlns:a16="http://schemas.microsoft.com/office/drawing/2014/main" val="20000"/>
                    </a:ext>
                  </a:extLst>
                </a:gridCol>
                <a:gridCol w="131619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0">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a:t>OrderNo</a:t>
                      </a:r>
                    </a:p>
                  </a:txBody>
                  <a:tcPr anchor="ctr"/>
                </a:tc>
                <a:extLst>
                  <a:ext uri="{0D108BD9-81ED-4DB2-BD59-A6C34878D82A}">
                    <a16:rowId xmlns:a16="http://schemas.microsoft.com/office/drawing/2014/main" val="10000"/>
                  </a:ext>
                </a:extLst>
              </a:tr>
              <a:tr h="0">
                <a:tc>
                  <a:txBody>
                    <a:bodyPr/>
                    <a:lstStyle/>
                    <a:p>
                      <a:r>
                        <a:rPr lang="en-US"/>
                        <a:t>Hansen</a:t>
                      </a:r>
                    </a:p>
                  </a:txBody>
                  <a:tcPr anchor="ctr"/>
                </a:tc>
                <a:tc>
                  <a:txBody>
                    <a:bodyPr/>
                    <a:lstStyle/>
                    <a:p>
                      <a:r>
                        <a:rPr lang="en-US" dirty="0"/>
                        <a:t>Ola</a:t>
                      </a:r>
                    </a:p>
                  </a:txBody>
                  <a:tcPr anchor="ctr"/>
                </a:tc>
                <a:tc>
                  <a:txBody>
                    <a:bodyPr/>
                    <a:lstStyle/>
                    <a:p>
                      <a:r>
                        <a:rPr lang="en-US"/>
                        <a:t>22456</a:t>
                      </a:r>
                    </a:p>
                  </a:txBody>
                  <a:tcPr anchor="ctr"/>
                </a:tc>
                <a:extLst>
                  <a:ext uri="{0D108BD9-81ED-4DB2-BD59-A6C34878D82A}">
                    <a16:rowId xmlns:a16="http://schemas.microsoft.com/office/drawing/2014/main" val="10001"/>
                  </a:ext>
                </a:extLst>
              </a:tr>
              <a:tr h="0">
                <a:tc>
                  <a:txBody>
                    <a:bodyPr/>
                    <a:lstStyle/>
                    <a:p>
                      <a:r>
                        <a:rPr lang="en-US"/>
                        <a:t>Hansen</a:t>
                      </a:r>
                    </a:p>
                  </a:txBody>
                  <a:tcPr anchor="ctr"/>
                </a:tc>
                <a:tc>
                  <a:txBody>
                    <a:bodyPr/>
                    <a:lstStyle/>
                    <a:p>
                      <a:r>
                        <a:rPr lang="en-US" dirty="0"/>
                        <a:t>Ola</a:t>
                      </a:r>
                    </a:p>
                  </a:txBody>
                  <a:tcPr anchor="ctr"/>
                </a:tc>
                <a:tc>
                  <a:txBody>
                    <a:bodyPr/>
                    <a:lstStyle/>
                    <a:p>
                      <a:r>
                        <a:rPr lang="en-US"/>
                        <a:t>24562</a:t>
                      </a:r>
                    </a:p>
                  </a:txBody>
                  <a:tcPr anchor="ctr"/>
                </a:tc>
                <a:extLst>
                  <a:ext uri="{0D108BD9-81ED-4DB2-BD59-A6C34878D82A}">
                    <a16:rowId xmlns:a16="http://schemas.microsoft.com/office/drawing/2014/main" val="10002"/>
                  </a:ext>
                </a:extLst>
              </a:tr>
              <a:tr h="0">
                <a:tc>
                  <a:txBody>
                    <a:bodyPr/>
                    <a:lstStyle/>
                    <a:p>
                      <a:r>
                        <a:rPr lang="en-US"/>
                        <a:t>Pettersen</a:t>
                      </a:r>
                    </a:p>
                  </a:txBody>
                  <a:tcPr anchor="ctr"/>
                </a:tc>
                <a:tc>
                  <a:txBody>
                    <a:bodyPr/>
                    <a:lstStyle/>
                    <a:p>
                      <a:r>
                        <a:rPr lang="en-US" dirty="0"/>
                        <a:t>Kari</a:t>
                      </a:r>
                    </a:p>
                  </a:txBody>
                  <a:tcPr anchor="ctr"/>
                </a:tc>
                <a:tc>
                  <a:txBody>
                    <a:bodyPr/>
                    <a:lstStyle/>
                    <a:p>
                      <a:r>
                        <a:rPr lang="en-US" dirty="0"/>
                        <a:t>77895</a:t>
                      </a:r>
                    </a:p>
                  </a:txBody>
                  <a:tcPr anchor="ctr"/>
                </a:tc>
                <a:extLst>
                  <a:ext uri="{0D108BD9-81ED-4DB2-BD59-A6C34878D82A}">
                    <a16:rowId xmlns:a16="http://schemas.microsoft.com/office/drawing/2014/main" val="10003"/>
                  </a:ext>
                </a:extLst>
              </a:tr>
              <a:tr h="0">
                <a:tc>
                  <a:txBody>
                    <a:bodyPr/>
                    <a:lstStyle/>
                    <a:p>
                      <a:r>
                        <a:rPr lang="en-US"/>
                        <a:t>Pettersen</a:t>
                      </a:r>
                    </a:p>
                  </a:txBody>
                  <a:tcPr anchor="ctr"/>
                </a:tc>
                <a:tc>
                  <a:txBody>
                    <a:bodyPr/>
                    <a:lstStyle/>
                    <a:p>
                      <a:r>
                        <a:rPr lang="en-US"/>
                        <a:t>Kari</a:t>
                      </a:r>
                    </a:p>
                  </a:txBody>
                  <a:tcPr anchor="ctr"/>
                </a:tc>
                <a:tc>
                  <a:txBody>
                    <a:bodyPr/>
                    <a:lstStyle/>
                    <a:p>
                      <a:r>
                        <a:rPr lang="en-US" dirty="0"/>
                        <a:t>44678</a:t>
                      </a:r>
                    </a:p>
                  </a:txBody>
                  <a:tcPr anchor="ctr"/>
                </a:tc>
                <a:extLst>
                  <a:ext uri="{0D108BD9-81ED-4DB2-BD59-A6C34878D82A}">
                    <a16:rowId xmlns:a16="http://schemas.microsoft.com/office/drawing/2014/main" val="10004"/>
                  </a:ext>
                </a:extLst>
              </a:tr>
              <a:tr h="0">
                <a:tc>
                  <a:txBody>
                    <a:bodyPr/>
                    <a:lstStyle/>
                    <a:p>
                      <a:r>
                        <a:rPr lang="en-US"/>
                        <a:t>Svendson</a:t>
                      </a:r>
                    </a:p>
                  </a:txBody>
                  <a:tcPr anchor="ctr"/>
                </a:tc>
                <a:tc>
                  <a:txBody>
                    <a:bodyPr/>
                    <a:lstStyle/>
                    <a:p>
                      <a:r>
                        <a:rPr lang="en-US" dirty="0" err="1"/>
                        <a:t>Tove</a:t>
                      </a:r>
                      <a:endParaRPr lang="en-US" dirty="0"/>
                    </a:p>
                  </a:txBody>
                  <a:tcPr anchor="ctr"/>
                </a:tc>
                <a:tc>
                  <a:txBody>
                    <a:bodyPr/>
                    <a:lstStyle/>
                    <a:p>
                      <a:r>
                        <a:rPr lang="en-US" dirty="0"/>
                        <a:t> </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255116"/>
      </p:ext>
    </p:extLst>
  </p:cSld>
  <p:clrMapOvr>
    <a:masterClrMapping/>
  </p:clrMapOvr>
  <p:transition spd="slow">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
          <p:cNvSpPr>
            <a:spLocks noChangeArrowheads="1"/>
          </p:cNvSpPr>
          <p:nvPr/>
        </p:nvSpPr>
        <p:spPr bwMode="auto">
          <a:xfrm>
            <a:off x="2063750" y="1341439"/>
            <a:ext cx="80772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b="1" dirty="0"/>
              <a:t>RIGHT OUTER JOIN</a:t>
            </a:r>
          </a:p>
          <a:p>
            <a:pPr>
              <a:spcBef>
                <a:spcPct val="0"/>
              </a:spcBef>
              <a:buFontTx/>
              <a:buNone/>
            </a:pPr>
            <a:r>
              <a:rPr lang="en-US" altLang="en-US" sz="1800" dirty="0"/>
              <a:t>The RIGHT JOIN keyword returns all the rows from the right table (table_name2), even if there are no matches in the left table (table_name1).</a:t>
            </a:r>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r>
              <a:rPr lang="en-US" altLang="en-US" sz="1800" b="1" dirty="0"/>
              <a:t>SQL RIGHT JOIN Syntax</a:t>
            </a:r>
          </a:p>
          <a:p>
            <a:pPr>
              <a:spcBef>
                <a:spcPct val="0"/>
              </a:spcBef>
              <a:buFontTx/>
              <a:buNone/>
            </a:pPr>
            <a:r>
              <a:rPr lang="en-US" altLang="en-US" sz="1800" dirty="0"/>
              <a:t>SELECT </a:t>
            </a:r>
            <a:r>
              <a:rPr lang="en-US" altLang="en-US" sz="1800" dirty="0" err="1"/>
              <a:t>column_name</a:t>
            </a:r>
            <a:r>
              <a:rPr lang="en-US" altLang="en-US" sz="1800" dirty="0"/>
              <a:t>(s)</a:t>
            </a:r>
            <a:br>
              <a:rPr lang="en-US" altLang="en-US" sz="1800" dirty="0"/>
            </a:br>
            <a:r>
              <a:rPr lang="en-US" altLang="en-US" sz="1800" dirty="0"/>
              <a:t>FROM table_name1</a:t>
            </a:r>
            <a:br>
              <a:rPr lang="en-US" altLang="en-US" sz="1800" dirty="0"/>
            </a:br>
            <a:r>
              <a:rPr lang="en-US" altLang="en-US" sz="1800" dirty="0"/>
              <a:t>RIGHT JOIN table_name2</a:t>
            </a:r>
            <a:br>
              <a:rPr lang="en-US" altLang="en-US" sz="1800" dirty="0"/>
            </a:br>
            <a:r>
              <a:rPr lang="en-US" altLang="en-US" sz="1800" dirty="0"/>
              <a:t>ON table_name1.column_name=table_name2.column_name</a:t>
            </a:r>
          </a:p>
        </p:txBody>
      </p:sp>
      <p:pic>
        <p:nvPicPr>
          <p:cNvPr id="1976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852739"/>
            <a:ext cx="30099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45661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normAutofit fontScale="90000"/>
          </a:bodyPr>
          <a:lstStyle/>
          <a:p>
            <a:pPr eaLnBrk="1" hangingPunct="1"/>
            <a:r>
              <a:rPr lang="en-US" altLang="en-US"/>
              <a:t>Relational Data Model</a:t>
            </a:r>
          </a:p>
        </p:txBody>
      </p:sp>
      <p:sp>
        <p:nvSpPr>
          <p:cNvPr id="3" name="Content Placeholder 2"/>
          <p:cNvSpPr>
            <a:spLocks noGrp="1"/>
          </p:cNvSpPr>
          <p:nvPr>
            <p:ph idx="1"/>
          </p:nvPr>
        </p:nvSpPr>
        <p:spPr>
          <a:xfrm>
            <a:off x="1524001" y="1357314"/>
            <a:ext cx="9572625" cy="1285875"/>
          </a:xfrm>
        </p:spPr>
        <p:txBody>
          <a:bodyPr/>
          <a:lstStyle/>
          <a:p>
            <a:pPr eaLnBrk="1" hangingPunct="1">
              <a:defRPr/>
            </a:pPr>
            <a:r>
              <a:rPr lang="en-US" sz="2400" dirty="0"/>
              <a:t>In the relational model, there is no physical link. All data is maintained in the form of tables consisting of rows and columns. Data in two tables is related through common columns.</a:t>
            </a:r>
          </a:p>
          <a:p>
            <a:pPr eaLnBrk="1" hangingPunct="1">
              <a:buFontTx/>
              <a:buNone/>
              <a:defRPr/>
            </a:pPr>
            <a:endParaRPr lang="en-US" dirty="0"/>
          </a:p>
        </p:txBody>
      </p:sp>
      <p:pic>
        <p:nvPicPr>
          <p:cNvPr id="276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2500313"/>
            <a:ext cx="6072188"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8930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927648" y="1916832"/>
          <a:ext cx="6840760" cy="1529328"/>
        </p:xfrm>
        <a:graphic>
          <a:graphicData uri="http://schemas.openxmlformats.org/drawingml/2006/table">
            <a:tbl>
              <a:tblPr>
                <a:tableStyleId>{3C2FFA5D-87B4-456A-9821-1D502468CF0F}</a:tableStyleId>
              </a:tblPr>
              <a:tblGrid>
                <a:gridCol w="79208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tblGrid>
              <a:tr h="432048">
                <a:tc>
                  <a:txBody>
                    <a:bodyPr/>
                    <a:lstStyle/>
                    <a:p>
                      <a:pPr algn="l"/>
                      <a:r>
                        <a:rPr lang="en-US" dirty="0" err="1"/>
                        <a:t>P_Id</a:t>
                      </a:r>
                      <a:endParaRPr lang="en-US" dirty="0"/>
                    </a:p>
                  </a:txBody>
                  <a:tcPr anchor="ctr"/>
                </a:tc>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dirty="0"/>
                        <a:t>Address</a:t>
                      </a:r>
                    </a:p>
                  </a:txBody>
                  <a:tcPr anchor="ctr"/>
                </a:tc>
                <a:tc>
                  <a:txBody>
                    <a:bodyPr/>
                    <a:lstStyle/>
                    <a:p>
                      <a:pPr algn="l"/>
                      <a:r>
                        <a:rPr lang="en-US"/>
                        <a:t>City</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a:t>Hansen</a:t>
                      </a:r>
                    </a:p>
                  </a:txBody>
                  <a:tcPr anchor="ctr"/>
                </a:tc>
                <a:tc>
                  <a:txBody>
                    <a:bodyPr/>
                    <a:lstStyle/>
                    <a:p>
                      <a:r>
                        <a:rPr lang="en-US" dirty="0"/>
                        <a:t>Ola</a:t>
                      </a:r>
                    </a:p>
                  </a:txBody>
                  <a:tcPr anchor="ctr"/>
                </a:tc>
                <a:tc>
                  <a:txBody>
                    <a:bodyPr/>
                    <a:lstStyle/>
                    <a:p>
                      <a:r>
                        <a:rPr lang="en-US" dirty="0" err="1"/>
                        <a:t>Timoteivn</a:t>
                      </a:r>
                      <a:r>
                        <a:rPr lang="en-US" dirty="0"/>
                        <a:t> 10</a:t>
                      </a:r>
                    </a:p>
                  </a:txBody>
                  <a:tcPr anchor="ctr"/>
                </a:tc>
                <a:tc>
                  <a:txBody>
                    <a:bodyPr/>
                    <a:lstStyle/>
                    <a:p>
                      <a:r>
                        <a:rPr lang="en-US"/>
                        <a:t>Sandnes</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dirty="0" err="1"/>
                        <a:t>Svendson</a:t>
                      </a:r>
                      <a:endParaRPr lang="en-US" dirty="0"/>
                    </a:p>
                  </a:txBody>
                  <a:tcPr anchor="ctr"/>
                </a:tc>
                <a:tc>
                  <a:txBody>
                    <a:bodyPr/>
                    <a:lstStyle/>
                    <a:p>
                      <a:r>
                        <a:rPr lang="en-US"/>
                        <a:t>Tove</a:t>
                      </a:r>
                    </a:p>
                  </a:txBody>
                  <a:tcPr anchor="ctr"/>
                </a:tc>
                <a:tc>
                  <a:txBody>
                    <a:bodyPr/>
                    <a:lstStyle/>
                    <a:p>
                      <a:r>
                        <a:rPr lang="en-US"/>
                        <a:t>Borgvn 23</a:t>
                      </a:r>
                    </a:p>
                  </a:txBody>
                  <a:tcPr anchor="ctr"/>
                </a:tc>
                <a:tc>
                  <a:txBody>
                    <a:bodyPr/>
                    <a:lstStyle/>
                    <a:p>
                      <a:r>
                        <a:rPr lang="en-US" dirty="0" err="1"/>
                        <a:t>Sandnes</a:t>
                      </a:r>
                      <a:endParaRPr lang="en-US" dirty="0"/>
                    </a:p>
                  </a:txBody>
                  <a:tcPr anchor="ctr"/>
                </a:tc>
                <a:extLst>
                  <a:ext uri="{0D108BD9-81ED-4DB2-BD59-A6C34878D82A}">
                    <a16:rowId xmlns:a16="http://schemas.microsoft.com/office/drawing/2014/main" val="10002"/>
                  </a:ext>
                </a:extLst>
              </a:tr>
              <a:tr h="0">
                <a:tc>
                  <a:txBody>
                    <a:bodyPr/>
                    <a:lstStyle/>
                    <a:p>
                      <a:r>
                        <a:rPr lang="en-US"/>
                        <a:t>3</a:t>
                      </a:r>
                    </a:p>
                  </a:txBody>
                  <a:tcPr anchor="ctr"/>
                </a:tc>
                <a:tc>
                  <a:txBody>
                    <a:bodyPr/>
                    <a:lstStyle/>
                    <a:p>
                      <a:r>
                        <a:rPr lang="en-US"/>
                        <a:t>Pettersen</a:t>
                      </a:r>
                    </a:p>
                  </a:txBody>
                  <a:tcPr anchor="ctr"/>
                </a:tc>
                <a:tc>
                  <a:txBody>
                    <a:bodyPr/>
                    <a:lstStyle/>
                    <a:p>
                      <a:r>
                        <a:rPr lang="en-US" dirty="0"/>
                        <a:t>Kari</a:t>
                      </a:r>
                    </a:p>
                  </a:txBody>
                  <a:tcPr anchor="ctr"/>
                </a:tc>
                <a:tc>
                  <a:txBody>
                    <a:bodyPr/>
                    <a:lstStyle/>
                    <a:p>
                      <a:r>
                        <a:rPr lang="en-US"/>
                        <a:t>Storgt 20</a:t>
                      </a:r>
                    </a:p>
                  </a:txBody>
                  <a:tcPr anchor="ctr"/>
                </a:tc>
                <a:tc>
                  <a:txBody>
                    <a:bodyPr/>
                    <a:lstStyle/>
                    <a:p>
                      <a:r>
                        <a:rPr lang="en-US" dirty="0"/>
                        <a:t>Stavanger</a:t>
                      </a:r>
                    </a:p>
                  </a:txBody>
                  <a:tcPr anchor="ctr"/>
                </a:tc>
                <a:extLst>
                  <a:ext uri="{0D108BD9-81ED-4DB2-BD59-A6C34878D82A}">
                    <a16:rowId xmlns:a16="http://schemas.microsoft.com/office/drawing/2014/main" val="10003"/>
                  </a:ext>
                </a:extLst>
              </a:tr>
            </a:tbl>
          </a:graphicData>
        </a:graphic>
      </p:graphicFrame>
      <p:sp>
        <p:nvSpPr>
          <p:cNvPr id="198659" name="Rectangle 2"/>
          <p:cNvSpPr>
            <a:spLocks noChangeArrowheads="1"/>
          </p:cNvSpPr>
          <p:nvPr/>
        </p:nvSpPr>
        <p:spPr bwMode="auto">
          <a:xfrm>
            <a:off x="4943475" y="1412875"/>
            <a:ext cx="2216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“Persons" table</a:t>
            </a:r>
          </a:p>
        </p:txBody>
      </p:sp>
      <p:sp>
        <p:nvSpPr>
          <p:cNvPr id="198660" name="Rectangle 3"/>
          <p:cNvSpPr>
            <a:spLocks noChangeArrowheads="1"/>
          </p:cNvSpPr>
          <p:nvPr/>
        </p:nvSpPr>
        <p:spPr bwMode="auto">
          <a:xfrm>
            <a:off x="5016501" y="3644900"/>
            <a:ext cx="214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"Orders" table:</a:t>
            </a:r>
          </a:p>
        </p:txBody>
      </p:sp>
      <p:graphicFrame>
        <p:nvGraphicFramePr>
          <p:cNvPr id="5" name="Table 4"/>
          <p:cNvGraphicFramePr>
            <a:graphicFrameLocks noGrp="1"/>
          </p:cNvGraphicFramePr>
          <p:nvPr/>
        </p:nvGraphicFramePr>
        <p:xfrm>
          <a:off x="4799856" y="4141768"/>
          <a:ext cx="3048000" cy="2194560"/>
        </p:xfrm>
        <a:graphic>
          <a:graphicData uri="http://schemas.openxmlformats.org/drawingml/2006/table">
            <a:tbl>
              <a:tblPr>
                <a:tableStyleId>{3C2FFA5D-87B4-456A-9821-1D502468CF0F}</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algn="l"/>
                      <a:r>
                        <a:rPr lang="en-US" dirty="0" err="1"/>
                        <a:t>O_Id</a:t>
                      </a:r>
                      <a:endParaRPr lang="en-US" dirty="0"/>
                    </a:p>
                  </a:txBody>
                  <a:tcPr anchor="ctr"/>
                </a:tc>
                <a:tc>
                  <a:txBody>
                    <a:bodyPr/>
                    <a:lstStyle/>
                    <a:p>
                      <a:pPr algn="l"/>
                      <a:r>
                        <a:rPr lang="en-US" dirty="0" err="1"/>
                        <a:t>OrderNo</a:t>
                      </a:r>
                      <a:endParaRPr lang="en-US" dirty="0"/>
                    </a:p>
                  </a:txBody>
                  <a:tcPr anchor="ctr"/>
                </a:tc>
                <a:tc>
                  <a:txBody>
                    <a:bodyPr/>
                    <a:lstStyle/>
                    <a:p>
                      <a:pPr algn="l"/>
                      <a:r>
                        <a:rPr lang="en-US"/>
                        <a:t>P_Id</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dirty="0"/>
                        <a:t>77895</a:t>
                      </a:r>
                    </a:p>
                  </a:txBody>
                  <a:tcPr anchor="ctr"/>
                </a:tc>
                <a:tc>
                  <a:txBody>
                    <a:bodyPr/>
                    <a:lstStyle/>
                    <a:p>
                      <a:r>
                        <a:rPr lang="en-US" dirty="0"/>
                        <a:t>3</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dirty="0"/>
                        <a:t>44678</a:t>
                      </a:r>
                    </a:p>
                  </a:txBody>
                  <a:tcPr anchor="ctr"/>
                </a:tc>
                <a:tc>
                  <a:txBody>
                    <a:bodyPr/>
                    <a:lstStyle/>
                    <a:p>
                      <a:r>
                        <a:rPr lang="en-US" dirty="0"/>
                        <a:t>3</a:t>
                      </a:r>
                    </a:p>
                  </a:txBody>
                  <a:tcPr anchor="ctr"/>
                </a:tc>
                <a:extLst>
                  <a:ext uri="{0D108BD9-81ED-4DB2-BD59-A6C34878D82A}">
                    <a16:rowId xmlns:a16="http://schemas.microsoft.com/office/drawing/2014/main" val="10002"/>
                  </a:ext>
                </a:extLst>
              </a:tr>
              <a:tr h="0">
                <a:tc>
                  <a:txBody>
                    <a:bodyPr/>
                    <a:lstStyle/>
                    <a:p>
                      <a:r>
                        <a:rPr lang="en-US"/>
                        <a:t>3</a:t>
                      </a:r>
                    </a:p>
                  </a:txBody>
                  <a:tcPr anchor="ctr"/>
                </a:tc>
                <a:tc>
                  <a:txBody>
                    <a:bodyPr/>
                    <a:lstStyle/>
                    <a:p>
                      <a:r>
                        <a:rPr lang="en-US" dirty="0"/>
                        <a:t>22456</a:t>
                      </a:r>
                    </a:p>
                  </a:txBody>
                  <a:tcPr anchor="ctr"/>
                </a:tc>
                <a:tc>
                  <a:txBody>
                    <a:bodyPr/>
                    <a:lstStyle/>
                    <a:p>
                      <a:r>
                        <a:rPr lang="en-US" dirty="0"/>
                        <a:t>1</a:t>
                      </a:r>
                    </a:p>
                  </a:txBody>
                  <a:tcPr anchor="ctr"/>
                </a:tc>
                <a:extLst>
                  <a:ext uri="{0D108BD9-81ED-4DB2-BD59-A6C34878D82A}">
                    <a16:rowId xmlns:a16="http://schemas.microsoft.com/office/drawing/2014/main" val="10003"/>
                  </a:ext>
                </a:extLst>
              </a:tr>
              <a:tr h="0">
                <a:tc>
                  <a:txBody>
                    <a:bodyPr/>
                    <a:lstStyle/>
                    <a:p>
                      <a:r>
                        <a:rPr lang="en-US"/>
                        <a:t>4</a:t>
                      </a:r>
                    </a:p>
                  </a:txBody>
                  <a:tcPr anchor="ctr"/>
                </a:tc>
                <a:tc>
                  <a:txBody>
                    <a:bodyPr/>
                    <a:lstStyle/>
                    <a:p>
                      <a:r>
                        <a:rPr lang="en-US"/>
                        <a:t>24562</a:t>
                      </a:r>
                    </a:p>
                  </a:txBody>
                  <a:tcPr anchor="ctr"/>
                </a:tc>
                <a:tc>
                  <a:txBody>
                    <a:bodyPr/>
                    <a:lstStyle/>
                    <a:p>
                      <a:r>
                        <a:rPr lang="en-US" dirty="0"/>
                        <a:t>1</a:t>
                      </a:r>
                    </a:p>
                  </a:txBody>
                  <a:tcPr anchor="ctr"/>
                </a:tc>
                <a:extLst>
                  <a:ext uri="{0D108BD9-81ED-4DB2-BD59-A6C34878D82A}">
                    <a16:rowId xmlns:a16="http://schemas.microsoft.com/office/drawing/2014/main" val="10004"/>
                  </a:ext>
                </a:extLst>
              </a:tr>
              <a:tr h="0">
                <a:tc>
                  <a:txBody>
                    <a:bodyPr/>
                    <a:lstStyle/>
                    <a:p>
                      <a:r>
                        <a:rPr lang="en-US"/>
                        <a:t>5</a:t>
                      </a:r>
                    </a:p>
                  </a:txBody>
                  <a:tcPr anchor="ctr"/>
                </a:tc>
                <a:tc>
                  <a:txBody>
                    <a:bodyPr/>
                    <a:lstStyle/>
                    <a:p>
                      <a:r>
                        <a:rPr lang="en-US"/>
                        <a:t>34764</a:t>
                      </a:r>
                    </a:p>
                  </a:txBody>
                  <a:tcPr anchor="ctr"/>
                </a:tc>
                <a:tc>
                  <a:txBody>
                    <a:bodyPr/>
                    <a:lstStyle/>
                    <a:p>
                      <a:r>
                        <a:rPr lang="en-US" dirty="0"/>
                        <a:t>15</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20915395"/>
      </p:ext>
    </p:extLst>
  </p:cSld>
  <p:clrMapOvr>
    <a:masterClrMapping/>
  </p:clrMapOvr>
  <p:transition>
    <p:cu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528048" y="3861048"/>
          <a:ext cx="3632448" cy="2194560"/>
        </p:xfrm>
        <a:graphic>
          <a:graphicData uri="http://schemas.openxmlformats.org/drawingml/2006/table">
            <a:tbl>
              <a:tblPr>
                <a:tableStyleId>{3C2FFA5D-87B4-456A-9821-1D502468CF0F}</a:tableStyleId>
              </a:tblPr>
              <a:tblGrid>
                <a:gridCol w="125618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0">
                <a:tc>
                  <a:txBody>
                    <a:bodyPr/>
                    <a:lstStyle/>
                    <a:p>
                      <a:pPr algn="l"/>
                      <a:r>
                        <a:rPr lang="en-US" dirty="0" err="1"/>
                        <a:t>LastName</a:t>
                      </a:r>
                      <a:endParaRPr lang="en-US" dirty="0"/>
                    </a:p>
                  </a:txBody>
                  <a:tcPr anchor="ctr"/>
                </a:tc>
                <a:tc>
                  <a:txBody>
                    <a:bodyPr/>
                    <a:lstStyle/>
                    <a:p>
                      <a:pPr algn="l"/>
                      <a:r>
                        <a:rPr lang="en-US"/>
                        <a:t>FirstName</a:t>
                      </a:r>
                    </a:p>
                  </a:txBody>
                  <a:tcPr anchor="ctr"/>
                </a:tc>
                <a:tc>
                  <a:txBody>
                    <a:bodyPr/>
                    <a:lstStyle/>
                    <a:p>
                      <a:pPr algn="l"/>
                      <a:r>
                        <a:rPr lang="en-US"/>
                        <a:t>OrderNo</a:t>
                      </a:r>
                    </a:p>
                  </a:txBody>
                  <a:tcPr anchor="ctr"/>
                </a:tc>
                <a:extLst>
                  <a:ext uri="{0D108BD9-81ED-4DB2-BD59-A6C34878D82A}">
                    <a16:rowId xmlns:a16="http://schemas.microsoft.com/office/drawing/2014/main" val="10000"/>
                  </a:ext>
                </a:extLst>
              </a:tr>
              <a:tr h="0">
                <a:tc>
                  <a:txBody>
                    <a:bodyPr/>
                    <a:lstStyle/>
                    <a:p>
                      <a:r>
                        <a:rPr lang="en-US" dirty="0"/>
                        <a:t>Hansen</a:t>
                      </a:r>
                    </a:p>
                  </a:txBody>
                  <a:tcPr anchor="ctr"/>
                </a:tc>
                <a:tc>
                  <a:txBody>
                    <a:bodyPr/>
                    <a:lstStyle/>
                    <a:p>
                      <a:r>
                        <a:rPr lang="en-US"/>
                        <a:t>Ola</a:t>
                      </a:r>
                    </a:p>
                  </a:txBody>
                  <a:tcPr anchor="ctr"/>
                </a:tc>
                <a:tc>
                  <a:txBody>
                    <a:bodyPr/>
                    <a:lstStyle/>
                    <a:p>
                      <a:r>
                        <a:rPr lang="en-US"/>
                        <a:t>22456</a:t>
                      </a:r>
                    </a:p>
                  </a:txBody>
                  <a:tcPr anchor="ctr"/>
                </a:tc>
                <a:extLst>
                  <a:ext uri="{0D108BD9-81ED-4DB2-BD59-A6C34878D82A}">
                    <a16:rowId xmlns:a16="http://schemas.microsoft.com/office/drawing/2014/main" val="10001"/>
                  </a:ext>
                </a:extLst>
              </a:tr>
              <a:tr h="0">
                <a:tc>
                  <a:txBody>
                    <a:bodyPr/>
                    <a:lstStyle/>
                    <a:p>
                      <a:r>
                        <a:rPr lang="en-US" dirty="0"/>
                        <a:t>Hansen</a:t>
                      </a:r>
                    </a:p>
                  </a:txBody>
                  <a:tcPr anchor="ctr"/>
                </a:tc>
                <a:tc>
                  <a:txBody>
                    <a:bodyPr/>
                    <a:lstStyle/>
                    <a:p>
                      <a:r>
                        <a:rPr lang="en-US"/>
                        <a:t>Ola</a:t>
                      </a:r>
                    </a:p>
                  </a:txBody>
                  <a:tcPr anchor="ctr"/>
                </a:tc>
                <a:tc>
                  <a:txBody>
                    <a:bodyPr/>
                    <a:lstStyle/>
                    <a:p>
                      <a:r>
                        <a:rPr lang="en-US"/>
                        <a:t>24562</a:t>
                      </a:r>
                    </a:p>
                  </a:txBody>
                  <a:tcPr anchor="ctr"/>
                </a:tc>
                <a:extLst>
                  <a:ext uri="{0D108BD9-81ED-4DB2-BD59-A6C34878D82A}">
                    <a16:rowId xmlns:a16="http://schemas.microsoft.com/office/drawing/2014/main" val="10002"/>
                  </a:ext>
                </a:extLst>
              </a:tr>
              <a:tr h="0">
                <a:tc>
                  <a:txBody>
                    <a:bodyPr/>
                    <a:lstStyle/>
                    <a:p>
                      <a:r>
                        <a:rPr lang="en-US" dirty="0" err="1"/>
                        <a:t>Pettersen</a:t>
                      </a:r>
                      <a:endParaRPr lang="en-US" dirty="0"/>
                    </a:p>
                  </a:txBody>
                  <a:tcPr anchor="ctr"/>
                </a:tc>
                <a:tc>
                  <a:txBody>
                    <a:bodyPr/>
                    <a:lstStyle/>
                    <a:p>
                      <a:r>
                        <a:rPr lang="en-US" dirty="0"/>
                        <a:t>Kari</a:t>
                      </a:r>
                    </a:p>
                  </a:txBody>
                  <a:tcPr anchor="ctr"/>
                </a:tc>
                <a:tc>
                  <a:txBody>
                    <a:bodyPr/>
                    <a:lstStyle/>
                    <a:p>
                      <a:r>
                        <a:rPr lang="en-US"/>
                        <a:t>77895</a:t>
                      </a:r>
                    </a:p>
                  </a:txBody>
                  <a:tcPr anchor="ctr"/>
                </a:tc>
                <a:extLst>
                  <a:ext uri="{0D108BD9-81ED-4DB2-BD59-A6C34878D82A}">
                    <a16:rowId xmlns:a16="http://schemas.microsoft.com/office/drawing/2014/main" val="10003"/>
                  </a:ext>
                </a:extLst>
              </a:tr>
              <a:tr h="0">
                <a:tc>
                  <a:txBody>
                    <a:bodyPr/>
                    <a:lstStyle/>
                    <a:p>
                      <a:r>
                        <a:rPr lang="en-US" dirty="0" err="1"/>
                        <a:t>Pettersen</a:t>
                      </a:r>
                      <a:endParaRPr lang="en-US" dirty="0"/>
                    </a:p>
                  </a:txBody>
                  <a:tcPr anchor="ctr"/>
                </a:tc>
                <a:tc>
                  <a:txBody>
                    <a:bodyPr/>
                    <a:lstStyle/>
                    <a:p>
                      <a:r>
                        <a:rPr lang="en-US" dirty="0"/>
                        <a:t>Kari</a:t>
                      </a:r>
                    </a:p>
                  </a:txBody>
                  <a:tcPr anchor="ctr"/>
                </a:tc>
                <a:tc>
                  <a:txBody>
                    <a:bodyPr/>
                    <a:lstStyle/>
                    <a:p>
                      <a:r>
                        <a:rPr lang="en-US"/>
                        <a:t>44678</a:t>
                      </a:r>
                    </a:p>
                  </a:txBody>
                  <a:tcPr anchor="ctr"/>
                </a:tc>
                <a:extLst>
                  <a:ext uri="{0D108BD9-81ED-4DB2-BD59-A6C34878D82A}">
                    <a16:rowId xmlns:a16="http://schemas.microsoft.com/office/drawing/2014/main" val="10004"/>
                  </a:ext>
                </a:extLst>
              </a:tr>
              <a:tr h="0">
                <a:tc>
                  <a:txBody>
                    <a:bodyPr/>
                    <a:lstStyle/>
                    <a:p>
                      <a:r>
                        <a:rPr lang="en-US" dirty="0"/>
                        <a:t> </a:t>
                      </a:r>
                    </a:p>
                  </a:txBody>
                  <a:tcPr anchor="ctr"/>
                </a:tc>
                <a:tc>
                  <a:txBody>
                    <a:bodyPr/>
                    <a:lstStyle/>
                    <a:p>
                      <a:r>
                        <a:rPr lang="en-US" dirty="0"/>
                        <a:t> </a:t>
                      </a:r>
                    </a:p>
                  </a:txBody>
                  <a:tcPr anchor="ctr"/>
                </a:tc>
                <a:tc>
                  <a:txBody>
                    <a:bodyPr/>
                    <a:lstStyle/>
                    <a:p>
                      <a:r>
                        <a:rPr lang="en-US" dirty="0"/>
                        <a:t>34764</a:t>
                      </a:r>
                    </a:p>
                  </a:txBody>
                  <a:tcPr anchor="ctr"/>
                </a:tc>
                <a:extLst>
                  <a:ext uri="{0D108BD9-81ED-4DB2-BD59-A6C34878D82A}">
                    <a16:rowId xmlns:a16="http://schemas.microsoft.com/office/drawing/2014/main" val="10005"/>
                  </a:ext>
                </a:extLst>
              </a:tr>
            </a:tbl>
          </a:graphicData>
        </a:graphic>
      </p:graphicFrame>
      <p:sp>
        <p:nvSpPr>
          <p:cNvPr id="199683" name="Rectangle 1"/>
          <p:cNvSpPr>
            <a:spLocks noChangeArrowheads="1"/>
          </p:cNvSpPr>
          <p:nvPr/>
        </p:nvSpPr>
        <p:spPr bwMode="auto">
          <a:xfrm>
            <a:off x="2424113" y="1700214"/>
            <a:ext cx="9144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We use the following SELECT statement:</a:t>
            </a:r>
          </a:p>
          <a:p>
            <a:pPr>
              <a:spcBef>
                <a:spcPct val="0"/>
              </a:spcBef>
              <a:buFontTx/>
              <a:buNone/>
            </a:pPr>
            <a:r>
              <a:rPr lang="en-US" altLang="en-US" sz="1800"/>
              <a:t>SELECT Persons.LastName, Persons.FirstName, Orders.OrderNo</a:t>
            </a:r>
            <a:br>
              <a:rPr lang="en-US" altLang="en-US" sz="1800"/>
            </a:br>
            <a:r>
              <a:rPr lang="en-US" altLang="en-US" sz="1800"/>
              <a:t>FROM Persons</a:t>
            </a:r>
            <a:br>
              <a:rPr lang="en-US" altLang="en-US" sz="1800"/>
            </a:br>
            <a:r>
              <a:rPr lang="en-US" altLang="en-US" sz="1800"/>
              <a:t>RIGHT JOIN Orders</a:t>
            </a:r>
            <a:br>
              <a:rPr lang="en-US" altLang="en-US" sz="1800"/>
            </a:br>
            <a:r>
              <a:rPr lang="en-US" altLang="en-US" sz="1800"/>
              <a:t>ON Persons.P_Id=Orders.P_Id</a:t>
            </a:r>
            <a:br>
              <a:rPr lang="en-US" altLang="en-US" sz="1800"/>
            </a:br>
            <a:r>
              <a:rPr lang="en-US" altLang="en-US" sz="1800"/>
              <a:t>ORDER BY Persons.LastName</a:t>
            </a:r>
          </a:p>
          <a:p>
            <a:pPr>
              <a:spcBef>
                <a:spcPct val="0"/>
              </a:spcBef>
              <a:buFontTx/>
              <a:buNone/>
            </a:pPr>
            <a:endParaRPr lang="en-US" altLang="en-US" sz="1800"/>
          </a:p>
          <a:p>
            <a:pPr>
              <a:spcBef>
                <a:spcPct val="0"/>
              </a:spcBef>
              <a:buFontTx/>
              <a:buNone/>
            </a:pPr>
            <a:endParaRPr lang="en-US" altLang="en-US" sz="1800"/>
          </a:p>
          <a:p>
            <a:pPr>
              <a:spcBef>
                <a:spcPct val="0"/>
              </a:spcBef>
              <a:buFontTx/>
              <a:buNone/>
            </a:pPr>
            <a:r>
              <a:rPr lang="en-US" altLang="en-US" sz="1800"/>
              <a:t>The result-set will look like this:</a:t>
            </a:r>
          </a:p>
        </p:txBody>
      </p:sp>
    </p:spTree>
    <p:extLst>
      <p:ext uri="{BB962C8B-B14F-4D97-AF65-F5344CB8AC3E}">
        <p14:creationId xmlns:p14="http://schemas.microsoft.com/office/powerpoint/2010/main" val="1349067447"/>
      </p:ext>
    </p:extLst>
  </p:cSld>
  <p:clrMapOvr>
    <a:masterClrMapping/>
  </p:clrMapOvr>
  <p:transition spd="slow">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
          <p:cNvSpPr>
            <a:spLocks noChangeArrowheads="1"/>
          </p:cNvSpPr>
          <p:nvPr/>
        </p:nvSpPr>
        <p:spPr bwMode="auto">
          <a:xfrm>
            <a:off x="1943100" y="1422400"/>
            <a:ext cx="80010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b="1" dirty="0"/>
              <a:t>FULL JOIN</a:t>
            </a:r>
          </a:p>
          <a:p>
            <a:pPr>
              <a:spcBef>
                <a:spcPct val="0"/>
              </a:spcBef>
              <a:buFontTx/>
              <a:buNone/>
            </a:pPr>
            <a:r>
              <a:rPr lang="en-US" altLang="en-US" sz="1800" dirty="0"/>
              <a:t>The FULL JOIN keyword return rows when there is a match in one of the tables.</a:t>
            </a:r>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endParaRPr lang="en-US" altLang="en-US" sz="1800" b="1" dirty="0"/>
          </a:p>
          <a:p>
            <a:pPr>
              <a:spcBef>
                <a:spcPct val="0"/>
              </a:spcBef>
              <a:buFontTx/>
              <a:buNone/>
            </a:pPr>
            <a:r>
              <a:rPr lang="en-US" altLang="en-US" sz="1800" b="1" dirty="0"/>
              <a:t>SQL FULL JOIN Syntax</a:t>
            </a:r>
          </a:p>
          <a:p>
            <a:pPr>
              <a:spcBef>
                <a:spcPct val="0"/>
              </a:spcBef>
              <a:buFontTx/>
              <a:buNone/>
            </a:pPr>
            <a:r>
              <a:rPr lang="en-US" altLang="en-US" sz="1800" dirty="0"/>
              <a:t>SELECT </a:t>
            </a:r>
            <a:r>
              <a:rPr lang="en-US" altLang="en-US" sz="1800" dirty="0" err="1"/>
              <a:t>column_name</a:t>
            </a:r>
            <a:r>
              <a:rPr lang="en-US" altLang="en-US" sz="1800" dirty="0"/>
              <a:t>(s)</a:t>
            </a:r>
            <a:br>
              <a:rPr lang="en-US" altLang="en-US" sz="1800" dirty="0"/>
            </a:br>
            <a:r>
              <a:rPr lang="en-US" altLang="en-US" sz="1800" dirty="0"/>
              <a:t>FROM table_name1</a:t>
            </a:r>
            <a:br>
              <a:rPr lang="en-US" altLang="en-US" sz="1800" dirty="0"/>
            </a:br>
            <a:r>
              <a:rPr lang="en-US" altLang="en-US" sz="1800" dirty="0"/>
              <a:t>FULL JOIN table_name2</a:t>
            </a:r>
            <a:br>
              <a:rPr lang="en-US" altLang="en-US" sz="1800" dirty="0"/>
            </a:br>
            <a:r>
              <a:rPr lang="en-US" altLang="en-US" sz="1800" dirty="0"/>
              <a:t>ON table_name1.column_name=table_name2.column_name</a:t>
            </a:r>
          </a:p>
        </p:txBody>
      </p:sp>
      <p:pic>
        <p:nvPicPr>
          <p:cNvPr id="200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2420938"/>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397910"/>
      </p:ext>
    </p:extLst>
  </p:cSld>
  <p:clrMapOvr>
    <a:masterClrMapping/>
  </p:clrMapOvr>
  <p:transition spd="slow">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63552" y="2018328"/>
          <a:ext cx="8359080" cy="1463040"/>
        </p:xfrm>
        <a:graphic>
          <a:graphicData uri="http://schemas.openxmlformats.org/drawingml/2006/table">
            <a:tbl>
              <a:tblPr>
                <a:tableStyleId>{3C2FFA5D-87B4-456A-9821-1D502468CF0F}</a:tableStyleId>
              </a:tblPr>
              <a:tblGrid>
                <a:gridCol w="1671816">
                  <a:extLst>
                    <a:ext uri="{9D8B030D-6E8A-4147-A177-3AD203B41FA5}">
                      <a16:colId xmlns:a16="http://schemas.microsoft.com/office/drawing/2014/main" val="20000"/>
                    </a:ext>
                  </a:extLst>
                </a:gridCol>
                <a:gridCol w="1671816">
                  <a:extLst>
                    <a:ext uri="{9D8B030D-6E8A-4147-A177-3AD203B41FA5}">
                      <a16:colId xmlns:a16="http://schemas.microsoft.com/office/drawing/2014/main" val="20001"/>
                    </a:ext>
                  </a:extLst>
                </a:gridCol>
                <a:gridCol w="1671816">
                  <a:extLst>
                    <a:ext uri="{9D8B030D-6E8A-4147-A177-3AD203B41FA5}">
                      <a16:colId xmlns:a16="http://schemas.microsoft.com/office/drawing/2014/main" val="20002"/>
                    </a:ext>
                  </a:extLst>
                </a:gridCol>
                <a:gridCol w="1671816">
                  <a:extLst>
                    <a:ext uri="{9D8B030D-6E8A-4147-A177-3AD203B41FA5}">
                      <a16:colId xmlns:a16="http://schemas.microsoft.com/office/drawing/2014/main" val="20003"/>
                    </a:ext>
                  </a:extLst>
                </a:gridCol>
                <a:gridCol w="1671816">
                  <a:extLst>
                    <a:ext uri="{9D8B030D-6E8A-4147-A177-3AD203B41FA5}">
                      <a16:colId xmlns:a16="http://schemas.microsoft.com/office/drawing/2014/main" val="20004"/>
                    </a:ext>
                  </a:extLst>
                </a:gridCol>
              </a:tblGrid>
              <a:tr h="312440">
                <a:tc>
                  <a:txBody>
                    <a:bodyPr/>
                    <a:lstStyle/>
                    <a:p>
                      <a:pPr algn="l"/>
                      <a:r>
                        <a:rPr lang="en-US" dirty="0" err="1"/>
                        <a:t>P_Id</a:t>
                      </a:r>
                      <a:endParaRPr lang="en-US" dirty="0"/>
                    </a:p>
                  </a:txBody>
                  <a:tcPr anchor="ctr"/>
                </a:tc>
                <a:tc>
                  <a:txBody>
                    <a:bodyPr/>
                    <a:lstStyle/>
                    <a:p>
                      <a:pPr algn="l"/>
                      <a:r>
                        <a:rPr lang="en-US" dirty="0" err="1"/>
                        <a:t>LastName</a:t>
                      </a:r>
                      <a:endParaRPr lang="en-US" dirty="0"/>
                    </a:p>
                  </a:txBody>
                  <a:tcPr anchor="ctr"/>
                </a:tc>
                <a:tc>
                  <a:txBody>
                    <a:bodyPr/>
                    <a:lstStyle/>
                    <a:p>
                      <a:pPr algn="l"/>
                      <a:r>
                        <a:rPr lang="en-US" dirty="0" err="1"/>
                        <a:t>FirstName</a:t>
                      </a:r>
                      <a:endParaRPr lang="en-US" dirty="0"/>
                    </a:p>
                  </a:txBody>
                  <a:tcPr anchor="ctr"/>
                </a:tc>
                <a:tc>
                  <a:txBody>
                    <a:bodyPr/>
                    <a:lstStyle/>
                    <a:p>
                      <a:pPr algn="l"/>
                      <a:r>
                        <a:rPr lang="en-US"/>
                        <a:t>Address</a:t>
                      </a:r>
                    </a:p>
                  </a:txBody>
                  <a:tcPr anchor="ctr"/>
                </a:tc>
                <a:tc>
                  <a:txBody>
                    <a:bodyPr/>
                    <a:lstStyle/>
                    <a:p>
                      <a:pPr algn="l"/>
                      <a:r>
                        <a:rPr lang="en-US"/>
                        <a:t>City</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a:t>Hansen</a:t>
                      </a:r>
                    </a:p>
                  </a:txBody>
                  <a:tcPr anchor="ctr"/>
                </a:tc>
                <a:tc>
                  <a:txBody>
                    <a:bodyPr/>
                    <a:lstStyle/>
                    <a:p>
                      <a:r>
                        <a:rPr lang="en-US" dirty="0"/>
                        <a:t>Ola</a:t>
                      </a:r>
                    </a:p>
                  </a:txBody>
                  <a:tcPr anchor="ctr"/>
                </a:tc>
                <a:tc>
                  <a:txBody>
                    <a:bodyPr/>
                    <a:lstStyle/>
                    <a:p>
                      <a:r>
                        <a:rPr lang="en-US" dirty="0" err="1"/>
                        <a:t>Timoteivn</a:t>
                      </a:r>
                      <a:r>
                        <a:rPr lang="en-US" dirty="0"/>
                        <a:t> 10</a:t>
                      </a:r>
                    </a:p>
                  </a:txBody>
                  <a:tcPr anchor="ctr"/>
                </a:tc>
                <a:tc>
                  <a:txBody>
                    <a:bodyPr/>
                    <a:lstStyle/>
                    <a:p>
                      <a:r>
                        <a:rPr lang="en-US"/>
                        <a:t>Sandnes</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dirty="0" err="1"/>
                        <a:t>Svendson</a:t>
                      </a:r>
                      <a:endParaRPr lang="en-US" dirty="0"/>
                    </a:p>
                  </a:txBody>
                  <a:tcPr anchor="ctr"/>
                </a:tc>
                <a:tc>
                  <a:txBody>
                    <a:bodyPr/>
                    <a:lstStyle/>
                    <a:p>
                      <a:r>
                        <a:rPr lang="en-US" dirty="0" err="1"/>
                        <a:t>Tove</a:t>
                      </a:r>
                      <a:endParaRPr lang="en-US" dirty="0"/>
                    </a:p>
                  </a:txBody>
                  <a:tcPr anchor="ctr"/>
                </a:tc>
                <a:tc>
                  <a:txBody>
                    <a:bodyPr/>
                    <a:lstStyle/>
                    <a:p>
                      <a:r>
                        <a:rPr lang="en-US" dirty="0" err="1"/>
                        <a:t>Borgvn</a:t>
                      </a:r>
                      <a:r>
                        <a:rPr lang="en-US" dirty="0"/>
                        <a:t> 23</a:t>
                      </a:r>
                    </a:p>
                  </a:txBody>
                  <a:tcPr anchor="ctr"/>
                </a:tc>
                <a:tc>
                  <a:txBody>
                    <a:bodyPr/>
                    <a:lstStyle/>
                    <a:p>
                      <a:r>
                        <a:rPr lang="en-US" dirty="0" err="1"/>
                        <a:t>Sandnes</a:t>
                      </a:r>
                      <a:endParaRPr lang="en-US" dirty="0"/>
                    </a:p>
                  </a:txBody>
                  <a:tcPr anchor="ctr"/>
                </a:tc>
                <a:extLst>
                  <a:ext uri="{0D108BD9-81ED-4DB2-BD59-A6C34878D82A}">
                    <a16:rowId xmlns:a16="http://schemas.microsoft.com/office/drawing/2014/main" val="10002"/>
                  </a:ext>
                </a:extLst>
              </a:tr>
              <a:tr h="0">
                <a:tc>
                  <a:txBody>
                    <a:bodyPr/>
                    <a:lstStyle/>
                    <a:p>
                      <a:r>
                        <a:rPr lang="en-US"/>
                        <a:t>3</a:t>
                      </a:r>
                    </a:p>
                  </a:txBody>
                  <a:tcPr anchor="ctr"/>
                </a:tc>
                <a:tc>
                  <a:txBody>
                    <a:bodyPr/>
                    <a:lstStyle/>
                    <a:p>
                      <a:r>
                        <a:rPr lang="en-US" dirty="0" err="1"/>
                        <a:t>Pettersen</a:t>
                      </a:r>
                      <a:endParaRPr lang="en-US" dirty="0"/>
                    </a:p>
                  </a:txBody>
                  <a:tcPr anchor="ctr"/>
                </a:tc>
                <a:tc>
                  <a:txBody>
                    <a:bodyPr/>
                    <a:lstStyle/>
                    <a:p>
                      <a:r>
                        <a:rPr lang="en-US" dirty="0"/>
                        <a:t>Kari</a:t>
                      </a:r>
                    </a:p>
                  </a:txBody>
                  <a:tcPr anchor="ctr"/>
                </a:tc>
                <a:tc>
                  <a:txBody>
                    <a:bodyPr/>
                    <a:lstStyle/>
                    <a:p>
                      <a:r>
                        <a:rPr lang="en-US"/>
                        <a:t>Storgt 20</a:t>
                      </a:r>
                    </a:p>
                  </a:txBody>
                  <a:tcPr anchor="ctr"/>
                </a:tc>
                <a:tc>
                  <a:txBody>
                    <a:bodyPr/>
                    <a:lstStyle/>
                    <a:p>
                      <a:r>
                        <a:rPr lang="en-US" dirty="0"/>
                        <a:t>Stavanger</a:t>
                      </a:r>
                    </a:p>
                  </a:txBody>
                  <a:tcPr anchor="ctr"/>
                </a:tc>
                <a:extLst>
                  <a:ext uri="{0D108BD9-81ED-4DB2-BD59-A6C34878D82A}">
                    <a16:rowId xmlns:a16="http://schemas.microsoft.com/office/drawing/2014/main" val="10003"/>
                  </a:ext>
                </a:extLst>
              </a:tr>
            </a:tbl>
          </a:graphicData>
        </a:graphic>
      </p:graphicFrame>
      <p:sp>
        <p:nvSpPr>
          <p:cNvPr id="201731" name="Rectangle 2"/>
          <p:cNvSpPr>
            <a:spLocks noChangeArrowheads="1"/>
          </p:cNvSpPr>
          <p:nvPr/>
        </p:nvSpPr>
        <p:spPr bwMode="auto">
          <a:xfrm>
            <a:off x="5033963" y="1484314"/>
            <a:ext cx="2216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“Persons" table</a:t>
            </a:r>
          </a:p>
        </p:txBody>
      </p:sp>
      <p:sp>
        <p:nvSpPr>
          <p:cNvPr id="201732" name="Rectangle 3"/>
          <p:cNvSpPr>
            <a:spLocks noChangeArrowheads="1"/>
          </p:cNvSpPr>
          <p:nvPr/>
        </p:nvSpPr>
        <p:spPr bwMode="auto">
          <a:xfrm>
            <a:off x="5016501" y="3644900"/>
            <a:ext cx="214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"Orders" table:</a:t>
            </a:r>
          </a:p>
        </p:txBody>
      </p:sp>
      <p:graphicFrame>
        <p:nvGraphicFramePr>
          <p:cNvPr id="5" name="Table 4"/>
          <p:cNvGraphicFramePr>
            <a:graphicFrameLocks noGrp="1"/>
          </p:cNvGraphicFramePr>
          <p:nvPr/>
        </p:nvGraphicFramePr>
        <p:xfrm>
          <a:off x="4583832" y="4077072"/>
          <a:ext cx="3048000" cy="2194560"/>
        </p:xfrm>
        <a:graphic>
          <a:graphicData uri="http://schemas.openxmlformats.org/drawingml/2006/table">
            <a:tbl>
              <a:tblPr>
                <a:tableStyleId>{3C2FFA5D-87B4-456A-9821-1D502468CF0F}</a:tableStyleId>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algn="l"/>
                      <a:r>
                        <a:rPr lang="en-US" dirty="0" err="1"/>
                        <a:t>O_Id</a:t>
                      </a:r>
                      <a:endParaRPr lang="en-US" dirty="0"/>
                    </a:p>
                  </a:txBody>
                  <a:tcPr anchor="ctr"/>
                </a:tc>
                <a:tc>
                  <a:txBody>
                    <a:bodyPr/>
                    <a:lstStyle/>
                    <a:p>
                      <a:pPr algn="l"/>
                      <a:r>
                        <a:rPr lang="en-US" dirty="0" err="1"/>
                        <a:t>OrderNo</a:t>
                      </a:r>
                      <a:endParaRPr lang="en-US" dirty="0"/>
                    </a:p>
                  </a:txBody>
                  <a:tcPr anchor="ctr"/>
                </a:tc>
                <a:tc>
                  <a:txBody>
                    <a:bodyPr/>
                    <a:lstStyle/>
                    <a:p>
                      <a:pPr algn="l"/>
                      <a:r>
                        <a:rPr lang="en-US"/>
                        <a:t>P_Id</a:t>
                      </a:r>
                    </a:p>
                  </a:txBody>
                  <a:tcPr anchor="ctr"/>
                </a:tc>
                <a:extLst>
                  <a:ext uri="{0D108BD9-81ED-4DB2-BD59-A6C34878D82A}">
                    <a16:rowId xmlns:a16="http://schemas.microsoft.com/office/drawing/2014/main" val="10000"/>
                  </a:ext>
                </a:extLst>
              </a:tr>
              <a:tr h="0">
                <a:tc>
                  <a:txBody>
                    <a:bodyPr/>
                    <a:lstStyle/>
                    <a:p>
                      <a:r>
                        <a:rPr lang="en-US"/>
                        <a:t>1</a:t>
                      </a:r>
                    </a:p>
                  </a:txBody>
                  <a:tcPr anchor="ctr"/>
                </a:tc>
                <a:tc>
                  <a:txBody>
                    <a:bodyPr/>
                    <a:lstStyle/>
                    <a:p>
                      <a:r>
                        <a:rPr lang="en-US" dirty="0"/>
                        <a:t>77895</a:t>
                      </a:r>
                    </a:p>
                  </a:txBody>
                  <a:tcPr anchor="ctr"/>
                </a:tc>
                <a:tc>
                  <a:txBody>
                    <a:bodyPr/>
                    <a:lstStyle/>
                    <a:p>
                      <a:r>
                        <a:rPr lang="en-US" dirty="0"/>
                        <a:t>3</a:t>
                      </a:r>
                    </a:p>
                  </a:txBody>
                  <a:tcPr anchor="ctr"/>
                </a:tc>
                <a:extLst>
                  <a:ext uri="{0D108BD9-81ED-4DB2-BD59-A6C34878D82A}">
                    <a16:rowId xmlns:a16="http://schemas.microsoft.com/office/drawing/2014/main" val="10001"/>
                  </a:ext>
                </a:extLst>
              </a:tr>
              <a:tr h="0">
                <a:tc>
                  <a:txBody>
                    <a:bodyPr/>
                    <a:lstStyle/>
                    <a:p>
                      <a:r>
                        <a:rPr lang="en-US"/>
                        <a:t>2</a:t>
                      </a:r>
                    </a:p>
                  </a:txBody>
                  <a:tcPr anchor="ctr"/>
                </a:tc>
                <a:tc>
                  <a:txBody>
                    <a:bodyPr/>
                    <a:lstStyle/>
                    <a:p>
                      <a:r>
                        <a:rPr lang="en-US"/>
                        <a:t>44678</a:t>
                      </a:r>
                    </a:p>
                  </a:txBody>
                  <a:tcPr anchor="ctr"/>
                </a:tc>
                <a:tc>
                  <a:txBody>
                    <a:bodyPr/>
                    <a:lstStyle/>
                    <a:p>
                      <a:r>
                        <a:rPr lang="en-US" dirty="0"/>
                        <a:t>3</a:t>
                      </a:r>
                    </a:p>
                  </a:txBody>
                  <a:tcPr anchor="ctr"/>
                </a:tc>
                <a:extLst>
                  <a:ext uri="{0D108BD9-81ED-4DB2-BD59-A6C34878D82A}">
                    <a16:rowId xmlns:a16="http://schemas.microsoft.com/office/drawing/2014/main" val="10002"/>
                  </a:ext>
                </a:extLst>
              </a:tr>
              <a:tr h="0">
                <a:tc>
                  <a:txBody>
                    <a:bodyPr/>
                    <a:lstStyle/>
                    <a:p>
                      <a:r>
                        <a:rPr lang="en-US" dirty="0"/>
                        <a:t>3</a:t>
                      </a:r>
                    </a:p>
                  </a:txBody>
                  <a:tcPr anchor="ctr"/>
                </a:tc>
                <a:tc>
                  <a:txBody>
                    <a:bodyPr/>
                    <a:lstStyle/>
                    <a:p>
                      <a:r>
                        <a:rPr lang="en-US"/>
                        <a:t>22456</a:t>
                      </a:r>
                    </a:p>
                  </a:txBody>
                  <a:tcPr anchor="ctr"/>
                </a:tc>
                <a:tc>
                  <a:txBody>
                    <a:bodyPr/>
                    <a:lstStyle/>
                    <a:p>
                      <a:r>
                        <a:rPr lang="en-US" dirty="0"/>
                        <a:t>1</a:t>
                      </a:r>
                    </a:p>
                  </a:txBody>
                  <a:tcPr anchor="ctr"/>
                </a:tc>
                <a:extLst>
                  <a:ext uri="{0D108BD9-81ED-4DB2-BD59-A6C34878D82A}">
                    <a16:rowId xmlns:a16="http://schemas.microsoft.com/office/drawing/2014/main" val="10003"/>
                  </a:ext>
                </a:extLst>
              </a:tr>
              <a:tr h="0">
                <a:tc>
                  <a:txBody>
                    <a:bodyPr/>
                    <a:lstStyle/>
                    <a:p>
                      <a:r>
                        <a:rPr lang="en-US"/>
                        <a:t>4</a:t>
                      </a:r>
                    </a:p>
                  </a:txBody>
                  <a:tcPr anchor="ctr"/>
                </a:tc>
                <a:tc>
                  <a:txBody>
                    <a:bodyPr/>
                    <a:lstStyle/>
                    <a:p>
                      <a:r>
                        <a:rPr lang="en-US"/>
                        <a:t>24562</a:t>
                      </a:r>
                    </a:p>
                  </a:txBody>
                  <a:tcPr anchor="ctr"/>
                </a:tc>
                <a:tc>
                  <a:txBody>
                    <a:bodyPr/>
                    <a:lstStyle/>
                    <a:p>
                      <a:r>
                        <a:rPr lang="en-US" dirty="0"/>
                        <a:t>1</a:t>
                      </a:r>
                    </a:p>
                  </a:txBody>
                  <a:tcPr anchor="ctr"/>
                </a:tc>
                <a:extLst>
                  <a:ext uri="{0D108BD9-81ED-4DB2-BD59-A6C34878D82A}">
                    <a16:rowId xmlns:a16="http://schemas.microsoft.com/office/drawing/2014/main" val="10004"/>
                  </a:ext>
                </a:extLst>
              </a:tr>
              <a:tr h="0">
                <a:tc>
                  <a:txBody>
                    <a:bodyPr/>
                    <a:lstStyle/>
                    <a:p>
                      <a:r>
                        <a:rPr lang="en-US"/>
                        <a:t>5</a:t>
                      </a:r>
                    </a:p>
                  </a:txBody>
                  <a:tcPr anchor="ctr"/>
                </a:tc>
                <a:tc>
                  <a:txBody>
                    <a:bodyPr/>
                    <a:lstStyle/>
                    <a:p>
                      <a:r>
                        <a:rPr lang="en-US"/>
                        <a:t>34764</a:t>
                      </a:r>
                    </a:p>
                  </a:txBody>
                  <a:tcPr anchor="ctr"/>
                </a:tc>
                <a:tc>
                  <a:txBody>
                    <a:bodyPr/>
                    <a:lstStyle/>
                    <a:p>
                      <a:r>
                        <a:rPr lang="en-US" dirty="0"/>
                        <a:t>15</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1779163"/>
      </p:ext>
    </p:extLst>
  </p:cSld>
  <p:clrMapOvr>
    <a:masterClrMapping/>
  </p:clrMapOvr>
  <p:transition spd="slow">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
          <p:cNvSpPr>
            <a:spLocks noChangeArrowheads="1"/>
          </p:cNvSpPr>
          <p:nvPr/>
        </p:nvSpPr>
        <p:spPr bwMode="auto">
          <a:xfrm>
            <a:off x="2208213" y="1557338"/>
            <a:ext cx="75438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t>SELECT </a:t>
            </a:r>
            <a:r>
              <a:rPr lang="en-US" altLang="en-US" sz="1800" dirty="0" err="1"/>
              <a:t>Persons.LastName</a:t>
            </a:r>
            <a:r>
              <a:rPr lang="en-US" altLang="en-US" sz="1800" dirty="0"/>
              <a:t>, </a:t>
            </a:r>
            <a:r>
              <a:rPr lang="en-US" altLang="en-US" sz="1800" dirty="0" err="1"/>
              <a:t>Persons.FirstName</a:t>
            </a:r>
            <a:r>
              <a:rPr lang="en-US" altLang="en-US" sz="1800" dirty="0"/>
              <a:t>, </a:t>
            </a:r>
            <a:r>
              <a:rPr lang="en-US" altLang="en-US" sz="1800" dirty="0" err="1"/>
              <a:t>Orders.OrderNo</a:t>
            </a:r>
            <a:br>
              <a:rPr lang="en-US" altLang="en-US" sz="1800" dirty="0"/>
            </a:br>
            <a:r>
              <a:rPr lang="en-US" altLang="en-US" sz="1800" dirty="0"/>
              <a:t>FROM Persons</a:t>
            </a:r>
            <a:br>
              <a:rPr lang="en-US" altLang="en-US" sz="1800" dirty="0"/>
            </a:br>
            <a:r>
              <a:rPr lang="en-US" altLang="en-US" sz="1800" dirty="0"/>
              <a:t>FULL JOIN Orders</a:t>
            </a:r>
            <a:br>
              <a:rPr lang="en-US" altLang="en-US" sz="1800" dirty="0"/>
            </a:br>
            <a:r>
              <a:rPr lang="en-US" altLang="en-US" sz="1800" dirty="0"/>
              <a:t>ON </a:t>
            </a:r>
            <a:r>
              <a:rPr lang="en-US" altLang="en-US" sz="1800" dirty="0" err="1"/>
              <a:t>Persons.P_Id</a:t>
            </a:r>
            <a:r>
              <a:rPr lang="en-US" altLang="en-US" sz="1800" dirty="0"/>
              <a:t>=</a:t>
            </a:r>
            <a:r>
              <a:rPr lang="en-US" altLang="en-US" sz="1800" dirty="0" err="1"/>
              <a:t>Orders.P_Id</a:t>
            </a:r>
            <a:br>
              <a:rPr lang="en-US" altLang="en-US" sz="1800" dirty="0"/>
            </a:br>
            <a:r>
              <a:rPr lang="en-US" altLang="en-US" sz="1800" dirty="0"/>
              <a:t>ORDER BY </a:t>
            </a:r>
            <a:r>
              <a:rPr lang="en-US" altLang="en-US" sz="1800" dirty="0" err="1"/>
              <a:t>Persons.LastName</a:t>
            </a:r>
            <a:endParaRPr lang="en-US" altLang="en-US" sz="1800" dirty="0"/>
          </a:p>
        </p:txBody>
      </p:sp>
      <p:graphicFrame>
        <p:nvGraphicFramePr>
          <p:cNvPr id="3" name="Table 2"/>
          <p:cNvGraphicFramePr>
            <a:graphicFrameLocks noGrp="1"/>
          </p:cNvGraphicFramePr>
          <p:nvPr/>
        </p:nvGraphicFramePr>
        <p:xfrm>
          <a:off x="5879977" y="3645024"/>
          <a:ext cx="4335015" cy="2560320"/>
        </p:xfrm>
        <a:graphic>
          <a:graphicData uri="http://schemas.openxmlformats.org/drawingml/2006/table">
            <a:tbl>
              <a:tblPr>
                <a:tableStyleId>{3C2FFA5D-87B4-456A-9821-1D502468CF0F}</a:tableStyleId>
              </a:tblPr>
              <a:tblGrid>
                <a:gridCol w="1445005">
                  <a:extLst>
                    <a:ext uri="{9D8B030D-6E8A-4147-A177-3AD203B41FA5}">
                      <a16:colId xmlns:a16="http://schemas.microsoft.com/office/drawing/2014/main" val="20000"/>
                    </a:ext>
                  </a:extLst>
                </a:gridCol>
                <a:gridCol w="1445005">
                  <a:extLst>
                    <a:ext uri="{9D8B030D-6E8A-4147-A177-3AD203B41FA5}">
                      <a16:colId xmlns:a16="http://schemas.microsoft.com/office/drawing/2014/main" val="20001"/>
                    </a:ext>
                  </a:extLst>
                </a:gridCol>
                <a:gridCol w="1445005">
                  <a:extLst>
                    <a:ext uri="{9D8B030D-6E8A-4147-A177-3AD203B41FA5}">
                      <a16:colId xmlns:a16="http://schemas.microsoft.com/office/drawing/2014/main" val="20002"/>
                    </a:ext>
                  </a:extLst>
                </a:gridCol>
              </a:tblGrid>
              <a:tr h="0">
                <a:tc>
                  <a:txBody>
                    <a:bodyPr/>
                    <a:lstStyle/>
                    <a:p>
                      <a:pPr algn="l"/>
                      <a:r>
                        <a:rPr lang="en-US" dirty="0" err="1"/>
                        <a:t>LastName</a:t>
                      </a:r>
                      <a:endParaRPr lang="en-US" dirty="0"/>
                    </a:p>
                  </a:txBody>
                  <a:tcPr anchor="ctr"/>
                </a:tc>
                <a:tc>
                  <a:txBody>
                    <a:bodyPr/>
                    <a:lstStyle/>
                    <a:p>
                      <a:pPr algn="l"/>
                      <a:r>
                        <a:rPr lang="en-US"/>
                        <a:t>FirstName</a:t>
                      </a:r>
                    </a:p>
                  </a:txBody>
                  <a:tcPr anchor="ctr"/>
                </a:tc>
                <a:tc>
                  <a:txBody>
                    <a:bodyPr/>
                    <a:lstStyle/>
                    <a:p>
                      <a:pPr algn="l"/>
                      <a:r>
                        <a:rPr lang="en-US" dirty="0" err="1"/>
                        <a:t>OrderNo</a:t>
                      </a:r>
                      <a:endParaRPr lang="en-US" dirty="0"/>
                    </a:p>
                  </a:txBody>
                  <a:tcPr anchor="ctr"/>
                </a:tc>
                <a:extLst>
                  <a:ext uri="{0D108BD9-81ED-4DB2-BD59-A6C34878D82A}">
                    <a16:rowId xmlns:a16="http://schemas.microsoft.com/office/drawing/2014/main" val="10000"/>
                  </a:ext>
                </a:extLst>
              </a:tr>
              <a:tr h="0">
                <a:tc>
                  <a:txBody>
                    <a:bodyPr/>
                    <a:lstStyle/>
                    <a:p>
                      <a:r>
                        <a:rPr lang="en-US" dirty="0"/>
                        <a:t>Hansen</a:t>
                      </a:r>
                    </a:p>
                  </a:txBody>
                  <a:tcPr anchor="ctr"/>
                </a:tc>
                <a:tc>
                  <a:txBody>
                    <a:bodyPr/>
                    <a:lstStyle/>
                    <a:p>
                      <a:r>
                        <a:rPr lang="en-US" dirty="0"/>
                        <a:t>Ola</a:t>
                      </a:r>
                    </a:p>
                  </a:txBody>
                  <a:tcPr anchor="ctr"/>
                </a:tc>
                <a:tc>
                  <a:txBody>
                    <a:bodyPr/>
                    <a:lstStyle/>
                    <a:p>
                      <a:r>
                        <a:rPr lang="en-US"/>
                        <a:t>22456</a:t>
                      </a:r>
                    </a:p>
                  </a:txBody>
                  <a:tcPr anchor="ctr"/>
                </a:tc>
                <a:extLst>
                  <a:ext uri="{0D108BD9-81ED-4DB2-BD59-A6C34878D82A}">
                    <a16:rowId xmlns:a16="http://schemas.microsoft.com/office/drawing/2014/main" val="10001"/>
                  </a:ext>
                </a:extLst>
              </a:tr>
              <a:tr h="0">
                <a:tc>
                  <a:txBody>
                    <a:bodyPr/>
                    <a:lstStyle/>
                    <a:p>
                      <a:r>
                        <a:rPr lang="en-US" dirty="0"/>
                        <a:t>Hansen</a:t>
                      </a:r>
                    </a:p>
                  </a:txBody>
                  <a:tcPr anchor="ctr"/>
                </a:tc>
                <a:tc>
                  <a:txBody>
                    <a:bodyPr/>
                    <a:lstStyle/>
                    <a:p>
                      <a:r>
                        <a:rPr lang="en-US"/>
                        <a:t>Ola</a:t>
                      </a:r>
                    </a:p>
                  </a:txBody>
                  <a:tcPr anchor="ctr"/>
                </a:tc>
                <a:tc>
                  <a:txBody>
                    <a:bodyPr/>
                    <a:lstStyle/>
                    <a:p>
                      <a:r>
                        <a:rPr lang="en-US" dirty="0"/>
                        <a:t>24562</a:t>
                      </a:r>
                    </a:p>
                  </a:txBody>
                  <a:tcPr anchor="ctr"/>
                </a:tc>
                <a:extLst>
                  <a:ext uri="{0D108BD9-81ED-4DB2-BD59-A6C34878D82A}">
                    <a16:rowId xmlns:a16="http://schemas.microsoft.com/office/drawing/2014/main" val="10002"/>
                  </a:ext>
                </a:extLst>
              </a:tr>
              <a:tr h="0">
                <a:tc>
                  <a:txBody>
                    <a:bodyPr/>
                    <a:lstStyle/>
                    <a:p>
                      <a:r>
                        <a:rPr lang="en-US" dirty="0" err="1"/>
                        <a:t>Pettersen</a:t>
                      </a:r>
                      <a:endParaRPr lang="en-US" dirty="0"/>
                    </a:p>
                  </a:txBody>
                  <a:tcPr anchor="ctr"/>
                </a:tc>
                <a:tc>
                  <a:txBody>
                    <a:bodyPr/>
                    <a:lstStyle/>
                    <a:p>
                      <a:r>
                        <a:rPr lang="en-US" dirty="0"/>
                        <a:t>Kari</a:t>
                      </a:r>
                    </a:p>
                  </a:txBody>
                  <a:tcPr anchor="ctr"/>
                </a:tc>
                <a:tc>
                  <a:txBody>
                    <a:bodyPr/>
                    <a:lstStyle/>
                    <a:p>
                      <a:r>
                        <a:rPr lang="en-US" dirty="0"/>
                        <a:t>77895</a:t>
                      </a:r>
                    </a:p>
                  </a:txBody>
                  <a:tcPr anchor="ctr"/>
                </a:tc>
                <a:extLst>
                  <a:ext uri="{0D108BD9-81ED-4DB2-BD59-A6C34878D82A}">
                    <a16:rowId xmlns:a16="http://schemas.microsoft.com/office/drawing/2014/main" val="10003"/>
                  </a:ext>
                </a:extLst>
              </a:tr>
              <a:tr h="0">
                <a:tc>
                  <a:txBody>
                    <a:bodyPr/>
                    <a:lstStyle/>
                    <a:p>
                      <a:r>
                        <a:rPr lang="en-US" dirty="0" err="1"/>
                        <a:t>Pettersen</a:t>
                      </a:r>
                      <a:endParaRPr lang="en-US" dirty="0"/>
                    </a:p>
                  </a:txBody>
                  <a:tcPr anchor="ctr"/>
                </a:tc>
                <a:tc>
                  <a:txBody>
                    <a:bodyPr/>
                    <a:lstStyle/>
                    <a:p>
                      <a:r>
                        <a:rPr lang="en-US"/>
                        <a:t>Kari</a:t>
                      </a:r>
                    </a:p>
                  </a:txBody>
                  <a:tcPr anchor="ctr"/>
                </a:tc>
                <a:tc>
                  <a:txBody>
                    <a:bodyPr/>
                    <a:lstStyle/>
                    <a:p>
                      <a:r>
                        <a:rPr lang="en-US"/>
                        <a:t>44678</a:t>
                      </a:r>
                    </a:p>
                  </a:txBody>
                  <a:tcPr anchor="ctr"/>
                </a:tc>
                <a:extLst>
                  <a:ext uri="{0D108BD9-81ED-4DB2-BD59-A6C34878D82A}">
                    <a16:rowId xmlns:a16="http://schemas.microsoft.com/office/drawing/2014/main" val="10004"/>
                  </a:ext>
                </a:extLst>
              </a:tr>
              <a:tr h="0">
                <a:tc>
                  <a:txBody>
                    <a:bodyPr/>
                    <a:lstStyle/>
                    <a:p>
                      <a:r>
                        <a:rPr lang="en-US" dirty="0" err="1"/>
                        <a:t>Svendson</a:t>
                      </a:r>
                      <a:endParaRPr lang="en-US" dirty="0"/>
                    </a:p>
                  </a:txBody>
                  <a:tcPr anchor="ctr"/>
                </a:tc>
                <a:tc>
                  <a:txBody>
                    <a:bodyPr/>
                    <a:lstStyle/>
                    <a:p>
                      <a:r>
                        <a:rPr lang="en-US"/>
                        <a:t>Tove</a:t>
                      </a:r>
                    </a:p>
                  </a:txBody>
                  <a:tcPr anchor="ctr"/>
                </a:tc>
                <a:tc>
                  <a:txBody>
                    <a:bodyPr/>
                    <a:lstStyle/>
                    <a:p>
                      <a:r>
                        <a:rPr lang="en-US"/>
                        <a:t> </a:t>
                      </a:r>
                    </a:p>
                  </a:txBody>
                  <a:tcPr anchor="ctr"/>
                </a:tc>
                <a:extLst>
                  <a:ext uri="{0D108BD9-81ED-4DB2-BD59-A6C34878D82A}">
                    <a16:rowId xmlns:a16="http://schemas.microsoft.com/office/drawing/2014/main" val="10005"/>
                  </a:ext>
                </a:extLst>
              </a:tr>
              <a:tr h="0">
                <a:tc>
                  <a:txBody>
                    <a:bodyPr/>
                    <a:lstStyle/>
                    <a:p>
                      <a:r>
                        <a:rPr lang="en-US" dirty="0"/>
                        <a:t> </a:t>
                      </a:r>
                    </a:p>
                  </a:txBody>
                  <a:tcPr anchor="ctr"/>
                </a:tc>
                <a:tc>
                  <a:txBody>
                    <a:bodyPr/>
                    <a:lstStyle/>
                    <a:p>
                      <a:r>
                        <a:rPr lang="en-US" dirty="0"/>
                        <a:t> </a:t>
                      </a:r>
                    </a:p>
                  </a:txBody>
                  <a:tcPr anchor="ctr"/>
                </a:tc>
                <a:tc>
                  <a:txBody>
                    <a:bodyPr/>
                    <a:lstStyle/>
                    <a:p>
                      <a:r>
                        <a:rPr lang="en-US" dirty="0"/>
                        <a:t>34764</a:t>
                      </a:r>
                    </a:p>
                  </a:txBody>
                  <a:tcPr anchor="ctr"/>
                </a:tc>
                <a:extLst>
                  <a:ext uri="{0D108BD9-81ED-4DB2-BD59-A6C34878D82A}">
                    <a16:rowId xmlns:a16="http://schemas.microsoft.com/office/drawing/2014/main" val="10006"/>
                  </a:ext>
                </a:extLst>
              </a:tr>
            </a:tbl>
          </a:graphicData>
        </a:graphic>
      </p:graphicFrame>
      <p:sp>
        <p:nvSpPr>
          <p:cNvPr id="202756" name="Rectangle 1"/>
          <p:cNvSpPr>
            <a:spLocks noChangeArrowheads="1"/>
          </p:cNvSpPr>
          <p:nvPr/>
        </p:nvSpPr>
        <p:spPr bwMode="auto">
          <a:xfrm>
            <a:off x="1981200" y="4696897"/>
            <a:ext cx="3365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result-set will look like this:</a:t>
            </a:r>
          </a:p>
        </p:txBody>
      </p:sp>
    </p:spTree>
    <p:extLst>
      <p:ext uri="{BB962C8B-B14F-4D97-AF65-F5344CB8AC3E}">
        <p14:creationId xmlns:p14="http://schemas.microsoft.com/office/powerpoint/2010/main" val="3433588575"/>
      </p:ext>
    </p:extLst>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4"/>
          <p:cNvSpPr>
            <a:spLocks noGrp="1" noChangeArrowheads="1"/>
          </p:cNvSpPr>
          <p:nvPr>
            <p:ph type="title"/>
          </p:nvPr>
        </p:nvSpPr>
        <p:spPr/>
        <p:txBody>
          <a:bodyPr>
            <a:normAutofit fontScale="90000"/>
          </a:bodyPr>
          <a:lstStyle/>
          <a:p>
            <a:r>
              <a:rPr lang="en-US" altLang="en-US"/>
              <a:t>SELF JOIN</a:t>
            </a:r>
          </a:p>
        </p:txBody>
      </p:sp>
      <p:sp>
        <p:nvSpPr>
          <p:cNvPr id="6" name="Content Placeholder 5"/>
          <p:cNvSpPr>
            <a:spLocks noGrp="1"/>
          </p:cNvSpPr>
          <p:nvPr>
            <p:ph idx="1"/>
          </p:nvPr>
        </p:nvSpPr>
        <p:spPr/>
        <p:txBody>
          <a:bodyPr/>
          <a:lstStyle/>
          <a:p>
            <a:pPr>
              <a:defRPr/>
            </a:pPr>
            <a:r>
              <a:rPr lang="en-US" dirty="0"/>
              <a:t>A SELF JOIN is used to find records in a table that are related to other records in the same table.</a:t>
            </a:r>
          </a:p>
          <a:p>
            <a:pPr>
              <a:defRPr/>
            </a:pPr>
            <a:r>
              <a:rPr lang="en-US" sz="2400" b="1" dirty="0"/>
              <a:t>SQL SELF JOIN SYNTAX</a:t>
            </a:r>
          </a:p>
          <a:p>
            <a:pPr>
              <a:defRPr/>
            </a:pPr>
            <a:r>
              <a:rPr lang="en-US" sz="2400" dirty="0"/>
              <a:t>SELECT </a:t>
            </a:r>
            <a:r>
              <a:rPr lang="en-US" sz="2400" dirty="0" err="1"/>
              <a:t>column_name</a:t>
            </a:r>
            <a:r>
              <a:rPr lang="en-US" sz="2400" dirty="0"/>
              <a:t>(s)</a:t>
            </a:r>
            <a:br>
              <a:rPr lang="en-US" sz="2400" dirty="0"/>
            </a:br>
            <a:r>
              <a:rPr lang="en-US" sz="2400" dirty="0"/>
              <a:t>FROM table_name1</a:t>
            </a:r>
            <a:br>
              <a:rPr lang="en-US" sz="2400" dirty="0"/>
            </a:br>
            <a:r>
              <a:rPr lang="en-US" sz="2400" dirty="0"/>
              <a:t>SELF JOIN table_name2</a:t>
            </a:r>
            <a:br>
              <a:rPr lang="en-US" sz="2400" dirty="0"/>
            </a:br>
            <a:r>
              <a:rPr lang="en-US" sz="2400" dirty="0"/>
              <a:t>ON table_name1.column_name=table_name2.column_name</a:t>
            </a:r>
          </a:p>
          <a:p>
            <a:pPr>
              <a:defRPr/>
            </a:pPr>
            <a:endParaRPr lang="en-US" sz="2000" b="1" dirty="0"/>
          </a:p>
          <a:p>
            <a:pPr>
              <a:defRPr/>
            </a:pPr>
            <a:endParaRPr lang="en-US" dirty="0"/>
          </a:p>
        </p:txBody>
      </p:sp>
    </p:spTree>
    <p:extLst>
      <p:ext uri="{BB962C8B-B14F-4D97-AF65-F5344CB8AC3E}">
        <p14:creationId xmlns:p14="http://schemas.microsoft.com/office/powerpoint/2010/main" val="3067705644"/>
      </p:ext>
    </p:extLst>
  </p:cSld>
  <p:clrMapOvr>
    <a:masterClrMapping/>
  </p:clrMapOvr>
  <p:transition spd="slow">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normAutofit fontScale="90000"/>
          </a:bodyPr>
          <a:lstStyle/>
          <a:p>
            <a:r>
              <a:rPr lang="en-US" altLang="en-US"/>
              <a:t>TASK</a:t>
            </a:r>
          </a:p>
        </p:txBody>
      </p:sp>
      <p:sp>
        <p:nvSpPr>
          <p:cNvPr id="3" name="Content Placeholder 2"/>
          <p:cNvSpPr>
            <a:spLocks noGrp="1"/>
          </p:cNvSpPr>
          <p:nvPr>
            <p:ph idx="1"/>
          </p:nvPr>
        </p:nvSpPr>
        <p:spPr/>
        <p:txBody>
          <a:bodyPr/>
          <a:lstStyle/>
          <a:p>
            <a:pPr>
              <a:defRPr/>
            </a:pPr>
            <a:r>
              <a:rPr lang="en-US" dirty="0"/>
              <a:t>Students Table having attributes as:</a:t>
            </a:r>
          </a:p>
          <a:p>
            <a:pPr lvl="1">
              <a:defRPr/>
            </a:pPr>
            <a:r>
              <a:rPr lang="en-US" dirty="0"/>
              <a:t>Name				- Id</a:t>
            </a:r>
          </a:p>
          <a:p>
            <a:pPr lvl="1">
              <a:defRPr/>
            </a:pPr>
            <a:r>
              <a:rPr lang="en-US" dirty="0"/>
              <a:t>Location			- Age</a:t>
            </a:r>
          </a:p>
          <a:p>
            <a:pPr lvl="1">
              <a:defRPr/>
            </a:pPr>
            <a:r>
              <a:rPr lang="en-US" dirty="0"/>
              <a:t>Duration			- Contact</a:t>
            </a:r>
          </a:p>
          <a:p>
            <a:pPr>
              <a:defRPr/>
            </a:pPr>
            <a:r>
              <a:rPr lang="en-US" dirty="0"/>
              <a:t>Aptech Table having attributes as:</a:t>
            </a:r>
          </a:p>
          <a:p>
            <a:pPr lvl="1">
              <a:defRPr/>
            </a:pPr>
            <a:r>
              <a:rPr lang="en-US" dirty="0"/>
              <a:t>Country			-Branch Code</a:t>
            </a:r>
          </a:p>
          <a:p>
            <a:pPr lvl="1">
              <a:defRPr/>
            </a:pPr>
            <a:r>
              <a:rPr lang="en-US" dirty="0"/>
              <a:t>Location			-</a:t>
            </a:r>
            <a:r>
              <a:rPr lang="en-US" dirty="0" err="1"/>
              <a:t>Num_Batches</a:t>
            </a:r>
            <a:endParaRPr lang="en-US" dirty="0"/>
          </a:p>
          <a:p>
            <a:pPr lvl="1">
              <a:defRPr/>
            </a:pPr>
            <a:r>
              <a:rPr lang="en-US" dirty="0"/>
              <a:t>Courses			- </a:t>
            </a:r>
            <a:r>
              <a:rPr lang="en-US" dirty="0" err="1"/>
              <a:t>Date_of_Foundation</a:t>
            </a:r>
            <a:r>
              <a:rPr lang="en-US" dirty="0"/>
              <a:t> </a:t>
            </a:r>
          </a:p>
        </p:txBody>
      </p:sp>
    </p:spTree>
    <p:extLst>
      <p:ext uri="{BB962C8B-B14F-4D97-AF65-F5344CB8AC3E}">
        <p14:creationId xmlns:p14="http://schemas.microsoft.com/office/powerpoint/2010/main" val="17384691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noChangeArrowheads="1"/>
          </p:cNvSpPr>
          <p:nvPr>
            <p:ph type="ctrTitle"/>
          </p:nvPr>
        </p:nvSpPr>
        <p:spPr/>
        <p:txBody>
          <a:bodyPr/>
          <a:lstStyle/>
          <a:p>
            <a:r>
              <a:rPr lang="en-US" altLang="en-US"/>
              <a:t>GROUP BY CLAUSE</a:t>
            </a:r>
          </a:p>
        </p:txBody>
      </p:sp>
    </p:spTree>
    <p:extLst>
      <p:ext uri="{BB962C8B-B14F-4D97-AF65-F5344CB8AC3E}">
        <p14:creationId xmlns:p14="http://schemas.microsoft.com/office/powerpoint/2010/main" val="3911548504"/>
      </p:ext>
    </p:extLst>
  </p:cSld>
  <p:clrMapOvr>
    <a:masterClrMapping/>
  </p:clrMapOvr>
  <p:transition spd="slow">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defRPr/>
            </a:pPr>
            <a:r>
              <a:rPr lang="en-US" dirty="0"/>
              <a:t>The GROUP BY clause is used to organize output rows into groups.</a:t>
            </a:r>
          </a:p>
          <a:p>
            <a:pPr>
              <a:defRPr/>
            </a:pPr>
            <a:r>
              <a:rPr lang="en-US" dirty="0"/>
              <a:t>Group by clause can be used with different clauses. That are given below</a:t>
            </a:r>
          </a:p>
          <a:p>
            <a:pPr>
              <a:defRPr/>
            </a:pPr>
            <a:r>
              <a:rPr lang="en-US" dirty="0"/>
              <a:t>Group by with where</a:t>
            </a:r>
          </a:p>
          <a:p>
            <a:pPr>
              <a:defRPr/>
            </a:pPr>
            <a:r>
              <a:rPr lang="en-US" dirty="0"/>
              <a:t>Group by with null </a:t>
            </a:r>
          </a:p>
          <a:p>
            <a:pPr>
              <a:defRPr/>
            </a:pPr>
            <a:r>
              <a:rPr lang="en-US" dirty="0"/>
              <a:t>Group by with all</a:t>
            </a:r>
          </a:p>
          <a:p>
            <a:pPr>
              <a:defRPr/>
            </a:pPr>
            <a:r>
              <a:rPr lang="en-US" dirty="0"/>
              <a:t>Group by with having</a:t>
            </a:r>
          </a:p>
          <a:p>
            <a:pPr>
              <a:defRPr/>
            </a:pPr>
            <a:endParaRPr lang="en-US" dirty="0"/>
          </a:p>
        </p:txBody>
      </p:sp>
    </p:spTree>
    <p:extLst>
      <p:ext uri="{BB962C8B-B14F-4D97-AF65-F5344CB8AC3E}">
        <p14:creationId xmlns:p14="http://schemas.microsoft.com/office/powerpoint/2010/main" val="1805417293"/>
      </p:ext>
    </p:extLst>
  </p:cSld>
  <p:clrMapOvr>
    <a:masterClrMapping/>
  </p:clrMapOvr>
  <p:transition spd="slow">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defRPr/>
            </a:pPr>
            <a:r>
              <a:rPr lang="en-US" dirty="0"/>
              <a:t>The where clause can be used with group by clause to restrict the row for grouping.</a:t>
            </a:r>
          </a:p>
          <a:p>
            <a:pPr>
              <a:defRPr/>
            </a:pPr>
            <a:r>
              <a:rPr lang="en-US" dirty="0"/>
              <a:t>The rows that satisfy the search condition are considered fro grouping.</a:t>
            </a:r>
          </a:p>
          <a:p>
            <a:pPr>
              <a:defRPr/>
            </a:pPr>
            <a:endParaRPr lang="en-US" dirty="0"/>
          </a:p>
          <a:p>
            <a:pPr>
              <a:defRPr/>
            </a:pPr>
            <a:r>
              <a:rPr lang="en-US" dirty="0"/>
              <a:t>Example :</a:t>
            </a:r>
          </a:p>
          <a:p>
            <a:pPr marL="109728" indent="0">
              <a:buNone/>
              <a:defRPr/>
            </a:pPr>
            <a:r>
              <a:rPr lang="en-US" dirty="0">
                <a:solidFill>
                  <a:schemeClr val="bg2">
                    <a:lumMod val="50000"/>
                  </a:schemeClr>
                </a:solidFill>
              </a:rPr>
              <a:t>Select </a:t>
            </a:r>
            <a:r>
              <a:rPr lang="en-US" dirty="0" err="1">
                <a:solidFill>
                  <a:schemeClr val="bg2">
                    <a:lumMod val="50000"/>
                  </a:schemeClr>
                </a:solidFill>
              </a:rPr>
              <a:t>cust_id</a:t>
            </a:r>
            <a:r>
              <a:rPr lang="en-US" dirty="0">
                <a:solidFill>
                  <a:schemeClr val="bg2">
                    <a:lumMod val="50000"/>
                  </a:schemeClr>
                </a:solidFill>
              </a:rPr>
              <a:t> ,sum(salary) from customer where </a:t>
            </a:r>
            <a:r>
              <a:rPr lang="en-US" dirty="0" err="1">
                <a:solidFill>
                  <a:schemeClr val="bg2">
                    <a:lumMod val="50000"/>
                  </a:schemeClr>
                </a:solidFill>
              </a:rPr>
              <a:t>cust_name</a:t>
            </a:r>
            <a:r>
              <a:rPr lang="en-US" dirty="0">
                <a:solidFill>
                  <a:schemeClr val="bg2">
                    <a:lumMod val="50000"/>
                  </a:schemeClr>
                </a:solidFill>
              </a:rPr>
              <a:t> like ‘m%’ group by </a:t>
            </a:r>
            <a:r>
              <a:rPr lang="en-US" dirty="0" err="1">
                <a:solidFill>
                  <a:schemeClr val="bg2">
                    <a:lumMod val="50000"/>
                  </a:schemeClr>
                </a:solidFill>
              </a:rPr>
              <a:t>cust_id</a:t>
            </a:r>
            <a:endParaRPr lang="en-US" dirty="0">
              <a:solidFill>
                <a:schemeClr val="bg2">
                  <a:lumMod val="50000"/>
                </a:schemeClr>
              </a:solidFill>
            </a:endParaRPr>
          </a:p>
        </p:txBody>
      </p:sp>
      <p:sp>
        <p:nvSpPr>
          <p:cNvPr id="4" name="Title 3"/>
          <p:cNvSpPr>
            <a:spLocks noGrp="1"/>
          </p:cNvSpPr>
          <p:nvPr>
            <p:ph type="title"/>
          </p:nvPr>
        </p:nvSpPr>
        <p:spPr>
          <a:xfrm>
            <a:off x="945222" y="210630"/>
            <a:ext cx="11075542" cy="529109"/>
          </a:xfrm>
        </p:spPr>
        <p:txBody>
          <a:bodyPr>
            <a:normAutofit fontScale="90000"/>
          </a:bodyPr>
          <a:lstStyle/>
          <a:p>
            <a:pPr>
              <a:defRPr/>
            </a:pPr>
            <a:r>
              <a:rPr lang="en-US" dirty="0"/>
              <a:t>GROUP BY WITH WHERE</a:t>
            </a:r>
            <a:br>
              <a:rPr lang="en-US" dirty="0"/>
            </a:br>
            <a:endParaRPr lang="en-US" dirty="0"/>
          </a:p>
        </p:txBody>
      </p:sp>
    </p:spTree>
    <p:extLst>
      <p:ext uri="{BB962C8B-B14F-4D97-AF65-F5344CB8AC3E}">
        <p14:creationId xmlns:p14="http://schemas.microsoft.com/office/powerpoint/2010/main" val="40831536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a:xfrm>
            <a:off x="1981200" y="274638"/>
            <a:ext cx="8229600" cy="939800"/>
          </a:xfrm>
        </p:spPr>
        <p:txBody>
          <a:bodyPr>
            <a:normAutofit fontScale="90000"/>
          </a:bodyPr>
          <a:lstStyle/>
          <a:p>
            <a:pPr eaLnBrk="1" hangingPunct="1"/>
            <a:r>
              <a:rPr lang="en-US" altLang="en-US"/>
              <a:t>Relational Database Management System (RDBMS)</a:t>
            </a:r>
          </a:p>
        </p:txBody>
      </p:sp>
      <p:sp>
        <p:nvSpPr>
          <p:cNvPr id="3" name="Content Placeholder 2"/>
          <p:cNvSpPr>
            <a:spLocks noGrp="1"/>
          </p:cNvSpPr>
          <p:nvPr>
            <p:ph idx="1"/>
          </p:nvPr>
        </p:nvSpPr>
        <p:spPr>
          <a:xfrm>
            <a:off x="1981200" y="1600201"/>
            <a:ext cx="8229600" cy="2043113"/>
          </a:xfrm>
        </p:spPr>
        <p:txBody>
          <a:bodyPr/>
          <a:lstStyle/>
          <a:p>
            <a:pPr algn="just">
              <a:lnSpc>
                <a:spcPct val="80000"/>
              </a:lnSpc>
              <a:spcBef>
                <a:spcPts val="1700"/>
              </a:spcBef>
              <a:defRPr/>
            </a:pPr>
            <a:r>
              <a:rPr lang="en-US" sz="2000" dirty="0"/>
              <a:t>A Relational Database Management System (RDBMS) is a database management system where all data visible to the user is organized strictly as tables of data values, and where all database operations take place on these tables.</a:t>
            </a:r>
          </a:p>
          <a:p>
            <a:pPr algn="just">
              <a:lnSpc>
                <a:spcPct val="80000"/>
              </a:lnSpc>
              <a:spcBef>
                <a:spcPts val="1700"/>
              </a:spcBef>
              <a:defRPr/>
            </a:pPr>
            <a:r>
              <a:rPr lang="en-US" sz="2000" dirty="0"/>
              <a:t>A relational database is a database divided into logical units called tables, where tables are related to one another within the database.</a:t>
            </a:r>
          </a:p>
          <a:p>
            <a:pPr eaLnBrk="1" hangingPunct="1">
              <a:defRPr/>
            </a:pPr>
            <a:endParaRPr lang="en-US" dirty="0"/>
          </a:p>
        </p:txBody>
      </p:sp>
      <p:pic>
        <p:nvPicPr>
          <p:cNvPr id="1742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5" y="3357563"/>
            <a:ext cx="63134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443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421"/>
                                        </p:tgtEl>
                                        <p:attrNameLst>
                                          <p:attrName>style.visibility</p:attrName>
                                        </p:attrNameLst>
                                      </p:cBhvr>
                                      <p:to>
                                        <p:strVal val="visible"/>
                                      </p:to>
                                    </p:set>
                                    <p:anim calcmode="lin" valueType="num">
                                      <p:cBhvr additive="base">
                                        <p:cTn id="7" dur="1000" fill="hold"/>
                                        <p:tgtEl>
                                          <p:spTgt spid="17421"/>
                                        </p:tgtEl>
                                        <p:attrNameLst>
                                          <p:attrName>ppt_x</p:attrName>
                                        </p:attrNameLst>
                                      </p:cBhvr>
                                      <p:tavLst>
                                        <p:tav tm="0">
                                          <p:val>
                                            <p:strVal val="#ppt_x"/>
                                          </p:val>
                                        </p:tav>
                                        <p:tav tm="100000">
                                          <p:val>
                                            <p:strVal val="#ppt_x"/>
                                          </p:val>
                                        </p:tav>
                                      </p:tavLst>
                                    </p:anim>
                                    <p:anim calcmode="lin" valueType="num">
                                      <p:cBhvr additive="base">
                                        <p:cTn id="8" dur="1000" fill="hold"/>
                                        <p:tgtEl>
                                          <p:spTgt spid="17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defRPr/>
            </a:pPr>
            <a:r>
              <a:rPr lang="en-US" dirty="0"/>
              <a:t>If the grouping column contain a null value, that row become a separate group in the result set.</a:t>
            </a:r>
          </a:p>
          <a:p>
            <a:pPr>
              <a:defRPr/>
            </a:pPr>
            <a:endParaRPr lang="en-US" dirty="0"/>
          </a:p>
          <a:p>
            <a:pPr>
              <a:defRPr/>
            </a:pPr>
            <a:r>
              <a:rPr lang="en-US" dirty="0"/>
              <a:t>Example:</a:t>
            </a:r>
          </a:p>
          <a:p>
            <a:pPr marL="109728" indent="0">
              <a:buNone/>
              <a:defRPr/>
            </a:pPr>
            <a:r>
              <a:rPr lang="en-US" dirty="0">
                <a:solidFill>
                  <a:schemeClr val="bg2">
                    <a:lumMod val="50000"/>
                  </a:schemeClr>
                </a:solidFill>
              </a:rPr>
              <a:t>select </a:t>
            </a:r>
            <a:r>
              <a:rPr lang="en-US" dirty="0" err="1">
                <a:solidFill>
                  <a:schemeClr val="bg2">
                    <a:lumMod val="50000"/>
                  </a:schemeClr>
                </a:solidFill>
              </a:rPr>
              <a:t>student_class,count</a:t>
            </a:r>
            <a:r>
              <a:rPr lang="en-US" dirty="0">
                <a:solidFill>
                  <a:schemeClr val="bg2">
                    <a:lumMod val="50000"/>
                  </a:schemeClr>
                </a:solidFill>
              </a:rPr>
              <a:t>(</a:t>
            </a:r>
            <a:r>
              <a:rPr lang="en-US" dirty="0" err="1">
                <a:solidFill>
                  <a:schemeClr val="bg2">
                    <a:lumMod val="50000"/>
                  </a:schemeClr>
                </a:solidFill>
              </a:rPr>
              <a:t>student_class</a:t>
            </a:r>
            <a:r>
              <a:rPr lang="en-US" dirty="0">
                <a:solidFill>
                  <a:schemeClr val="bg2">
                    <a:lumMod val="50000"/>
                  </a:schemeClr>
                </a:solidFill>
              </a:rPr>
              <a:t>) from student where </a:t>
            </a:r>
            <a:r>
              <a:rPr lang="en-US" dirty="0" err="1">
                <a:solidFill>
                  <a:schemeClr val="bg2">
                    <a:lumMod val="50000"/>
                  </a:schemeClr>
                </a:solidFill>
              </a:rPr>
              <a:t>student_class</a:t>
            </a:r>
            <a:r>
              <a:rPr lang="en-US" dirty="0">
                <a:solidFill>
                  <a:schemeClr val="bg2">
                    <a:lumMod val="50000"/>
                  </a:schemeClr>
                </a:solidFill>
              </a:rPr>
              <a:t>=‘null' group by </a:t>
            </a:r>
            <a:r>
              <a:rPr lang="en-US" dirty="0" err="1">
                <a:solidFill>
                  <a:schemeClr val="bg2">
                    <a:lumMod val="50000"/>
                  </a:schemeClr>
                </a:solidFill>
              </a:rPr>
              <a:t>student_class</a:t>
            </a:r>
            <a:endParaRPr lang="en-US" dirty="0">
              <a:solidFill>
                <a:schemeClr val="bg2">
                  <a:lumMod val="50000"/>
                </a:schemeClr>
              </a:solidFill>
            </a:endParaRPr>
          </a:p>
        </p:txBody>
      </p:sp>
      <p:sp>
        <p:nvSpPr>
          <p:cNvPr id="4" name="Title 3"/>
          <p:cNvSpPr>
            <a:spLocks noGrp="1"/>
          </p:cNvSpPr>
          <p:nvPr>
            <p:ph type="title"/>
          </p:nvPr>
        </p:nvSpPr>
        <p:spPr/>
        <p:txBody>
          <a:bodyPr>
            <a:normAutofit fontScale="90000"/>
          </a:bodyPr>
          <a:lstStyle/>
          <a:p>
            <a:pPr>
              <a:defRPr/>
            </a:pPr>
            <a:r>
              <a:rPr lang="en-US" dirty="0"/>
              <a:t>GROUP BY WITH NULL </a:t>
            </a:r>
          </a:p>
        </p:txBody>
      </p:sp>
    </p:spTree>
    <p:extLst>
      <p:ext uri="{BB962C8B-B14F-4D97-AF65-F5344CB8AC3E}">
        <p14:creationId xmlns:p14="http://schemas.microsoft.com/office/powerpoint/2010/main" val="4205979623"/>
      </p:ext>
    </p:extLst>
  </p:cSld>
  <p:clrMapOvr>
    <a:masterClrMapping/>
  </p:clrMapOvr>
  <p:transition spd="slow">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defRPr/>
            </a:pPr>
            <a:r>
              <a:rPr lang="en-US" dirty="0"/>
              <a:t>ALL is significant only when the SELECT has a WHERE clause. When ALL is used. It includes all the group by clause produces. It even includes those groups which do not meet the search conditions.</a:t>
            </a:r>
          </a:p>
          <a:p>
            <a:pPr>
              <a:defRPr/>
            </a:pPr>
            <a:r>
              <a:rPr lang="en-US" dirty="0"/>
              <a:t>Example</a:t>
            </a:r>
            <a:r>
              <a:rPr lang="en-US" b="1" dirty="0"/>
              <a:t>:</a:t>
            </a:r>
          </a:p>
          <a:p>
            <a:pPr>
              <a:defRPr/>
            </a:pPr>
            <a:endParaRPr lang="en-US" dirty="0"/>
          </a:p>
          <a:p>
            <a:pPr marL="109728" indent="0">
              <a:buNone/>
              <a:defRPr/>
            </a:pPr>
            <a:r>
              <a:rPr lang="en-US" dirty="0">
                <a:solidFill>
                  <a:schemeClr val="bg2">
                    <a:lumMod val="50000"/>
                  </a:schemeClr>
                </a:solidFill>
              </a:rPr>
              <a:t>Select </a:t>
            </a:r>
            <a:r>
              <a:rPr lang="en-US" dirty="0" err="1">
                <a:solidFill>
                  <a:schemeClr val="bg2">
                    <a:lumMod val="50000"/>
                  </a:schemeClr>
                </a:solidFill>
              </a:rPr>
              <a:t>job,sum</a:t>
            </a:r>
            <a:r>
              <a:rPr lang="en-US" dirty="0">
                <a:solidFill>
                  <a:schemeClr val="bg2">
                    <a:lumMod val="50000"/>
                  </a:schemeClr>
                </a:solidFill>
              </a:rPr>
              <a:t>(salary) from </a:t>
            </a:r>
            <a:r>
              <a:rPr lang="en-US" dirty="0" err="1">
                <a:solidFill>
                  <a:schemeClr val="bg2">
                    <a:lumMod val="50000"/>
                  </a:schemeClr>
                </a:solidFill>
              </a:rPr>
              <a:t>emp</a:t>
            </a:r>
            <a:r>
              <a:rPr lang="en-US" dirty="0">
                <a:solidFill>
                  <a:schemeClr val="bg2">
                    <a:lumMod val="50000"/>
                  </a:schemeClr>
                </a:solidFill>
              </a:rPr>
              <a:t> where job like 's%' or job like 'c% 'group by all job</a:t>
            </a:r>
          </a:p>
          <a:p>
            <a:pPr>
              <a:defRPr/>
            </a:pPr>
            <a:endParaRPr lang="en-US" dirty="0"/>
          </a:p>
          <a:p>
            <a:pPr>
              <a:defRPr/>
            </a:pPr>
            <a:endParaRPr lang="en-US" dirty="0"/>
          </a:p>
        </p:txBody>
      </p:sp>
      <p:sp>
        <p:nvSpPr>
          <p:cNvPr id="209923" name="Title 3"/>
          <p:cNvSpPr>
            <a:spLocks noGrp="1" noChangeArrowheads="1"/>
          </p:cNvSpPr>
          <p:nvPr>
            <p:ph type="title"/>
          </p:nvPr>
        </p:nvSpPr>
        <p:spPr/>
        <p:txBody>
          <a:bodyPr>
            <a:normAutofit fontScale="90000"/>
          </a:bodyPr>
          <a:lstStyle/>
          <a:p>
            <a:r>
              <a:rPr lang="en-US" altLang="en-US"/>
              <a:t>GROUP BY WITH ALL</a:t>
            </a:r>
          </a:p>
        </p:txBody>
      </p:sp>
    </p:spTree>
    <p:extLst>
      <p:ext uri="{BB962C8B-B14F-4D97-AF65-F5344CB8AC3E}">
        <p14:creationId xmlns:p14="http://schemas.microsoft.com/office/powerpoint/2010/main" val="932062280"/>
      </p:ext>
    </p:extLst>
  </p:cSld>
  <p:clrMapOvr>
    <a:masterClrMapping/>
  </p:clrMapOvr>
  <p:transition spd="slow">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Content Placeholder 4"/>
          <p:cNvSpPr>
            <a:spLocks noGrp="1" noChangeArrowheads="1"/>
          </p:cNvSpPr>
          <p:nvPr>
            <p:ph idx="1"/>
          </p:nvPr>
        </p:nvSpPr>
        <p:spPr/>
        <p:txBody>
          <a:bodyPr/>
          <a:lstStyle/>
          <a:p>
            <a:r>
              <a:rPr lang="en-US" altLang="en-US">
                <a:solidFill>
                  <a:srgbClr val="222268"/>
                </a:solidFill>
              </a:rPr>
              <a:t>Group by clause also uses operator like</a:t>
            </a:r>
          </a:p>
          <a:p>
            <a:pPr>
              <a:buFontTx/>
              <a:buAutoNum type="arabicPeriod"/>
            </a:pPr>
            <a:r>
              <a:rPr lang="en-US" altLang="en-US">
                <a:solidFill>
                  <a:srgbClr val="222268"/>
                </a:solidFill>
              </a:rPr>
              <a:t>Cube</a:t>
            </a:r>
          </a:p>
          <a:p>
            <a:pPr>
              <a:buFontTx/>
              <a:buAutoNum type="arabicPeriod"/>
            </a:pPr>
            <a:r>
              <a:rPr lang="en-US" altLang="en-US">
                <a:solidFill>
                  <a:srgbClr val="222268"/>
                </a:solidFill>
              </a:rPr>
              <a:t>Rollup</a:t>
            </a:r>
          </a:p>
          <a:p>
            <a:r>
              <a:rPr lang="en-US" altLang="en-US">
                <a:solidFill>
                  <a:srgbClr val="222268"/>
                </a:solidFill>
              </a:rPr>
              <a:t>Example:</a:t>
            </a:r>
          </a:p>
          <a:p>
            <a:endParaRPr lang="en-US" altLang="en-US">
              <a:solidFill>
                <a:srgbClr val="222268"/>
              </a:solidFill>
            </a:endParaRPr>
          </a:p>
        </p:txBody>
      </p:sp>
      <p:sp>
        <p:nvSpPr>
          <p:cNvPr id="4" name="Title 3"/>
          <p:cNvSpPr>
            <a:spLocks noGrp="1"/>
          </p:cNvSpPr>
          <p:nvPr>
            <p:ph type="title"/>
          </p:nvPr>
        </p:nvSpPr>
        <p:spPr/>
        <p:txBody>
          <a:bodyPr>
            <a:normAutofit fontScale="90000"/>
          </a:bodyPr>
          <a:lstStyle/>
          <a:p>
            <a:pPr>
              <a:defRPr/>
            </a:pPr>
            <a:r>
              <a:rPr lang="en-US" dirty="0"/>
              <a:t>SUMMARIZING DATA</a:t>
            </a:r>
          </a:p>
        </p:txBody>
      </p:sp>
      <p:graphicFrame>
        <p:nvGraphicFramePr>
          <p:cNvPr id="6" name="Table 5"/>
          <p:cNvGraphicFramePr>
            <a:graphicFrameLocks noGrp="1"/>
          </p:cNvGraphicFramePr>
          <p:nvPr/>
        </p:nvGraphicFramePr>
        <p:xfrm>
          <a:off x="4267200" y="3505200"/>
          <a:ext cx="3962400" cy="1938342"/>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tblGrid>
              <a:tr h="475406">
                <a:tc>
                  <a:txBody>
                    <a:bodyPr/>
                    <a:lstStyle/>
                    <a:p>
                      <a:r>
                        <a:rPr lang="en-US" sz="1800" dirty="0"/>
                        <a:t>Item</a:t>
                      </a:r>
                    </a:p>
                  </a:txBody>
                  <a:tcPr marT="45707" marB="45707"/>
                </a:tc>
                <a:tc>
                  <a:txBody>
                    <a:bodyPr/>
                    <a:lstStyle/>
                    <a:p>
                      <a:r>
                        <a:rPr lang="en-US" sz="1800" dirty="0"/>
                        <a:t>Color</a:t>
                      </a:r>
                    </a:p>
                  </a:txBody>
                  <a:tcPr marT="45707" marB="45707"/>
                </a:tc>
                <a:tc>
                  <a:txBody>
                    <a:bodyPr/>
                    <a:lstStyle/>
                    <a:p>
                      <a:r>
                        <a:rPr lang="en-US" sz="1800" dirty="0"/>
                        <a:t>quantity</a:t>
                      </a:r>
                    </a:p>
                  </a:txBody>
                  <a:tcPr marT="45707" marB="45707"/>
                </a:tc>
                <a:extLst>
                  <a:ext uri="{0D108BD9-81ED-4DB2-BD59-A6C34878D82A}">
                    <a16:rowId xmlns:a16="http://schemas.microsoft.com/office/drawing/2014/main" val="10000"/>
                  </a:ext>
                </a:extLst>
              </a:tr>
              <a:tr h="365733">
                <a:tc>
                  <a:txBody>
                    <a:bodyPr/>
                    <a:lstStyle/>
                    <a:p>
                      <a:r>
                        <a:rPr lang="en-US" sz="1800" dirty="0"/>
                        <a:t>Table</a:t>
                      </a:r>
                    </a:p>
                  </a:txBody>
                  <a:tcPr marT="45707" marB="45707"/>
                </a:tc>
                <a:tc>
                  <a:txBody>
                    <a:bodyPr/>
                    <a:lstStyle/>
                    <a:p>
                      <a:r>
                        <a:rPr lang="en-US" sz="1800" dirty="0"/>
                        <a:t>Blue</a:t>
                      </a:r>
                    </a:p>
                  </a:txBody>
                  <a:tcPr marT="45707" marB="45707"/>
                </a:tc>
                <a:tc>
                  <a:txBody>
                    <a:bodyPr/>
                    <a:lstStyle/>
                    <a:p>
                      <a:r>
                        <a:rPr lang="en-US" sz="1800" dirty="0"/>
                        <a:t>124</a:t>
                      </a:r>
                    </a:p>
                  </a:txBody>
                  <a:tcPr marT="45707" marB="45707"/>
                </a:tc>
                <a:extLst>
                  <a:ext uri="{0D108BD9-81ED-4DB2-BD59-A6C34878D82A}">
                    <a16:rowId xmlns:a16="http://schemas.microsoft.com/office/drawing/2014/main" val="10001"/>
                  </a:ext>
                </a:extLst>
              </a:tr>
              <a:tr h="365733">
                <a:tc>
                  <a:txBody>
                    <a:bodyPr/>
                    <a:lstStyle/>
                    <a:p>
                      <a:r>
                        <a:rPr lang="en-US" sz="1800" dirty="0"/>
                        <a:t>Table</a:t>
                      </a:r>
                    </a:p>
                  </a:txBody>
                  <a:tcPr marT="45707" marB="45707"/>
                </a:tc>
                <a:tc>
                  <a:txBody>
                    <a:bodyPr/>
                    <a:lstStyle/>
                    <a:p>
                      <a:r>
                        <a:rPr lang="en-US" sz="1800" dirty="0"/>
                        <a:t>Red</a:t>
                      </a:r>
                    </a:p>
                  </a:txBody>
                  <a:tcPr marT="45707" marB="45707"/>
                </a:tc>
                <a:tc>
                  <a:txBody>
                    <a:bodyPr/>
                    <a:lstStyle/>
                    <a:p>
                      <a:r>
                        <a:rPr lang="en-US" sz="1800" dirty="0"/>
                        <a:t>223</a:t>
                      </a:r>
                    </a:p>
                  </a:txBody>
                  <a:tcPr marT="45707" marB="45707"/>
                </a:tc>
                <a:extLst>
                  <a:ext uri="{0D108BD9-81ED-4DB2-BD59-A6C34878D82A}">
                    <a16:rowId xmlns:a16="http://schemas.microsoft.com/office/drawing/2014/main" val="10002"/>
                  </a:ext>
                </a:extLst>
              </a:tr>
              <a:tr h="365733">
                <a:tc>
                  <a:txBody>
                    <a:bodyPr/>
                    <a:lstStyle/>
                    <a:p>
                      <a:r>
                        <a:rPr lang="en-US" sz="1800" dirty="0"/>
                        <a:t>Chair</a:t>
                      </a:r>
                    </a:p>
                  </a:txBody>
                  <a:tcPr marT="45707" marB="45707"/>
                </a:tc>
                <a:tc>
                  <a:txBody>
                    <a:bodyPr/>
                    <a:lstStyle/>
                    <a:p>
                      <a:r>
                        <a:rPr lang="en-US" sz="1800" dirty="0"/>
                        <a:t>Blue</a:t>
                      </a:r>
                    </a:p>
                  </a:txBody>
                  <a:tcPr marT="45707" marB="45707"/>
                </a:tc>
                <a:tc>
                  <a:txBody>
                    <a:bodyPr/>
                    <a:lstStyle/>
                    <a:p>
                      <a:r>
                        <a:rPr lang="en-US" sz="1800" dirty="0"/>
                        <a:t>101</a:t>
                      </a:r>
                    </a:p>
                  </a:txBody>
                  <a:tcPr marT="45707" marB="45707"/>
                </a:tc>
                <a:extLst>
                  <a:ext uri="{0D108BD9-81ED-4DB2-BD59-A6C34878D82A}">
                    <a16:rowId xmlns:a16="http://schemas.microsoft.com/office/drawing/2014/main" val="10003"/>
                  </a:ext>
                </a:extLst>
              </a:tr>
              <a:tr h="365733">
                <a:tc>
                  <a:txBody>
                    <a:bodyPr/>
                    <a:lstStyle/>
                    <a:p>
                      <a:r>
                        <a:rPr lang="en-US" sz="1800" dirty="0"/>
                        <a:t>Chair</a:t>
                      </a:r>
                    </a:p>
                  </a:txBody>
                  <a:tcPr marT="45707" marB="45707"/>
                </a:tc>
                <a:tc>
                  <a:txBody>
                    <a:bodyPr/>
                    <a:lstStyle/>
                    <a:p>
                      <a:r>
                        <a:rPr lang="en-US" sz="1800" dirty="0"/>
                        <a:t>Red</a:t>
                      </a:r>
                    </a:p>
                  </a:txBody>
                  <a:tcPr marT="45707" marB="45707"/>
                </a:tc>
                <a:tc>
                  <a:txBody>
                    <a:bodyPr/>
                    <a:lstStyle/>
                    <a:p>
                      <a:r>
                        <a:rPr lang="en-US" sz="1800" dirty="0"/>
                        <a:t>210</a:t>
                      </a:r>
                    </a:p>
                  </a:txBody>
                  <a:tcPr marT="45707" marB="4570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5593482"/>
      </p:ext>
    </p:extLst>
  </p:cSld>
  <p:clrMapOvr>
    <a:masterClrMapping/>
  </p:clrMapOvr>
  <p:transition spd="slow">
    <p:fad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447800"/>
            <a:ext cx="8229600" cy="4648200"/>
          </a:xfrm>
        </p:spPr>
        <p:txBody>
          <a:bodyPr/>
          <a:lstStyle/>
          <a:p>
            <a:pPr>
              <a:defRPr/>
            </a:pPr>
            <a:r>
              <a:rPr lang="en-US" dirty="0"/>
              <a:t>Generates the simple GROUP BY aggregate rows, plus subtotal or super-aggregate rows, and also a grand total row.</a:t>
            </a:r>
          </a:p>
          <a:p>
            <a:pPr>
              <a:buFontTx/>
              <a:buNone/>
              <a:defRPr/>
            </a:pPr>
            <a:r>
              <a:rPr lang="en-US" dirty="0"/>
              <a:t> Example:</a:t>
            </a:r>
          </a:p>
          <a:p>
            <a:pPr marL="109728" indent="0">
              <a:buNone/>
              <a:defRPr/>
            </a:pPr>
            <a:r>
              <a:rPr lang="en-US" dirty="0">
                <a:solidFill>
                  <a:schemeClr val="bg2">
                    <a:lumMod val="50000"/>
                  </a:schemeClr>
                </a:solidFill>
              </a:rPr>
              <a:t>Select </a:t>
            </a:r>
            <a:r>
              <a:rPr lang="en-US" dirty="0" err="1">
                <a:solidFill>
                  <a:schemeClr val="bg2">
                    <a:lumMod val="50000"/>
                  </a:schemeClr>
                </a:solidFill>
              </a:rPr>
              <a:t>item_name,item_color,sum</a:t>
            </a:r>
            <a:r>
              <a:rPr lang="en-US" dirty="0">
                <a:solidFill>
                  <a:schemeClr val="bg2">
                    <a:lumMod val="50000"/>
                  </a:schemeClr>
                </a:solidFill>
              </a:rPr>
              <a:t>(</a:t>
            </a:r>
            <a:r>
              <a:rPr lang="en-US" dirty="0" err="1">
                <a:solidFill>
                  <a:schemeClr val="bg2">
                    <a:lumMod val="50000"/>
                  </a:schemeClr>
                </a:solidFill>
              </a:rPr>
              <a:t>item_quantity</a:t>
            </a:r>
            <a:r>
              <a:rPr lang="en-US" dirty="0">
                <a:solidFill>
                  <a:schemeClr val="bg2">
                    <a:lumMod val="50000"/>
                  </a:schemeClr>
                </a:solidFill>
              </a:rPr>
              <a:t>) from item group by </a:t>
            </a:r>
            <a:r>
              <a:rPr lang="en-US" dirty="0" err="1">
                <a:solidFill>
                  <a:schemeClr val="bg2">
                    <a:lumMod val="50000"/>
                  </a:schemeClr>
                </a:solidFill>
              </a:rPr>
              <a:t>item_name,item_color</a:t>
            </a:r>
            <a:r>
              <a:rPr lang="en-US" dirty="0">
                <a:solidFill>
                  <a:schemeClr val="bg2">
                    <a:lumMod val="50000"/>
                  </a:schemeClr>
                </a:solidFill>
              </a:rPr>
              <a:t> with rollup</a:t>
            </a:r>
          </a:p>
          <a:p>
            <a:pPr marL="109728" indent="0">
              <a:buNone/>
              <a:defRPr/>
            </a:pPr>
            <a:r>
              <a:rPr lang="en-US" dirty="0"/>
              <a:t> </a:t>
            </a:r>
          </a:p>
          <a:p>
            <a:pPr>
              <a:defRPr/>
            </a:pPr>
            <a:endParaRPr lang="en-US" dirty="0"/>
          </a:p>
          <a:p>
            <a:pPr>
              <a:defRPr/>
            </a:pPr>
            <a:endParaRPr lang="en-US" dirty="0"/>
          </a:p>
          <a:p>
            <a:pPr>
              <a:defRPr/>
            </a:pPr>
            <a:endParaRPr lang="en-US" dirty="0"/>
          </a:p>
        </p:txBody>
      </p:sp>
      <p:sp>
        <p:nvSpPr>
          <p:cNvPr id="4" name="Title 3"/>
          <p:cNvSpPr>
            <a:spLocks noGrp="1"/>
          </p:cNvSpPr>
          <p:nvPr>
            <p:ph type="title"/>
          </p:nvPr>
        </p:nvSpPr>
        <p:spPr>
          <a:xfrm>
            <a:off x="1981200" y="152400"/>
            <a:ext cx="8229600" cy="1219200"/>
          </a:xfrm>
        </p:spPr>
        <p:txBody>
          <a:bodyPr>
            <a:normAutofit fontScale="90000"/>
          </a:bodyPr>
          <a:lstStyle/>
          <a:p>
            <a:pPr>
              <a:defRPr/>
            </a:pPr>
            <a:br>
              <a:rPr lang="en-US" dirty="0"/>
            </a:br>
            <a:r>
              <a:rPr lang="en-US" dirty="0"/>
              <a:t>Rollup  </a:t>
            </a:r>
            <a:br>
              <a:rPr lang="en-US" dirty="0"/>
            </a:br>
            <a:endParaRPr lang="en-US" dirty="0"/>
          </a:p>
        </p:txBody>
      </p:sp>
    </p:spTree>
    <p:extLst>
      <p:ext uri="{BB962C8B-B14F-4D97-AF65-F5344CB8AC3E}">
        <p14:creationId xmlns:p14="http://schemas.microsoft.com/office/powerpoint/2010/main" val="757310740"/>
      </p:ext>
    </p:extLst>
  </p:cSld>
  <p:clrMapOvr>
    <a:masterClrMapping/>
  </p:clrMapOvr>
  <p:transition spd="slow">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94" name="Content Placeholder 5" descr="Pictur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371601"/>
            <a:ext cx="6934200" cy="3662363"/>
          </a:xfrm>
        </p:spPr>
      </p:pic>
      <p:sp>
        <p:nvSpPr>
          <p:cNvPr id="4" name="Title 3"/>
          <p:cNvSpPr>
            <a:spLocks noGrp="1"/>
          </p:cNvSpPr>
          <p:nvPr>
            <p:ph type="title"/>
          </p:nvPr>
        </p:nvSpPr>
        <p:spPr/>
        <p:txBody>
          <a:bodyPr>
            <a:normAutofit fontScale="90000"/>
          </a:bodyPr>
          <a:lstStyle/>
          <a:p>
            <a:pPr>
              <a:defRPr/>
            </a:pPr>
            <a:r>
              <a:rPr lang="en-US" dirty="0"/>
              <a:t>Output</a:t>
            </a:r>
          </a:p>
        </p:txBody>
      </p:sp>
    </p:spTree>
    <p:extLst>
      <p:ext uri="{BB962C8B-B14F-4D97-AF65-F5344CB8AC3E}">
        <p14:creationId xmlns:p14="http://schemas.microsoft.com/office/powerpoint/2010/main" val="3950893088"/>
      </p:ext>
    </p:extLst>
  </p:cSld>
  <p:clrMapOvr>
    <a:masterClrMapping/>
  </p:clrMapOvr>
  <p:transition spd="slow">
    <p:fad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45222" y="1241389"/>
            <a:ext cx="11075542" cy="5616611"/>
          </a:xfrm>
        </p:spPr>
        <p:txBody>
          <a:bodyPr/>
          <a:lstStyle/>
          <a:p>
            <a:pPr>
              <a:defRPr/>
            </a:pPr>
            <a:r>
              <a:rPr lang="en-US" dirty="0"/>
              <a:t>CUBE is an aggregate operator that produces a super aggregate row.</a:t>
            </a:r>
          </a:p>
          <a:p>
            <a:pPr>
              <a:defRPr/>
            </a:pPr>
            <a:r>
              <a:rPr lang="en-US" dirty="0"/>
              <a:t>Example:</a:t>
            </a:r>
          </a:p>
          <a:p>
            <a:pPr>
              <a:defRPr/>
            </a:pPr>
            <a:endParaRPr lang="en-US" dirty="0"/>
          </a:p>
          <a:p>
            <a:pPr marL="109728" indent="0">
              <a:buNone/>
              <a:defRPr/>
            </a:pPr>
            <a:r>
              <a:rPr lang="en-US" dirty="0">
                <a:solidFill>
                  <a:schemeClr val="bg2">
                    <a:lumMod val="50000"/>
                  </a:schemeClr>
                </a:solidFill>
              </a:rPr>
              <a:t>select </a:t>
            </a:r>
            <a:r>
              <a:rPr lang="en-US" dirty="0" err="1">
                <a:solidFill>
                  <a:schemeClr val="bg2">
                    <a:lumMod val="50000"/>
                  </a:schemeClr>
                </a:solidFill>
              </a:rPr>
              <a:t>item_name,item_color,sum</a:t>
            </a:r>
            <a:r>
              <a:rPr lang="en-US" dirty="0">
                <a:solidFill>
                  <a:schemeClr val="bg2">
                    <a:lumMod val="50000"/>
                  </a:schemeClr>
                </a:solidFill>
              </a:rPr>
              <a:t>(</a:t>
            </a:r>
            <a:r>
              <a:rPr lang="en-US" dirty="0" err="1">
                <a:solidFill>
                  <a:schemeClr val="bg2">
                    <a:lumMod val="50000"/>
                  </a:schemeClr>
                </a:solidFill>
              </a:rPr>
              <a:t>item_quantity</a:t>
            </a:r>
            <a:r>
              <a:rPr lang="en-US" dirty="0">
                <a:solidFill>
                  <a:schemeClr val="bg2">
                    <a:lumMod val="50000"/>
                  </a:schemeClr>
                </a:solidFill>
              </a:rPr>
              <a:t>) as total from item group by </a:t>
            </a:r>
            <a:r>
              <a:rPr lang="en-US" dirty="0" err="1">
                <a:solidFill>
                  <a:schemeClr val="bg2">
                    <a:lumMod val="50000"/>
                  </a:schemeClr>
                </a:solidFill>
              </a:rPr>
              <a:t>item_name,item_color</a:t>
            </a:r>
            <a:r>
              <a:rPr lang="en-US" dirty="0">
                <a:solidFill>
                  <a:schemeClr val="bg2">
                    <a:lumMod val="50000"/>
                  </a:schemeClr>
                </a:solidFill>
              </a:rPr>
              <a:t> with cube</a:t>
            </a:r>
          </a:p>
          <a:p>
            <a:pPr>
              <a:defRPr/>
            </a:pPr>
            <a:endParaRPr lang="en-US" dirty="0"/>
          </a:p>
        </p:txBody>
      </p:sp>
      <p:sp>
        <p:nvSpPr>
          <p:cNvPr id="4" name="Title 3"/>
          <p:cNvSpPr>
            <a:spLocks noGrp="1"/>
          </p:cNvSpPr>
          <p:nvPr>
            <p:ph type="title"/>
          </p:nvPr>
        </p:nvSpPr>
        <p:spPr>
          <a:xfrm>
            <a:off x="945222" y="550723"/>
            <a:ext cx="11075542" cy="529109"/>
          </a:xfrm>
        </p:spPr>
        <p:txBody>
          <a:bodyPr>
            <a:normAutofit fontScale="90000"/>
          </a:bodyPr>
          <a:lstStyle/>
          <a:p>
            <a:pPr>
              <a:defRPr/>
            </a:pPr>
            <a:r>
              <a:rPr lang="en-US" dirty="0"/>
              <a:t>CUBE</a:t>
            </a:r>
            <a:br>
              <a:rPr lang="en-US" dirty="0"/>
            </a:br>
            <a:endParaRPr lang="en-US" dirty="0"/>
          </a:p>
        </p:txBody>
      </p:sp>
    </p:spTree>
    <p:extLst>
      <p:ext uri="{BB962C8B-B14F-4D97-AF65-F5344CB8AC3E}">
        <p14:creationId xmlns:p14="http://schemas.microsoft.com/office/powerpoint/2010/main" val="3502218182"/>
      </p:ext>
    </p:extLst>
  </p:cSld>
  <p:clrMapOvr>
    <a:masterClrMapping/>
  </p:clrMapOvr>
  <p:transition spd="slow">
    <p:fad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590800" y="1828801"/>
          <a:ext cx="7162800" cy="3768729"/>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370778">
                <a:tc>
                  <a:txBody>
                    <a:bodyPr/>
                    <a:lstStyle/>
                    <a:p>
                      <a:r>
                        <a:rPr lang="en-US" sz="1800" dirty="0"/>
                        <a:t>Item</a:t>
                      </a:r>
                    </a:p>
                  </a:txBody>
                  <a:tcPr marT="45712" marB="45712"/>
                </a:tc>
                <a:tc>
                  <a:txBody>
                    <a:bodyPr/>
                    <a:lstStyle/>
                    <a:p>
                      <a:r>
                        <a:rPr lang="en-US" sz="1800" dirty="0"/>
                        <a:t>Color</a:t>
                      </a:r>
                    </a:p>
                  </a:txBody>
                  <a:tcPr marT="45712" marB="45712"/>
                </a:tc>
                <a:tc>
                  <a:txBody>
                    <a:bodyPr/>
                    <a:lstStyle/>
                    <a:p>
                      <a:r>
                        <a:rPr lang="en-US" sz="1800" dirty="0" err="1"/>
                        <a:t>Quantity_sum</a:t>
                      </a:r>
                      <a:endParaRPr lang="en-US" sz="1800" dirty="0"/>
                    </a:p>
                  </a:txBody>
                  <a:tcPr marT="45712" marB="45712"/>
                </a:tc>
                <a:extLst>
                  <a:ext uri="{0D108BD9-81ED-4DB2-BD59-A6C34878D82A}">
                    <a16:rowId xmlns:a16="http://schemas.microsoft.com/office/drawing/2014/main" val="10000"/>
                  </a:ext>
                </a:extLst>
              </a:tr>
              <a:tr h="370778">
                <a:tc>
                  <a:txBody>
                    <a:bodyPr/>
                    <a:lstStyle/>
                    <a:p>
                      <a:r>
                        <a:rPr lang="en-US" sz="1800" dirty="0"/>
                        <a:t>Chair </a:t>
                      </a:r>
                    </a:p>
                  </a:txBody>
                  <a:tcPr marT="45712" marB="45712"/>
                </a:tc>
                <a:tc>
                  <a:txBody>
                    <a:bodyPr/>
                    <a:lstStyle/>
                    <a:p>
                      <a:r>
                        <a:rPr lang="en-US" sz="1800" dirty="0"/>
                        <a:t>Blur</a:t>
                      </a:r>
                    </a:p>
                  </a:txBody>
                  <a:tcPr marT="45712" marB="45712"/>
                </a:tc>
                <a:tc>
                  <a:txBody>
                    <a:bodyPr/>
                    <a:lstStyle/>
                    <a:p>
                      <a:r>
                        <a:rPr lang="en-US" sz="1800" dirty="0"/>
                        <a:t>101</a:t>
                      </a:r>
                    </a:p>
                  </a:txBody>
                  <a:tcPr marT="45712" marB="45712"/>
                </a:tc>
                <a:extLst>
                  <a:ext uri="{0D108BD9-81ED-4DB2-BD59-A6C34878D82A}">
                    <a16:rowId xmlns:a16="http://schemas.microsoft.com/office/drawing/2014/main" val="10001"/>
                  </a:ext>
                </a:extLst>
              </a:tr>
              <a:tr h="370778">
                <a:tc>
                  <a:txBody>
                    <a:bodyPr/>
                    <a:lstStyle/>
                    <a:p>
                      <a:r>
                        <a:rPr lang="en-US" sz="1800" dirty="0"/>
                        <a:t>Chair</a:t>
                      </a:r>
                    </a:p>
                  </a:txBody>
                  <a:tcPr marT="45712" marB="45712"/>
                </a:tc>
                <a:tc>
                  <a:txBody>
                    <a:bodyPr/>
                    <a:lstStyle/>
                    <a:p>
                      <a:r>
                        <a:rPr lang="en-US" sz="1800" dirty="0"/>
                        <a:t>Red</a:t>
                      </a:r>
                    </a:p>
                  </a:txBody>
                  <a:tcPr marT="45712" marB="45712"/>
                </a:tc>
                <a:tc>
                  <a:txBody>
                    <a:bodyPr/>
                    <a:lstStyle/>
                    <a:p>
                      <a:r>
                        <a:rPr lang="en-US" sz="1800" dirty="0"/>
                        <a:t>210</a:t>
                      </a:r>
                    </a:p>
                  </a:txBody>
                  <a:tcPr marT="45712" marB="45712"/>
                </a:tc>
                <a:extLst>
                  <a:ext uri="{0D108BD9-81ED-4DB2-BD59-A6C34878D82A}">
                    <a16:rowId xmlns:a16="http://schemas.microsoft.com/office/drawing/2014/main" val="10002"/>
                  </a:ext>
                </a:extLst>
              </a:tr>
              <a:tr h="370778">
                <a:tc>
                  <a:txBody>
                    <a:bodyPr/>
                    <a:lstStyle/>
                    <a:p>
                      <a:r>
                        <a:rPr lang="en-US" sz="1800" dirty="0"/>
                        <a:t>Chair</a:t>
                      </a:r>
                    </a:p>
                  </a:txBody>
                  <a:tcPr marT="45712" marB="45712"/>
                </a:tc>
                <a:tc>
                  <a:txBody>
                    <a:bodyPr/>
                    <a:lstStyle/>
                    <a:p>
                      <a:r>
                        <a:rPr lang="en-US" sz="1800" dirty="0"/>
                        <a:t>Null</a:t>
                      </a:r>
                    </a:p>
                  </a:txBody>
                  <a:tcPr marT="45712" marB="45712"/>
                </a:tc>
                <a:tc>
                  <a:txBody>
                    <a:bodyPr/>
                    <a:lstStyle/>
                    <a:p>
                      <a:r>
                        <a:rPr lang="en-US" sz="1800" dirty="0"/>
                        <a:t>311</a:t>
                      </a:r>
                    </a:p>
                  </a:txBody>
                  <a:tcPr marT="45712" marB="45712"/>
                </a:tc>
                <a:extLst>
                  <a:ext uri="{0D108BD9-81ED-4DB2-BD59-A6C34878D82A}">
                    <a16:rowId xmlns:a16="http://schemas.microsoft.com/office/drawing/2014/main" val="10003"/>
                  </a:ext>
                </a:extLst>
              </a:tr>
              <a:tr h="370778">
                <a:tc>
                  <a:txBody>
                    <a:bodyPr/>
                    <a:lstStyle/>
                    <a:p>
                      <a:r>
                        <a:rPr lang="en-US" sz="1800" dirty="0"/>
                        <a:t>Table</a:t>
                      </a:r>
                    </a:p>
                  </a:txBody>
                  <a:tcPr marT="45712" marB="45712"/>
                </a:tc>
                <a:tc>
                  <a:txBody>
                    <a:bodyPr/>
                    <a:lstStyle/>
                    <a:p>
                      <a:r>
                        <a:rPr lang="en-US" sz="1800" dirty="0"/>
                        <a:t>Blue</a:t>
                      </a:r>
                    </a:p>
                  </a:txBody>
                  <a:tcPr marT="45712" marB="45712"/>
                </a:tc>
                <a:tc>
                  <a:txBody>
                    <a:bodyPr/>
                    <a:lstStyle/>
                    <a:p>
                      <a:r>
                        <a:rPr lang="en-US" sz="1800" dirty="0"/>
                        <a:t>124</a:t>
                      </a:r>
                    </a:p>
                  </a:txBody>
                  <a:tcPr marT="45712" marB="45712"/>
                </a:tc>
                <a:extLst>
                  <a:ext uri="{0D108BD9-81ED-4DB2-BD59-A6C34878D82A}">
                    <a16:rowId xmlns:a16="http://schemas.microsoft.com/office/drawing/2014/main" val="10004"/>
                  </a:ext>
                </a:extLst>
              </a:tr>
              <a:tr h="431727">
                <a:tc>
                  <a:txBody>
                    <a:bodyPr/>
                    <a:lstStyle/>
                    <a:p>
                      <a:r>
                        <a:rPr lang="en-US" sz="1800" dirty="0"/>
                        <a:t>Table</a:t>
                      </a:r>
                    </a:p>
                  </a:txBody>
                  <a:tcPr marT="45712" marB="45712"/>
                </a:tc>
                <a:tc>
                  <a:txBody>
                    <a:bodyPr/>
                    <a:lstStyle/>
                    <a:p>
                      <a:r>
                        <a:rPr lang="en-US" sz="1800" dirty="0"/>
                        <a:t>Red</a:t>
                      </a:r>
                    </a:p>
                  </a:txBody>
                  <a:tcPr marT="45712" marB="45712"/>
                </a:tc>
                <a:tc>
                  <a:txBody>
                    <a:bodyPr/>
                    <a:lstStyle/>
                    <a:p>
                      <a:r>
                        <a:rPr lang="en-US" sz="1800" dirty="0"/>
                        <a:t>223</a:t>
                      </a:r>
                    </a:p>
                  </a:txBody>
                  <a:tcPr marT="45712" marB="45712"/>
                </a:tc>
                <a:extLst>
                  <a:ext uri="{0D108BD9-81ED-4DB2-BD59-A6C34878D82A}">
                    <a16:rowId xmlns:a16="http://schemas.microsoft.com/office/drawing/2014/main" val="10005"/>
                  </a:ext>
                </a:extLst>
              </a:tr>
              <a:tr h="370778">
                <a:tc>
                  <a:txBody>
                    <a:bodyPr/>
                    <a:lstStyle/>
                    <a:p>
                      <a:r>
                        <a:rPr lang="en-US" sz="1800" dirty="0"/>
                        <a:t>Table</a:t>
                      </a:r>
                    </a:p>
                  </a:txBody>
                  <a:tcPr marT="45712" marB="45712"/>
                </a:tc>
                <a:tc>
                  <a:txBody>
                    <a:bodyPr/>
                    <a:lstStyle/>
                    <a:p>
                      <a:r>
                        <a:rPr lang="en-US" sz="1800" dirty="0"/>
                        <a:t>Null</a:t>
                      </a:r>
                    </a:p>
                  </a:txBody>
                  <a:tcPr marT="45712" marB="45712"/>
                </a:tc>
                <a:tc>
                  <a:txBody>
                    <a:bodyPr/>
                    <a:lstStyle/>
                    <a:p>
                      <a:r>
                        <a:rPr lang="en-US" sz="1800" dirty="0"/>
                        <a:t>347</a:t>
                      </a:r>
                    </a:p>
                  </a:txBody>
                  <a:tcPr marT="45712" marB="45712"/>
                </a:tc>
                <a:extLst>
                  <a:ext uri="{0D108BD9-81ED-4DB2-BD59-A6C34878D82A}">
                    <a16:rowId xmlns:a16="http://schemas.microsoft.com/office/drawing/2014/main" val="10006"/>
                  </a:ext>
                </a:extLst>
              </a:tr>
              <a:tr h="370778">
                <a:tc>
                  <a:txBody>
                    <a:bodyPr/>
                    <a:lstStyle/>
                    <a:p>
                      <a:r>
                        <a:rPr lang="en-US" sz="1800" dirty="0"/>
                        <a:t>Null</a:t>
                      </a:r>
                    </a:p>
                  </a:txBody>
                  <a:tcPr marT="45712" marB="45712"/>
                </a:tc>
                <a:tc>
                  <a:txBody>
                    <a:bodyPr/>
                    <a:lstStyle/>
                    <a:p>
                      <a:r>
                        <a:rPr lang="en-US" sz="1800" dirty="0"/>
                        <a:t>Null</a:t>
                      </a:r>
                    </a:p>
                  </a:txBody>
                  <a:tcPr marT="45712" marB="45712"/>
                </a:tc>
                <a:tc>
                  <a:txBody>
                    <a:bodyPr/>
                    <a:lstStyle/>
                    <a:p>
                      <a:r>
                        <a:rPr lang="en-US" sz="1800" dirty="0"/>
                        <a:t>658</a:t>
                      </a:r>
                    </a:p>
                  </a:txBody>
                  <a:tcPr marT="45712" marB="45712"/>
                </a:tc>
                <a:extLst>
                  <a:ext uri="{0D108BD9-81ED-4DB2-BD59-A6C34878D82A}">
                    <a16:rowId xmlns:a16="http://schemas.microsoft.com/office/drawing/2014/main" val="10007"/>
                  </a:ext>
                </a:extLst>
              </a:tr>
              <a:tr h="370778">
                <a:tc>
                  <a:txBody>
                    <a:bodyPr/>
                    <a:lstStyle/>
                    <a:p>
                      <a:r>
                        <a:rPr lang="en-US" sz="1800" dirty="0"/>
                        <a:t>Null</a:t>
                      </a:r>
                    </a:p>
                  </a:txBody>
                  <a:tcPr marT="45712" marB="45712"/>
                </a:tc>
                <a:tc>
                  <a:txBody>
                    <a:bodyPr/>
                    <a:lstStyle/>
                    <a:p>
                      <a:r>
                        <a:rPr lang="en-US" sz="1800" dirty="0"/>
                        <a:t>Blue</a:t>
                      </a:r>
                    </a:p>
                  </a:txBody>
                  <a:tcPr marT="45712" marB="45712"/>
                </a:tc>
                <a:tc>
                  <a:txBody>
                    <a:bodyPr/>
                    <a:lstStyle/>
                    <a:p>
                      <a:r>
                        <a:rPr lang="en-US" sz="1800" dirty="0"/>
                        <a:t>225</a:t>
                      </a:r>
                    </a:p>
                  </a:txBody>
                  <a:tcPr marT="45712" marB="45712"/>
                </a:tc>
                <a:extLst>
                  <a:ext uri="{0D108BD9-81ED-4DB2-BD59-A6C34878D82A}">
                    <a16:rowId xmlns:a16="http://schemas.microsoft.com/office/drawing/2014/main" val="10008"/>
                  </a:ext>
                </a:extLst>
              </a:tr>
              <a:tr h="370778">
                <a:tc>
                  <a:txBody>
                    <a:bodyPr/>
                    <a:lstStyle/>
                    <a:p>
                      <a:r>
                        <a:rPr lang="en-US" sz="1800" dirty="0"/>
                        <a:t>null</a:t>
                      </a:r>
                    </a:p>
                  </a:txBody>
                  <a:tcPr marT="45712" marB="45712"/>
                </a:tc>
                <a:tc>
                  <a:txBody>
                    <a:bodyPr/>
                    <a:lstStyle/>
                    <a:p>
                      <a:r>
                        <a:rPr lang="en-US" sz="1800" dirty="0"/>
                        <a:t>red</a:t>
                      </a:r>
                    </a:p>
                  </a:txBody>
                  <a:tcPr marT="45712" marB="45712"/>
                </a:tc>
                <a:tc>
                  <a:txBody>
                    <a:bodyPr/>
                    <a:lstStyle/>
                    <a:p>
                      <a:r>
                        <a:rPr lang="en-US" sz="1800" dirty="0"/>
                        <a:t>433</a:t>
                      </a:r>
                    </a:p>
                  </a:txBody>
                  <a:tcPr marT="45712" marB="45712"/>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1116458" y="653962"/>
            <a:ext cx="11075542" cy="529109"/>
          </a:xfrm>
        </p:spPr>
        <p:txBody>
          <a:bodyPr>
            <a:normAutofit fontScale="90000"/>
          </a:bodyPr>
          <a:lstStyle/>
          <a:p>
            <a:pPr>
              <a:defRPr/>
            </a:pPr>
            <a:r>
              <a:rPr lang="en-US" dirty="0"/>
              <a:t>Output </a:t>
            </a:r>
            <a:br>
              <a:rPr lang="en-US" dirty="0"/>
            </a:br>
            <a:endParaRPr lang="en-US" dirty="0"/>
          </a:p>
        </p:txBody>
      </p:sp>
    </p:spTree>
    <p:extLst>
      <p:ext uri="{BB962C8B-B14F-4D97-AF65-F5344CB8AC3E}">
        <p14:creationId xmlns:p14="http://schemas.microsoft.com/office/powerpoint/2010/main" val="1320916603"/>
      </p:ext>
    </p:extLst>
  </p:cSld>
  <p:clrMapOvr>
    <a:masterClrMapping/>
  </p:clrMapOvr>
  <p:transition spd="slow">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FontTx/>
              <a:buNone/>
              <a:defRPr/>
            </a:pPr>
            <a:r>
              <a:rPr lang="en-US" dirty="0"/>
              <a:t> </a:t>
            </a:r>
          </a:p>
          <a:p>
            <a:pPr>
              <a:defRPr/>
            </a:pPr>
            <a:r>
              <a:rPr lang="en-US" dirty="0"/>
              <a:t>CUBE generates a result set that shows aggregates for all combinations of values in the selected columns.</a:t>
            </a:r>
            <a:br>
              <a:rPr lang="en-US" dirty="0"/>
            </a:br>
            <a:endParaRPr lang="en-US" dirty="0"/>
          </a:p>
          <a:p>
            <a:pPr>
              <a:defRPr/>
            </a:pPr>
            <a:r>
              <a:rPr lang="en-US" dirty="0"/>
              <a:t>ROLLUP generates a result set that shows aggregates for a hierarchy of values in the selected columns.</a:t>
            </a:r>
          </a:p>
          <a:p>
            <a:pPr>
              <a:defRPr/>
            </a:pPr>
            <a:endParaRPr lang="en-US" dirty="0"/>
          </a:p>
          <a:p>
            <a:pPr>
              <a:defRPr/>
            </a:pPr>
            <a:endParaRPr lang="en-US" dirty="0"/>
          </a:p>
        </p:txBody>
      </p:sp>
      <p:sp>
        <p:nvSpPr>
          <p:cNvPr id="4" name="Title 3"/>
          <p:cNvSpPr>
            <a:spLocks noGrp="1"/>
          </p:cNvSpPr>
          <p:nvPr>
            <p:ph type="title"/>
          </p:nvPr>
        </p:nvSpPr>
        <p:spPr>
          <a:xfrm>
            <a:off x="2279651" y="1"/>
            <a:ext cx="8101013" cy="1401763"/>
          </a:xfrm>
        </p:spPr>
        <p:txBody>
          <a:bodyPr>
            <a:normAutofit fontScale="90000"/>
          </a:bodyPr>
          <a:lstStyle/>
          <a:p>
            <a:pPr algn="l">
              <a:defRPr/>
            </a:pPr>
            <a:br>
              <a:rPr lang="en-US" dirty="0"/>
            </a:br>
            <a:r>
              <a:rPr lang="en-US" dirty="0"/>
              <a:t> Difference b/w CUBE &amp; ROLLUP:</a:t>
            </a:r>
            <a:br>
              <a:rPr lang="en-US" dirty="0"/>
            </a:br>
            <a:endParaRPr lang="en-US" dirty="0"/>
          </a:p>
        </p:txBody>
      </p:sp>
    </p:spTree>
    <p:extLst>
      <p:ext uri="{BB962C8B-B14F-4D97-AF65-F5344CB8AC3E}">
        <p14:creationId xmlns:p14="http://schemas.microsoft.com/office/powerpoint/2010/main" val="1844718990"/>
      </p:ext>
    </p:extLst>
  </p:cSld>
  <p:clrMapOvr>
    <a:masterClrMapping/>
  </p:clrMapOvr>
  <p:transition spd="slow">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noChangeArrowheads="1"/>
          </p:cNvSpPr>
          <p:nvPr>
            <p:ph type="ctrTitle"/>
          </p:nvPr>
        </p:nvSpPr>
        <p:spPr>
          <a:xfrm>
            <a:off x="2178716" y="1542436"/>
            <a:ext cx="7772400" cy="1470025"/>
          </a:xfrm>
        </p:spPr>
        <p:txBody>
          <a:bodyPr/>
          <a:lstStyle/>
          <a:p>
            <a:r>
              <a:rPr lang="en-US" altLang="en-US"/>
              <a:t>VIEWS</a:t>
            </a:r>
          </a:p>
        </p:txBody>
      </p:sp>
    </p:spTree>
    <p:extLst>
      <p:ext uri="{BB962C8B-B14F-4D97-AF65-F5344CB8AC3E}">
        <p14:creationId xmlns:p14="http://schemas.microsoft.com/office/powerpoint/2010/main" val="119324809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noChangeArrowheads="1"/>
          </p:cNvSpPr>
          <p:nvPr>
            <p:ph type="title"/>
          </p:nvPr>
        </p:nvSpPr>
        <p:spPr/>
        <p:txBody>
          <a:bodyPr>
            <a:normAutofit fontScale="90000"/>
          </a:bodyPr>
          <a:lstStyle/>
          <a:p>
            <a:r>
              <a:rPr lang="en-US" altLang="en-US" b="1"/>
              <a:t>What is a VIEW?</a:t>
            </a:r>
          </a:p>
        </p:txBody>
      </p:sp>
      <p:sp>
        <p:nvSpPr>
          <p:cNvPr id="3" name="Content Placeholder 2"/>
          <p:cNvSpPr>
            <a:spLocks noGrp="1"/>
          </p:cNvSpPr>
          <p:nvPr>
            <p:ph idx="1"/>
          </p:nvPr>
        </p:nvSpPr>
        <p:spPr/>
        <p:txBody>
          <a:bodyPr>
            <a:normAutofit/>
          </a:bodyPr>
          <a:lstStyle/>
          <a:p>
            <a:pPr>
              <a:defRPr/>
            </a:pPr>
            <a:r>
              <a:rPr lang="en-US" dirty="0"/>
              <a:t>A view is an "Virtual Table".</a:t>
            </a:r>
          </a:p>
          <a:p>
            <a:pPr>
              <a:defRPr/>
            </a:pPr>
            <a:endParaRPr lang="en-US" dirty="0"/>
          </a:p>
          <a:p>
            <a:pPr>
              <a:defRPr/>
            </a:pPr>
            <a:r>
              <a:rPr lang="en-US" dirty="0"/>
              <a:t>It can have  multiple columns and rows  from the one or more table.</a:t>
            </a:r>
          </a:p>
          <a:p>
            <a:pPr>
              <a:defRPr/>
            </a:pPr>
            <a:endParaRPr lang="en-US" dirty="0"/>
          </a:p>
          <a:p>
            <a:pPr>
              <a:defRPr/>
            </a:pPr>
            <a:r>
              <a:rPr lang="en-US" dirty="0"/>
              <a:t>Normally view cannot store the data permanently in the table.</a:t>
            </a:r>
          </a:p>
          <a:p>
            <a:pPr>
              <a:defRPr/>
            </a:pPr>
            <a:endParaRPr lang="en-US" dirty="0"/>
          </a:p>
          <a:p>
            <a:pPr>
              <a:defRPr/>
            </a:pPr>
            <a:r>
              <a:rPr lang="en-US" dirty="0"/>
              <a:t>Views display only those data which are mentioned in the query.</a:t>
            </a:r>
          </a:p>
          <a:p>
            <a:pPr>
              <a:defRPr/>
            </a:pPr>
            <a:endParaRPr lang="en-US" dirty="0"/>
          </a:p>
          <a:p>
            <a:pPr>
              <a:defRPr/>
            </a:pPr>
            <a:r>
              <a:rPr lang="en-US" dirty="0"/>
              <a:t>A view consists of a SELECT statement.</a:t>
            </a:r>
          </a:p>
          <a:p>
            <a:pPr>
              <a:defRPr/>
            </a:pPr>
            <a:endParaRPr lang="en-US" dirty="0"/>
          </a:p>
          <a:p>
            <a:pPr>
              <a:defRPr/>
            </a:pPr>
            <a:r>
              <a:rPr lang="en-US" dirty="0"/>
              <a:t> A view can have a maximum of 1024 columns.</a:t>
            </a:r>
          </a:p>
          <a:p>
            <a:pPr>
              <a:defRPr/>
            </a:pPr>
            <a:endParaRPr lang="en-US" dirty="0"/>
          </a:p>
        </p:txBody>
      </p:sp>
    </p:spTree>
    <p:extLst>
      <p:ext uri="{BB962C8B-B14F-4D97-AF65-F5344CB8AC3E}">
        <p14:creationId xmlns:p14="http://schemas.microsoft.com/office/powerpoint/2010/main" val="624865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normAutofit fontScale="90000"/>
          </a:bodyPr>
          <a:lstStyle/>
          <a:p>
            <a:pPr eaLnBrk="1" hangingPunct="1"/>
            <a:r>
              <a:rPr lang="en-US" altLang="en-US"/>
              <a:t>Terms related to RDBMS</a:t>
            </a:r>
          </a:p>
        </p:txBody>
      </p:sp>
      <p:sp>
        <p:nvSpPr>
          <p:cNvPr id="3" name="Content Placeholder 2"/>
          <p:cNvSpPr>
            <a:spLocks noGrp="1"/>
          </p:cNvSpPr>
          <p:nvPr>
            <p:ph idx="1"/>
          </p:nvPr>
        </p:nvSpPr>
        <p:spPr/>
        <p:txBody>
          <a:bodyPr/>
          <a:lstStyle/>
          <a:p>
            <a:pPr eaLnBrk="1" hangingPunct="1">
              <a:buClr>
                <a:schemeClr val="folHlink"/>
              </a:buClr>
              <a:buSzPct val="60000"/>
              <a:buFont typeface="Wingdings" pitchFamily="2" charset="2"/>
              <a:buChar char="n"/>
              <a:defRPr/>
            </a:pPr>
            <a:r>
              <a:rPr lang="en-US" dirty="0"/>
              <a:t>These terms are mostly used in RDBMS: </a:t>
            </a:r>
          </a:p>
          <a:p>
            <a:pPr lvl="1" eaLnBrk="1" hangingPunct="1">
              <a:buClr>
                <a:schemeClr val="hlink"/>
              </a:buClr>
              <a:buSzPct val="55000"/>
              <a:buFont typeface="Wingdings" pitchFamily="2" charset="2"/>
              <a:buChar char="n"/>
              <a:defRPr/>
            </a:pPr>
            <a:r>
              <a:rPr lang="en-US" dirty="0"/>
              <a:t>Data is presented as a collection of relations. </a:t>
            </a:r>
          </a:p>
          <a:p>
            <a:pPr lvl="1" eaLnBrk="1" hangingPunct="1">
              <a:buClr>
                <a:schemeClr val="hlink"/>
              </a:buClr>
              <a:buSzPct val="55000"/>
              <a:buFont typeface="Wingdings" pitchFamily="2" charset="2"/>
              <a:buChar char="n"/>
              <a:defRPr/>
            </a:pPr>
            <a:r>
              <a:rPr lang="en-US" dirty="0"/>
              <a:t>Each relation is depicted as a table. </a:t>
            </a:r>
          </a:p>
          <a:p>
            <a:pPr lvl="1" eaLnBrk="1" hangingPunct="1">
              <a:buClr>
                <a:schemeClr val="hlink"/>
              </a:buClr>
              <a:buSzPct val="55000"/>
              <a:buFont typeface="Wingdings" pitchFamily="2" charset="2"/>
              <a:buChar char="n"/>
              <a:defRPr/>
            </a:pPr>
            <a:r>
              <a:rPr lang="en-US" dirty="0"/>
              <a:t>Columns are attributes. </a:t>
            </a:r>
          </a:p>
          <a:p>
            <a:pPr lvl="1" eaLnBrk="1" hangingPunct="1">
              <a:buClr>
                <a:schemeClr val="hlink"/>
              </a:buClr>
              <a:buSzPct val="55000"/>
              <a:buFont typeface="Wingdings" pitchFamily="2" charset="2"/>
              <a:buChar char="n"/>
              <a:defRPr/>
            </a:pPr>
            <a:r>
              <a:rPr lang="en-US" dirty="0"/>
              <a:t>Rows (“</a:t>
            </a:r>
            <a:r>
              <a:rPr lang="en-US" dirty="0" err="1"/>
              <a:t>tuples</a:t>
            </a:r>
            <a:r>
              <a:rPr lang="en-US" dirty="0"/>
              <a:t>”) represent entities.</a:t>
            </a:r>
          </a:p>
          <a:p>
            <a:pPr lvl="1" eaLnBrk="1" hangingPunct="1">
              <a:buClr>
                <a:schemeClr val="hlink"/>
              </a:buClr>
              <a:buSzPct val="55000"/>
              <a:buFont typeface="Wingdings" pitchFamily="2" charset="2"/>
              <a:buChar char="n"/>
              <a:defRPr/>
            </a:pPr>
            <a:r>
              <a:rPr lang="en-US" dirty="0"/>
              <a:t>Every table has a set of attributes that are taken together as a “key” (technically, a “</a:t>
            </a:r>
            <a:r>
              <a:rPr lang="en-US" dirty="0" err="1"/>
              <a:t>superkey</a:t>
            </a:r>
            <a:r>
              <a:rPr lang="en-US" dirty="0"/>
              <a:t>”), which uniquely identifies each entity.</a:t>
            </a:r>
          </a:p>
          <a:p>
            <a:pPr eaLnBrk="1" hangingPunct="1">
              <a:defRPr/>
            </a:pPr>
            <a:endParaRPr lang="en-US" dirty="0"/>
          </a:p>
        </p:txBody>
      </p:sp>
    </p:spTree>
    <p:extLst>
      <p:ext uri="{BB962C8B-B14F-4D97-AF65-F5344CB8AC3E}">
        <p14:creationId xmlns:p14="http://schemas.microsoft.com/office/powerpoint/2010/main" val="277130292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dirty="0"/>
          </a:p>
        </p:txBody>
      </p:sp>
      <p:pic>
        <p:nvPicPr>
          <p:cNvPr id="2191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868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575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p:cNvSpPr>
            <a:spLocks noGrp="1" noChangeArrowheads="1"/>
          </p:cNvSpPr>
          <p:nvPr>
            <p:ph type="title"/>
          </p:nvPr>
        </p:nvSpPr>
        <p:spPr/>
        <p:txBody>
          <a:bodyPr>
            <a:normAutofit fontScale="90000"/>
          </a:bodyPr>
          <a:lstStyle/>
          <a:p>
            <a:r>
              <a:rPr lang="en-US" altLang="en-US" b="1"/>
              <a:t>Use Of VIEWS</a:t>
            </a:r>
          </a:p>
        </p:txBody>
      </p:sp>
      <p:sp>
        <p:nvSpPr>
          <p:cNvPr id="3" name="Content Placeholder 2"/>
          <p:cNvSpPr>
            <a:spLocks noGrp="1"/>
          </p:cNvSpPr>
          <p:nvPr>
            <p:ph idx="1"/>
          </p:nvPr>
        </p:nvSpPr>
        <p:spPr/>
        <p:txBody>
          <a:bodyPr>
            <a:normAutofit/>
          </a:bodyPr>
          <a:lstStyle/>
          <a:p>
            <a:pPr>
              <a:defRPr/>
            </a:pPr>
            <a:r>
              <a:rPr lang="en-US" sz="2000" dirty="0"/>
              <a:t>Views are used as </a:t>
            </a:r>
            <a:r>
              <a:rPr lang="en-US" sz="2000" i="1" dirty="0"/>
              <a:t>Security Mechanism</a:t>
            </a:r>
            <a:r>
              <a:rPr lang="en-US" sz="2000" dirty="0"/>
              <a:t> of Database.</a:t>
            </a:r>
          </a:p>
          <a:p>
            <a:pPr>
              <a:defRPr/>
            </a:pPr>
            <a:endParaRPr lang="en-US" sz="2000" dirty="0"/>
          </a:p>
          <a:p>
            <a:pPr>
              <a:defRPr/>
            </a:pPr>
            <a:r>
              <a:rPr lang="en-US" sz="2000" dirty="0"/>
              <a:t>A view can be useful when there are multiple users with different levels of access, who all need to see portions of the data in the database. </a:t>
            </a:r>
          </a:p>
          <a:p>
            <a:pPr>
              <a:defRPr/>
            </a:pPr>
            <a:endParaRPr lang="en-US" sz="2000" dirty="0"/>
          </a:p>
          <a:p>
            <a:pPr>
              <a:defRPr/>
            </a:pPr>
            <a:r>
              <a:rPr lang="en-US" sz="2000" dirty="0"/>
              <a:t>Views can do the following:</a:t>
            </a:r>
          </a:p>
          <a:p>
            <a:pPr lvl="1">
              <a:defRPr/>
            </a:pPr>
            <a:r>
              <a:rPr lang="en-US" sz="2000" dirty="0">
                <a:solidFill>
                  <a:schemeClr val="accent2">
                    <a:lumMod val="50000"/>
                  </a:schemeClr>
                </a:solidFill>
              </a:rPr>
              <a:t>Restrict access to specific rows in a table</a:t>
            </a:r>
          </a:p>
          <a:p>
            <a:pPr lvl="1">
              <a:defRPr/>
            </a:pPr>
            <a:r>
              <a:rPr lang="en-US" sz="2000" dirty="0">
                <a:solidFill>
                  <a:schemeClr val="accent2">
                    <a:lumMod val="50000"/>
                  </a:schemeClr>
                </a:solidFill>
              </a:rPr>
              <a:t>Restrict access to specific columns in a table</a:t>
            </a:r>
          </a:p>
          <a:p>
            <a:pPr lvl="1">
              <a:defRPr/>
            </a:pPr>
            <a:r>
              <a:rPr lang="en-US" sz="2000" dirty="0">
                <a:solidFill>
                  <a:schemeClr val="accent2">
                    <a:lumMod val="50000"/>
                  </a:schemeClr>
                </a:solidFill>
              </a:rPr>
              <a:t>Join columns from multiple tables and present them as though they are part of a single table</a:t>
            </a:r>
          </a:p>
          <a:p>
            <a:pPr lvl="1">
              <a:defRPr/>
            </a:pPr>
            <a:r>
              <a:rPr lang="en-US" sz="2000" dirty="0">
                <a:solidFill>
                  <a:schemeClr val="accent2">
                    <a:lumMod val="50000"/>
                  </a:schemeClr>
                </a:solidFill>
              </a:rPr>
              <a:t>Present aggregate information (such as the results of the COUNT function).</a:t>
            </a:r>
          </a:p>
          <a:p>
            <a:pPr>
              <a:defRPr/>
            </a:pPr>
            <a:endParaRPr lang="en-US" dirty="0"/>
          </a:p>
        </p:txBody>
      </p:sp>
    </p:spTree>
    <p:extLst>
      <p:ext uri="{BB962C8B-B14F-4D97-AF65-F5344CB8AC3E}">
        <p14:creationId xmlns:p14="http://schemas.microsoft.com/office/powerpoint/2010/main" val="411365286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noChangeArrowheads="1"/>
          </p:cNvSpPr>
          <p:nvPr>
            <p:ph type="title"/>
          </p:nvPr>
        </p:nvSpPr>
        <p:spPr/>
        <p:txBody>
          <a:bodyPr>
            <a:normAutofit fontScale="90000"/>
          </a:bodyPr>
          <a:lstStyle/>
          <a:p>
            <a:endParaRPr lang="en-US" altLang="en-US"/>
          </a:p>
        </p:txBody>
      </p:sp>
      <p:sp>
        <p:nvSpPr>
          <p:cNvPr id="3" name="Content Placeholder 2"/>
          <p:cNvSpPr>
            <a:spLocks noGrp="1"/>
          </p:cNvSpPr>
          <p:nvPr>
            <p:ph idx="1"/>
          </p:nvPr>
        </p:nvSpPr>
        <p:spPr/>
        <p:txBody>
          <a:bodyPr/>
          <a:lstStyle/>
          <a:p>
            <a:pPr>
              <a:buFontTx/>
              <a:buNone/>
              <a:defRPr/>
            </a:pPr>
            <a:r>
              <a:rPr lang="en-US" dirty="0"/>
              <a:t>‘</a:t>
            </a:r>
            <a:r>
              <a:rPr lang="en-US" dirty="0" err="1"/>
              <a:t>EmpInfo</a:t>
            </a:r>
            <a:r>
              <a:rPr lang="en-US" dirty="0"/>
              <a:t>’ Table:</a:t>
            </a:r>
          </a:p>
        </p:txBody>
      </p:sp>
      <p:pic>
        <p:nvPicPr>
          <p:cNvPr id="2222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8305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62034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noChangeArrowheads="1"/>
          </p:cNvSpPr>
          <p:nvPr>
            <p:ph type="title"/>
          </p:nvPr>
        </p:nvSpPr>
        <p:spPr/>
        <p:txBody>
          <a:bodyPr>
            <a:normAutofit fontScale="90000"/>
          </a:bodyPr>
          <a:lstStyle/>
          <a:p>
            <a:r>
              <a:rPr lang="en-US" altLang="en-US" b="1"/>
              <a:t>Creating a View</a:t>
            </a:r>
            <a:endParaRPr lang="en-US" altLang="en-US"/>
          </a:p>
        </p:txBody>
      </p:sp>
      <p:sp>
        <p:nvSpPr>
          <p:cNvPr id="3" name="Content Placeholder 2"/>
          <p:cNvSpPr>
            <a:spLocks noGrp="1"/>
          </p:cNvSpPr>
          <p:nvPr>
            <p:ph idx="1"/>
          </p:nvPr>
        </p:nvSpPr>
        <p:spPr/>
        <p:txBody>
          <a:bodyPr>
            <a:normAutofit/>
          </a:bodyPr>
          <a:lstStyle/>
          <a:p>
            <a:pPr>
              <a:buFontTx/>
              <a:buNone/>
              <a:defRPr/>
            </a:pPr>
            <a:r>
              <a:rPr lang="en-US" dirty="0"/>
              <a:t>General syntax for creating a view:</a:t>
            </a:r>
          </a:p>
          <a:p>
            <a:pPr>
              <a:buFontTx/>
              <a:buNone/>
              <a:defRPr/>
            </a:pPr>
            <a:r>
              <a:rPr lang="en-US" dirty="0">
                <a:solidFill>
                  <a:schemeClr val="accent3">
                    <a:lumMod val="75000"/>
                  </a:schemeClr>
                </a:solidFill>
              </a:rPr>
              <a:t>		</a:t>
            </a:r>
            <a:r>
              <a:rPr lang="en-US" dirty="0">
                <a:solidFill>
                  <a:schemeClr val="tx1"/>
                </a:solidFill>
              </a:rPr>
              <a:t>CREATE VIEW [</a:t>
            </a:r>
            <a:r>
              <a:rPr lang="en-US" dirty="0" err="1">
                <a:solidFill>
                  <a:schemeClr val="tx1"/>
                </a:solidFill>
              </a:rPr>
              <a:t>View_Name</a:t>
            </a:r>
            <a:r>
              <a:rPr lang="en-US" dirty="0">
                <a:solidFill>
                  <a:schemeClr val="tx1"/>
                </a:solidFill>
              </a:rPr>
              <a:t>] </a:t>
            </a:r>
          </a:p>
          <a:p>
            <a:pPr>
              <a:buFontTx/>
              <a:buNone/>
              <a:defRPr/>
            </a:pPr>
            <a:r>
              <a:rPr lang="en-US" dirty="0">
                <a:solidFill>
                  <a:schemeClr val="tx1"/>
                </a:solidFill>
              </a:rPr>
              <a:t>		AS</a:t>
            </a:r>
          </a:p>
          <a:p>
            <a:pPr>
              <a:buFontTx/>
              <a:buNone/>
              <a:defRPr/>
            </a:pPr>
            <a:r>
              <a:rPr lang="en-US" dirty="0">
                <a:solidFill>
                  <a:schemeClr val="tx1"/>
                </a:solidFill>
              </a:rPr>
              <a:t> 		[SELECT Statement] </a:t>
            </a:r>
          </a:p>
          <a:p>
            <a:pPr>
              <a:buFontTx/>
              <a:buNone/>
              <a:defRPr/>
            </a:pPr>
            <a:r>
              <a:rPr lang="en-US" dirty="0"/>
              <a:t>As for example :</a:t>
            </a:r>
          </a:p>
          <a:p>
            <a:pPr>
              <a:buFontTx/>
              <a:buNone/>
              <a:defRPr/>
            </a:pPr>
            <a:endParaRPr lang="en-US" dirty="0">
              <a:solidFill>
                <a:schemeClr val="accent3">
                  <a:lumMod val="75000"/>
                </a:schemeClr>
              </a:solidFill>
            </a:endParaRPr>
          </a:p>
          <a:p>
            <a:pPr>
              <a:buFontTx/>
              <a:buNone/>
              <a:defRPr/>
            </a:pPr>
            <a:r>
              <a:rPr lang="en-US" dirty="0">
                <a:solidFill>
                  <a:schemeClr val="accent2">
                    <a:lumMod val="75000"/>
                  </a:schemeClr>
                </a:solidFill>
              </a:rPr>
              <a:t>		CREATE VIEW </a:t>
            </a:r>
            <a:r>
              <a:rPr lang="en-US" dirty="0" err="1">
                <a:solidFill>
                  <a:schemeClr val="accent2">
                    <a:lumMod val="75000"/>
                  </a:schemeClr>
                </a:solidFill>
              </a:rPr>
              <a:t>SampleView</a:t>
            </a:r>
            <a:endParaRPr lang="en-US" dirty="0">
              <a:solidFill>
                <a:schemeClr val="accent2">
                  <a:lumMod val="75000"/>
                </a:schemeClr>
              </a:solidFill>
            </a:endParaRPr>
          </a:p>
          <a:p>
            <a:pPr>
              <a:buFontTx/>
              <a:buNone/>
              <a:defRPr/>
            </a:pPr>
            <a:r>
              <a:rPr lang="en-US" dirty="0">
                <a:solidFill>
                  <a:schemeClr val="accent2">
                    <a:lumMod val="75000"/>
                  </a:schemeClr>
                </a:solidFill>
              </a:rPr>
              <a:t> 		As </a:t>
            </a:r>
          </a:p>
          <a:p>
            <a:pPr>
              <a:buFontTx/>
              <a:buNone/>
              <a:defRPr/>
            </a:pPr>
            <a:r>
              <a:rPr lang="en-US" dirty="0">
                <a:solidFill>
                  <a:schemeClr val="accent2">
                    <a:lumMod val="75000"/>
                  </a:schemeClr>
                </a:solidFill>
              </a:rPr>
              <a:t>		SELECT </a:t>
            </a:r>
            <a:r>
              <a:rPr lang="en-US" dirty="0" err="1">
                <a:solidFill>
                  <a:schemeClr val="accent2">
                    <a:lumMod val="75000"/>
                  </a:schemeClr>
                </a:solidFill>
              </a:rPr>
              <a:t>EmpID</a:t>
            </a:r>
            <a:r>
              <a:rPr lang="en-US" dirty="0">
                <a:solidFill>
                  <a:schemeClr val="accent2">
                    <a:lumMod val="75000"/>
                  </a:schemeClr>
                </a:solidFill>
              </a:rPr>
              <a:t>, </a:t>
            </a:r>
            <a:r>
              <a:rPr lang="en-US" dirty="0" err="1">
                <a:solidFill>
                  <a:schemeClr val="accent2">
                    <a:lumMod val="75000"/>
                  </a:schemeClr>
                </a:solidFill>
              </a:rPr>
              <a:t>EmpName</a:t>
            </a:r>
            <a:r>
              <a:rPr lang="en-US" dirty="0">
                <a:solidFill>
                  <a:schemeClr val="accent2">
                    <a:lumMod val="75000"/>
                  </a:schemeClr>
                </a:solidFill>
              </a:rPr>
              <a:t> FROM </a:t>
            </a:r>
            <a:r>
              <a:rPr lang="en-US" dirty="0" err="1">
                <a:solidFill>
                  <a:schemeClr val="accent2">
                    <a:lumMod val="75000"/>
                  </a:schemeClr>
                </a:solidFill>
              </a:rPr>
              <a:t>EmpInfo</a:t>
            </a:r>
            <a:endParaRPr lang="en-US" dirty="0">
              <a:solidFill>
                <a:schemeClr val="accent2">
                  <a:lumMod val="75000"/>
                </a:schemeClr>
              </a:solidFill>
            </a:endParaRPr>
          </a:p>
        </p:txBody>
      </p:sp>
    </p:spTree>
    <p:extLst>
      <p:ext uri="{BB962C8B-B14F-4D97-AF65-F5344CB8AC3E}">
        <p14:creationId xmlns:p14="http://schemas.microsoft.com/office/powerpoint/2010/main" val="1116138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noChangeArrowheads="1"/>
          </p:cNvSpPr>
          <p:nvPr>
            <p:ph type="title"/>
          </p:nvPr>
        </p:nvSpPr>
        <p:spPr/>
        <p:txBody>
          <a:bodyPr>
            <a:normAutofit fontScale="90000"/>
          </a:bodyPr>
          <a:lstStyle/>
          <a:p>
            <a:r>
              <a:rPr lang="en-US" altLang="en-US" b="1"/>
              <a:t>Running a View</a:t>
            </a:r>
            <a:endParaRPr lang="en-US" altLang="en-US"/>
          </a:p>
        </p:txBody>
      </p:sp>
      <p:sp>
        <p:nvSpPr>
          <p:cNvPr id="3" name="Content Placeholder 2"/>
          <p:cNvSpPr>
            <a:spLocks noGrp="1"/>
          </p:cNvSpPr>
          <p:nvPr>
            <p:ph idx="1"/>
          </p:nvPr>
        </p:nvSpPr>
        <p:spPr/>
        <p:txBody>
          <a:bodyPr/>
          <a:lstStyle/>
          <a:p>
            <a:pPr>
              <a:defRPr/>
            </a:pPr>
            <a:r>
              <a:rPr lang="en-US" dirty="0"/>
              <a:t>This is as similar as select statement of a table.</a:t>
            </a:r>
          </a:p>
          <a:p>
            <a:pPr>
              <a:buFontTx/>
              <a:buNone/>
              <a:defRPr/>
            </a:pPr>
            <a:endParaRPr lang="en-US" dirty="0">
              <a:solidFill>
                <a:schemeClr val="accent3">
                  <a:lumMod val="75000"/>
                </a:schemeClr>
              </a:solidFill>
            </a:endParaRPr>
          </a:p>
          <a:p>
            <a:pPr>
              <a:buFontTx/>
              <a:buNone/>
              <a:defRPr/>
            </a:pPr>
            <a:r>
              <a:rPr lang="en-US" dirty="0">
                <a:solidFill>
                  <a:schemeClr val="accent3">
                    <a:lumMod val="75000"/>
                  </a:schemeClr>
                </a:solidFill>
              </a:rPr>
              <a:t>		SELECT *  FROM  </a:t>
            </a:r>
            <a:r>
              <a:rPr lang="en-US" dirty="0" err="1">
                <a:solidFill>
                  <a:schemeClr val="accent3">
                    <a:lumMod val="75000"/>
                  </a:schemeClr>
                </a:solidFill>
              </a:rPr>
              <a:t>SampleView</a:t>
            </a:r>
            <a:endParaRPr lang="en-US" dirty="0">
              <a:solidFill>
                <a:schemeClr val="accent3">
                  <a:lumMod val="75000"/>
                </a:schemeClr>
              </a:solidFill>
            </a:endParaRPr>
          </a:p>
        </p:txBody>
      </p:sp>
      <p:pic>
        <p:nvPicPr>
          <p:cNvPr id="225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81438"/>
            <a:ext cx="472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15358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p:cNvSpPr>
            <a:spLocks noGrp="1" noChangeArrowheads="1"/>
          </p:cNvSpPr>
          <p:nvPr>
            <p:ph type="title"/>
          </p:nvPr>
        </p:nvSpPr>
        <p:spPr/>
        <p:txBody>
          <a:bodyPr>
            <a:normAutofit fontScale="90000"/>
          </a:bodyPr>
          <a:lstStyle/>
          <a:p>
            <a:r>
              <a:rPr lang="en-US" altLang="en-US" b="1"/>
              <a:t>Drop a View</a:t>
            </a:r>
            <a:endParaRPr lang="en-US" altLang="en-US"/>
          </a:p>
        </p:txBody>
      </p:sp>
      <p:sp>
        <p:nvSpPr>
          <p:cNvPr id="3" name="Content Placeholder 2"/>
          <p:cNvSpPr>
            <a:spLocks noGrp="1"/>
          </p:cNvSpPr>
          <p:nvPr>
            <p:ph idx="1"/>
          </p:nvPr>
        </p:nvSpPr>
        <p:spPr/>
        <p:txBody>
          <a:bodyPr>
            <a:normAutofit/>
          </a:bodyPr>
          <a:lstStyle/>
          <a:p>
            <a:pPr>
              <a:defRPr/>
            </a:pPr>
            <a:r>
              <a:rPr lang="en-US" dirty="0"/>
              <a:t>General syntax:</a:t>
            </a:r>
          </a:p>
          <a:p>
            <a:pPr>
              <a:buFontTx/>
              <a:buNone/>
              <a:defRPr/>
            </a:pPr>
            <a:endParaRPr lang="en-US" dirty="0"/>
          </a:p>
          <a:p>
            <a:pPr>
              <a:buFontTx/>
              <a:buNone/>
              <a:defRPr/>
            </a:pPr>
            <a:r>
              <a:rPr lang="en-US" dirty="0">
                <a:solidFill>
                  <a:schemeClr val="accent3">
                    <a:lumMod val="75000"/>
                  </a:schemeClr>
                </a:solidFill>
              </a:rPr>
              <a:t>		DROP VIEW </a:t>
            </a:r>
            <a:r>
              <a:rPr lang="en-US" dirty="0" err="1">
                <a:solidFill>
                  <a:schemeClr val="accent3">
                    <a:lumMod val="75000"/>
                  </a:schemeClr>
                </a:solidFill>
              </a:rPr>
              <a:t>viewname</a:t>
            </a:r>
            <a:r>
              <a:rPr lang="en-US" dirty="0">
                <a:solidFill>
                  <a:schemeClr val="accent3">
                    <a:lumMod val="75000"/>
                  </a:schemeClr>
                </a:solidFill>
              </a:rPr>
              <a:t>;</a:t>
            </a:r>
          </a:p>
          <a:p>
            <a:pPr>
              <a:buFontTx/>
              <a:buNone/>
              <a:defRPr/>
            </a:pPr>
            <a:endParaRPr lang="en-US" dirty="0"/>
          </a:p>
          <a:p>
            <a:pPr>
              <a:defRPr/>
            </a:pPr>
            <a:r>
              <a:rPr lang="en-US" dirty="0"/>
              <a:t>Example:</a:t>
            </a:r>
          </a:p>
          <a:p>
            <a:pPr>
              <a:buFontTx/>
              <a:buNone/>
              <a:defRPr/>
            </a:pPr>
            <a:endParaRPr lang="en-US" dirty="0"/>
          </a:p>
          <a:p>
            <a:pPr>
              <a:buFontTx/>
              <a:buNone/>
              <a:defRPr/>
            </a:pPr>
            <a:r>
              <a:rPr lang="en-US" dirty="0"/>
              <a:t>	</a:t>
            </a:r>
            <a:r>
              <a:rPr lang="en-US" dirty="0">
                <a:solidFill>
                  <a:schemeClr val="accent2">
                    <a:lumMod val="50000"/>
                  </a:schemeClr>
                </a:solidFill>
              </a:rPr>
              <a:t>	</a:t>
            </a:r>
            <a:r>
              <a:rPr lang="en-US" dirty="0">
                <a:solidFill>
                  <a:schemeClr val="accent2">
                    <a:lumMod val="75000"/>
                  </a:schemeClr>
                </a:solidFill>
              </a:rPr>
              <a:t>DROP VIEW </a:t>
            </a:r>
            <a:r>
              <a:rPr lang="en-US" dirty="0" err="1">
                <a:solidFill>
                  <a:schemeClr val="accent2">
                    <a:lumMod val="75000"/>
                  </a:schemeClr>
                </a:solidFill>
              </a:rPr>
              <a:t>SampleView</a:t>
            </a:r>
            <a:r>
              <a:rPr lang="en-US" dirty="0">
                <a:solidFill>
                  <a:schemeClr val="accent2">
                    <a:lumMod val="75000"/>
                  </a:schemeClr>
                </a:solidFill>
              </a:rPr>
              <a:t>;</a:t>
            </a:r>
          </a:p>
        </p:txBody>
      </p:sp>
    </p:spTree>
    <p:extLst>
      <p:ext uri="{BB962C8B-B14F-4D97-AF65-F5344CB8AC3E}">
        <p14:creationId xmlns:p14="http://schemas.microsoft.com/office/powerpoint/2010/main" val="4825140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dirty="0"/>
              <a:t>When a view is dropped, it has no effect on the underlying tables.</a:t>
            </a:r>
          </a:p>
          <a:p>
            <a:pPr>
              <a:defRPr/>
            </a:pPr>
            <a:endParaRPr lang="en-US" sz="2400" dirty="0"/>
          </a:p>
          <a:p>
            <a:pPr>
              <a:defRPr/>
            </a:pPr>
            <a:r>
              <a:rPr lang="en-US" sz="2400" dirty="0"/>
              <a:t> Dropping a view removes its definition and all the permissions assigned to it.</a:t>
            </a:r>
          </a:p>
          <a:p>
            <a:pPr>
              <a:defRPr/>
            </a:pPr>
            <a:r>
              <a:rPr lang="en-US" sz="2400" dirty="0"/>
              <a:t> </a:t>
            </a:r>
          </a:p>
          <a:p>
            <a:pPr>
              <a:defRPr/>
            </a:pPr>
            <a:r>
              <a:rPr lang="en-US" sz="2400" dirty="0"/>
              <a:t>However, dropping a table that references a view does not drop the view automatically. </a:t>
            </a:r>
          </a:p>
          <a:p>
            <a:pPr>
              <a:defRPr/>
            </a:pPr>
            <a:endParaRPr lang="en-US" sz="2400" dirty="0"/>
          </a:p>
          <a:p>
            <a:pPr>
              <a:defRPr/>
            </a:pPr>
            <a:r>
              <a:rPr lang="en-US" sz="2400" dirty="0"/>
              <a:t>You must drop it explicitly.</a:t>
            </a:r>
          </a:p>
        </p:txBody>
      </p:sp>
    </p:spTree>
    <p:extLst>
      <p:ext uri="{BB962C8B-B14F-4D97-AF65-F5344CB8AC3E}">
        <p14:creationId xmlns:p14="http://schemas.microsoft.com/office/powerpoint/2010/main" val="41419976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noChangeArrowheads="1"/>
          </p:cNvSpPr>
          <p:nvPr>
            <p:ph type="title"/>
          </p:nvPr>
        </p:nvSpPr>
        <p:spPr/>
        <p:txBody>
          <a:bodyPr>
            <a:normAutofit fontScale="90000"/>
          </a:bodyPr>
          <a:lstStyle/>
          <a:p>
            <a:r>
              <a:rPr lang="en-US" altLang="en-US" b="1"/>
              <a:t>Alter  a View</a:t>
            </a:r>
            <a:endParaRPr lang="en-US" altLang="en-US"/>
          </a:p>
        </p:txBody>
      </p:sp>
      <p:sp>
        <p:nvSpPr>
          <p:cNvPr id="3" name="Content Placeholder 2"/>
          <p:cNvSpPr>
            <a:spLocks noGrp="1"/>
          </p:cNvSpPr>
          <p:nvPr>
            <p:ph idx="1"/>
          </p:nvPr>
        </p:nvSpPr>
        <p:spPr/>
        <p:txBody>
          <a:bodyPr>
            <a:normAutofit/>
          </a:bodyPr>
          <a:lstStyle/>
          <a:p>
            <a:pPr>
              <a:defRPr/>
            </a:pPr>
            <a:r>
              <a:rPr lang="en-US" dirty="0"/>
              <a:t>General syntax:</a:t>
            </a:r>
          </a:p>
          <a:p>
            <a:pPr>
              <a:buFontTx/>
              <a:buNone/>
              <a:defRPr/>
            </a:pPr>
            <a:endParaRPr lang="en-US" dirty="0"/>
          </a:p>
          <a:p>
            <a:pPr>
              <a:buFontTx/>
              <a:buNone/>
              <a:defRPr/>
            </a:pPr>
            <a:r>
              <a:rPr lang="en-US" dirty="0">
                <a:solidFill>
                  <a:schemeClr val="accent3">
                    <a:lumMod val="75000"/>
                  </a:schemeClr>
                </a:solidFill>
              </a:rPr>
              <a:t>		ALTER VIEW </a:t>
            </a:r>
            <a:r>
              <a:rPr lang="en-US" dirty="0" err="1">
                <a:solidFill>
                  <a:schemeClr val="accent3">
                    <a:lumMod val="75000"/>
                  </a:schemeClr>
                </a:solidFill>
              </a:rPr>
              <a:t>viewname</a:t>
            </a:r>
            <a:endParaRPr lang="en-US" dirty="0">
              <a:solidFill>
                <a:schemeClr val="accent3">
                  <a:lumMod val="75000"/>
                </a:schemeClr>
              </a:solidFill>
            </a:endParaRPr>
          </a:p>
          <a:p>
            <a:pPr>
              <a:buFontTx/>
              <a:buNone/>
              <a:defRPr/>
            </a:pPr>
            <a:r>
              <a:rPr lang="en-US" dirty="0">
                <a:solidFill>
                  <a:schemeClr val="accent3">
                    <a:lumMod val="75000"/>
                  </a:schemeClr>
                </a:solidFill>
              </a:rPr>
              <a:t>		AS</a:t>
            </a:r>
          </a:p>
          <a:p>
            <a:pPr>
              <a:buFontTx/>
              <a:buNone/>
              <a:defRPr/>
            </a:pPr>
            <a:r>
              <a:rPr lang="en-US" dirty="0">
                <a:solidFill>
                  <a:schemeClr val="accent3">
                    <a:lumMod val="75000"/>
                  </a:schemeClr>
                </a:solidFill>
              </a:rPr>
              <a:t>		SELECT…;</a:t>
            </a:r>
          </a:p>
          <a:p>
            <a:pPr>
              <a:buFontTx/>
              <a:buNone/>
              <a:defRPr/>
            </a:pPr>
            <a:endParaRPr lang="en-US" dirty="0"/>
          </a:p>
          <a:p>
            <a:pPr>
              <a:defRPr/>
            </a:pPr>
            <a:r>
              <a:rPr lang="en-US" dirty="0"/>
              <a:t>Example:</a:t>
            </a:r>
          </a:p>
          <a:p>
            <a:pPr>
              <a:buFontTx/>
              <a:buNone/>
              <a:defRPr/>
            </a:pPr>
            <a:endParaRPr lang="en-US" dirty="0"/>
          </a:p>
          <a:p>
            <a:pPr>
              <a:buFontTx/>
              <a:buNone/>
              <a:defRPr/>
            </a:pPr>
            <a:r>
              <a:rPr lang="en-US" dirty="0"/>
              <a:t>	</a:t>
            </a:r>
            <a:r>
              <a:rPr lang="en-US" dirty="0">
                <a:solidFill>
                  <a:schemeClr val="accent2">
                    <a:lumMod val="50000"/>
                  </a:schemeClr>
                </a:solidFill>
              </a:rPr>
              <a:t>	ALTER VIEW </a:t>
            </a:r>
            <a:r>
              <a:rPr lang="en-US" dirty="0" err="1">
                <a:solidFill>
                  <a:schemeClr val="accent2">
                    <a:lumMod val="50000"/>
                  </a:schemeClr>
                </a:solidFill>
              </a:rPr>
              <a:t>SampleView</a:t>
            </a:r>
            <a:endParaRPr lang="en-US" dirty="0">
              <a:solidFill>
                <a:schemeClr val="accent2">
                  <a:lumMod val="50000"/>
                </a:schemeClr>
              </a:solidFill>
            </a:endParaRPr>
          </a:p>
          <a:p>
            <a:pPr>
              <a:buFontTx/>
              <a:buNone/>
              <a:defRPr/>
            </a:pPr>
            <a:r>
              <a:rPr lang="en-US" dirty="0">
                <a:solidFill>
                  <a:schemeClr val="accent2">
                    <a:lumMod val="50000"/>
                  </a:schemeClr>
                </a:solidFill>
              </a:rPr>
              <a:t>		AS</a:t>
            </a:r>
          </a:p>
          <a:p>
            <a:pPr>
              <a:buFontTx/>
              <a:buNone/>
              <a:defRPr/>
            </a:pPr>
            <a:r>
              <a:rPr lang="en-US" dirty="0">
                <a:solidFill>
                  <a:schemeClr val="accent2">
                    <a:lumMod val="50000"/>
                  </a:schemeClr>
                </a:solidFill>
              </a:rPr>
              <a:t>		SELECT * FROM </a:t>
            </a:r>
            <a:r>
              <a:rPr lang="en-US" dirty="0" err="1">
                <a:solidFill>
                  <a:schemeClr val="accent2">
                    <a:lumMod val="50000"/>
                  </a:schemeClr>
                </a:solidFill>
              </a:rPr>
              <a:t>EmpInfo</a:t>
            </a:r>
            <a:r>
              <a:rPr lang="en-US" dirty="0">
                <a:solidFill>
                  <a:schemeClr val="accent2">
                    <a:lumMod val="50000"/>
                  </a:schemeClr>
                </a:solidFill>
              </a:rPr>
              <a:t>;</a:t>
            </a:r>
          </a:p>
          <a:p>
            <a:pPr>
              <a:buFontTx/>
              <a:buNone/>
              <a:defRPr/>
            </a:pPr>
            <a:endParaRPr lang="en-US" dirty="0"/>
          </a:p>
        </p:txBody>
      </p:sp>
    </p:spTree>
    <p:extLst>
      <p:ext uri="{BB962C8B-B14F-4D97-AF65-F5344CB8AC3E}">
        <p14:creationId xmlns:p14="http://schemas.microsoft.com/office/powerpoint/2010/main" val="401423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noChangeArrowheads="1"/>
          </p:cNvSpPr>
          <p:nvPr>
            <p:ph type="title"/>
          </p:nvPr>
        </p:nvSpPr>
        <p:spPr/>
        <p:txBody>
          <a:bodyPr>
            <a:normAutofit fontScale="90000"/>
          </a:bodyPr>
          <a:lstStyle/>
          <a:p>
            <a:r>
              <a:rPr lang="en-US" altLang="en-US" b="1"/>
              <a:t>Display VIEW definition</a:t>
            </a:r>
          </a:p>
        </p:txBody>
      </p:sp>
      <p:sp>
        <p:nvSpPr>
          <p:cNvPr id="3" name="Content Placeholder 2"/>
          <p:cNvSpPr>
            <a:spLocks noGrp="1"/>
          </p:cNvSpPr>
          <p:nvPr>
            <p:ph idx="1"/>
          </p:nvPr>
        </p:nvSpPr>
        <p:spPr/>
        <p:txBody>
          <a:bodyPr>
            <a:normAutofit/>
          </a:bodyPr>
          <a:lstStyle/>
          <a:p>
            <a:pPr>
              <a:defRPr/>
            </a:pPr>
            <a:r>
              <a:rPr lang="en-US" dirty="0"/>
              <a:t>There are 3 methods to see  the view definition:</a:t>
            </a:r>
          </a:p>
          <a:p>
            <a:pPr>
              <a:defRPr/>
            </a:pPr>
            <a:endParaRPr lang="en-US" dirty="0"/>
          </a:p>
          <a:p>
            <a:pPr>
              <a:defRPr/>
            </a:pPr>
            <a:r>
              <a:rPr lang="en-US" dirty="0"/>
              <a:t>Method 1:</a:t>
            </a:r>
          </a:p>
          <a:p>
            <a:pPr>
              <a:buFontTx/>
              <a:buNone/>
              <a:defRPr/>
            </a:pPr>
            <a:r>
              <a:rPr lang="en-US" dirty="0"/>
              <a:t>			</a:t>
            </a:r>
            <a:r>
              <a:rPr lang="en-US" dirty="0" err="1">
                <a:solidFill>
                  <a:schemeClr val="accent3">
                    <a:lumMod val="75000"/>
                  </a:schemeClr>
                </a:solidFill>
              </a:rPr>
              <a:t>Sp_helptext</a:t>
            </a:r>
            <a:r>
              <a:rPr lang="en-US" dirty="0">
                <a:solidFill>
                  <a:schemeClr val="accent3">
                    <a:lumMod val="75000"/>
                  </a:schemeClr>
                </a:solidFill>
              </a:rPr>
              <a:t> </a:t>
            </a:r>
            <a:r>
              <a:rPr lang="en-US" dirty="0" err="1">
                <a:solidFill>
                  <a:schemeClr val="accent3">
                    <a:lumMod val="75000"/>
                  </a:schemeClr>
                </a:solidFill>
              </a:rPr>
              <a:t>viewname</a:t>
            </a:r>
            <a:r>
              <a:rPr lang="en-US" dirty="0">
                <a:solidFill>
                  <a:schemeClr val="accent3">
                    <a:lumMod val="75000"/>
                  </a:schemeClr>
                </a:solidFill>
              </a:rPr>
              <a:t>;</a:t>
            </a:r>
          </a:p>
          <a:p>
            <a:pPr>
              <a:buFontTx/>
              <a:buNone/>
              <a:defRPr/>
            </a:pPr>
            <a:endParaRPr lang="en-US" dirty="0"/>
          </a:p>
          <a:p>
            <a:pPr>
              <a:defRPr/>
            </a:pPr>
            <a:r>
              <a:rPr lang="en-US" dirty="0"/>
              <a:t>Method 2:</a:t>
            </a:r>
          </a:p>
          <a:p>
            <a:pPr>
              <a:buFontTx/>
              <a:buNone/>
              <a:defRPr/>
            </a:pPr>
            <a:r>
              <a:rPr lang="en-US" dirty="0">
                <a:solidFill>
                  <a:schemeClr val="accent3">
                    <a:lumMod val="75000"/>
                  </a:schemeClr>
                </a:solidFill>
              </a:rPr>
              <a:t>		select definition from </a:t>
            </a:r>
            <a:r>
              <a:rPr lang="en-US" dirty="0" err="1">
                <a:solidFill>
                  <a:schemeClr val="accent2">
                    <a:lumMod val="75000"/>
                  </a:schemeClr>
                </a:solidFill>
              </a:rPr>
              <a:t>sys.sql_modules</a:t>
            </a:r>
            <a:r>
              <a:rPr lang="en-US" dirty="0">
                <a:solidFill>
                  <a:schemeClr val="accent2">
                    <a:lumMod val="75000"/>
                  </a:schemeClr>
                </a:solidFill>
              </a:rPr>
              <a:t> </a:t>
            </a:r>
          </a:p>
          <a:p>
            <a:pPr>
              <a:buFontTx/>
              <a:buNone/>
              <a:defRPr/>
            </a:pPr>
            <a:r>
              <a:rPr lang="en-US" dirty="0">
                <a:solidFill>
                  <a:schemeClr val="accent3">
                    <a:lumMod val="75000"/>
                  </a:schemeClr>
                </a:solidFill>
              </a:rPr>
              <a:t>		where </a:t>
            </a:r>
            <a:r>
              <a:rPr lang="en-US" dirty="0" err="1">
                <a:solidFill>
                  <a:schemeClr val="accent3">
                    <a:lumMod val="75000"/>
                  </a:schemeClr>
                </a:solidFill>
              </a:rPr>
              <a:t>object_id</a:t>
            </a:r>
            <a:r>
              <a:rPr lang="en-US" dirty="0">
                <a:solidFill>
                  <a:schemeClr val="accent3">
                    <a:lumMod val="75000"/>
                  </a:schemeClr>
                </a:solidFill>
              </a:rPr>
              <a:t>=</a:t>
            </a:r>
            <a:r>
              <a:rPr lang="en-US" dirty="0" err="1">
                <a:solidFill>
                  <a:schemeClr val="accent2">
                    <a:lumMod val="75000"/>
                  </a:schemeClr>
                </a:solidFill>
              </a:rPr>
              <a:t>object_id</a:t>
            </a:r>
            <a:r>
              <a:rPr lang="en-US" dirty="0">
                <a:solidFill>
                  <a:schemeClr val="accent2">
                    <a:lumMod val="75000"/>
                  </a:schemeClr>
                </a:solidFill>
              </a:rPr>
              <a:t>(‘</a:t>
            </a:r>
            <a:r>
              <a:rPr lang="en-US" dirty="0" err="1">
                <a:solidFill>
                  <a:schemeClr val="accent3">
                    <a:lumMod val="75000"/>
                  </a:schemeClr>
                </a:solidFill>
              </a:rPr>
              <a:t>viewname</a:t>
            </a:r>
            <a:r>
              <a:rPr lang="en-US" dirty="0">
                <a:solidFill>
                  <a:schemeClr val="accent2">
                    <a:lumMod val="75000"/>
                  </a:schemeClr>
                </a:solidFill>
              </a:rPr>
              <a:t>');</a:t>
            </a:r>
          </a:p>
          <a:p>
            <a:pPr>
              <a:defRPr/>
            </a:pPr>
            <a:r>
              <a:rPr lang="en-US" dirty="0"/>
              <a:t>Method 3:</a:t>
            </a:r>
          </a:p>
          <a:p>
            <a:pPr>
              <a:defRPr/>
            </a:pPr>
            <a:endParaRPr lang="en-US" dirty="0">
              <a:solidFill>
                <a:schemeClr val="accent3">
                  <a:lumMod val="75000"/>
                </a:schemeClr>
              </a:solidFill>
            </a:endParaRPr>
          </a:p>
          <a:p>
            <a:pPr>
              <a:buFontTx/>
              <a:buNone/>
              <a:defRPr/>
            </a:pPr>
            <a:r>
              <a:rPr lang="en-US" dirty="0">
                <a:solidFill>
                  <a:schemeClr val="accent3">
                    <a:lumMod val="75000"/>
                  </a:schemeClr>
                </a:solidFill>
              </a:rPr>
              <a:t>		select </a:t>
            </a:r>
            <a:r>
              <a:rPr lang="en-US" dirty="0" err="1">
                <a:solidFill>
                  <a:schemeClr val="accent2">
                    <a:lumMod val="50000"/>
                  </a:schemeClr>
                </a:solidFill>
              </a:rPr>
              <a:t>object_definition</a:t>
            </a:r>
            <a:r>
              <a:rPr lang="en-US" dirty="0">
                <a:solidFill>
                  <a:schemeClr val="accent2">
                    <a:lumMod val="50000"/>
                  </a:schemeClr>
                </a:solidFill>
              </a:rPr>
              <a:t>(</a:t>
            </a:r>
            <a:r>
              <a:rPr lang="en-US" dirty="0" err="1">
                <a:solidFill>
                  <a:schemeClr val="accent3">
                    <a:lumMod val="75000"/>
                  </a:schemeClr>
                </a:solidFill>
              </a:rPr>
              <a:t>object_id</a:t>
            </a:r>
            <a:r>
              <a:rPr lang="en-US" dirty="0">
                <a:solidFill>
                  <a:schemeClr val="accent3">
                    <a:lumMod val="75000"/>
                  </a:schemeClr>
                </a:solidFill>
              </a:rPr>
              <a:t>('vv')</a:t>
            </a:r>
            <a:r>
              <a:rPr lang="en-US" dirty="0">
                <a:solidFill>
                  <a:schemeClr val="accent2">
                    <a:lumMod val="50000"/>
                  </a:schemeClr>
                </a:solidFill>
              </a:rPr>
              <a:t>)</a:t>
            </a:r>
            <a:r>
              <a:rPr lang="en-US" dirty="0">
                <a:solidFill>
                  <a:schemeClr val="accent3">
                    <a:lumMod val="75000"/>
                  </a:schemeClr>
                </a:solidFill>
              </a:rPr>
              <a:t>;</a:t>
            </a:r>
          </a:p>
          <a:p>
            <a:pPr>
              <a:buFontTx/>
              <a:buNone/>
              <a:defRPr/>
            </a:pPr>
            <a:endParaRPr lang="en-US" dirty="0">
              <a:solidFill>
                <a:schemeClr val="accent2">
                  <a:lumMod val="75000"/>
                </a:schemeClr>
              </a:solidFill>
            </a:endParaRPr>
          </a:p>
          <a:p>
            <a:pPr>
              <a:buFontTx/>
              <a:buNone/>
              <a:defRPr/>
            </a:pPr>
            <a:endParaRPr lang="en-US" dirty="0">
              <a:solidFill>
                <a:schemeClr val="accent2">
                  <a:lumMod val="75000"/>
                </a:schemeClr>
              </a:solidFill>
            </a:endParaRPr>
          </a:p>
        </p:txBody>
      </p:sp>
    </p:spTree>
    <p:extLst>
      <p:ext uri="{BB962C8B-B14F-4D97-AF65-F5344CB8AC3E}">
        <p14:creationId xmlns:p14="http://schemas.microsoft.com/office/powerpoint/2010/main" val="237365839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The </a:t>
            </a:r>
            <a:r>
              <a:rPr lang="en-US" dirty="0" err="1">
                <a:solidFill>
                  <a:schemeClr val="accent3">
                    <a:lumMod val="75000"/>
                  </a:schemeClr>
                </a:solidFill>
              </a:rPr>
              <a:t>sys.sql_modules</a:t>
            </a:r>
            <a:r>
              <a:rPr lang="en-US" dirty="0"/>
              <a:t>  is a system view. It is used to display view definition.</a:t>
            </a:r>
          </a:p>
          <a:p>
            <a:pPr>
              <a:defRPr/>
            </a:pPr>
            <a:endParaRPr lang="en-US" dirty="0"/>
          </a:p>
          <a:p>
            <a:pPr>
              <a:defRPr/>
            </a:pPr>
            <a:r>
              <a:rPr lang="en-US" dirty="0" err="1">
                <a:solidFill>
                  <a:schemeClr val="accent3">
                    <a:lumMod val="75000"/>
                  </a:schemeClr>
                </a:solidFill>
              </a:rPr>
              <a:t>Object_definition</a:t>
            </a:r>
            <a:r>
              <a:rPr lang="en-US" dirty="0">
                <a:solidFill>
                  <a:schemeClr val="accent3">
                    <a:lumMod val="75000"/>
                  </a:schemeClr>
                </a:solidFill>
              </a:rPr>
              <a:t>()</a:t>
            </a:r>
            <a:r>
              <a:rPr lang="en-US" dirty="0"/>
              <a:t> is built-in function that returns the view definition.</a:t>
            </a:r>
          </a:p>
          <a:p>
            <a:pPr>
              <a:defRPr/>
            </a:pPr>
            <a:endParaRPr lang="en-US" dirty="0"/>
          </a:p>
          <a:p>
            <a:pPr>
              <a:defRPr/>
            </a:pPr>
            <a:r>
              <a:rPr lang="en-US" dirty="0" err="1">
                <a:solidFill>
                  <a:schemeClr val="accent3">
                    <a:lumMod val="75000"/>
                  </a:schemeClr>
                </a:solidFill>
              </a:rPr>
              <a:t>Object_id</a:t>
            </a:r>
            <a:r>
              <a:rPr lang="en-US" dirty="0">
                <a:solidFill>
                  <a:schemeClr val="accent3">
                    <a:lumMod val="75000"/>
                  </a:schemeClr>
                </a:solidFill>
              </a:rPr>
              <a:t>() </a:t>
            </a:r>
            <a:r>
              <a:rPr lang="en-US" dirty="0"/>
              <a:t>is a system function that returns the ID of view.</a:t>
            </a:r>
          </a:p>
        </p:txBody>
      </p:sp>
    </p:spTree>
    <p:extLst>
      <p:ext uri="{BB962C8B-B14F-4D97-AF65-F5344CB8AC3E}">
        <p14:creationId xmlns:p14="http://schemas.microsoft.com/office/powerpoint/2010/main" val="266499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normAutofit fontScale="90000"/>
          </a:bodyPr>
          <a:lstStyle/>
          <a:p>
            <a:pPr eaLnBrk="1" hangingPunct="1"/>
            <a:r>
              <a:rPr lang="en-US" altLang="en-US"/>
              <a:t>Terms related to RDBMS</a:t>
            </a:r>
          </a:p>
        </p:txBody>
      </p:sp>
      <p:graphicFrame>
        <p:nvGraphicFramePr>
          <p:cNvPr id="4" name="Group 150"/>
          <p:cNvGraphicFramePr>
            <a:graphicFrameLocks/>
          </p:cNvGraphicFramePr>
          <p:nvPr/>
        </p:nvGraphicFramePr>
        <p:xfrm>
          <a:off x="1809750" y="1571626"/>
          <a:ext cx="8610600" cy="4764087"/>
        </p:xfrm>
        <a:graphic>
          <a:graphicData uri="http://schemas.openxmlformats.org/drawingml/2006/table">
            <a:tbl>
              <a:tblPr/>
              <a:tblGrid>
                <a:gridCol w="2546350">
                  <a:extLst>
                    <a:ext uri="{9D8B030D-6E8A-4147-A177-3AD203B41FA5}">
                      <a16:colId xmlns:a16="http://schemas.microsoft.com/office/drawing/2014/main" val="20000"/>
                    </a:ext>
                  </a:extLst>
                </a:gridCol>
                <a:gridCol w="6064250">
                  <a:extLst>
                    <a:ext uri="{9D8B030D-6E8A-4147-A177-3AD203B41FA5}">
                      <a16:colId xmlns:a16="http://schemas.microsoft.com/office/drawing/2014/main" val="20001"/>
                    </a:ext>
                  </a:extLst>
                </a:gridCol>
              </a:tblGrid>
              <a:tr h="39624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bg1"/>
                          </a:solidFill>
                          <a:effectLst/>
                          <a:latin typeface="Tahoma" pitchFamily="34" charset="0"/>
                        </a:rPr>
                        <a:t>Term</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bg1"/>
                          </a:solidFill>
                          <a:effectLst/>
                          <a:latin typeface="Tahoma" pitchFamily="34" charset="0"/>
                        </a:rPr>
                        <a:t>Meaning</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365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Relation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 table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Tahoma" pitchFamily="34" charset="0"/>
                        </a:rPr>
                        <a:t>Tuple</a:t>
                      </a:r>
                      <a:r>
                        <a:rPr kumimoji="0" lang="en-US" sz="1800" b="0" i="0" u="none" strike="noStrike" cap="none" normalizeH="0" baseline="0" dirty="0">
                          <a:ln>
                            <a:noFill/>
                          </a:ln>
                          <a:solidFill>
                            <a:schemeClr val="tx1"/>
                          </a:solidFill>
                          <a:effectLst/>
                          <a:latin typeface="Tahoma" pitchFamily="34" charset="0"/>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 row or a record in a relation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Attribute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 field or a column in a relation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Cardinality of a relation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The number of </a:t>
                      </a:r>
                      <a:r>
                        <a:rPr kumimoji="0" lang="en-US" sz="1800" b="0" i="0" u="none" strike="noStrike" cap="none" normalizeH="0" baseline="0" dirty="0" err="1">
                          <a:ln>
                            <a:noFill/>
                          </a:ln>
                          <a:solidFill>
                            <a:schemeClr val="tx1"/>
                          </a:solidFill>
                          <a:effectLst/>
                          <a:latin typeface="Tahoma" pitchFamily="34" charset="0"/>
                        </a:rPr>
                        <a:t>tuples</a:t>
                      </a:r>
                      <a:r>
                        <a:rPr kumimoji="0" lang="en-US" sz="1800" b="0" i="0" u="none" strike="noStrike" cap="none" normalizeH="0" baseline="0" dirty="0">
                          <a:ln>
                            <a:noFill/>
                          </a:ln>
                          <a:solidFill>
                            <a:schemeClr val="tx1"/>
                          </a:solidFill>
                          <a:effectLst/>
                          <a:latin typeface="Tahoma" pitchFamily="34" charset="0"/>
                        </a:rPr>
                        <a:t> in a relation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Degree of a relation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The number of attributes in a relation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Domain of an attribute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The set of all values that can be taken by the attribute</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Primary Key of a relation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An attribute or a combination of attributes that uniquely defines each </a:t>
                      </a:r>
                      <a:r>
                        <a:rPr kumimoji="0" lang="en-US" sz="1800" b="0" i="0" u="none" strike="noStrike" cap="none" normalizeH="0" baseline="0" dirty="0" err="1">
                          <a:ln>
                            <a:noFill/>
                          </a:ln>
                          <a:solidFill>
                            <a:schemeClr val="tx1"/>
                          </a:solidFill>
                          <a:effectLst/>
                          <a:latin typeface="Tahoma" pitchFamily="34" charset="0"/>
                        </a:rPr>
                        <a:t>tuple</a:t>
                      </a:r>
                      <a:r>
                        <a:rPr kumimoji="0" lang="en-US" sz="1800" b="0" i="0" u="none" strike="noStrike" cap="none" normalizeH="0" baseline="0" dirty="0">
                          <a:ln>
                            <a:noFill/>
                          </a:ln>
                          <a:solidFill>
                            <a:schemeClr val="tx1"/>
                          </a:solidFill>
                          <a:effectLst/>
                          <a:latin typeface="Tahoma" pitchFamily="34" charset="0"/>
                        </a:rPr>
                        <a:t> in a relation</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1792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Foreign Key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An attribute or a combination of attributes in one relation R1, which indicates the relationship of R1 with another relation R2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The foreign key attributes in R1 must contain values matching with those of the values in R2</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49914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noChangeArrowheads="1"/>
          </p:cNvSpPr>
          <p:nvPr>
            <p:ph type="title"/>
          </p:nvPr>
        </p:nvSpPr>
        <p:spPr>
          <a:xfrm>
            <a:off x="1828800" y="3124201"/>
            <a:ext cx="8534400" cy="758825"/>
          </a:xfrm>
        </p:spPr>
        <p:txBody>
          <a:bodyPr/>
          <a:lstStyle/>
          <a:p>
            <a:r>
              <a:rPr lang="en-US" altLang="en-US" sz="4800" b="1"/>
              <a:t>TYPES OF VIEWS</a:t>
            </a:r>
            <a:endParaRPr lang="en-US" altLang="en-US" sz="4800"/>
          </a:p>
        </p:txBody>
      </p:sp>
    </p:spTree>
    <p:extLst>
      <p:ext uri="{BB962C8B-B14F-4D97-AF65-F5344CB8AC3E}">
        <p14:creationId xmlns:p14="http://schemas.microsoft.com/office/powerpoint/2010/main" val="9156007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noGrp="1" noChangeArrowheads="1"/>
          </p:cNvSpPr>
          <p:nvPr>
            <p:ph type="title"/>
          </p:nvPr>
        </p:nvSpPr>
        <p:spPr/>
        <p:txBody>
          <a:bodyPr>
            <a:normAutofit fontScale="90000"/>
          </a:bodyPr>
          <a:lstStyle/>
          <a:p>
            <a:r>
              <a:rPr lang="en-US" altLang="en-US" b="1"/>
              <a:t>TYPES OF VIEWS</a:t>
            </a:r>
            <a:endParaRPr lang="en-US" altLang="en-US"/>
          </a:p>
        </p:txBody>
      </p:sp>
      <p:sp>
        <p:nvSpPr>
          <p:cNvPr id="3" name="Content Placeholder 2"/>
          <p:cNvSpPr>
            <a:spLocks noGrp="1"/>
          </p:cNvSpPr>
          <p:nvPr>
            <p:ph idx="1"/>
          </p:nvPr>
        </p:nvSpPr>
        <p:spPr/>
        <p:txBody>
          <a:bodyPr/>
          <a:lstStyle/>
          <a:p>
            <a:pPr>
              <a:defRPr/>
            </a:pPr>
            <a:r>
              <a:rPr lang="en-US" dirty="0"/>
              <a:t>There are two types of views in the </a:t>
            </a:r>
            <a:r>
              <a:rPr lang="en-US" dirty="0" err="1"/>
              <a:t>sql</a:t>
            </a:r>
            <a:r>
              <a:rPr lang="en-US" dirty="0"/>
              <a:t> server 2005.</a:t>
            </a:r>
            <a:br>
              <a:rPr lang="en-US" dirty="0"/>
            </a:br>
            <a:br>
              <a:rPr lang="en-US" dirty="0"/>
            </a:br>
            <a:r>
              <a:rPr lang="en-US" dirty="0"/>
              <a:t>  </a:t>
            </a:r>
          </a:p>
          <a:p>
            <a:pPr lvl="1">
              <a:defRPr/>
            </a:pPr>
            <a:r>
              <a:rPr lang="en-US" dirty="0"/>
              <a:t>Normal or Standard view </a:t>
            </a:r>
          </a:p>
          <a:p>
            <a:pPr lvl="1">
              <a:defRPr/>
            </a:pPr>
            <a:r>
              <a:rPr lang="en-US" dirty="0"/>
              <a:t>Partitioned view</a:t>
            </a:r>
          </a:p>
          <a:p>
            <a:pPr>
              <a:defRPr/>
            </a:pPr>
            <a:endParaRPr lang="en-US" dirty="0"/>
          </a:p>
        </p:txBody>
      </p:sp>
    </p:spTree>
    <p:extLst>
      <p:ext uri="{BB962C8B-B14F-4D97-AF65-F5344CB8AC3E}">
        <p14:creationId xmlns:p14="http://schemas.microsoft.com/office/powerpoint/2010/main" val="317593962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noChangeArrowheads="1"/>
          </p:cNvSpPr>
          <p:nvPr>
            <p:ph type="title"/>
          </p:nvPr>
        </p:nvSpPr>
        <p:spPr/>
        <p:txBody>
          <a:bodyPr>
            <a:normAutofit fontScale="90000"/>
          </a:bodyPr>
          <a:lstStyle/>
          <a:p>
            <a:r>
              <a:rPr lang="en-US" altLang="en-US" b="1"/>
              <a:t>1.Normal /Standard views</a:t>
            </a:r>
          </a:p>
        </p:txBody>
      </p:sp>
      <p:sp>
        <p:nvSpPr>
          <p:cNvPr id="3" name="Content Placeholder 2"/>
          <p:cNvSpPr>
            <a:spLocks noGrp="1"/>
          </p:cNvSpPr>
          <p:nvPr>
            <p:ph idx="1"/>
          </p:nvPr>
        </p:nvSpPr>
        <p:spPr/>
        <p:txBody>
          <a:bodyPr>
            <a:normAutofit/>
          </a:bodyPr>
          <a:lstStyle/>
          <a:p>
            <a:pPr>
              <a:defRPr/>
            </a:pPr>
            <a:r>
              <a:rPr lang="en-US" dirty="0"/>
              <a:t>This view is most frequently used by the developers. </a:t>
            </a:r>
          </a:p>
          <a:p>
            <a:pPr>
              <a:defRPr/>
            </a:pPr>
            <a:endParaRPr lang="en-US" dirty="0"/>
          </a:p>
          <a:p>
            <a:pPr>
              <a:defRPr/>
            </a:pPr>
            <a:r>
              <a:rPr lang="en-US"/>
              <a:t>When we create </a:t>
            </a:r>
            <a:r>
              <a:rPr lang="en-US" dirty="0"/>
              <a:t>the view the schema will be stored as object in the database. </a:t>
            </a:r>
          </a:p>
          <a:p>
            <a:pPr>
              <a:defRPr/>
            </a:pPr>
            <a:endParaRPr lang="en-US" dirty="0"/>
          </a:p>
          <a:p>
            <a:pPr>
              <a:defRPr/>
            </a:pPr>
            <a:r>
              <a:rPr lang="en-US" dirty="0"/>
              <a:t>When we retrieve the content from this virtual table, it will execute the schema and the stored data from the parent table.</a:t>
            </a:r>
          </a:p>
          <a:p>
            <a:pPr>
              <a:defRPr/>
            </a:pPr>
            <a:endParaRPr lang="en-US" dirty="0"/>
          </a:p>
          <a:p>
            <a:pPr>
              <a:defRPr/>
            </a:pPr>
            <a:r>
              <a:rPr lang="en-US" dirty="0"/>
              <a:t>These include focusing on specific data and simplifying data manipulation.</a:t>
            </a:r>
          </a:p>
        </p:txBody>
      </p:sp>
    </p:spTree>
    <p:extLst>
      <p:ext uri="{BB962C8B-B14F-4D97-AF65-F5344CB8AC3E}">
        <p14:creationId xmlns:p14="http://schemas.microsoft.com/office/powerpoint/2010/main" val="11787457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defRPr/>
            </a:pPr>
            <a:r>
              <a:rPr lang="en-US" dirty="0">
                <a:solidFill>
                  <a:schemeClr val="accent2">
                    <a:lumMod val="75000"/>
                  </a:schemeClr>
                </a:solidFill>
              </a:rPr>
              <a:t>CREATE VIEW  </a:t>
            </a:r>
            <a:r>
              <a:rPr lang="en-US" dirty="0" err="1">
                <a:solidFill>
                  <a:schemeClr val="accent2">
                    <a:lumMod val="75000"/>
                  </a:schemeClr>
                </a:solidFill>
              </a:rPr>
              <a:t>vw_empinfo</a:t>
            </a:r>
            <a:br>
              <a:rPr lang="en-US" dirty="0">
                <a:solidFill>
                  <a:schemeClr val="accent2">
                    <a:lumMod val="75000"/>
                  </a:schemeClr>
                </a:solidFill>
              </a:rPr>
            </a:br>
            <a:r>
              <a:rPr lang="en-US" dirty="0">
                <a:solidFill>
                  <a:schemeClr val="accent2">
                    <a:lumMod val="75000"/>
                  </a:schemeClr>
                </a:solidFill>
              </a:rPr>
              <a:t>AS</a:t>
            </a:r>
            <a:br>
              <a:rPr lang="en-US" dirty="0">
                <a:solidFill>
                  <a:schemeClr val="accent2">
                    <a:lumMod val="75000"/>
                  </a:schemeClr>
                </a:solidFill>
              </a:rPr>
            </a:br>
            <a:r>
              <a:rPr lang="en-US" dirty="0">
                <a:solidFill>
                  <a:schemeClr val="accent2">
                    <a:lumMod val="75000"/>
                  </a:schemeClr>
                </a:solidFill>
              </a:rPr>
              <a:t> SELECT   *  FROM </a:t>
            </a:r>
            <a:r>
              <a:rPr lang="en-US" dirty="0" err="1">
                <a:solidFill>
                  <a:schemeClr val="accent2">
                    <a:lumMod val="75000"/>
                  </a:schemeClr>
                </a:solidFill>
              </a:rPr>
              <a:t>EmpInfo</a:t>
            </a:r>
            <a:r>
              <a:rPr lang="en-US" dirty="0">
                <a:solidFill>
                  <a:schemeClr val="accent2">
                    <a:lumMod val="75000"/>
                  </a:schemeClr>
                </a:solidFill>
              </a:rPr>
              <a:t>;</a:t>
            </a:r>
          </a:p>
          <a:p>
            <a:pPr>
              <a:defRPr/>
            </a:pPr>
            <a:endParaRPr lang="en-US" dirty="0"/>
          </a:p>
          <a:p>
            <a:pPr>
              <a:defRPr/>
            </a:pPr>
            <a:r>
              <a:rPr lang="en-US" dirty="0">
                <a:solidFill>
                  <a:schemeClr val="accent4">
                    <a:lumMod val="75000"/>
                  </a:schemeClr>
                </a:solidFill>
              </a:rPr>
              <a:t>SELECT * FROM </a:t>
            </a:r>
            <a:r>
              <a:rPr lang="en-US" dirty="0" err="1">
                <a:solidFill>
                  <a:schemeClr val="accent4">
                    <a:lumMod val="75000"/>
                  </a:schemeClr>
                </a:solidFill>
              </a:rPr>
              <a:t>vw_empinfo</a:t>
            </a:r>
            <a:r>
              <a:rPr lang="en-US" dirty="0">
                <a:solidFill>
                  <a:schemeClr val="accent4">
                    <a:lumMod val="75000"/>
                  </a:schemeClr>
                </a:solidFill>
              </a:rPr>
              <a:t>;</a:t>
            </a:r>
          </a:p>
          <a:p>
            <a:pPr>
              <a:defRPr/>
            </a:pPr>
            <a:endParaRPr lang="en-US" dirty="0">
              <a:solidFill>
                <a:schemeClr val="accent4">
                  <a:lumMod val="75000"/>
                </a:schemeClr>
              </a:solidFill>
            </a:endParaRPr>
          </a:p>
          <a:p>
            <a:pPr>
              <a:defRPr/>
            </a:pPr>
            <a:r>
              <a:rPr lang="en-US" dirty="0">
                <a:solidFill>
                  <a:schemeClr val="accent1">
                    <a:lumMod val="75000"/>
                  </a:schemeClr>
                </a:solidFill>
              </a:rPr>
              <a:t>INSERT INTO </a:t>
            </a:r>
            <a:r>
              <a:rPr lang="en-US" dirty="0" err="1">
                <a:solidFill>
                  <a:schemeClr val="accent1">
                    <a:lumMod val="75000"/>
                  </a:schemeClr>
                </a:solidFill>
              </a:rPr>
              <a:t>vw_empinfo</a:t>
            </a:r>
            <a:r>
              <a:rPr lang="en-US" dirty="0">
                <a:solidFill>
                  <a:schemeClr val="accent1">
                    <a:lumMod val="75000"/>
                  </a:schemeClr>
                </a:solidFill>
              </a:rPr>
              <a:t>  VALUES(4,’abcd’,’.NET’,565652);</a:t>
            </a:r>
            <a:br>
              <a:rPr lang="en-US" dirty="0"/>
            </a:br>
            <a:endParaRPr lang="en-US" dirty="0"/>
          </a:p>
          <a:p>
            <a:pPr>
              <a:defRPr/>
            </a:pPr>
            <a:r>
              <a:rPr lang="en-US" dirty="0"/>
              <a:t> </a:t>
            </a:r>
            <a:r>
              <a:rPr lang="en-US" dirty="0">
                <a:solidFill>
                  <a:schemeClr val="accent5">
                    <a:lumMod val="75000"/>
                  </a:schemeClr>
                </a:solidFill>
              </a:rPr>
              <a:t>DELETE FROM </a:t>
            </a:r>
            <a:r>
              <a:rPr lang="en-US" dirty="0" err="1">
                <a:solidFill>
                  <a:schemeClr val="accent5">
                    <a:lumMod val="75000"/>
                  </a:schemeClr>
                </a:solidFill>
              </a:rPr>
              <a:t>vw_empinfo</a:t>
            </a:r>
            <a:r>
              <a:rPr lang="en-US" dirty="0">
                <a:solidFill>
                  <a:schemeClr val="accent5">
                    <a:lumMod val="75000"/>
                  </a:schemeClr>
                </a:solidFill>
              </a:rPr>
              <a:t> WHERE </a:t>
            </a:r>
            <a:r>
              <a:rPr lang="en-US" dirty="0" err="1">
                <a:solidFill>
                  <a:schemeClr val="accent5">
                    <a:lumMod val="75000"/>
                  </a:schemeClr>
                </a:solidFill>
              </a:rPr>
              <a:t>EmpID</a:t>
            </a:r>
            <a:r>
              <a:rPr lang="en-US" dirty="0">
                <a:solidFill>
                  <a:schemeClr val="accent5">
                    <a:lumMod val="75000"/>
                  </a:schemeClr>
                </a:solidFill>
              </a:rPr>
              <a:t> = 1;</a:t>
            </a:r>
          </a:p>
          <a:p>
            <a:pPr>
              <a:buFontTx/>
              <a:buNone/>
              <a:defRPr/>
            </a:pPr>
            <a:endParaRPr lang="en-US" dirty="0">
              <a:solidFill>
                <a:schemeClr val="accent5">
                  <a:lumMod val="75000"/>
                </a:schemeClr>
              </a:solidFill>
            </a:endParaRPr>
          </a:p>
          <a:p>
            <a:pPr>
              <a:buFontTx/>
              <a:buNone/>
              <a:defRPr/>
            </a:pPr>
            <a:r>
              <a:rPr lang="en-US" dirty="0"/>
              <a:t>Here you can do the DML operations in the view when you have only one table.</a:t>
            </a:r>
            <a:br>
              <a:rPr lang="en-US" dirty="0"/>
            </a:br>
            <a:endParaRPr lang="en-US" dirty="0"/>
          </a:p>
        </p:txBody>
      </p:sp>
    </p:spTree>
    <p:extLst>
      <p:ext uri="{BB962C8B-B14F-4D97-AF65-F5344CB8AC3E}">
        <p14:creationId xmlns:p14="http://schemas.microsoft.com/office/powerpoint/2010/main" val="29206340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noChangeArrowheads="1"/>
          </p:cNvSpPr>
          <p:nvPr>
            <p:ph type="title"/>
          </p:nvPr>
        </p:nvSpPr>
        <p:spPr/>
        <p:txBody>
          <a:bodyPr>
            <a:normAutofit fontScale="90000"/>
          </a:bodyPr>
          <a:lstStyle/>
          <a:p>
            <a:r>
              <a:rPr lang="en-US" altLang="en-US" b="1"/>
              <a:t>2.Partitioned Views:</a:t>
            </a:r>
            <a:endParaRPr lang="en-US" altLang="en-US"/>
          </a:p>
        </p:txBody>
      </p:sp>
      <p:sp>
        <p:nvSpPr>
          <p:cNvPr id="3" name="Content Placeholder 2"/>
          <p:cNvSpPr>
            <a:spLocks noGrp="1"/>
          </p:cNvSpPr>
          <p:nvPr>
            <p:ph idx="1"/>
          </p:nvPr>
        </p:nvSpPr>
        <p:spPr/>
        <p:txBody>
          <a:bodyPr/>
          <a:lstStyle/>
          <a:p>
            <a:pPr>
              <a:defRPr/>
            </a:pPr>
            <a:r>
              <a:rPr lang="en-US" dirty="0"/>
              <a:t>The partitioned view and its execution is like normal view.</a:t>
            </a:r>
          </a:p>
          <a:p>
            <a:pPr>
              <a:defRPr/>
            </a:pPr>
            <a:r>
              <a:rPr lang="en-US" dirty="0"/>
              <a:t> It will work across the database and across the server.</a:t>
            </a:r>
          </a:p>
          <a:p>
            <a:pPr>
              <a:defRPr/>
            </a:pPr>
            <a:r>
              <a:rPr lang="en-US" dirty="0"/>
              <a:t>There are two types of Partitioned views.   </a:t>
            </a:r>
          </a:p>
          <a:p>
            <a:pPr lvl="1">
              <a:defRPr/>
            </a:pPr>
            <a:r>
              <a:rPr lang="en-US" dirty="0"/>
              <a:t>Local Partitioned View </a:t>
            </a:r>
          </a:p>
          <a:p>
            <a:pPr lvl="1">
              <a:defRPr/>
            </a:pPr>
            <a:r>
              <a:rPr lang="en-US" dirty="0"/>
              <a:t>Global Partitioned View</a:t>
            </a:r>
          </a:p>
          <a:p>
            <a:pPr>
              <a:defRPr/>
            </a:pPr>
            <a:endParaRPr lang="en-US" dirty="0"/>
          </a:p>
        </p:txBody>
      </p:sp>
    </p:spTree>
    <p:extLst>
      <p:ext uri="{BB962C8B-B14F-4D97-AF65-F5344CB8AC3E}">
        <p14:creationId xmlns:p14="http://schemas.microsoft.com/office/powerpoint/2010/main" val="66105845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noChangeArrowheads="1"/>
          </p:cNvSpPr>
          <p:nvPr>
            <p:ph type="title"/>
          </p:nvPr>
        </p:nvSpPr>
        <p:spPr/>
        <p:txBody>
          <a:bodyPr>
            <a:normAutofit fontScale="90000"/>
          </a:bodyPr>
          <a:lstStyle/>
          <a:p>
            <a:r>
              <a:rPr lang="en-US" altLang="en-US" b="1"/>
              <a:t>1. Local Partitioned View:</a:t>
            </a:r>
            <a:endParaRPr lang="en-US" altLang="en-US"/>
          </a:p>
        </p:txBody>
      </p:sp>
      <p:sp>
        <p:nvSpPr>
          <p:cNvPr id="3" name="Content Placeholder 2"/>
          <p:cNvSpPr>
            <a:spLocks noGrp="1"/>
          </p:cNvSpPr>
          <p:nvPr>
            <p:ph idx="1"/>
          </p:nvPr>
        </p:nvSpPr>
        <p:spPr/>
        <p:txBody>
          <a:bodyPr/>
          <a:lstStyle/>
          <a:p>
            <a:pPr>
              <a:defRPr/>
            </a:pPr>
            <a:r>
              <a:rPr lang="en-US" dirty="0"/>
              <a:t>The local partitioned view can be created within same server but different database.</a:t>
            </a:r>
          </a:p>
          <a:p>
            <a:pPr>
              <a:defRPr/>
            </a:pPr>
            <a:r>
              <a:rPr lang="en-US" dirty="0"/>
              <a:t>The view schema definition will be stored in the executed database. </a:t>
            </a:r>
          </a:p>
        </p:txBody>
      </p:sp>
    </p:spTree>
    <p:extLst>
      <p:ext uri="{BB962C8B-B14F-4D97-AF65-F5344CB8AC3E}">
        <p14:creationId xmlns:p14="http://schemas.microsoft.com/office/powerpoint/2010/main" val="7789161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5625" y="1527176"/>
            <a:ext cx="8504238" cy="5026025"/>
          </a:xfrm>
        </p:spPr>
        <p:txBody>
          <a:bodyPr>
            <a:normAutofit fontScale="85000" lnSpcReduction="20000"/>
          </a:bodyPr>
          <a:lstStyle/>
          <a:p>
            <a:pPr>
              <a:defRPr/>
            </a:pPr>
            <a:r>
              <a:rPr lang="en-US" dirty="0">
                <a:solidFill>
                  <a:schemeClr val="accent3">
                    <a:lumMod val="75000"/>
                  </a:schemeClr>
                </a:solidFill>
              </a:rPr>
              <a:t>USE Database1</a:t>
            </a:r>
            <a:br>
              <a:rPr lang="en-US" dirty="0"/>
            </a:br>
            <a:br>
              <a:rPr lang="en-US" dirty="0"/>
            </a:br>
            <a:r>
              <a:rPr lang="en-US" dirty="0">
                <a:solidFill>
                  <a:schemeClr val="accent4">
                    <a:lumMod val="75000"/>
                  </a:schemeClr>
                </a:solidFill>
              </a:rPr>
              <a:t>CREATE TABLE </a:t>
            </a:r>
            <a:r>
              <a:rPr lang="en-US" dirty="0" err="1">
                <a:solidFill>
                  <a:schemeClr val="accent4">
                    <a:lumMod val="75000"/>
                  </a:schemeClr>
                </a:solidFill>
              </a:rPr>
              <a:t>EmployeeList</a:t>
            </a:r>
            <a:br>
              <a:rPr lang="en-US" dirty="0">
                <a:solidFill>
                  <a:schemeClr val="accent4">
                    <a:lumMod val="75000"/>
                  </a:schemeClr>
                </a:solidFill>
              </a:rPr>
            </a:br>
            <a:r>
              <a:rPr lang="en-US" dirty="0">
                <a:solidFill>
                  <a:schemeClr val="accent4">
                    <a:lumMod val="75000"/>
                  </a:schemeClr>
                </a:solidFill>
              </a:rPr>
              <a:t>(</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iEmployeeID</a:t>
            </a:r>
            <a:r>
              <a:rPr lang="en-US" dirty="0">
                <a:solidFill>
                  <a:schemeClr val="accent4">
                    <a:lumMod val="75000"/>
                  </a:schemeClr>
                </a:solidFill>
              </a:rPr>
              <a:t> INT IDENTITY(1,1),</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vFirstName</a:t>
            </a:r>
            <a:r>
              <a:rPr lang="en-US" dirty="0">
                <a:solidFill>
                  <a:schemeClr val="accent4">
                    <a:lumMod val="75000"/>
                  </a:schemeClr>
                </a:solidFill>
              </a:rPr>
              <a:t> VARCHAR(25) NOT NULL,</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vLastName</a:t>
            </a:r>
            <a:r>
              <a:rPr lang="en-US" dirty="0">
                <a:solidFill>
                  <a:schemeClr val="accent4">
                    <a:lumMod val="75000"/>
                  </a:schemeClr>
                </a:solidFill>
              </a:rPr>
              <a:t> VARCHAR(25) NOT NULL,</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iDeptID</a:t>
            </a:r>
            <a:r>
              <a:rPr lang="en-US" dirty="0">
                <a:solidFill>
                  <a:schemeClr val="accent4">
                    <a:lumMod val="75000"/>
                  </a:schemeClr>
                </a:solidFill>
              </a:rPr>
              <a:t> INT</a:t>
            </a:r>
            <a:br>
              <a:rPr lang="en-US" dirty="0">
                <a:solidFill>
                  <a:schemeClr val="accent4">
                    <a:lumMod val="75000"/>
                  </a:schemeClr>
                </a:solidFill>
              </a:rPr>
            </a:br>
            <a:r>
              <a:rPr lang="en-US" dirty="0">
                <a:solidFill>
                  <a:schemeClr val="accent4">
                    <a:lumMod val="75000"/>
                  </a:schemeClr>
                </a:solidFill>
              </a:rPr>
              <a:t>  )</a:t>
            </a:r>
          </a:p>
          <a:p>
            <a:pPr>
              <a:defRPr/>
            </a:pPr>
            <a:endParaRPr lang="en-US" dirty="0"/>
          </a:p>
          <a:p>
            <a:pPr>
              <a:defRPr/>
            </a:pPr>
            <a:r>
              <a:rPr lang="en-US" dirty="0"/>
              <a:t>USE  Database2</a:t>
            </a:r>
            <a:br>
              <a:rPr lang="en-US" dirty="0"/>
            </a:br>
            <a:br>
              <a:rPr lang="en-US" dirty="0"/>
            </a:br>
            <a:r>
              <a:rPr lang="en-US" dirty="0">
                <a:solidFill>
                  <a:schemeClr val="accent4">
                    <a:lumMod val="75000"/>
                  </a:schemeClr>
                </a:solidFill>
              </a:rPr>
              <a:t>CREATE TABLE Department</a:t>
            </a:r>
            <a:br>
              <a:rPr lang="en-US" dirty="0">
                <a:solidFill>
                  <a:schemeClr val="accent4">
                    <a:lumMod val="75000"/>
                  </a:schemeClr>
                </a:solidFill>
              </a:rPr>
            </a:br>
            <a:r>
              <a:rPr lang="en-US" dirty="0">
                <a:solidFill>
                  <a:schemeClr val="accent4">
                    <a:lumMod val="75000"/>
                  </a:schemeClr>
                </a:solidFill>
              </a:rPr>
              <a:t>(</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iDeptID</a:t>
            </a:r>
            <a:r>
              <a:rPr lang="en-US" dirty="0">
                <a:solidFill>
                  <a:schemeClr val="accent4">
                    <a:lumMod val="75000"/>
                  </a:schemeClr>
                </a:solidFill>
              </a:rPr>
              <a:t> INT IDENTITY(1,1) PRIMARY KEY,</a:t>
            </a:r>
            <a:br>
              <a:rPr lang="en-US" dirty="0">
                <a:solidFill>
                  <a:schemeClr val="accent4">
                    <a:lumMod val="75000"/>
                  </a:schemeClr>
                </a:solidFill>
              </a:rPr>
            </a:br>
            <a:r>
              <a:rPr lang="en-US" dirty="0">
                <a:solidFill>
                  <a:schemeClr val="accent4">
                    <a:lumMod val="75000"/>
                  </a:schemeClr>
                </a:solidFill>
              </a:rPr>
              <a:t>  </a:t>
            </a:r>
            <a:r>
              <a:rPr lang="en-US" dirty="0" err="1">
                <a:solidFill>
                  <a:schemeClr val="accent4">
                    <a:lumMod val="75000"/>
                  </a:schemeClr>
                </a:solidFill>
              </a:rPr>
              <a:t>vDeptName</a:t>
            </a:r>
            <a:r>
              <a:rPr lang="en-US" dirty="0">
                <a:solidFill>
                  <a:schemeClr val="accent4">
                    <a:lumMod val="75000"/>
                  </a:schemeClr>
                </a:solidFill>
              </a:rPr>
              <a:t> VARCHAR(50),</a:t>
            </a:r>
            <a:br>
              <a:rPr lang="en-US" dirty="0">
                <a:solidFill>
                  <a:schemeClr val="accent4">
                    <a:lumMod val="75000"/>
                  </a:schemeClr>
                </a:solidFill>
              </a:rPr>
            </a:br>
            <a:r>
              <a:rPr lang="en-US" dirty="0">
                <a:solidFill>
                  <a:schemeClr val="accent4">
                    <a:lumMod val="75000"/>
                  </a:schemeClr>
                </a:solidFill>
              </a:rPr>
              <a:t>  ) </a:t>
            </a:r>
            <a:br>
              <a:rPr lang="en-US" sz="2400" dirty="0"/>
            </a:br>
            <a:endParaRPr lang="en-US" sz="2400" dirty="0"/>
          </a:p>
        </p:txBody>
      </p:sp>
    </p:spTree>
    <p:extLst>
      <p:ext uri="{BB962C8B-B14F-4D97-AF65-F5344CB8AC3E}">
        <p14:creationId xmlns:p14="http://schemas.microsoft.com/office/powerpoint/2010/main" val="184222749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057400"/>
            <a:ext cx="8504238" cy="4572000"/>
          </a:xfrm>
        </p:spPr>
        <p:txBody>
          <a:bodyPr>
            <a:normAutofit/>
          </a:bodyPr>
          <a:lstStyle/>
          <a:p>
            <a:pPr>
              <a:buFontTx/>
              <a:buNone/>
              <a:defRPr/>
            </a:pPr>
            <a:r>
              <a:rPr lang="en-US" dirty="0">
                <a:solidFill>
                  <a:schemeClr val="accent2">
                    <a:lumMod val="75000"/>
                  </a:schemeClr>
                </a:solidFill>
              </a:rPr>
              <a:t>	</a:t>
            </a:r>
            <a:r>
              <a:rPr lang="en-US" sz="2400" dirty="0">
                <a:solidFill>
                  <a:schemeClr val="accent2">
                    <a:lumMod val="75000"/>
                  </a:schemeClr>
                </a:solidFill>
              </a:rPr>
              <a:t>CREATE VIEW  </a:t>
            </a:r>
            <a:r>
              <a:rPr lang="en-US" sz="2400" dirty="0" err="1"/>
              <a:t>vw_LocalPartion_View</a:t>
            </a:r>
            <a:br>
              <a:rPr lang="en-US" sz="2400" dirty="0"/>
            </a:br>
            <a:r>
              <a:rPr lang="en-US" sz="2400" dirty="0">
                <a:solidFill>
                  <a:schemeClr val="accent2">
                    <a:lumMod val="75000"/>
                  </a:schemeClr>
                </a:solidFill>
              </a:rPr>
              <a:t>AS</a:t>
            </a:r>
            <a:br>
              <a:rPr lang="en-US" sz="2400" dirty="0"/>
            </a:br>
            <a:r>
              <a:rPr lang="en-US" sz="2400" dirty="0">
                <a:solidFill>
                  <a:schemeClr val="accent2">
                    <a:lumMod val="75000"/>
                  </a:schemeClr>
                </a:solidFill>
              </a:rPr>
              <a:t>SELECT </a:t>
            </a:r>
            <a:r>
              <a:rPr lang="en-US" sz="2400" dirty="0"/>
              <a:t> </a:t>
            </a:r>
            <a:r>
              <a:rPr lang="en-US" sz="2400" dirty="0" err="1"/>
              <a:t>E.iEmployeeID</a:t>
            </a:r>
            <a:r>
              <a:rPr lang="en-US" sz="2400" dirty="0"/>
              <a:t>,  </a:t>
            </a:r>
            <a:r>
              <a:rPr lang="en-US" sz="2400" dirty="0" err="1"/>
              <a:t>D.vDeptName</a:t>
            </a:r>
            <a:br>
              <a:rPr lang="en-US" sz="2400" dirty="0"/>
            </a:br>
            <a:r>
              <a:rPr lang="en-US" sz="2400" dirty="0">
                <a:solidFill>
                  <a:schemeClr val="accent2">
                    <a:lumMod val="75000"/>
                  </a:schemeClr>
                </a:solidFill>
              </a:rPr>
              <a:t>FROM</a:t>
            </a:r>
            <a:r>
              <a:rPr lang="en-US" sz="2400" dirty="0"/>
              <a:t> </a:t>
            </a:r>
            <a:r>
              <a:rPr lang="en-US" sz="2400" dirty="0" err="1"/>
              <a:t>EmployeeList</a:t>
            </a:r>
            <a:r>
              <a:rPr lang="en-US" sz="2400" dirty="0"/>
              <a:t> E  </a:t>
            </a:r>
          </a:p>
          <a:p>
            <a:pPr>
              <a:buFontTx/>
              <a:buNone/>
              <a:defRPr/>
            </a:pPr>
            <a:r>
              <a:rPr lang="en-US" sz="2400" dirty="0"/>
              <a:t> 	</a:t>
            </a:r>
            <a:r>
              <a:rPr lang="en-US" sz="2400" dirty="0">
                <a:solidFill>
                  <a:schemeClr val="accent2">
                    <a:lumMod val="75000"/>
                  </a:schemeClr>
                </a:solidFill>
              </a:rPr>
              <a:t>INNER JOIN </a:t>
            </a:r>
          </a:p>
          <a:p>
            <a:pPr>
              <a:buFontTx/>
              <a:buNone/>
              <a:defRPr/>
            </a:pPr>
            <a:r>
              <a:rPr lang="en-US" sz="2400" dirty="0"/>
              <a:t>	Database2.dbo.Department D </a:t>
            </a:r>
            <a:r>
              <a:rPr lang="en-US" sz="2400" dirty="0">
                <a:solidFill>
                  <a:schemeClr val="accent2">
                    <a:lumMod val="75000"/>
                  </a:schemeClr>
                </a:solidFill>
              </a:rPr>
              <a:t>ON</a:t>
            </a:r>
            <a:r>
              <a:rPr lang="en-US" sz="2400" dirty="0"/>
              <a:t> </a:t>
            </a:r>
            <a:r>
              <a:rPr lang="en-US" sz="2400" dirty="0" err="1"/>
              <a:t>D.iDeptID</a:t>
            </a:r>
            <a:r>
              <a:rPr lang="en-US" sz="2400" dirty="0"/>
              <a:t> = </a:t>
            </a:r>
            <a:r>
              <a:rPr lang="en-US" sz="2400" dirty="0" err="1"/>
              <a:t>E.iDeptID</a:t>
            </a:r>
            <a:r>
              <a:rPr lang="en-US" sz="2400" dirty="0"/>
              <a:t> ;</a:t>
            </a:r>
          </a:p>
        </p:txBody>
      </p:sp>
    </p:spTree>
    <p:extLst>
      <p:ext uri="{BB962C8B-B14F-4D97-AF65-F5344CB8AC3E}">
        <p14:creationId xmlns:p14="http://schemas.microsoft.com/office/powerpoint/2010/main" val="104178719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noChangeArrowheads="1"/>
          </p:cNvSpPr>
          <p:nvPr>
            <p:ph type="title"/>
          </p:nvPr>
        </p:nvSpPr>
        <p:spPr/>
        <p:txBody>
          <a:bodyPr>
            <a:normAutofit fontScale="90000"/>
          </a:bodyPr>
          <a:lstStyle/>
          <a:p>
            <a:r>
              <a:rPr lang="en-US" altLang="en-US" b="1"/>
              <a:t>2. Global Partitioned View</a:t>
            </a:r>
            <a:endParaRPr lang="en-US" altLang="en-US"/>
          </a:p>
        </p:txBody>
      </p:sp>
      <p:sp>
        <p:nvSpPr>
          <p:cNvPr id="3" name="Content Placeholder 2"/>
          <p:cNvSpPr>
            <a:spLocks noGrp="1"/>
          </p:cNvSpPr>
          <p:nvPr>
            <p:ph idx="1"/>
          </p:nvPr>
        </p:nvSpPr>
        <p:spPr>
          <a:xfrm>
            <a:off x="1825625" y="1527176"/>
            <a:ext cx="8504238" cy="5178425"/>
          </a:xfrm>
        </p:spPr>
        <p:txBody>
          <a:bodyPr>
            <a:normAutofit fontScale="70000" lnSpcReduction="20000"/>
          </a:bodyPr>
          <a:lstStyle/>
          <a:p>
            <a:pPr>
              <a:defRPr/>
            </a:pPr>
            <a:r>
              <a:rPr lang="en-US" sz="3600" dirty="0"/>
              <a:t>The global Partitioned</a:t>
            </a:r>
            <a:r>
              <a:rPr lang="en-US" sz="3600" b="1" dirty="0"/>
              <a:t> </a:t>
            </a:r>
            <a:r>
              <a:rPr lang="en-US" sz="3600" dirty="0"/>
              <a:t>view will work across the server. </a:t>
            </a:r>
          </a:p>
          <a:p>
            <a:pPr>
              <a:defRPr/>
            </a:pPr>
            <a:endParaRPr lang="en-US" sz="3600" dirty="0"/>
          </a:p>
          <a:p>
            <a:pPr>
              <a:defRPr/>
            </a:pPr>
            <a:r>
              <a:rPr lang="en-US" sz="3600" dirty="0"/>
              <a:t>The view can be created to join the table across the server.</a:t>
            </a:r>
            <a:br>
              <a:rPr lang="en-US" sz="3600" dirty="0"/>
            </a:br>
            <a:endParaRPr lang="en-US" sz="3600" dirty="0"/>
          </a:p>
          <a:p>
            <a:pPr>
              <a:defRPr/>
            </a:pPr>
            <a:r>
              <a:rPr lang="en-US" sz="3600" dirty="0"/>
              <a:t>The accessing format will be like this.</a:t>
            </a:r>
            <a:br>
              <a:rPr lang="en-US" sz="3600" dirty="0"/>
            </a:br>
            <a:br>
              <a:rPr lang="en-US" sz="3600" dirty="0"/>
            </a:br>
            <a:r>
              <a:rPr lang="en-US" sz="3600" dirty="0">
                <a:solidFill>
                  <a:schemeClr val="accent2">
                    <a:lumMod val="75000"/>
                  </a:schemeClr>
                </a:solidFill>
              </a:rPr>
              <a:t>	</a:t>
            </a:r>
            <a:r>
              <a:rPr lang="en-US" sz="3600" dirty="0">
                <a:solidFill>
                  <a:schemeClr val="accent3">
                    <a:lumMod val="75000"/>
                  </a:schemeClr>
                </a:solidFill>
              </a:rPr>
              <a:t>[Server Name].  Database Name. Table Name</a:t>
            </a:r>
            <a:br>
              <a:rPr lang="en-US" sz="3600" dirty="0"/>
            </a:br>
            <a:br>
              <a:rPr lang="en-US" sz="3600" dirty="0"/>
            </a:br>
            <a:endParaRPr lang="en-US" sz="3600" dirty="0"/>
          </a:p>
          <a:p>
            <a:pPr>
              <a:defRPr/>
            </a:pPr>
            <a:r>
              <a:rPr lang="en-US" sz="3600" dirty="0"/>
              <a:t>When we execute the view if it is not linked with the current server then it will ask us to link the external server.</a:t>
            </a:r>
            <a:br>
              <a:rPr lang="en-US" sz="3600" dirty="0"/>
            </a:br>
            <a:br>
              <a:rPr lang="en-US" sz="3600" dirty="0"/>
            </a:br>
            <a:br>
              <a:rPr lang="en-US" dirty="0"/>
            </a:br>
            <a:endParaRPr lang="en-US" dirty="0"/>
          </a:p>
        </p:txBody>
      </p:sp>
    </p:spTree>
    <p:extLst>
      <p:ext uri="{BB962C8B-B14F-4D97-AF65-F5344CB8AC3E}">
        <p14:creationId xmlns:p14="http://schemas.microsoft.com/office/powerpoint/2010/main" val="34004113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The following system stored procedure will be used to link the server.</a:t>
            </a:r>
            <a:br>
              <a:rPr lang="en-US" dirty="0"/>
            </a:br>
            <a:br>
              <a:rPr lang="en-US" dirty="0">
                <a:solidFill>
                  <a:schemeClr val="accent3">
                    <a:lumMod val="75000"/>
                  </a:schemeClr>
                </a:solidFill>
              </a:rPr>
            </a:br>
            <a:r>
              <a:rPr lang="en-US" dirty="0">
                <a:solidFill>
                  <a:schemeClr val="accent3">
                    <a:lumMod val="75000"/>
                  </a:schemeClr>
                </a:solidFill>
              </a:rPr>
              <a:t>	</a:t>
            </a:r>
            <a:r>
              <a:rPr lang="en-US" dirty="0" err="1">
                <a:solidFill>
                  <a:schemeClr val="accent3">
                    <a:lumMod val="75000"/>
                  </a:schemeClr>
                </a:solidFill>
              </a:rPr>
              <a:t>sp_addlinkedserver</a:t>
            </a:r>
            <a:r>
              <a:rPr lang="en-US" dirty="0">
                <a:solidFill>
                  <a:schemeClr val="accent3">
                    <a:lumMod val="75000"/>
                  </a:schemeClr>
                </a:solidFill>
              </a:rPr>
              <a:t> 'Server name'</a:t>
            </a:r>
            <a:br>
              <a:rPr lang="en-US" dirty="0"/>
            </a:br>
            <a:br>
              <a:rPr lang="en-US" dirty="0"/>
            </a:br>
            <a:endParaRPr lang="en-US" dirty="0"/>
          </a:p>
          <a:p>
            <a:pPr>
              <a:defRPr/>
            </a:pPr>
            <a:r>
              <a:rPr lang="en-US" dirty="0"/>
              <a:t>The following system catalog table is used to see the list of linked servers.</a:t>
            </a:r>
            <a:br>
              <a:rPr lang="en-US" dirty="0"/>
            </a:br>
            <a:br>
              <a:rPr lang="en-US" dirty="0"/>
            </a:br>
            <a:r>
              <a:rPr lang="en-US" dirty="0"/>
              <a:t>       </a:t>
            </a:r>
            <a:r>
              <a:rPr lang="en-US" dirty="0">
                <a:solidFill>
                  <a:schemeClr val="accent3">
                    <a:lumMod val="75000"/>
                  </a:schemeClr>
                </a:solidFill>
              </a:rPr>
              <a:t>SELECT * FROM SYS.SERVERS</a:t>
            </a:r>
          </a:p>
        </p:txBody>
      </p:sp>
    </p:spTree>
    <p:extLst>
      <p:ext uri="{BB962C8B-B14F-4D97-AF65-F5344CB8AC3E}">
        <p14:creationId xmlns:p14="http://schemas.microsoft.com/office/powerpoint/2010/main" val="7634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333375"/>
            <a:ext cx="8229600" cy="782638"/>
          </a:xfrm>
        </p:spPr>
        <p:txBody>
          <a:bodyPr/>
          <a:lstStyle/>
          <a:p>
            <a:pPr eaLnBrk="1" hangingPunct="1"/>
            <a:r>
              <a:rPr lang="en-US" altLang="en-US"/>
              <a:t>Data and Database</a:t>
            </a:r>
          </a:p>
        </p:txBody>
      </p:sp>
      <p:sp>
        <p:nvSpPr>
          <p:cNvPr id="6" name="Rectangle 3"/>
          <p:cNvSpPr>
            <a:spLocks noGrp="1" noChangeArrowheads="1"/>
          </p:cNvSpPr>
          <p:nvPr>
            <p:ph type="body" idx="1"/>
          </p:nvPr>
        </p:nvSpPr>
        <p:spPr>
          <a:xfrm>
            <a:off x="1992313" y="1628776"/>
            <a:ext cx="8229600" cy="4525963"/>
          </a:xfrm>
        </p:spPr>
        <p:txBody>
          <a:bodyPr/>
          <a:lstStyle/>
          <a:p>
            <a:pPr algn="just">
              <a:spcBef>
                <a:spcPts val="1700"/>
              </a:spcBef>
              <a:defRPr/>
            </a:pPr>
            <a:r>
              <a:rPr lang="en-US" sz="2000" dirty="0"/>
              <a:t>Data means information and it is the most important component in any work that is done.</a:t>
            </a:r>
          </a:p>
          <a:p>
            <a:pPr algn="just">
              <a:spcBef>
                <a:spcPts val="1700"/>
              </a:spcBef>
              <a:defRPr/>
            </a:pPr>
            <a:r>
              <a:rPr lang="en-US" sz="2000" dirty="0"/>
              <a:t>A database is a collection of data. </a:t>
            </a:r>
          </a:p>
          <a:p>
            <a:pPr algn="just">
              <a:spcBef>
                <a:spcPts val="1700"/>
              </a:spcBef>
              <a:defRPr/>
            </a:pPr>
            <a:endParaRPr lang="en-US" sz="2000" dirty="0"/>
          </a:p>
          <a:p>
            <a:pPr algn="just">
              <a:spcBef>
                <a:spcPts val="1700"/>
              </a:spcBef>
              <a:defRPr/>
            </a:pPr>
            <a:endParaRPr lang="en-US" sz="2000" dirty="0"/>
          </a:p>
          <a:p>
            <a:pPr algn="just">
              <a:spcBef>
                <a:spcPts val="1700"/>
              </a:spcBef>
              <a:defRPr/>
            </a:pPr>
            <a:endParaRPr lang="en-US" sz="2000" dirty="0"/>
          </a:p>
          <a:p>
            <a:pPr algn="just">
              <a:spcBef>
                <a:spcPts val="1700"/>
              </a:spcBef>
              <a:defRPr/>
            </a:pPr>
            <a:endParaRPr lang="en-US" sz="2000" dirty="0"/>
          </a:p>
          <a:p>
            <a:pPr algn="just">
              <a:spcBef>
                <a:spcPts val="1700"/>
              </a:spcBef>
              <a:defRPr/>
            </a:pPr>
            <a:endParaRPr lang="en-US" sz="2000" dirty="0"/>
          </a:p>
          <a:p>
            <a:pPr algn="just">
              <a:spcBef>
                <a:spcPts val="1700"/>
              </a:spcBef>
              <a:defRPr/>
            </a:pPr>
            <a:r>
              <a:rPr lang="en-US" sz="2000" dirty="0"/>
              <a:t>Thus, a database is a collection of data that is organized such that its contents can be easily accessed, managed, and updated.</a:t>
            </a:r>
            <a:endParaRPr lang="en-US" dirty="0"/>
          </a:p>
        </p:txBody>
      </p:sp>
      <p:sp>
        <p:nvSpPr>
          <p:cNvPr id="7" name="AutoShape 4"/>
          <p:cNvSpPr>
            <a:spLocks noChangeArrowheads="1"/>
          </p:cNvSpPr>
          <p:nvPr/>
        </p:nvSpPr>
        <p:spPr bwMode="auto">
          <a:xfrm>
            <a:off x="4648200" y="3429000"/>
            <a:ext cx="2133600" cy="1524000"/>
          </a:xfrm>
          <a:prstGeom prst="can">
            <a:avLst>
              <a:gd name="adj" fmla="val 25000"/>
            </a:avLst>
          </a:prstGeom>
          <a:gradFill rotWithShape="1">
            <a:gsLst>
              <a:gs pos="0">
                <a:srgbClr val="FCA0B6"/>
              </a:gs>
              <a:gs pos="100000">
                <a:srgbClr val="754A54"/>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bg1"/>
                </a:solidFill>
              </a:rPr>
              <a:t>       Database</a:t>
            </a:r>
          </a:p>
        </p:txBody>
      </p:sp>
      <p:sp>
        <p:nvSpPr>
          <p:cNvPr id="8" name="Text Box 7"/>
          <p:cNvSpPr txBox="1">
            <a:spLocks noChangeArrowheads="1"/>
          </p:cNvSpPr>
          <p:nvPr/>
        </p:nvSpPr>
        <p:spPr bwMode="auto">
          <a:xfrm>
            <a:off x="3238500" y="371475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Users</a:t>
            </a:r>
          </a:p>
        </p:txBody>
      </p:sp>
      <p:sp>
        <p:nvSpPr>
          <p:cNvPr id="9" name="Text Box 8"/>
          <p:cNvSpPr txBox="1">
            <a:spLocks noChangeArrowheads="1"/>
          </p:cNvSpPr>
          <p:nvPr/>
        </p:nvSpPr>
        <p:spPr bwMode="auto">
          <a:xfrm>
            <a:off x="7453313" y="4429126"/>
            <a:ext cx="2366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Allows to Access Information</a:t>
            </a:r>
          </a:p>
        </p:txBody>
      </p:sp>
      <p:sp>
        <p:nvSpPr>
          <p:cNvPr id="10" name="Text Box 9"/>
          <p:cNvSpPr txBox="1">
            <a:spLocks noChangeArrowheads="1"/>
          </p:cNvSpPr>
          <p:nvPr/>
        </p:nvSpPr>
        <p:spPr bwMode="auto">
          <a:xfrm>
            <a:off x="7524750" y="3143250"/>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t>Stores Information</a:t>
            </a:r>
          </a:p>
        </p:txBody>
      </p:sp>
      <p:cxnSp>
        <p:nvCxnSpPr>
          <p:cNvPr id="11" name="AutoShape 11"/>
          <p:cNvCxnSpPr>
            <a:cxnSpLocks noChangeShapeType="1"/>
          </p:cNvCxnSpPr>
          <p:nvPr/>
        </p:nvCxnSpPr>
        <p:spPr bwMode="auto">
          <a:xfrm flipH="1">
            <a:off x="6858000" y="3657600"/>
            <a:ext cx="533400" cy="533400"/>
          </a:xfrm>
          <a:prstGeom prst="straightConnector1">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auto">
          <a:xfrm flipH="1" flipV="1">
            <a:off x="6858000" y="4267200"/>
            <a:ext cx="457200" cy="381000"/>
          </a:xfrm>
          <a:prstGeom prst="straightConnector1">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Line 13"/>
          <p:cNvSpPr>
            <a:spLocks noChangeShapeType="1"/>
          </p:cNvSpPr>
          <p:nvPr/>
        </p:nvSpPr>
        <p:spPr bwMode="auto">
          <a:xfrm>
            <a:off x="3200400" y="4343400"/>
            <a:ext cx="13716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57264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47" presetClass="entr" presetSubtype="0" fill="hold" nodeType="after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1000"/>
                                        <p:tgtEl>
                                          <p:spTgt spid="6">
                                            <p:txEl>
                                              <p:pRg st="7" end="7"/>
                                            </p:txEl>
                                          </p:spTgt>
                                        </p:tgtEl>
                                      </p:cBhvr>
                                    </p:animEffect>
                                    <p:anim calcmode="lin" valueType="num">
                                      <p:cBhvr>
                                        <p:cTn id="1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1000"/>
                                        <p:tgtEl>
                                          <p:spTgt spid="7"/>
                                        </p:tgtEl>
                                      </p:cBhvr>
                                    </p:animEffect>
                                  </p:childTnLst>
                                </p:cTn>
                              </p:par>
                            </p:childTnLst>
                          </p:cTn>
                        </p:par>
                        <p:par>
                          <p:cTn id="19" fill="hold" nodeType="afterGroup">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1000" fill="hold"/>
                                        <p:tgtEl>
                                          <p:spTgt spid="13"/>
                                        </p:tgtEl>
                                        <p:attrNameLst>
                                          <p:attrName>ppt_x</p:attrName>
                                        </p:attrNameLst>
                                      </p:cBhvr>
                                      <p:tavLst>
                                        <p:tav tm="0">
                                          <p:val>
                                            <p:strVal val="0-#ppt_w/2"/>
                                          </p:val>
                                        </p:tav>
                                        <p:tav tm="100000">
                                          <p:val>
                                            <p:strVal val="#ppt_x"/>
                                          </p:val>
                                        </p:tav>
                                      </p:tavLst>
                                    </p:anim>
                                    <p:anim calcmode="lin" valueType="num">
                                      <p:cBhvr additive="base">
                                        <p:cTn id="27" dur="1000" fill="hold"/>
                                        <p:tgtEl>
                                          <p:spTgt spid="13"/>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3000"/>
                            </p:stCondLst>
                            <p:childTnLst>
                              <p:par>
                                <p:cTn id="29" presetID="1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1000"/>
                                        <p:tgtEl>
                                          <p:spTgt spid="1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lide(fromBottom)">
                                      <p:cBhvr>
                                        <p:cTn id="34" dur="500"/>
                                        <p:tgtEl>
                                          <p:spTgt spid="10"/>
                                        </p:tgtEl>
                                      </p:cBhvr>
                                    </p:animEffect>
                                  </p:childTnLst>
                                </p:cTn>
                              </p:par>
                            </p:childTnLst>
                          </p:cTn>
                        </p:par>
                        <p:par>
                          <p:cTn id="35" fill="hold" nodeType="afterGroup">
                            <p:stCondLst>
                              <p:cond delay="4000"/>
                            </p:stCondLst>
                            <p:childTnLst>
                              <p:par>
                                <p:cTn id="36" presetID="12" presetClass="entr" presetSubtype="4"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slide(fromBottom)">
                                      <p:cBhvr>
                                        <p:cTn id="38" dur="1000"/>
                                        <p:tgtEl>
                                          <p:spTgt spid="12"/>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slide(fromBottom)">
                                      <p:cBhvr>
                                        <p:cTn id="4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normAutofit fontScale="90000"/>
          </a:bodyPr>
          <a:lstStyle/>
          <a:p>
            <a:pPr eaLnBrk="1" hangingPunct="1"/>
            <a:r>
              <a:rPr lang="en-US" altLang="en-US"/>
              <a:t>Entities and Tables</a:t>
            </a:r>
          </a:p>
        </p:txBody>
      </p:sp>
      <p:sp>
        <p:nvSpPr>
          <p:cNvPr id="6" name="Rectangle 3"/>
          <p:cNvSpPr txBox="1">
            <a:spLocks noChangeArrowheads="1"/>
          </p:cNvSpPr>
          <p:nvPr/>
        </p:nvSpPr>
        <p:spPr bwMode="auto">
          <a:xfrm>
            <a:off x="2133600" y="1928814"/>
            <a:ext cx="8305800" cy="4319587"/>
          </a:xfrm>
          <a:prstGeom prst="rect">
            <a:avLst/>
          </a:prstGeom>
          <a:noFill/>
          <a:ln w="9525">
            <a:noFill/>
            <a:miter lim="800000"/>
            <a:headEnd/>
            <a:tailEnd/>
          </a:ln>
          <a:effectLst/>
        </p:spPr>
        <p:txBody>
          <a:bodyPr/>
          <a:lstStyle/>
          <a:p>
            <a:pPr marL="342900" indent="-342900" algn="just">
              <a:lnSpc>
                <a:spcPct val="80000"/>
              </a:lnSpc>
              <a:spcBef>
                <a:spcPts val="1700"/>
              </a:spcBef>
              <a:buFontTx/>
              <a:buChar char="•"/>
              <a:defRPr/>
            </a:pPr>
            <a:r>
              <a:rPr lang="en-US" sz="2400" kern="0" dirty="0">
                <a:solidFill>
                  <a:schemeClr val="accent6">
                    <a:lumMod val="75000"/>
                  </a:schemeClr>
                </a:solidFill>
              </a:rPr>
              <a:t>An entity is a person, place, thing, object, event, or even a concept, which can be distinctly identified. </a:t>
            </a:r>
          </a:p>
          <a:p>
            <a:pPr marL="342900" indent="-342900" algn="just">
              <a:lnSpc>
                <a:spcPct val="80000"/>
              </a:lnSpc>
              <a:spcBef>
                <a:spcPts val="1700"/>
              </a:spcBef>
              <a:buFontTx/>
              <a:buChar char="•"/>
              <a:defRPr/>
            </a:pPr>
            <a:r>
              <a:rPr lang="en-US" sz="2400" kern="0" dirty="0">
                <a:solidFill>
                  <a:schemeClr val="accent6">
                    <a:lumMod val="75000"/>
                  </a:schemeClr>
                </a:solidFill>
              </a:rPr>
              <a:t>Each entity has certain characteristics known as attributes.</a:t>
            </a:r>
          </a:p>
          <a:p>
            <a:pPr marL="342900" indent="-342900" algn="just">
              <a:lnSpc>
                <a:spcPct val="80000"/>
              </a:lnSpc>
              <a:spcBef>
                <a:spcPts val="1700"/>
              </a:spcBef>
              <a:buFontTx/>
              <a:buChar char="•"/>
              <a:defRPr/>
            </a:pPr>
            <a:r>
              <a:rPr lang="en-US" sz="2400" kern="0" dirty="0">
                <a:solidFill>
                  <a:schemeClr val="accent6">
                    <a:lumMod val="75000"/>
                  </a:schemeClr>
                </a:solidFill>
              </a:rPr>
              <a:t>A table contains a group of related entities called an entity set. </a:t>
            </a:r>
          </a:p>
          <a:p>
            <a:pPr marL="342900" indent="-342900" algn="just">
              <a:lnSpc>
                <a:spcPct val="80000"/>
              </a:lnSpc>
              <a:spcBef>
                <a:spcPts val="1700"/>
              </a:spcBef>
              <a:buFontTx/>
              <a:buChar char="•"/>
              <a:defRPr/>
            </a:pPr>
            <a:r>
              <a:rPr lang="en-US" sz="2400" kern="0" dirty="0">
                <a:solidFill>
                  <a:schemeClr val="accent6">
                    <a:lumMod val="75000"/>
                  </a:schemeClr>
                </a:solidFill>
              </a:rPr>
              <a:t>The terms entity set and table are often used interchangeably. A table is also called a relation, rows are known as </a:t>
            </a:r>
            <a:r>
              <a:rPr lang="en-US" sz="2400" kern="0" dirty="0" err="1">
                <a:solidFill>
                  <a:schemeClr val="accent6">
                    <a:lumMod val="75000"/>
                  </a:schemeClr>
                </a:solidFill>
              </a:rPr>
              <a:t>tuples</a:t>
            </a:r>
            <a:r>
              <a:rPr lang="en-US" sz="2400" kern="0" dirty="0">
                <a:solidFill>
                  <a:schemeClr val="accent6">
                    <a:lumMod val="75000"/>
                  </a:schemeClr>
                </a:solidFill>
              </a:rPr>
              <a:t> and columns are known as attributes. </a:t>
            </a:r>
          </a:p>
        </p:txBody>
      </p:sp>
    </p:spTree>
    <p:extLst>
      <p:ext uri="{BB962C8B-B14F-4D97-AF65-F5344CB8AC3E}">
        <p14:creationId xmlns:p14="http://schemas.microsoft.com/office/powerpoint/2010/main" val="25493467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noChangeArrowheads="1"/>
          </p:cNvSpPr>
          <p:nvPr>
            <p:ph type="title"/>
          </p:nvPr>
        </p:nvSpPr>
        <p:spPr/>
        <p:txBody>
          <a:bodyPr>
            <a:normAutofit fontScale="90000"/>
          </a:bodyPr>
          <a:lstStyle/>
          <a:p>
            <a:r>
              <a:rPr lang="en-US" altLang="en-US" b="1"/>
              <a:t>View Creation Option</a:t>
            </a:r>
            <a:endParaRPr lang="en-US" altLang="en-US"/>
          </a:p>
        </p:txBody>
      </p:sp>
      <p:sp>
        <p:nvSpPr>
          <p:cNvPr id="3" name="Content Placeholder 2"/>
          <p:cNvSpPr>
            <a:spLocks noGrp="1"/>
          </p:cNvSpPr>
          <p:nvPr>
            <p:ph idx="1"/>
          </p:nvPr>
        </p:nvSpPr>
        <p:spPr/>
        <p:txBody>
          <a:bodyPr/>
          <a:lstStyle/>
          <a:p>
            <a:pPr>
              <a:defRPr/>
            </a:pPr>
            <a:r>
              <a:rPr lang="en-US" dirty="0"/>
              <a:t>There are two different option for creating a view.</a:t>
            </a:r>
          </a:p>
          <a:p>
            <a:pPr>
              <a:buFontTx/>
              <a:buNone/>
              <a:defRPr/>
            </a:pPr>
            <a:endParaRPr lang="en-US" dirty="0"/>
          </a:p>
          <a:p>
            <a:pPr lvl="1">
              <a:defRPr/>
            </a:pPr>
            <a:r>
              <a:rPr lang="en-US" dirty="0"/>
              <a:t>Schema Binding Option </a:t>
            </a:r>
          </a:p>
          <a:p>
            <a:pPr lvl="1">
              <a:defRPr/>
            </a:pPr>
            <a:r>
              <a:rPr lang="en-US" dirty="0"/>
              <a:t>Encryption </a:t>
            </a:r>
          </a:p>
          <a:p>
            <a:pPr>
              <a:defRPr/>
            </a:pPr>
            <a:endParaRPr lang="en-US" dirty="0"/>
          </a:p>
        </p:txBody>
      </p:sp>
    </p:spTree>
    <p:extLst>
      <p:ext uri="{BB962C8B-B14F-4D97-AF65-F5344CB8AC3E}">
        <p14:creationId xmlns:p14="http://schemas.microsoft.com/office/powerpoint/2010/main" val="9454199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900" y="115888"/>
            <a:ext cx="8229600" cy="1143000"/>
          </a:xfrm>
        </p:spPr>
        <p:txBody>
          <a:bodyPr>
            <a:normAutofit fontScale="90000"/>
          </a:bodyPr>
          <a:lstStyle/>
          <a:p>
            <a:pPr>
              <a:defRPr/>
            </a:pPr>
            <a:r>
              <a:rPr lang="en-US" b="1" dirty="0"/>
              <a:t>1-Schema </a:t>
            </a:r>
            <a:r>
              <a:rPr lang="en-US" b="1" dirty="0" err="1"/>
              <a:t>BindSchema</a:t>
            </a:r>
            <a:r>
              <a:rPr lang="en-US" b="1" dirty="0"/>
              <a:t> Binding  Option: </a:t>
            </a:r>
            <a:endParaRPr lang="en-US" dirty="0"/>
          </a:p>
        </p:txBody>
      </p:sp>
      <p:sp>
        <p:nvSpPr>
          <p:cNvPr id="3" name="Content Placeholder 2"/>
          <p:cNvSpPr>
            <a:spLocks noGrp="1"/>
          </p:cNvSpPr>
          <p:nvPr>
            <p:ph idx="1"/>
          </p:nvPr>
        </p:nvSpPr>
        <p:spPr>
          <a:xfrm>
            <a:off x="841983" y="1616536"/>
            <a:ext cx="11075542" cy="5616611"/>
          </a:xfrm>
        </p:spPr>
        <p:txBody>
          <a:bodyPr/>
          <a:lstStyle/>
          <a:p>
            <a:pPr>
              <a:defRPr/>
            </a:pPr>
            <a:r>
              <a:rPr lang="en-US" sz="2400" dirty="0"/>
              <a:t>If we Creates a view with the SCHEMABINDING option it will locks the tables being referred by the view and restrict  any kinds of  changes that may change the table schema ( No Alter Command) . </a:t>
            </a:r>
          </a:p>
          <a:p>
            <a:pPr>
              <a:defRPr/>
            </a:pPr>
            <a:endParaRPr lang="en-US" sz="2400" dirty="0"/>
          </a:p>
          <a:p>
            <a:pPr>
              <a:defRPr/>
            </a:pPr>
            <a:endParaRPr lang="en-US" sz="2400" dirty="0"/>
          </a:p>
          <a:p>
            <a:pPr>
              <a:defRPr/>
            </a:pPr>
            <a:r>
              <a:rPr lang="en-US" sz="2400" dirty="0"/>
              <a:t>While creating schema binding view, we can't mention "Select * from </a:t>
            </a:r>
            <a:r>
              <a:rPr lang="en-US" sz="2400" dirty="0" err="1"/>
              <a:t>tablename</a:t>
            </a:r>
            <a:r>
              <a:rPr lang="en-US" sz="2400" dirty="0"/>
              <a:t>" with the query. </a:t>
            </a:r>
          </a:p>
          <a:p>
            <a:pPr>
              <a:defRPr/>
            </a:pPr>
            <a:endParaRPr lang="en-US" sz="2400" dirty="0"/>
          </a:p>
          <a:p>
            <a:pPr>
              <a:defRPr/>
            </a:pPr>
            <a:endParaRPr lang="en-US" sz="2400" dirty="0"/>
          </a:p>
          <a:p>
            <a:pPr>
              <a:defRPr/>
            </a:pPr>
            <a:r>
              <a:rPr lang="en-US" sz="2400" dirty="0"/>
              <a:t>We have to mention all the column name for reference</a:t>
            </a:r>
          </a:p>
          <a:p>
            <a:pPr>
              <a:defRPr/>
            </a:pPr>
            <a:endParaRPr lang="en-US" dirty="0"/>
          </a:p>
        </p:txBody>
      </p:sp>
    </p:spTree>
    <p:extLst>
      <p:ext uri="{BB962C8B-B14F-4D97-AF65-F5344CB8AC3E}">
        <p14:creationId xmlns:p14="http://schemas.microsoft.com/office/powerpoint/2010/main" val="338346965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8229600" cy="4625975"/>
          </a:xfrm>
        </p:spPr>
        <p:txBody>
          <a:bodyPr>
            <a:normAutofit/>
          </a:bodyPr>
          <a:lstStyle/>
          <a:p>
            <a:pPr>
              <a:buFontTx/>
              <a:buNone/>
              <a:defRPr/>
            </a:pPr>
            <a:r>
              <a:rPr lang="en-US" dirty="0">
                <a:solidFill>
                  <a:schemeClr val="accent3">
                    <a:lumMod val="75000"/>
                  </a:schemeClr>
                </a:solidFill>
              </a:rPr>
              <a:t>CREATE VIEW </a:t>
            </a:r>
            <a:r>
              <a:rPr lang="en-US" dirty="0" err="1">
                <a:solidFill>
                  <a:schemeClr val="accent3">
                    <a:lumMod val="75000"/>
                  </a:schemeClr>
                </a:solidFill>
              </a:rPr>
              <a:t>DemoSampleView</a:t>
            </a:r>
            <a:r>
              <a:rPr lang="en-US" dirty="0">
                <a:solidFill>
                  <a:schemeClr val="accent3">
                    <a:lumMod val="75000"/>
                  </a:schemeClr>
                </a:solidFill>
              </a:rPr>
              <a:t> </a:t>
            </a:r>
          </a:p>
          <a:p>
            <a:pPr>
              <a:buFontTx/>
              <a:buNone/>
              <a:defRPr/>
            </a:pPr>
            <a:r>
              <a:rPr lang="en-US" dirty="0">
                <a:solidFill>
                  <a:schemeClr val="accent3">
                    <a:lumMod val="75000"/>
                  </a:schemeClr>
                </a:solidFill>
              </a:rPr>
              <a:t>With SCHEMABINDING </a:t>
            </a:r>
          </a:p>
          <a:p>
            <a:pPr>
              <a:buFontTx/>
              <a:buNone/>
              <a:defRPr/>
            </a:pPr>
            <a:r>
              <a:rPr lang="en-US" dirty="0">
                <a:solidFill>
                  <a:schemeClr val="accent3">
                    <a:lumMod val="75000"/>
                  </a:schemeClr>
                </a:solidFill>
              </a:rPr>
              <a:t>As </a:t>
            </a:r>
          </a:p>
          <a:p>
            <a:pPr>
              <a:buFontTx/>
              <a:buNone/>
              <a:defRPr/>
            </a:pPr>
            <a:r>
              <a:rPr lang="en-US" dirty="0">
                <a:solidFill>
                  <a:schemeClr val="accent3">
                    <a:lumMod val="75000"/>
                  </a:schemeClr>
                </a:solidFill>
              </a:rPr>
              <a:t>SELECT </a:t>
            </a:r>
            <a:r>
              <a:rPr lang="en-US" dirty="0" err="1">
                <a:solidFill>
                  <a:schemeClr val="accent3">
                    <a:lumMod val="75000"/>
                  </a:schemeClr>
                </a:solidFill>
              </a:rPr>
              <a:t>EmpID</a:t>
            </a:r>
            <a:r>
              <a:rPr lang="en-US" dirty="0">
                <a:solidFill>
                  <a:schemeClr val="accent3">
                    <a:lumMod val="75000"/>
                  </a:schemeClr>
                </a:solidFill>
              </a:rPr>
              <a:t>, </a:t>
            </a:r>
            <a:r>
              <a:rPr lang="en-US" dirty="0" err="1">
                <a:solidFill>
                  <a:schemeClr val="accent3">
                    <a:lumMod val="75000"/>
                  </a:schemeClr>
                </a:solidFill>
              </a:rPr>
              <a:t>EmpName</a:t>
            </a:r>
            <a:r>
              <a:rPr lang="en-US" dirty="0">
                <a:solidFill>
                  <a:schemeClr val="accent3">
                    <a:lumMod val="75000"/>
                  </a:schemeClr>
                </a:solidFill>
              </a:rPr>
              <a:t>, FROM </a:t>
            </a:r>
            <a:r>
              <a:rPr lang="en-US" dirty="0" err="1">
                <a:solidFill>
                  <a:schemeClr val="accent3">
                    <a:lumMod val="75000"/>
                  </a:schemeClr>
                </a:solidFill>
              </a:rPr>
              <a:t>DBO.EmpInfo</a:t>
            </a:r>
            <a:r>
              <a:rPr lang="en-US" dirty="0">
                <a:solidFill>
                  <a:schemeClr val="accent3">
                    <a:lumMod val="75000"/>
                  </a:schemeClr>
                </a:solidFill>
              </a:rPr>
              <a:t>;</a:t>
            </a:r>
          </a:p>
          <a:p>
            <a:pPr>
              <a:buFontTx/>
              <a:buNone/>
              <a:defRPr/>
            </a:pPr>
            <a:endParaRPr lang="en-US" dirty="0">
              <a:solidFill>
                <a:schemeClr val="accent3">
                  <a:lumMod val="75000"/>
                </a:schemeClr>
              </a:solidFill>
            </a:endParaRPr>
          </a:p>
          <a:p>
            <a:pPr>
              <a:defRPr/>
            </a:pPr>
            <a:r>
              <a:rPr lang="en-US" dirty="0"/>
              <a:t>While specifying the  Database name we have use </a:t>
            </a:r>
            <a:r>
              <a:rPr lang="en-US" i="1" dirty="0" err="1"/>
              <a:t>Dbo</a:t>
            </a:r>
            <a:r>
              <a:rPr lang="en-US" i="1" dirty="0"/>
              <a:t>.[</a:t>
            </a:r>
            <a:r>
              <a:rPr lang="en-US" i="1" dirty="0" err="1"/>
              <a:t>DbName</a:t>
            </a:r>
            <a:r>
              <a:rPr lang="en-US" i="1" dirty="0"/>
              <a:t>]</a:t>
            </a:r>
            <a:r>
              <a:rPr lang="en-US" dirty="0"/>
              <a:t> .</a:t>
            </a:r>
          </a:p>
          <a:p>
            <a:pPr>
              <a:defRPr/>
            </a:pPr>
            <a:r>
              <a:rPr lang="en-US" dirty="0"/>
              <a:t>This will prevent any of the underlying tables from being altered without the view being dropped.</a:t>
            </a:r>
          </a:p>
          <a:p>
            <a:pPr>
              <a:defRPr/>
            </a:pPr>
            <a:endParaRPr lang="en-US" dirty="0">
              <a:solidFill>
                <a:schemeClr val="accent3">
                  <a:lumMod val="75000"/>
                </a:schemeClr>
              </a:solidFill>
            </a:endParaRPr>
          </a:p>
        </p:txBody>
      </p:sp>
    </p:spTree>
    <p:extLst>
      <p:ext uri="{BB962C8B-B14F-4D97-AF65-F5344CB8AC3E}">
        <p14:creationId xmlns:p14="http://schemas.microsoft.com/office/powerpoint/2010/main" val="36090927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noChangeArrowheads="1"/>
          </p:cNvSpPr>
          <p:nvPr>
            <p:ph type="title"/>
          </p:nvPr>
        </p:nvSpPr>
        <p:spPr/>
        <p:txBody>
          <a:bodyPr>
            <a:normAutofit fontScale="90000"/>
          </a:bodyPr>
          <a:lstStyle/>
          <a:p>
            <a:pPr algn="l"/>
            <a:r>
              <a:rPr lang="en-US" altLang="en-US" sz="2000"/>
              <a:t>If we want to change/Alter the defination of a table which refered by a schema binded view, we will get following error message. </a:t>
            </a:r>
          </a:p>
        </p:txBody>
      </p:sp>
      <p:sp>
        <p:nvSpPr>
          <p:cNvPr id="3" name="Content Placeholder 2"/>
          <p:cNvSpPr>
            <a:spLocks noGrp="1"/>
          </p:cNvSpPr>
          <p:nvPr>
            <p:ph idx="1"/>
          </p:nvPr>
        </p:nvSpPr>
        <p:spPr/>
        <p:txBody>
          <a:bodyPr>
            <a:normAutofit/>
          </a:bodyPr>
          <a:lstStyle/>
          <a:p>
            <a:pPr>
              <a:defRPr/>
            </a:pPr>
            <a:endParaRPr lang="en-US" sz="2000" dirty="0"/>
          </a:p>
        </p:txBody>
      </p:sp>
      <p:pic>
        <p:nvPicPr>
          <p:cNvPr id="2457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14195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noChangeArrowheads="1"/>
          </p:cNvSpPr>
          <p:nvPr>
            <p:ph type="title"/>
          </p:nvPr>
        </p:nvSpPr>
        <p:spPr/>
        <p:txBody>
          <a:bodyPr>
            <a:normAutofit fontScale="90000"/>
          </a:bodyPr>
          <a:lstStyle/>
          <a:p>
            <a:r>
              <a:rPr lang="en-US" altLang="en-US" b="1"/>
              <a:t>2-Encryption  </a:t>
            </a:r>
            <a:endParaRPr lang="en-US" altLang="en-US"/>
          </a:p>
        </p:txBody>
      </p:sp>
      <p:sp>
        <p:nvSpPr>
          <p:cNvPr id="3" name="Content Placeholder 2"/>
          <p:cNvSpPr>
            <a:spLocks noGrp="1"/>
          </p:cNvSpPr>
          <p:nvPr>
            <p:ph idx="1"/>
          </p:nvPr>
        </p:nvSpPr>
        <p:spPr>
          <a:xfrm>
            <a:off x="1825625" y="1527176"/>
            <a:ext cx="8504238" cy="5330825"/>
          </a:xfrm>
        </p:spPr>
        <p:txBody>
          <a:bodyPr>
            <a:normAutofit/>
          </a:bodyPr>
          <a:lstStyle/>
          <a:p>
            <a:pPr>
              <a:defRPr/>
            </a:pPr>
            <a:r>
              <a:rPr lang="en-US" dirty="0"/>
              <a:t>This option encrypts the definition.</a:t>
            </a:r>
          </a:p>
          <a:p>
            <a:pPr>
              <a:defRPr/>
            </a:pPr>
            <a:r>
              <a:rPr lang="en-US" dirty="0"/>
              <a:t>This option encrypts the definition of the view.</a:t>
            </a:r>
          </a:p>
          <a:p>
            <a:pPr>
              <a:defRPr/>
            </a:pPr>
            <a:r>
              <a:rPr lang="en-US" dirty="0"/>
              <a:t> Users will not be able to see the definition of the View after it is created. </a:t>
            </a:r>
          </a:p>
          <a:p>
            <a:pPr>
              <a:defRPr/>
            </a:pPr>
            <a:r>
              <a:rPr lang="en-US" dirty="0"/>
              <a:t>This is the main </a:t>
            </a:r>
            <a:r>
              <a:rPr lang="en-US" dirty="0" err="1"/>
              <a:t>adavatages</a:t>
            </a:r>
            <a:r>
              <a:rPr lang="en-US" dirty="0"/>
              <a:t> of view where we can make it secure.</a:t>
            </a:r>
          </a:p>
          <a:p>
            <a:pPr>
              <a:defRPr/>
            </a:pPr>
            <a:endParaRPr lang="en-US" dirty="0"/>
          </a:p>
          <a:p>
            <a:pPr>
              <a:defRPr/>
            </a:pPr>
            <a:endParaRPr lang="en-US" dirty="0"/>
          </a:p>
          <a:p>
            <a:pPr>
              <a:defRPr/>
            </a:pPr>
            <a:r>
              <a:rPr lang="en-US" dirty="0"/>
              <a:t>Note:  Once view is  encrypted, there is no way to decrypt it again. </a:t>
            </a:r>
          </a:p>
        </p:txBody>
      </p:sp>
      <p:sp>
        <p:nvSpPr>
          <p:cNvPr id="4" name="Rectangle 3"/>
          <p:cNvSpPr/>
          <p:nvPr/>
        </p:nvSpPr>
        <p:spPr>
          <a:xfrm>
            <a:off x="3429000" y="4495800"/>
            <a:ext cx="4800600" cy="1016000"/>
          </a:xfrm>
          <a:prstGeom prst="rect">
            <a:avLst/>
          </a:prstGeom>
        </p:spPr>
        <p:txBody>
          <a:bodyPr>
            <a:spAutoFit/>
          </a:bodyPr>
          <a:lstStyle/>
          <a:p>
            <a:pPr>
              <a:defRPr/>
            </a:pPr>
            <a:r>
              <a:rPr lang="en-US" sz="2000" b="1" dirty="0">
                <a:solidFill>
                  <a:schemeClr val="accent3">
                    <a:lumMod val="75000"/>
                  </a:schemeClr>
                </a:solidFill>
              </a:rPr>
              <a:t>CREATE VIEW </a:t>
            </a:r>
            <a:r>
              <a:rPr lang="en-US" sz="2000" b="1" dirty="0" err="1">
                <a:solidFill>
                  <a:schemeClr val="accent3">
                    <a:lumMod val="75000"/>
                  </a:schemeClr>
                </a:solidFill>
              </a:rPr>
              <a:t>DemoView</a:t>
            </a:r>
            <a:r>
              <a:rPr lang="en-US" sz="2000" b="1" dirty="0">
                <a:solidFill>
                  <a:schemeClr val="accent3">
                    <a:lumMod val="75000"/>
                  </a:schemeClr>
                </a:solidFill>
              </a:rPr>
              <a:t> </a:t>
            </a:r>
          </a:p>
          <a:p>
            <a:pPr>
              <a:defRPr/>
            </a:pPr>
            <a:r>
              <a:rPr lang="en-US" sz="2000" b="1" dirty="0">
                <a:solidFill>
                  <a:schemeClr val="accent3">
                    <a:lumMod val="75000"/>
                  </a:schemeClr>
                </a:solidFill>
              </a:rPr>
              <a:t>With ENCRYPTION</a:t>
            </a:r>
          </a:p>
          <a:p>
            <a:pPr>
              <a:defRPr/>
            </a:pPr>
            <a:r>
              <a:rPr lang="en-US" sz="2000" b="1" dirty="0">
                <a:solidFill>
                  <a:schemeClr val="accent3">
                    <a:lumMod val="75000"/>
                  </a:schemeClr>
                </a:solidFill>
              </a:rPr>
              <a:t>Select  </a:t>
            </a:r>
            <a:r>
              <a:rPr lang="en-US" sz="2000" b="1" dirty="0" err="1">
                <a:solidFill>
                  <a:schemeClr val="accent3">
                    <a:lumMod val="75000"/>
                  </a:schemeClr>
                </a:solidFill>
              </a:rPr>
              <a:t>ename,edesig</a:t>
            </a:r>
            <a:r>
              <a:rPr lang="en-US" sz="2000" b="1" dirty="0">
                <a:solidFill>
                  <a:schemeClr val="accent3">
                    <a:lumMod val="75000"/>
                  </a:schemeClr>
                </a:solidFill>
              </a:rPr>
              <a:t> from </a:t>
            </a:r>
            <a:r>
              <a:rPr lang="en-US" sz="2000" b="1" dirty="0" err="1">
                <a:solidFill>
                  <a:schemeClr val="accent3">
                    <a:lumMod val="75000"/>
                  </a:schemeClr>
                </a:solidFill>
              </a:rPr>
              <a:t>dbo.EmpInfo</a:t>
            </a:r>
            <a:endParaRPr lang="en-US" sz="2000" b="1" dirty="0">
              <a:solidFill>
                <a:schemeClr val="accent3">
                  <a:lumMod val="75000"/>
                </a:schemeClr>
              </a:solidFill>
            </a:endParaRPr>
          </a:p>
        </p:txBody>
      </p:sp>
    </p:spTree>
    <p:extLst>
      <p:ext uri="{BB962C8B-B14F-4D97-AF65-F5344CB8AC3E}">
        <p14:creationId xmlns:p14="http://schemas.microsoft.com/office/powerpoint/2010/main" val="83312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noChangeArrowheads="1"/>
          </p:cNvSpPr>
          <p:nvPr>
            <p:ph type="ctrTitle"/>
          </p:nvPr>
        </p:nvSpPr>
        <p:spPr/>
        <p:txBody>
          <a:bodyPr/>
          <a:lstStyle/>
          <a:p>
            <a:r>
              <a:rPr lang="en-US" altLang="en-US">
                <a:latin typeface="Georgia" panose="02040502050405020303" pitchFamily="18" charset="0"/>
              </a:rPr>
              <a:t>DATA CONTROL LANGUAGE</a:t>
            </a:r>
          </a:p>
        </p:txBody>
      </p:sp>
      <p:sp>
        <p:nvSpPr>
          <p:cNvPr id="247811" name="Subtitle 2"/>
          <p:cNvSpPr>
            <a:spLocks noGrp="1" noChangeArrowheads="1"/>
          </p:cNvSpPr>
          <p:nvPr>
            <p:ph type="subTitle" idx="1"/>
          </p:nvPr>
        </p:nvSpPr>
        <p:spPr/>
        <p:txBody>
          <a:bodyPr/>
          <a:lstStyle/>
          <a:p>
            <a:r>
              <a:rPr lang="en-US" altLang="en-US" sz="8000"/>
              <a:t>DCL</a:t>
            </a:r>
          </a:p>
        </p:txBody>
      </p:sp>
    </p:spTree>
    <p:extLst>
      <p:ext uri="{BB962C8B-B14F-4D97-AF65-F5344CB8AC3E}">
        <p14:creationId xmlns:p14="http://schemas.microsoft.com/office/powerpoint/2010/main" val="273136832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1333500"/>
            <a:ext cx="8572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37463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Content Placeholder 4"/>
          <p:cNvSpPr>
            <a:spLocks noGrp="1" noChangeArrowheads="1"/>
          </p:cNvSpPr>
          <p:nvPr>
            <p:ph idx="1"/>
          </p:nvPr>
        </p:nvSpPr>
        <p:spPr>
          <a:xfrm>
            <a:off x="2057400" y="1901826"/>
            <a:ext cx="8229600" cy="4498975"/>
          </a:xfrm>
        </p:spPr>
        <p:txBody>
          <a:bodyPr/>
          <a:lstStyle/>
          <a:p>
            <a:r>
              <a:rPr lang="en-US" altLang="en-US" sz="2000">
                <a:solidFill>
                  <a:srgbClr val="222268"/>
                </a:solidFill>
              </a:rPr>
              <a:t>DCL  is used to control permission  on  database objects.</a:t>
            </a:r>
          </a:p>
          <a:p>
            <a:r>
              <a:rPr lang="en-US" altLang="en-US" sz="2000">
                <a:solidFill>
                  <a:srgbClr val="222268"/>
                </a:solidFill>
              </a:rPr>
              <a:t>DCL statements  are used to  take care of the security and authorization.</a:t>
            </a:r>
          </a:p>
          <a:p>
            <a:r>
              <a:rPr lang="en-US" altLang="en-US" sz="2000">
                <a:solidFill>
                  <a:srgbClr val="222268"/>
                </a:solidFill>
              </a:rPr>
              <a:t>Types of DCL statements are as follows</a:t>
            </a:r>
          </a:p>
          <a:p>
            <a:pPr marL="920750" lvl="2" indent="-342900">
              <a:buFontTx/>
              <a:buAutoNum type="alphaLcPeriod"/>
            </a:pPr>
            <a:r>
              <a:rPr lang="en-US" altLang="en-US">
                <a:solidFill>
                  <a:srgbClr val="222268"/>
                </a:solidFill>
              </a:rPr>
              <a:t>Grant statement </a:t>
            </a:r>
          </a:p>
          <a:p>
            <a:pPr marL="920750" lvl="2" indent="-342900">
              <a:buFontTx/>
              <a:buAutoNum type="alphaLcPeriod"/>
            </a:pPr>
            <a:r>
              <a:rPr lang="en-US" altLang="en-US">
                <a:solidFill>
                  <a:srgbClr val="222268"/>
                </a:solidFill>
              </a:rPr>
              <a:t>Revoke statement</a:t>
            </a:r>
          </a:p>
          <a:p>
            <a:pPr marL="920750" lvl="2" indent="-342900">
              <a:buFontTx/>
              <a:buAutoNum type="alphaLcPeriod"/>
            </a:pPr>
            <a:r>
              <a:rPr lang="en-US" altLang="en-US">
                <a:solidFill>
                  <a:srgbClr val="222268"/>
                </a:solidFill>
              </a:rPr>
              <a:t>Deny statment </a:t>
            </a:r>
          </a:p>
        </p:txBody>
      </p:sp>
    </p:spTree>
    <p:extLst>
      <p:ext uri="{BB962C8B-B14F-4D97-AF65-F5344CB8AC3E}">
        <p14:creationId xmlns:p14="http://schemas.microsoft.com/office/powerpoint/2010/main" val="37680565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3"/>
          <p:cNvSpPr>
            <a:spLocks noGrp="1" noChangeArrowheads="1"/>
          </p:cNvSpPr>
          <p:nvPr>
            <p:ph type="title"/>
          </p:nvPr>
        </p:nvSpPr>
        <p:spPr/>
        <p:txBody>
          <a:bodyPr>
            <a:normAutofit fontScale="90000"/>
          </a:bodyPr>
          <a:lstStyle/>
          <a:p>
            <a:r>
              <a:rPr lang="en-US" altLang="en-US" b="1">
                <a:latin typeface="Georgia" panose="02040502050405020303" pitchFamily="18" charset="0"/>
              </a:rPr>
              <a:t>Grant statment</a:t>
            </a:r>
          </a:p>
        </p:txBody>
      </p:sp>
      <p:sp>
        <p:nvSpPr>
          <p:cNvPr id="5" name="Content Placeholder 4"/>
          <p:cNvSpPr>
            <a:spLocks noGrp="1"/>
          </p:cNvSpPr>
          <p:nvPr>
            <p:ph idx="1"/>
          </p:nvPr>
        </p:nvSpPr>
        <p:spPr>
          <a:xfrm>
            <a:off x="1752600" y="1752600"/>
            <a:ext cx="8534400" cy="4648200"/>
          </a:xfrm>
        </p:spPr>
        <p:txBody>
          <a:bodyPr>
            <a:noAutofit/>
          </a:bodyPr>
          <a:lstStyle/>
          <a:p>
            <a:pPr>
              <a:defRPr/>
            </a:pPr>
            <a:r>
              <a:rPr lang="en-US" sz="2400" dirty="0"/>
              <a:t>Grant privilege  (rights which are to be allocated ) is used when database is to be shared with other users, with certain types of rights granted to the users. </a:t>
            </a:r>
          </a:p>
          <a:p>
            <a:pPr>
              <a:defRPr/>
            </a:pPr>
            <a:r>
              <a:rPr lang="en-US" sz="2400" dirty="0"/>
              <a:t>Permissions are controlled by using the grant and revoke statements and deny statement. </a:t>
            </a:r>
          </a:p>
        </p:txBody>
      </p:sp>
    </p:spTree>
    <p:extLst>
      <p:ext uri="{BB962C8B-B14F-4D97-AF65-F5344CB8AC3E}">
        <p14:creationId xmlns:p14="http://schemas.microsoft.com/office/powerpoint/2010/main" val="86456611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57400" y="1901826"/>
            <a:ext cx="8305800" cy="4346575"/>
          </a:xfrm>
        </p:spPr>
        <p:txBody>
          <a:bodyPr>
            <a:normAutofit/>
          </a:bodyPr>
          <a:lstStyle/>
          <a:p>
            <a:pPr lvl="2">
              <a:defRPr/>
            </a:pPr>
            <a:r>
              <a:rPr lang="en-US" sz="2800" dirty="0"/>
              <a:t>Grant {all | statements} </a:t>
            </a:r>
          </a:p>
          <a:p>
            <a:pPr lvl="2">
              <a:buFontTx/>
              <a:buNone/>
              <a:defRPr/>
            </a:pPr>
            <a:r>
              <a:rPr lang="en-US" sz="2800" dirty="0"/>
              <a:t>On </a:t>
            </a:r>
            <a:r>
              <a:rPr lang="en-US" sz="2800" dirty="0" err="1"/>
              <a:t>table_name</a:t>
            </a:r>
            <a:endParaRPr lang="en-US" sz="2800" dirty="0"/>
          </a:p>
          <a:p>
            <a:pPr lvl="2">
              <a:buFontTx/>
              <a:buNone/>
              <a:defRPr/>
            </a:pPr>
            <a:r>
              <a:rPr lang="en-US" sz="2800" dirty="0"/>
              <a:t>To </a:t>
            </a:r>
            <a:r>
              <a:rPr lang="en-US" sz="2800" dirty="0" err="1"/>
              <a:t>security_account</a:t>
            </a:r>
            <a:endParaRPr lang="en-US" sz="2800" dirty="0"/>
          </a:p>
          <a:p>
            <a:pPr lvl="2">
              <a:buFontTx/>
              <a:buNone/>
              <a:defRPr/>
            </a:pPr>
            <a:endParaRPr lang="en-US" sz="2800" dirty="0"/>
          </a:p>
          <a:p>
            <a:pPr lvl="2">
              <a:buFontTx/>
              <a:buNone/>
              <a:defRPr/>
            </a:pPr>
            <a:r>
              <a:rPr lang="en-US" sz="2800" dirty="0"/>
              <a:t>Example:</a:t>
            </a:r>
          </a:p>
          <a:p>
            <a:pPr lvl="2">
              <a:buFontTx/>
              <a:buNone/>
              <a:defRPr/>
            </a:pPr>
            <a:r>
              <a:rPr lang="en-US" sz="2800" dirty="0"/>
              <a:t>Grant select on employee to john</a:t>
            </a:r>
          </a:p>
          <a:p>
            <a:pPr lvl="2">
              <a:buFontTx/>
              <a:buNone/>
              <a:defRPr/>
            </a:pPr>
            <a:endParaRPr lang="en-US" dirty="0"/>
          </a:p>
        </p:txBody>
      </p:sp>
    </p:spTree>
    <p:extLst>
      <p:ext uri="{BB962C8B-B14F-4D97-AF65-F5344CB8AC3E}">
        <p14:creationId xmlns:p14="http://schemas.microsoft.com/office/powerpoint/2010/main" val="32281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normAutofit fontScale="90000"/>
          </a:bodyPr>
          <a:lstStyle/>
          <a:p>
            <a:pPr eaLnBrk="1" hangingPunct="1"/>
            <a:r>
              <a:rPr lang="en-US" altLang="en-US"/>
              <a:t>Entities and Tables</a:t>
            </a:r>
          </a:p>
        </p:txBody>
      </p:sp>
      <p:graphicFrame>
        <p:nvGraphicFramePr>
          <p:cNvPr id="4" name="Group 4"/>
          <p:cNvGraphicFramePr>
            <a:graphicFrameLocks noGrp="1"/>
          </p:cNvGraphicFramePr>
          <p:nvPr/>
        </p:nvGraphicFramePr>
        <p:xfrm>
          <a:off x="2557464" y="3276600"/>
          <a:ext cx="6053137" cy="1828800"/>
        </p:xfrm>
        <a:graphic>
          <a:graphicData uri="http://schemas.openxmlformats.org/drawingml/2006/table">
            <a:tbl>
              <a:tblPr/>
              <a:tblGrid>
                <a:gridCol w="1265237">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7025">
                  <a:extLst>
                    <a:ext uri="{9D8B030D-6E8A-4147-A177-3AD203B41FA5}">
                      <a16:colId xmlns:a16="http://schemas.microsoft.com/office/drawing/2014/main" val="20002"/>
                    </a:ext>
                  </a:extLst>
                </a:gridCol>
                <a:gridCol w="1595437">
                  <a:extLst>
                    <a:ext uri="{9D8B030D-6E8A-4147-A177-3AD203B41FA5}">
                      <a16:colId xmlns:a16="http://schemas.microsoft.com/office/drawing/2014/main" val="20003"/>
                    </a:ext>
                  </a:extLst>
                </a:gridCol>
              </a:tblGrid>
              <a:tr h="2603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dirty="0" err="1">
                          <a:ln>
                            <a:noFill/>
                          </a:ln>
                          <a:solidFill>
                            <a:schemeClr val="tx1"/>
                          </a:solidFill>
                          <a:effectLst/>
                          <a:latin typeface="Tahoma" pitchFamily="34" charset="0"/>
                          <a:ea typeface="Times New Roman" pitchFamily="18" charset="0"/>
                          <a:cs typeface="Arial" charset="0"/>
                        </a:rPr>
                        <a:t>Emp_No</a:t>
                      </a:r>
                      <a:endPar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ea typeface="Times New Roman" pitchFamily="18" charset="0"/>
                          <a:cs typeface="Arial" charset="0"/>
                        </a:rPr>
                        <a:t>Emp_Name</a:t>
                      </a:r>
                      <a:endParaRPr kumimoji="0" lang="en-US" sz="1800" b="0" i="0" u="none" strike="noStrike" cap="none" normalizeH="0" baseline="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ea typeface="Times New Roman" pitchFamily="18" charset="0"/>
                          <a:cs typeface="Arial" charset="0"/>
                        </a:rPr>
                        <a:t>Emp_DOB</a:t>
                      </a:r>
                      <a:endParaRPr kumimoji="0" lang="en-US" sz="1800" b="0" i="0" u="none" strike="noStrike" cap="none" normalizeH="0" baseline="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tx1"/>
                          </a:solidFill>
                          <a:effectLst/>
                          <a:latin typeface="Tahoma" pitchFamily="34" charset="0"/>
                          <a:ea typeface="Times New Roman" pitchFamily="18" charset="0"/>
                          <a:cs typeface="Arial" charset="0"/>
                        </a:rPr>
                        <a:t>Emp_DOJ</a:t>
                      </a:r>
                      <a:endParaRPr kumimoji="0" lang="en-US" sz="1800" b="0" i="0" u="none" strike="noStrike" cap="none" normalizeH="0" baseline="0">
                        <a:ln>
                          <a:noFill/>
                        </a:ln>
                        <a:solidFill>
                          <a:schemeClr val="tx1"/>
                        </a:solidFill>
                        <a:effectLst/>
                        <a:latin typeface="Tahoma"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0"/>
                  </a:ext>
                </a:extLst>
              </a:tr>
              <a:tr h="2603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345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James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24-Sep-1968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30-May-1990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873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Pamela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27-Jul-1970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19-Nov-1993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03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693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Allan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10-Sep-1970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01-Jul-1992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305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Geoff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ea typeface="Times New Roman" pitchFamily="18" charset="0"/>
                          <a:cs typeface="Arial" charset="0"/>
                        </a:rPr>
                        <a:t>12-Feb-1973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ea typeface="Times New Roman" pitchFamily="18" charset="0"/>
                          <a:cs typeface="Arial" charset="0"/>
                        </a:rPr>
                        <a:t>29-Oct-1996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3827" name="Text Box 36"/>
          <p:cNvSpPr txBox="1">
            <a:spLocks noChangeArrowheads="1"/>
          </p:cNvSpPr>
          <p:nvPr/>
        </p:nvSpPr>
        <p:spPr bwMode="auto">
          <a:xfrm>
            <a:off x="4249738" y="21336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t>Attributes</a:t>
            </a:r>
          </a:p>
        </p:txBody>
      </p:sp>
      <p:sp>
        <p:nvSpPr>
          <p:cNvPr id="33828" name="Line 37"/>
          <p:cNvSpPr>
            <a:spLocks noChangeShapeType="1"/>
          </p:cNvSpPr>
          <p:nvPr/>
        </p:nvSpPr>
        <p:spPr bwMode="auto">
          <a:xfrm flipH="1">
            <a:off x="3243263" y="2514600"/>
            <a:ext cx="190500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3829" name="Line 38"/>
          <p:cNvSpPr>
            <a:spLocks noChangeShapeType="1"/>
          </p:cNvSpPr>
          <p:nvPr/>
        </p:nvSpPr>
        <p:spPr bwMode="auto">
          <a:xfrm>
            <a:off x="5986463" y="2514600"/>
            <a:ext cx="167640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3830" name="Line 39"/>
          <p:cNvSpPr>
            <a:spLocks noChangeShapeType="1"/>
          </p:cNvSpPr>
          <p:nvPr/>
        </p:nvSpPr>
        <p:spPr bwMode="auto">
          <a:xfrm flipH="1">
            <a:off x="4691063" y="2514600"/>
            <a:ext cx="68580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3831" name="Line 40"/>
          <p:cNvSpPr>
            <a:spLocks noChangeShapeType="1"/>
          </p:cNvSpPr>
          <p:nvPr/>
        </p:nvSpPr>
        <p:spPr bwMode="auto">
          <a:xfrm>
            <a:off x="5681663" y="2514600"/>
            <a:ext cx="45720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3832" name="Text Box 42"/>
          <p:cNvSpPr txBox="1">
            <a:spLocks noChangeArrowheads="1"/>
          </p:cNvSpPr>
          <p:nvPr/>
        </p:nvSpPr>
        <p:spPr bwMode="auto">
          <a:xfrm>
            <a:off x="1752600" y="21971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t>Table</a:t>
            </a:r>
          </a:p>
        </p:txBody>
      </p:sp>
      <p:sp>
        <p:nvSpPr>
          <p:cNvPr id="33833" name="Line 43"/>
          <p:cNvSpPr>
            <a:spLocks noChangeShapeType="1"/>
          </p:cNvSpPr>
          <p:nvPr/>
        </p:nvSpPr>
        <p:spPr bwMode="auto">
          <a:xfrm flipH="1">
            <a:off x="2557463" y="2540000"/>
            <a:ext cx="0" cy="381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3834" name="AutoShape 44"/>
          <p:cNvSpPr>
            <a:spLocks/>
          </p:cNvSpPr>
          <p:nvPr/>
        </p:nvSpPr>
        <p:spPr bwMode="auto">
          <a:xfrm>
            <a:off x="8596313" y="3638551"/>
            <a:ext cx="1066800" cy="1400175"/>
          </a:xfrm>
          <a:prstGeom prst="rightBrace">
            <a:avLst>
              <a:gd name="adj1" fmla="val 10937"/>
              <a:gd name="adj2" fmla="val 4884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835" name="Text Box 45"/>
          <p:cNvSpPr txBox="1">
            <a:spLocks noChangeArrowheads="1"/>
          </p:cNvSpPr>
          <p:nvPr/>
        </p:nvSpPr>
        <p:spPr bwMode="auto">
          <a:xfrm>
            <a:off x="9596438" y="4143375"/>
            <a:ext cx="1071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b="1"/>
              <a:t>Tuples</a:t>
            </a:r>
          </a:p>
        </p:txBody>
      </p:sp>
    </p:spTree>
    <p:extLst>
      <p:ext uri="{BB962C8B-B14F-4D97-AF65-F5344CB8AC3E}">
        <p14:creationId xmlns:p14="http://schemas.microsoft.com/office/powerpoint/2010/main" val="279403935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3"/>
          <p:cNvSpPr>
            <a:spLocks noGrp="1" noChangeArrowheads="1"/>
          </p:cNvSpPr>
          <p:nvPr>
            <p:ph type="title"/>
          </p:nvPr>
        </p:nvSpPr>
        <p:spPr/>
        <p:txBody>
          <a:bodyPr>
            <a:normAutofit fontScale="90000"/>
          </a:bodyPr>
          <a:lstStyle/>
          <a:p>
            <a:r>
              <a:rPr lang="en-US" altLang="en-US" b="1">
                <a:latin typeface="Georgia" panose="02040502050405020303" pitchFamily="18" charset="0"/>
              </a:rPr>
              <a:t>Revoke statement</a:t>
            </a:r>
          </a:p>
        </p:txBody>
      </p:sp>
      <p:sp>
        <p:nvSpPr>
          <p:cNvPr id="5" name="Content Placeholder 4"/>
          <p:cNvSpPr>
            <a:spLocks noGrp="1"/>
          </p:cNvSpPr>
          <p:nvPr>
            <p:ph idx="1"/>
          </p:nvPr>
        </p:nvSpPr>
        <p:spPr>
          <a:xfrm>
            <a:off x="1828800" y="1901825"/>
            <a:ext cx="8610600" cy="4224338"/>
          </a:xfrm>
        </p:spPr>
        <p:txBody>
          <a:bodyPr>
            <a:normAutofit/>
          </a:bodyPr>
          <a:lstStyle/>
          <a:p>
            <a:pPr>
              <a:defRPr/>
            </a:pPr>
            <a:r>
              <a:rPr lang="en-US" dirty="0"/>
              <a:t> Revoke statement  removes a previously granted or denied permission from a user in the current database</a:t>
            </a:r>
          </a:p>
        </p:txBody>
      </p:sp>
    </p:spTree>
    <p:extLst>
      <p:ext uri="{BB962C8B-B14F-4D97-AF65-F5344CB8AC3E}">
        <p14:creationId xmlns:p14="http://schemas.microsoft.com/office/powerpoint/2010/main" val="21086328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057400" y="1901826"/>
            <a:ext cx="8382000" cy="4498975"/>
          </a:xfrm>
        </p:spPr>
        <p:txBody>
          <a:bodyPr>
            <a:normAutofit/>
          </a:bodyPr>
          <a:lstStyle/>
          <a:p>
            <a:pPr lvl="1">
              <a:buFontTx/>
              <a:buNone/>
              <a:defRPr/>
            </a:pPr>
            <a:r>
              <a:rPr lang="en-US" dirty="0"/>
              <a:t>Revoke </a:t>
            </a:r>
          </a:p>
          <a:p>
            <a:pPr lvl="1">
              <a:buFontTx/>
              <a:buNone/>
              <a:defRPr/>
            </a:pPr>
            <a:r>
              <a:rPr lang="en-US" dirty="0"/>
              <a:t>{all | statement}</a:t>
            </a:r>
          </a:p>
          <a:p>
            <a:pPr lvl="1">
              <a:buFontTx/>
              <a:buNone/>
              <a:defRPr/>
            </a:pPr>
            <a:r>
              <a:rPr lang="en-US" dirty="0"/>
              <a:t>On </a:t>
            </a:r>
            <a:r>
              <a:rPr lang="en-US" dirty="0" err="1"/>
              <a:t>table_name</a:t>
            </a:r>
            <a:endParaRPr lang="en-US" dirty="0"/>
          </a:p>
          <a:p>
            <a:pPr lvl="1">
              <a:buFontTx/>
              <a:buNone/>
              <a:defRPr/>
            </a:pPr>
            <a:r>
              <a:rPr lang="en-US" dirty="0"/>
              <a:t>From </a:t>
            </a:r>
            <a:r>
              <a:rPr lang="en-US" dirty="0" err="1"/>
              <a:t>security_acccount</a:t>
            </a:r>
            <a:endParaRPr lang="en-US" dirty="0"/>
          </a:p>
          <a:p>
            <a:pPr lvl="1">
              <a:buFontTx/>
              <a:buNone/>
              <a:defRPr/>
            </a:pPr>
            <a:endParaRPr lang="en-US" dirty="0"/>
          </a:p>
          <a:p>
            <a:pPr lvl="2">
              <a:buFontTx/>
              <a:buNone/>
              <a:defRPr/>
            </a:pPr>
            <a:r>
              <a:rPr lang="en-US" sz="2800" dirty="0"/>
              <a:t>Example :</a:t>
            </a:r>
          </a:p>
          <a:p>
            <a:pPr lvl="2">
              <a:buFontTx/>
              <a:buNone/>
              <a:defRPr/>
            </a:pPr>
            <a:r>
              <a:rPr lang="en-US" sz="2800" dirty="0"/>
              <a:t>Revoke select on employee from john</a:t>
            </a:r>
          </a:p>
          <a:p>
            <a:pPr lvl="2">
              <a:buFontTx/>
              <a:buNone/>
              <a:defRPr/>
            </a:pPr>
            <a:endParaRPr lang="en-US" dirty="0"/>
          </a:p>
        </p:txBody>
      </p:sp>
    </p:spTree>
    <p:extLst>
      <p:ext uri="{BB962C8B-B14F-4D97-AF65-F5344CB8AC3E}">
        <p14:creationId xmlns:p14="http://schemas.microsoft.com/office/powerpoint/2010/main" val="398665710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3"/>
          <p:cNvSpPr>
            <a:spLocks noGrp="1" noChangeArrowheads="1"/>
          </p:cNvSpPr>
          <p:nvPr>
            <p:ph type="title"/>
          </p:nvPr>
        </p:nvSpPr>
        <p:spPr/>
        <p:txBody>
          <a:bodyPr>
            <a:normAutofit fontScale="90000"/>
          </a:bodyPr>
          <a:lstStyle/>
          <a:p>
            <a:r>
              <a:rPr lang="en-US" altLang="en-US" b="1">
                <a:latin typeface="Georgia" panose="02040502050405020303" pitchFamily="18" charset="0"/>
              </a:rPr>
              <a:t>Deny statement</a:t>
            </a:r>
          </a:p>
        </p:txBody>
      </p:sp>
      <p:sp>
        <p:nvSpPr>
          <p:cNvPr id="5" name="Content Placeholder 4"/>
          <p:cNvSpPr>
            <a:spLocks noGrp="1"/>
          </p:cNvSpPr>
          <p:nvPr>
            <p:ph idx="1"/>
          </p:nvPr>
        </p:nvSpPr>
        <p:spPr>
          <a:xfrm>
            <a:off x="1752600" y="1901826"/>
            <a:ext cx="8686800" cy="4575175"/>
          </a:xfrm>
        </p:spPr>
        <p:txBody>
          <a:bodyPr>
            <a:noAutofit/>
          </a:bodyPr>
          <a:lstStyle/>
          <a:p>
            <a:pPr>
              <a:buFontTx/>
              <a:buNone/>
              <a:defRPr/>
            </a:pPr>
            <a:r>
              <a:rPr lang="en-US" dirty="0"/>
              <a:t>The deny </a:t>
            </a:r>
            <a:r>
              <a:rPr lang="en-US" dirty="0" err="1"/>
              <a:t>statemant</a:t>
            </a:r>
            <a:r>
              <a:rPr lang="en-US" dirty="0"/>
              <a:t> creates an entry in the security system that denies a permission from a security account in the current database and prevents the security account from inheriting the permission through its group or role  membership.</a:t>
            </a:r>
          </a:p>
        </p:txBody>
      </p:sp>
    </p:spTree>
    <p:extLst>
      <p:ext uri="{BB962C8B-B14F-4D97-AF65-F5344CB8AC3E}">
        <p14:creationId xmlns:p14="http://schemas.microsoft.com/office/powerpoint/2010/main" val="6883918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09800" y="1901826"/>
            <a:ext cx="8229600" cy="4498975"/>
          </a:xfrm>
        </p:spPr>
        <p:txBody>
          <a:bodyPr>
            <a:normAutofit/>
          </a:bodyPr>
          <a:lstStyle/>
          <a:p>
            <a:pPr lvl="2">
              <a:buFontTx/>
              <a:buNone/>
              <a:defRPr/>
            </a:pPr>
            <a:r>
              <a:rPr lang="en-US" sz="2800" dirty="0"/>
              <a:t>Deny {all | statement}</a:t>
            </a:r>
          </a:p>
          <a:p>
            <a:pPr lvl="2">
              <a:buFontTx/>
              <a:buNone/>
              <a:defRPr/>
            </a:pPr>
            <a:r>
              <a:rPr lang="en-US" sz="2800" dirty="0"/>
              <a:t>On </a:t>
            </a:r>
            <a:r>
              <a:rPr lang="en-US" sz="2800" dirty="0" err="1"/>
              <a:t>table_name</a:t>
            </a:r>
            <a:endParaRPr lang="en-US" sz="2800" dirty="0"/>
          </a:p>
          <a:p>
            <a:pPr lvl="2">
              <a:buFontTx/>
              <a:buNone/>
              <a:defRPr/>
            </a:pPr>
            <a:r>
              <a:rPr lang="en-US" sz="2800" dirty="0"/>
              <a:t>To </a:t>
            </a:r>
            <a:r>
              <a:rPr lang="en-US" sz="2800" dirty="0" err="1"/>
              <a:t>security_account</a:t>
            </a:r>
            <a:endParaRPr lang="en-US" sz="2800" dirty="0"/>
          </a:p>
          <a:p>
            <a:pPr lvl="2">
              <a:buFontTx/>
              <a:buNone/>
              <a:defRPr/>
            </a:pPr>
            <a:endParaRPr lang="en-US" sz="2800" dirty="0"/>
          </a:p>
          <a:p>
            <a:pPr lvl="2">
              <a:buFontTx/>
              <a:buNone/>
              <a:defRPr/>
            </a:pPr>
            <a:r>
              <a:rPr lang="en-US" sz="2800" dirty="0"/>
              <a:t>Example:</a:t>
            </a:r>
          </a:p>
          <a:p>
            <a:pPr lvl="2">
              <a:buFontTx/>
              <a:buNone/>
              <a:defRPr/>
            </a:pPr>
            <a:r>
              <a:rPr lang="en-US" sz="2800" dirty="0"/>
              <a:t>Deny select on employee to john</a:t>
            </a:r>
          </a:p>
        </p:txBody>
      </p:sp>
    </p:spTree>
    <p:extLst>
      <p:ext uri="{BB962C8B-B14F-4D97-AF65-F5344CB8AC3E}">
        <p14:creationId xmlns:p14="http://schemas.microsoft.com/office/powerpoint/2010/main" val="4316155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4"/>
          <p:cNvSpPr>
            <a:spLocks noGrp="1" noChangeArrowheads="1"/>
          </p:cNvSpPr>
          <p:nvPr>
            <p:ph type="ctrTitle"/>
          </p:nvPr>
        </p:nvSpPr>
        <p:spPr>
          <a:xfrm>
            <a:off x="4262284" y="1606755"/>
            <a:ext cx="3554822" cy="1770626"/>
          </a:xfrm>
        </p:spPr>
        <p:txBody>
          <a:bodyPr/>
          <a:lstStyle/>
          <a:p>
            <a:r>
              <a:rPr lang="en-US" altLang="en-US" sz="3600" dirty="0"/>
              <a:t>STORED PROCEDURES</a:t>
            </a:r>
            <a:br>
              <a:rPr lang="en-US" altLang="en-US" sz="3600" dirty="0"/>
            </a:br>
            <a:endParaRPr lang="en-US" altLang="en-US" sz="3600" dirty="0"/>
          </a:p>
        </p:txBody>
      </p:sp>
    </p:spTree>
    <p:extLst>
      <p:ext uri="{BB962C8B-B14F-4D97-AF65-F5344CB8AC3E}">
        <p14:creationId xmlns:p14="http://schemas.microsoft.com/office/powerpoint/2010/main" val="331487724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r>
              <a:rPr lang="en-US" altLang="en-US"/>
              <a:t>CONTENTS</a:t>
            </a:r>
          </a:p>
        </p:txBody>
      </p:sp>
      <p:sp>
        <p:nvSpPr>
          <p:cNvPr id="8195" name="Rectangle 3"/>
          <p:cNvSpPr>
            <a:spLocks noGrp="1" noChangeArrowheads="1"/>
          </p:cNvSpPr>
          <p:nvPr>
            <p:ph idx="1"/>
          </p:nvPr>
        </p:nvSpPr>
        <p:spPr>
          <a:xfrm>
            <a:off x="2298700" y="1676400"/>
            <a:ext cx="7912100" cy="5181600"/>
          </a:xfrm>
        </p:spPr>
        <p:txBody>
          <a:bodyPr/>
          <a:lstStyle/>
          <a:p>
            <a:pPr>
              <a:defRPr/>
            </a:pPr>
            <a:r>
              <a:rPr lang="en-US" dirty="0"/>
              <a:t>Introduction to stored procedures</a:t>
            </a:r>
          </a:p>
          <a:p>
            <a:pPr>
              <a:defRPr/>
            </a:pPr>
            <a:r>
              <a:rPr lang="en-US" dirty="0"/>
              <a:t>Types of Stored Procedure</a:t>
            </a:r>
          </a:p>
          <a:p>
            <a:pPr lvl="1">
              <a:defRPr/>
            </a:pPr>
            <a:r>
              <a:rPr lang="en-US" dirty="0"/>
              <a:t>User defined stored procedures</a:t>
            </a:r>
          </a:p>
          <a:p>
            <a:pPr lvl="1">
              <a:defRPr/>
            </a:pPr>
            <a:r>
              <a:rPr lang="en-US" dirty="0"/>
              <a:t>Extended stored procedures</a:t>
            </a:r>
          </a:p>
          <a:p>
            <a:pPr lvl="1">
              <a:defRPr/>
            </a:pPr>
            <a:r>
              <a:rPr lang="en-US" dirty="0"/>
              <a:t>System stored procedures</a:t>
            </a:r>
          </a:p>
          <a:p>
            <a:pPr>
              <a:defRPr/>
            </a:pPr>
            <a:endParaRPr lang="en-US" dirty="0"/>
          </a:p>
          <a:p>
            <a:pPr lvl="1">
              <a:buFontTx/>
              <a:buNone/>
              <a:defRPr/>
            </a:pPr>
            <a:endParaRPr lang="en-US" dirty="0"/>
          </a:p>
        </p:txBody>
      </p:sp>
    </p:spTree>
    <p:extLst>
      <p:ext uri="{BB962C8B-B14F-4D97-AF65-F5344CB8AC3E}">
        <p14:creationId xmlns:p14="http://schemas.microsoft.com/office/powerpoint/2010/main" val="365452293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noChangeArrowheads="1"/>
          </p:cNvSpPr>
          <p:nvPr>
            <p:ph type="title"/>
          </p:nvPr>
        </p:nvSpPr>
        <p:spPr>
          <a:xfrm>
            <a:off x="1981200" y="115888"/>
            <a:ext cx="8229600" cy="1143000"/>
          </a:xfrm>
        </p:spPr>
        <p:txBody>
          <a:bodyPr>
            <a:normAutofit fontScale="90000"/>
          </a:bodyPr>
          <a:lstStyle/>
          <a:p>
            <a:r>
              <a:rPr lang="en-US" altLang="en-US"/>
              <a:t>INTRODUCTION TO STORED PROCEDURES</a:t>
            </a:r>
          </a:p>
        </p:txBody>
      </p:sp>
      <p:sp>
        <p:nvSpPr>
          <p:cNvPr id="3" name="Content Placeholder 2"/>
          <p:cNvSpPr>
            <a:spLocks noGrp="1"/>
          </p:cNvSpPr>
          <p:nvPr>
            <p:ph idx="1"/>
          </p:nvPr>
        </p:nvSpPr>
        <p:spPr>
          <a:xfrm>
            <a:off x="2209800" y="1557338"/>
            <a:ext cx="8001000" cy="3954820"/>
          </a:xfrm>
        </p:spPr>
        <p:txBody>
          <a:bodyPr/>
          <a:lstStyle/>
          <a:p>
            <a:pPr>
              <a:defRPr/>
            </a:pPr>
            <a:r>
              <a:rPr lang="en-US" sz="2400" dirty="0"/>
              <a:t>reuse the code over and over again.  </a:t>
            </a:r>
          </a:p>
          <a:p>
            <a:pPr>
              <a:defRPr/>
            </a:pPr>
            <a:r>
              <a:rPr lang="en-US" sz="2400" dirty="0"/>
              <a:t>query that you write over and over again, instead of having to write that query each time you would save it as a stored procedure</a:t>
            </a:r>
          </a:p>
          <a:p>
            <a:pPr>
              <a:defRPr/>
            </a:pPr>
            <a:r>
              <a:rPr lang="en-US" sz="2400" dirty="0"/>
              <a:t>then just call the stored </a:t>
            </a:r>
          </a:p>
          <a:p>
            <a:pPr>
              <a:defRPr/>
            </a:pPr>
            <a:r>
              <a:rPr lang="en-US" sz="2400" dirty="0"/>
              <a:t>In addition to running the same SQL code over and over again you also have the ability to pass parameters</a:t>
            </a:r>
          </a:p>
          <a:p>
            <a:pPr>
              <a:defRPr/>
            </a:pPr>
            <a:r>
              <a:rPr lang="en-US" sz="2400" dirty="0"/>
              <a:t>so depending on what the need is the stored procedure can act accordingly based on the parameter values that were passed.</a:t>
            </a:r>
          </a:p>
        </p:txBody>
      </p:sp>
    </p:spTree>
    <p:extLst>
      <p:ext uri="{BB962C8B-B14F-4D97-AF65-F5344CB8AC3E}">
        <p14:creationId xmlns:p14="http://schemas.microsoft.com/office/powerpoint/2010/main" val="24459929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2063751" y="1484313"/>
            <a:ext cx="8431213" cy="5086350"/>
          </a:xfrm>
        </p:spPr>
        <p:txBody>
          <a:bodyPr/>
          <a:lstStyle/>
          <a:p>
            <a:pPr>
              <a:defRPr/>
            </a:pPr>
            <a:r>
              <a:rPr lang="en-US" b="1" dirty="0"/>
              <a:t>User Defined:</a:t>
            </a:r>
          </a:p>
          <a:p>
            <a:pPr lvl="1">
              <a:defRPr/>
            </a:pPr>
            <a:r>
              <a:rPr lang="en-US" dirty="0"/>
              <a:t>User defined stored procedures are also known as custom stored stored procedures.These procedures are used for reusing Transact-SQL statements for performing repetitive task.</a:t>
            </a:r>
          </a:p>
          <a:p>
            <a:pPr>
              <a:defRPr/>
            </a:pPr>
            <a:r>
              <a:rPr lang="en-US" b="1" dirty="0"/>
              <a:t>Extended Stored procedures:</a:t>
            </a:r>
          </a:p>
          <a:p>
            <a:pPr lvl="1">
              <a:defRPr/>
            </a:pPr>
            <a:r>
              <a:rPr lang="en-US" dirty="0"/>
              <a:t>Extended stored procedures help SQL in interecting with operating system.These are carried out in DLL(Dynamic Link Library).It calls at the runtime.</a:t>
            </a:r>
          </a:p>
          <a:p>
            <a:pPr lvl="1">
              <a:buFontTx/>
              <a:buNone/>
              <a:defRPr/>
            </a:pPr>
            <a:endParaRPr lang="en-US" dirty="0"/>
          </a:p>
          <a:p>
            <a:pPr>
              <a:defRPr/>
            </a:pPr>
            <a:endParaRPr lang="en-US" dirty="0"/>
          </a:p>
          <a:p>
            <a:pPr>
              <a:buFontTx/>
              <a:buNone/>
              <a:defRPr/>
            </a:pPr>
            <a:endParaRPr lang="en-US" dirty="0"/>
          </a:p>
        </p:txBody>
      </p:sp>
      <p:sp>
        <p:nvSpPr>
          <p:cNvPr id="3" name="TextBox 2"/>
          <p:cNvSpPr txBox="1"/>
          <p:nvPr/>
        </p:nvSpPr>
        <p:spPr>
          <a:xfrm>
            <a:off x="2362200" y="304800"/>
            <a:ext cx="6781800" cy="584200"/>
          </a:xfrm>
          <a:prstGeom prst="rect">
            <a:avLst/>
          </a:prstGeom>
          <a:noFill/>
        </p:spPr>
        <p:txBody>
          <a:bodyPr>
            <a:spAutoFit/>
          </a:bodyPr>
          <a:lstStyle/>
          <a:p>
            <a:pPr>
              <a:defRPr/>
            </a:pPr>
            <a:r>
              <a:rPr lang="en-US" sz="3200" b="1" dirty="0">
                <a:solidFill>
                  <a:schemeClr val="bg1"/>
                </a:solidFill>
              </a:rPr>
              <a:t>Types Of Stored Procedures</a:t>
            </a:r>
          </a:p>
        </p:txBody>
      </p:sp>
    </p:spTree>
    <p:extLst>
      <p:ext uri="{BB962C8B-B14F-4D97-AF65-F5344CB8AC3E}">
        <p14:creationId xmlns:p14="http://schemas.microsoft.com/office/powerpoint/2010/main" val="120307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noChangeArrowheads="1"/>
          </p:cNvSpPr>
          <p:nvPr>
            <p:ph type="title"/>
          </p:nvPr>
        </p:nvSpPr>
        <p:spPr/>
        <p:txBody>
          <a:bodyPr>
            <a:normAutofit fontScale="90000"/>
          </a:bodyPr>
          <a:lstStyle/>
          <a:p>
            <a:r>
              <a:rPr lang="en-US" altLang="en-US" dirty="0"/>
              <a:t>System Stored Procedure</a:t>
            </a:r>
          </a:p>
        </p:txBody>
      </p:sp>
      <p:sp>
        <p:nvSpPr>
          <p:cNvPr id="3" name="Content Placeholder 2"/>
          <p:cNvSpPr>
            <a:spLocks noGrp="1"/>
          </p:cNvSpPr>
          <p:nvPr>
            <p:ph idx="1"/>
          </p:nvPr>
        </p:nvSpPr>
        <p:spPr/>
        <p:txBody>
          <a:bodyPr/>
          <a:lstStyle/>
          <a:p>
            <a:pPr>
              <a:defRPr/>
            </a:pPr>
            <a:r>
              <a:rPr lang="en-US" dirty="0"/>
              <a:t>System stored procedure are commonly used for interacting with system tables.</a:t>
            </a:r>
          </a:p>
          <a:p>
            <a:pPr>
              <a:defRPr/>
            </a:pPr>
            <a:r>
              <a:rPr lang="en-US" dirty="0"/>
              <a:t>They are prefixed with ‘sp_’</a:t>
            </a:r>
          </a:p>
          <a:p>
            <a:pPr lvl="1">
              <a:defRPr/>
            </a:pPr>
            <a:r>
              <a:rPr lang="en-US" dirty="0"/>
              <a:t>Catalog Stored Procedure</a:t>
            </a:r>
          </a:p>
          <a:p>
            <a:pPr lvl="1">
              <a:defRPr/>
            </a:pPr>
            <a:r>
              <a:rPr lang="en-US" dirty="0"/>
              <a:t>Database Stored Procedure</a:t>
            </a:r>
          </a:p>
          <a:p>
            <a:pPr lvl="1">
              <a:defRPr/>
            </a:pPr>
            <a:r>
              <a:rPr lang="en-US" dirty="0"/>
              <a:t>Database Engine Stored Procedure</a:t>
            </a:r>
          </a:p>
          <a:p>
            <a:pPr lvl="1">
              <a:defRPr/>
            </a:pPr>
            <a:r>
              <a:rPr lang="en-US" dirty="0"/>
              <a:t>Security Stored Procedure</a:t>
            </a:r>
          </a:p>
          <a:p>
            <a:pPr lvl="1">
              <a:defRPr/>
            </a:pPr>
            <a:r>
              <a:rPr lang="en-US" dirty="0"/>
              <a:t>Full-text Stored Procedure </a:t>
            </a:r>
          </a:p>
          <a:p>
            <a:pPr lvl="1">
              <a:defRPr/>
            </a:pPr>
            <a:endParaRPr lang="en-US" dirty="0"/>
          </a:p>
        </p:txBody>
      </p:sp>
    </p:spTree>
    <p:extLst>
      <p:ext uri="{BB962C8B-B14F-4D97-AF65-F5344CB8AC3E}">
        <p14:creationId xmlns:p14="http://schemas.microsoft.com/office/powerpoint/2010/main" val="30516514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p:cNvSpPr>
            <a:spLocks noGrp="1"/>
          </p:cNvSpPr>
          <p:nvPr>
            <p:ph type="title"/>
          </p:nvPr>
        </p:nvSpPr>
        <p:spPr>
          <a:xfrm>
            <a:off x="2057400" y="381000"/>
            <a:ext cx="8382000" cy="609600"/>
          </a:xfrm>
        </p:spPr>
        <p:txBody>
          <a:bodyPr/>
          <a:lstStyle/>
          <a:p>
            <a:r>
              <a:rPr lang="en-US" altLang="en-US" sz="2400" u="sng">
                <a:solidFill>
                  <a:schemeClr val="bg1"/>
                </a:solidFill>
              </a:rPr>
              <a:t>Catalog stored procedure:</a:t>
            </a:r>
            <a:endParaRPr lang="en-US" altLang="en-US">
              <a:solidFill>
                <a:schemeClr val="bg1"/>
              </a:solidFill>
            </a:endParaRPr>
          </a:p>
        </p:txBody>
      </p:sp>
      <p:sp>
        <p:nvSpPr>
          <p:cNvPr id="10" name="TextBox 9"/>
          <p:cNvSpPr txBox="1"/>
          <p:nvPr/>
        </p:nvSpPr>
        <p:spPr>
          <a:xfrm>
            <a:off x="1506681" y="990600"/>
            <a:ext cx="10058400" cy="5094868"/>
          </a:xfrm>
          <a:prstGeom prst="rect">
            <a:avLst/>
          </a:prstGeom>
          <a:noFill/>
        </p:spPr>
        <p:txBody>
          <a:bodyPr wrap="square">
            <a:spAutoFit/>
          </a:bodyPr>
          <a:lstStyle/>
          <a:p>
            <a:pPr>
              <a:defRPr/>
            </a:pPr>
            <a:r>
              <a:rPr lang="en-US" sz="2400" b="1" u="sng" dirty="0" err="1"/>
              <a:t>sp_tables</a:t>
            </a:r>
            <a:r>
              <a:rPr lang="en-US" sz="2400" dirty="0"/>
              <a:t>   </a:t>
            </a:r>
            <a:r>
              <a:rPr lang="en-US" sz="2400" dirty="0">
                <a:solidFill>
                  <a:schemeClr val="bg2">
                    <a:lumMod val="75000"/>
                  </a:schemeClr>
                </a:solidFill>
              </a:rPr>
              <a:t>//gives information about tables</a:t>
            </a:r>
            <a:endParaRPr lang="en-US" sz="2400" b="1" u="sng" dirty="0">
              <a:solidFill>
                <a:schemeClr val="bg2">
                  <a:lumMod val="75000"/>
                </a:schemeClr>
              </a:solidFill>
            </a:endParaRPr>
          </a:p>
          <a:p>
            <a:pPr>
              <a:defRPr/>
            </a:pPr>
            <a:endParaRPr lang="en-US" sz="2400" b="1" u="sng" dirty="0"/>
          </a:p>
          <a:p>
            <a:pPr>
              <a:defRPr/>
            </a:pPr>
            <a:r>
              <a:rPr lang="en-US" sz="2400" dirty="0">
                <a:latin typeface="Arial Unicode MS" pitchFamily="34" charset="-128"/>
              </a:rPr>
              <a:t>exec </a:t>
            </a:r>
            <a:r>
              <a:rPr lang="en-US" sz="2400" dirty="0" err="1">
                <a:latin typeface="Arial Unicode MS" pitchFamily="34" charset="-128"/>
              </a:rPr>
              <a:t>sp_tables</a:t>
            </a:r>
            <a:r>
              <a:rPr lang="en-US" sz="2400" dirty="0">
                <a:latin typeface="Arial Unicode MS" pitchFamily="34" charset="-128"/>
              </a:rPr>
              <a:t> ‘%’,’</a:t>
            </a:r>
            <a:r>
              <a:rPr lang="en-US" sz="2400" dirty="0" err="1">
                <a:latin typeface="Arial Unicode MS" pitchFamily="34" charset="-128"/>
              </a:rPr>
              <a:t>dbo</a:t>
            </a:r>
            <a:r>
              <a:rPr lang="en-US" sz="2400" dirty="0">
                <a:latin typeface="Arial Unicode MS" pitchFamily="34" charset="-128"/>
              </a:rPr>
              <a:t>’,’students’  //students=</a:t>
            </a:r>
            <a:r>
              <a:rPr lang="en-US" sz="2400" dirty="0" err="1">
                <a:latin typeface="Arial Unicode MS" pitchFamily="34" charset="-128"/>
              </a:rPr>
              <a:t>databaseName</a:t>
            </a:r>
            <a:endParaRPr lang="en-US" sz="2400" dirty="0">
              <a:latin typeface="Arial Unicode MS" pitchFamily="34" charset="-128"/>
            </a:endParaRPr>
          </a:p>
          <a:p>
            <a:pPr>
              <a:defRPr/>
            </a:pPr>
            <a:endParaRPr lang="en-US" sz="2400" b="1" u="sng" dirty="0"/>
          </a:p>
          <a:p>
            <a:pPr>
              <a:defRPr/>
            </a:pPr>
            <a:r>
              <a:rPr lang="en-US" sz="2400" b="1" u="sng" dirty="0" err="1"/>
              <a:t>sp_stored_procedures</a:t>
            </a:r>
            <a:r>
              <a:rPr lang="en-US" sz="2400" dirty="0"/>
              <a:t>  </a:t>
            </a:r>
            <a:r>
              <a:rPr lang="en-US" sz="2400" dirty="0">
                <a:solidFill>
                  <a:schemeClr val="bg2">
                    <a:lumMod val="75000"/>
                  </a:schemeClr>
                </a:solidFill>
              </a:rPr>
              <a:t>//gives information about stored procedures</a:t>
            </a:r>
          </a:p>
          <a:p>
            <a:pPr>
              <a:defRPr/>
            </a:pPr>
            <a:endParaRPr lang="en-US" sz="2400" b="1" u="sng" dirty="0"/>
          </a:p>
          <a:p>
            <a:pPr>
              <a:defRPr/>
            </a:pPr>
            <a:r>
              <a:rPr lang="en-US" sz="2400" dirty="0">
                <a:latin typeface="Arial Unicode MS" pitchFamily="34" charset="-128"/>
              </a:rPr>
              <a:t>exec </a:t>
            </a:r>
            <a:r>
              <a:rPr lang="en-US" sz="2400" dirty="0" err="1">
                <a:latin typeface="Arial Unicode MS" pitchFamily="34" charset="-128"/>
              </a:rPr>
              <a:t>sp_stored_procedures</a:t>
            </a:r>
            <a:r>
              <a:rPr lang="en-US" sz="2400" dirty="0">
                <a:latin typeface="Arial Unicode MS" pitchFamily="34" charset="-128"/>
              </a:rPr>
              <a:t> ‘students’</a:t>
            </a:r>
          </a:p>
          <a:p>
            <a:pPr>
              <a:defRPr/>
            </a:pPr>
            <a:r>
              <a:rPr lang="en-US" sz="2400" dirty="0">
                <a:solidFill>
                  <a:schemeClr val="bg2">
                    <a:lumMod val="75000"/>
                  </a:schemeClr>
                </a:solidFill>
              </a:rPr>
              <a:t>//students=</a:t>
            </a:r>
            <a:r>
              <a:rPr lang="en-US" sz="2400" dirty="0" err="1">
                <a:solidFill>
                  <a:schemeClr val="bg2">
                    <a:lumMod val="75000"/>
                  </a:schemeClr>
                </a:solidFill>
              </a:rPr>
              <a:t>databaseName</a:t>
            </a:r>
            <a:r>
              <a:rPr lang="en-US" sz="2400" dirty="0">
                <a:solidFill>
                  <a:schemeClr val="bg2">
                    <a:lumMod val="75000"/>
                  </a:schemeClr>
                </a:solidFill>
              </a:rPr>
              <a:t> Or stored Procedure Name</a:t>
            </a:r>
          </a:p>
          <a:p>
            <a:pPr>
              <a:defRPr/>
            </a:pPr>
            <a:r>
              <a:rPr lang="en-US" sz="2400" b="1" u="sng" dirty="0" err="1"/>
              <a:t>sp_pkeys</a:t>
            </a:r>
            <a:r>
              <a:rPr lang="en-US" sz="2400" dirty="0"/>
              <a:t>    </a:t>
            </a:r>
            <a:r>
              <a:rPr lang="en-US" sz="2400" dirty="0">
                <a:solidFill>
                  <a:schemeClr val="bg2">
                    <a:lumMod val="75000"/>
                  </a:schemeClr>
                </a:solidFill>
              </a:rPr>
              <a:t>//gives information about primary keys</a:t>
            </a:r>
          </a:p>
          <a:p>
            <a:pPr>
              <a:defRPr/>
            </a:pPr>
            <a:endParaRPr lang="en-US" sz="2400" dirty="0">
              <a:solidFill>
                <a:schemeClr val="bg2">
                  <a:lumMod val="75000"/>
                </a:schemeClr>
              </a:solidFill>
            </a:endParaRPr>
          </a:p>
          <a:p>
            <a:pPr>
              <a:defRPr/>
            </a:pPr>
            <a:r>
              <a:rPr lang="en-US" sz="2400" dirty="0">
                <a:latin typeface="Arial Unicode MS" pitchFamily="34" charset="-128"/>
              </a:rPr>
              <a:t>exec </a:t>
            </a:r>
            <a:r>
              <a:rPr lang="en-US" sz="2400" dirty="0" err="1">
                <a:latin typeface="Arial Unicode MS" pitchFamily="34" charset="-128"/>
              </a:rPr>
              <a:t>sp_pkeys</a:t>
            </a:r>
            <a:r>
              <a:rPr lang="en-US" sz="2400" dirty="0">
                <a:latin typeface="Arial Unicode MS" pitchFamily="34" charset="-128"/>
              </a:rPr>
              <a:t> ‘</a:t>
            </a:r>
            <a:r>
              <a:rPr lang="en-US" sz="2400" dirty="0" err="1">
                <a:latin typeface="Arial Unicode MS" pitchFamily="34" charset="-128"/>
              </a:rPr>
              <a:t>student_info</a:t>
            </a:r>
            <a:r>
              <a:rPr lang="en-US" sz="2400" b="1" dirty="0"/>
              <a:t>’   </a:t>
            </a:r>
            <a:r>
              <a:rPr lang="en-US" sz="2400" dirty="0">
                <a:solidFill>
                  <a:schemeClr val="bg2">
                    <a:lumMod val="75000"/>
                  </a:schemeClr>
                </a:solidFill>
              </a:rPr>
              <a:t>//</a:t>
            </a:r>
            <a:r>
              <a:rPr lang="en-US" sz="2400" dirty="0" err="1">
                <a:solidFill>
                  <a:schemeClr val="bg2">
                    <a:lumMod val="75000"/>
                  </a:schemeClr>
                </a:solidFill>
              </a:rPr>
              <a:t>student_info</a:t>
            </a:r>
            <a:r>
              <a:rPr lang="en-US" sz="2400" dirty="0">
                <a:solidFill>
                  <a:schemeClr val="bg2">
                    <a:lumMod val="75000"/>
                  </a:schemeClr>
                </a:solidFill>
              </a:rPr>
              <a:t> = table Name</a:t>
            </a:r>
          </a:p>
          <a:p>
            <a:pPr>
              <a:defRPr/>
            </a:pPr>
            <a:endParaRPr lang="en-US" sz="4400" dirty="0"/>
          </a:p>
          <a:p>
            <a:pPr>
              <a:defRPr/>
            </a:pPr>
            <a:endParaRPr lang="en-US" b="1" u="sng" dirty="0">
              <a:solidFill>
                <a:schemeClr val="bg2">
                  <a:lumMod val="20000"/>
                  <a:lumOff val="80000"/>
                </a:schemeClr>
              </a:solidFill>
            </a:endParaRPr>
          </a:p>
        </p:txBody>
      </p:sp>
    </p:spTree>
    <p:extLst>
      <p:ext uri="{BB962C8B-B14F-4D97-AF65-F5344CB8AC3E}">
        <p14:creationId xmlns:p14="http://schemas.microsoft.com/office/powerpoint/2010/main" val="138632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ctrTitle"/>
          </p:nvPr>
        </p:nvSpPr>
        <p:spPr>
          <a:xfrm>
            <a:off x="2511425" y="1153391"/>
            <a:ext cx="6705600" cy="1447800"/>
          </a:xfrm>
        </p:spPr>
        <p:txBody>
          <a:bodyPr/>
          <a:lstStyle/>
          <a:p>
            <a:r>
              <a:rPr lang="en-US" altLang="en-US" sz="4800"/>
              <a:t>Data Modeling</a:t>
            </a:r>
          </a:p>
        </p:txBody>
      </p:sp>
      <p:sp>
        <p:nvSpPr>
          <p:cNvPr id="34819" name="Subtitle 2"/>
          <p:cNvSpPr>
            <a:spLocks noGrp="1" noChangeArrowheads="1"/>
          </p:cNvSpPr>
          <p:nvPr>
            <p:ph type="subTitle" idx="1"/>
          </p:nvPr>
        </p:nvSpPr>
        <p:spPr>
          <a:xfrm>
            <a:off x="2624137" y="2680855"/>
            <a:ext cx="6480175" cy="914400"/>
          </a:xfrm>
        </p:spPr>
        <p:txBody>
          <a:bodyPr/>
          <a:lstStyle/>
          <a:p>
            <a:r>
              <a:rPr lang="en-US" altLang="en-US" sz="3600" dirty="0"/>
              <a:t>AND ER MODELS</a:t>
            </a:r>
          </a:p>
        </p:txBody>
      </p:sp>
    </p:spTree>
    <p:extLst>
      <p:ext uri="{BB962C8B-B14F-4D97-AF65-F5344CB8AC3E}">
        <p14:creationId xmlns:p14="http://schemas.microsoft.com/office/powerpoint/2010/main" val="313318087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noChangeArrowheads="1"/>
          </p:cNvSpPr>
          <p:nvPr>
            <p:ph type="title"/>
          </p:nvPr>
        </p:nvSpPr>
        <p:spPr>
          <a:xfrm>
            <a:off x="2133600" y="381000"/>
            <a:ext cx="8382000" cy="609600"/>
          </a:xfrm>
        </p:spPr>
        <p:txBody>
          <a:bodyPr/>
          <a:lstStyle/>
          <a:p>
            <a:r>
              <a:rPr lang="en-US" altLang="en-US" sz="2400" u="sng" dirty="0"/>
              <a:t>Database Engine Stored Procedures</a:t>
            </a:r>
          </a:p>
        </p:txBody>
      </p:sp>
      <p:sp>
        <p:nvSpPr>
          <p:cNvPr id="3" name="Content Placeholder 2"/>
          <p:cNvSpPr>
            <a:spLocks noGrp="1"/>
          </p:cNvSpPr>
          <p:nvPr>
            <p:ph idx="1"/>
          </p:nvPr>
        </p:nvSpPr>
        <p:spPr>
          <a:xfrm>
            <a:off x="2324100" y="1158093"/>
            <a:ext cx="8001000" cy="5181600"/>
          </a:xfrm>
        </p:spPr>
        <p:txBody>
          <a:bodyPr/>
          <a:lstStyle/>
          <a:p>
            <a:pPr>
              <a:defRPr/>
            </a:pPr>
            <a:r>
              <a:rPr lang="en-US" sz="2000" b="1" u="sng" dirty="0"/>
              <a:t>Sp_who:</a:t>
            </a:r>
          </a:p>
          <a:p>
            <a:pPr>
              <a:buFontTx/>
              <a:buNone/>
              <a:defRPr/>
            </a:pPr>
            <a:r>
              <a:rPr lang="en-US" sz="2000" dirty="0"/>
              <a:t>   sp_who[[@login_name=]  ‘login’</a:t>
            </a:r>
          </a:p>
          <a:p>
            <a:pPr>
              <a:buFontTx/>
              <a:buNone/>
              <a:defRPr/>
            </a:pPr>
            <a:r>
              <a:rPr lang="en-US" sz="2000" dirty="0"/>
              <a:t>   execute </a:t>
            </a:r>
            <a:r>
              <a:rPr lang="en-US" sz="2000" dirty="0" err="1"/>
              <a:t>sp_who</a:t>
            </a:r>
            <a:endParaRPr lang="en-US" sz="2000" dirty="0"/>
          </a:p>
          <a:p>
            <a:pPr>
              <a:buFontTx/>
              <a:buNone/>
              <a:defRPr/>
            </a:pPr>
            <a:endParaRPr lang="en-US" sz="2000" dirty="0"/>
          </a:p>
          <a:p>
            <a:pPr>
              <a:defRPr/>
            </a:pPr>
            <a:r>
              <a:rPr lang="en-US" sz="2000" b="1" u="sng" dirty="0"/>
              <a:t>Sp_help:</a:t>
            </a:r>
          </a:p>
          <a:p>
            <a:pPr>
              <a:buFontTx/>
              <a:buNone/>
              <a:defRPr/>
            </a:pPr>
            <a:r>
              <a:rPr lang="en-US" sz="2000" dirty="0"/>
              <a:t>   sp_help [  [@objectname=  ] ‘name’]</a:t>
            </a:r>
          </a:p>
          <a:p>
            <a:pPr>
              <a:buFontTx/>
              <a:buNone/>
              <a:defRPr/>
            </a:pPr>
            <a:r>
              <a:rPr lang="en-US" sz="2000" dirty="0"/>
              <a:t>   execute sp_help ‘</a:t>
            </a:r>
            <a:r>
              <a:rPr lang="en-US" sz="2000" dirty="0" err="1"/>
              <a:t>table_name</a:t>
            </a:r>
            <a:r>
              <a:rPr lang="en-US" sz="2000" dirty="0"/>
              <a:t>’</a:t>
            </a:r>
          </a:p>
          <a:p>
            <a:pPr>
              <a:buFontTx/>
              <a:buNone/>
              <a:defRPr/>
            </a:pPr>
            <a:endParaRPr lang="en-US" sz="2000" b="1" dirty="0"/>
          </a:p>
          <a:p>
            <a:pPr>
              <a:defRPr/>
            </a:pPr>
            <a:r>
              <a:rPr lang="en-US" sz="2000" b="1" u="sng" dirty="0"/>
              <a:t>Sp_recompile:</a:t>
            </a:r>
          </a:p>
          <a:p>
            <a:pPr>
              <a:buFontTx/>
              <a:buNone/>
              <a:defRPr/>
            </a:pPr>
            <a:r>
              <a:rPr lang="en-US" sz="2000" dirty="0"/>
              <a:t>    sp_recompile [@objectnm =] ‘</a:t>
            </a:r>
            <a:r>
              <a:rPr lang="en-US" sz="2000" dirty="0" err="1"/>
              <a:t>storedproc_name</a:t>
            </a:r>
            <a:r>
              <a:rPr lang="en-US" sz="2000" dirty="0"/>
              <a:t>’</a:t>
            </a:r>
          </a:p>
          <a:p>
            <a:pPr>
              <a:buFontTx/>
              <a:buNone/>
              <a:defRPr/>
            </a:pPr>
            <a:r>
              <a:rPr lang="en-US" sz="2000" dirty="0"/>
              <a:t>    </a:t>
            </a:r>
            <a:r>
              <a:rPr lang="en-US" sz="2000" dirty="0" err="1"/>
              <a:t>sp_recompile</a:t>
            </a:r>
            <a:r>
              <a:rPr lang="en-US" sz="2000" dirty="0"/>
              <a:t> ‘customer’</a:t>
            </a:r>
          </a:p>
        </p:txBody>
      </p:sp>
    </p:spTree>
    <p:extLst>
      <p:ext uri="{BB962C8B-B14F-4D97-AF65-F5344CB8AC3E}">
        <p14:creationId xmlns:p14="http://schemas.microsoft.com/office/powerpoint/2010/main" val="213754722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1"/>
          <p:cNvSpPr>
            <a:spLocks noGrp="1" noChangeArrowheads="1"/>
          </p:cNvSpPr>
          <p:nvPr>
            <p:ph type="title"/>
          </p:nvPr>
        </p:nvSpPr>
        <p:spPr>
          <a:xfrm>
            <a:off x="2057400" y="381000"/>
            <a:ext cx="8382000" cy="609600"/>
          </a:xfrm>
        </p:spPr>
        <p:txBody>
          <a:bodyPr/>
          <a:lstStyle/>
          <a:p>
            <a:r>
              <a:rPr lang="en-US" altLang="en-US" sz="2400" u="sng" dirty="0"/>
              <a:t>Security Stored procedures:</a:t>
            </a:r>
          </a:p>
        </p:txBody>
      </p:sp>
      <p:sp>
        <p:nvSpPr>
          <p:cNvPr id="3" name="Content Placeholder 2"/>
          <p:cNvSpPr>
            <a:spLocks noGrp="1"/>
          </p:cNvSpPr>
          <p:nvPr>
            <p:ph idx="1"/>
          </p:nvPr>
        </p:nvSpPr>
        <p:spPr/>
        <p:txBody>
          <a:bodyPr/>
          <a:lstStyle/>
          <a:p>
            <a:pPr>
              <a:buFontTx/>
              <a:buNone/>
              <a:defRPr/>
            </a:pPr>
            <a:r>
              <a:rPr lang="en-US" sz="2000" b="1" u="sng" dirty="0" err="1"/>
              <a:t>sp_addlogin</a:t>
            </a:r>
            <a:endParaRPr lang="en-US" sz="2000" b="1" u="sng" dirty="0"/>
          </a:p>
          <a:p>
            <a:pPr>
              <a:buFontTx/>
              <a:buNone/>
              <a:defRPr/>
            </a:pPr>
            <a:endParaRPr lang="en-US" sz="2000" b="1" u="sng" dirty="0"/>
          </a:p>
          <a:p>
            <a:pPr>
              <a:buFontTx/>
              <a:buNone/>
              <a:defRPr/>
            </a:pPr>
            <a:r>
              <a:rPr lang="en-US" sz="2000" dirty="0"/>
              <a:t>sp_addlogin [ @loginame = ] 'login'  </a:t>
            </a:r>
          </a:p>
          <a:p>
            <a:pPr>
              <a:buFontTx/>
              <a:buNone/>
              <a:defRPr/>
            </a:pPr>
            <a:r>
              <a:rPr lang="en-US" sz="2000" dirty="0"/>
              <a:t> [ , [ @passwd = ] 'password' ]    </a:t>
            </a:r>
          </a:p>
          <a:p>
            <a:pPr>
              <a:buFontTx/>
              <a:buNone/>
              <a:defRPr/>
            </a:pPr>
            <a:r>
              <a:rPr lang="en-US" sz="2000" dirty="0"/>
              <a:t> [ , [ @defdb = ] 'database' ]    </a:t>
            </a:r>
          </a:p>
          <a:p>
            <a:pPr>
              <a:buFontTx/>
              <a:buNone/>
              <a:defRPr/>
            </a:pPr>
            <a:r>
              <a:rPr lang="en-US" sz="2000" dirty="0"/>
              <a:t> [ , [ @deflanguage = ] 'language' ] </a:t>
            </a:r>
          </a:p>
          <a:p>
            <a:pPr>
              <a:buFontTx/>
              <a:buNone/>
              <a:defRPr/>
            </a:pPr>
            <a:endParaRPr lang="en-US" sz="2000" b="1" u="sng" dirty="0"/>
          </a:p>
          <a:p>
            <a:pPr>
              <a:buFontTx/>
              <a:buNone/>
              <a:defRPr/>
            </a:pPr>
            <a:r>
              <a:rPr lang="en-US" sz="2000" dirty="0"/>
              <a:t>execute sp_addlogin ‘abc’,’123’,’1106E1’</a:t>
            </a:r>
          </a:p>
          <a:p>
            <a:pPr>
              <a:buFontTx/>
              <a:buNone/>
              <a:defRPr/>
            </a:pPr>
            <a:r>
              <a:rPr lang="en-US" sz="2000" dirty="0"/>
              <a:t>exec </a:t>
            </a:r>
            <a:r>
              <a:rPr lang="en-US" sz="2000" dirty="0" err="1"/>
              <a:t>sp_adduser</a:t>
            </a:r>
            <a:r>
              <a:rPr lang="en-US" sz="2000" dirty="0"/>
              <a:t> ‘</a:t>
            </a:r>
            <a:r>
              <a:rPr lang="en-US" sz="2000" dirty="0" err="1"/>
              <a:t>abc</a:t>
            </a:r>
            <a:r>
              <a:rPr lang="en-US" sz="2000" dirty="0"/>
              <a:t>’</a:t>
            </a:r>
          </a:p>
          <a:p>
            <a:pPr>
              <a:buFontTx/>
              <a:buNone/>
              <a:defRPr/>
            </a:pPr>
            <a:r>
              <a:rPr lang="en-US" sz="2000" b="1" u="sng" dirty="0"/>
              <a:t>sp_droplogin</a:t>
            </a:r>
          </a:p>
          <a:p>
            <a:pPr>
              <a:buFontTx/>
              <a:buNone/>
              <a:defRPr/>
            </a:pPr>
            <a:endParaRPr lang="en-US" sz="2000" b="1" u="sng" dirty="0"/>
          </a:p>
          <a:p>
            <a:pPr>
              <a:buFontTx/>
              <a:buNone/>
              <a:defRPr/>
            </a:pPr>
            <a:r>
              <a:rPr lang="en-US" sz="2000" dirty="0"/>
              <a:t>execute sp_droplogin ‘login_name’</a:t>
            </a:r>
          </a:p>
          <a:p>
            <a:pPr>
              <a:buFontTx/>
              <a:buNone/>
              <a:defRPr/>
            </a:pPr>
            <a:r>
              <a:rPr lang="en-US" sz="2000" dirty="0"/>
              <a:t>exec sp_droplogin ‘abc’</a:t>
            </a:r>
          </a:p>
          <a:p>
            <a:pPr>
              <a:buFontTx/>
              <a:buNone/>
              <a:defRPr/>
            </a:pPr>
            <a:endParaRPr lang="en-US" sz="2000" dirty="0"/>
          </a:p>
          <a:p>
            <a:pPr>
              <a:buFontTx/>
              <a:buNone/>
              <a:defRPr/>
            </a:pPr>
            <a:endParaRPr lang="en-US" dirty="0"/>
          </a:p>
        </p:txBody>
      </p:sp>
    </p:spTree>
    <p:extLst>
      <p:ext uri="{BB962C8B-B14F-4D97-AF65-F5344CB8AC3E}">
        <p14:creationId xmlns:p14="http://schemas.microsoft.com/office/powerpoint/2010/main" val="157053060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7900" y="1676400"/>
            <a:ext cx="8001000" cy="5181600"/>
          </a:xfrm>
        </p:spPr>
        <p:txBody>
          <a:bodyPr/>
          <a:lstStyle/>
          <a:p>
            <a:pPr>
              <a:defRPr/>
            </a:pPr>
            <a:r>
              <a:rPr lang="en-US" sz="2100" b="1" u="sng" dirty="0" err="1"/>
              <a:t>Sp_fulltext_catalog</a:t>
            </a:r>
            <a:endParaRPr lang="en-US" sz="2100" b="1" u="sng" dirty="0"/>
          </a:p>
          <a:p>
            <a:pPr>
              <a:buFontTx/>
              <a:buNone/>
              <a:defRPr/>
            </a:pPr>
            <a:r>
              <a:rPr lang="en-US" sz="2000" dirty="0"/>
              <a:t>    </a:t>
            </a:r>
          </a:p>
          <a:p>
            <a:pPr lvl="1">
              <a:buFontTx/>
              <a:buNone/>
              <a:defRPr/>
            </a:pPr>
            <a:r>
              <a:rPr lang="en-US" sz="2000" dirty="0"/>
              <a:t> exec </a:t>
            </a:r>
            <a:r>
              <a:rPr lang="en-US" sz="2000" dirty="0" err="1"/>
              <a:t>sp_fulltext_catalog</a:t>
            </a:r>
            <a:r>
              <a:rPr lang="en-US" sz="2000" dirty="0"/>
              <a:t> ‘</a:t>
            </a:r>
            <a:r>
              <a:rPr lang="en-US" sz="2000" dirty="0" err="1"/>
              <a:t>ft_search</a:t>
            </a:r>
            <a:r>
              <a:rPr lang="en-US" sz="2000" dirty="0"/>
              <a:t>’, ‘create’</a:t>
            </a:r>
          </a:p>
          <a:p>
            <a:pPr lvl="1">
              <a:buFontTx/>
              <a:buNone/>
              <a:defRPr/>
            </a:pPr>
            <a:endParaRPr lang="en-US" sz="2000" dirty="0"/>
          </a:p>
          <a:p>
            <a:pPr>
              <a:buFont typeface="Arial" pitchFamily="34" charset="0"/>
              <a:buChar char="•"/>
              <a:defRPr/>
            </a:pPr>
            <a:r>
              <a:rPr lang="en-US" sz="2100" b="1" dirty="0" err="1"/>
              <a:t>Sp_fulltext_table</a:t>
            </a:r>
            <a:endParaRPr lang="en-US" sz="2100" b="1" dirty="0"/>
          </a:p>
          <a:p>
            <a:pPr lvl="1">
              <a:buFontTx/>
              <a:buNone/>
              <a:defRPr/>
            </a:pPr>
            <a:endParaRPr lang="en-US" sz="2000" dirty="0"/>
          </a:p>
          <a:p>
            <a:pPr lvl="1">
              <a:buFontTx/>
              <a:buNone/>
              <a:defRPr/>
            </a:pPr>
            <a:r>
              <a:rPr lang="en-US" sz="2000" dirty="0"/>
              <a:t>exec </a:t>
            </a:r>
            <a:r>
              <a:rPr lang="en-US" sz="2000" dirty="0" err="1"/>
              <a:t>sp_fulltext_table</a:t>
            </a:r>
            <a:r>
              <a:rPr lang="en-US" sz="2000" dirty="0"/>
              <a:t> ‘</a:t>
            </a:r>
            <a:r>
              <a:rPr lang="en-US" sz="2000" dirty="0" err="1"/>
              <a:t>customer’,’create’,’ft_search’,’pk_CustId</a:t>
            </a:r>
            <a:r>
              <a:rPr lang="en-US" sz="2000" dirty="0"/>
              <a:t>’</a:t>
            </a:r>
          </a:p>
          <a:p>
            <a:pPr lvl="1">
              <a:buFontTx/>
              <a:buNone/>
              <a:defRPr/>
            </a:pPr>
            <a:endParaRPr lang="en-US" sz="2000" dirty="0"/>
          </a:p>
          <a:p>
            <a:pPr>
              <a:buFont typeface="Arial" pitchFamily="34" charset="0"/>
              <a:buChar char="•"/>
              <a:defRPr/>
            </a:pPr>
            <a:r>
              <a:rPr lang="en-US" sz="2100" b="1" dirty="0" err="1"/>
              <a:t>Sp_help_fulltext_tables</a:t>
            </a:r>
            <a:endParaRPr lang="en-US" sz="2100" b="1" dirty="0"/>
          </a:p>
          <a:p>
            <a:pPr>
              <a:buFont typeface="Arial" pitchFamily="34" charset="0"/>
              <a:buChar char="•"/>
              <a:defRPr/>
            </a:pPr>
            <a:endParaRPr lang="en-US" sz="2100" b="1" dirty="0"/>
          </a:p>
          <a:p>
            <a:pPr lvl="1">
              <a:buFontTx/>
              <a:buNone/>
              <a:defRPr/>
            </a:pPr>
            <a:r>
              <a:rPr lang="en-US" sz="2000" dirty="0"/>
              <a:t>exec </a:t>
            </a:r>
            <a:r>
              <a:rPr lang="en-US" sz="2000" dirty="0" err="1"/>
              <a:t>sp_help_fulltext_tables</a:t>
            </a:r>
            <a:r>
              <a:rPr lang="en-US" sz="2000" dirty="0"/>
              <a:t> ‘</a:t>
            </a:r>
            <a:r>
              <a:rPr lang="en-US" sz="2000" dirty="0" err="1"/>
              <a:t>ft_search</a:t>
            </a:r>
            <a:r>
              <a:rPr lang="en-US" sz="2000" dirty="0"/>
              <a:t>’</a:t>
            </a:r>
          </a:p>
        </p:txBody>
      </p:sp>
      <p:sp>
        <p:nvSpPr>
          <p:cNvPr id="265219" name="Title 1"/>
          <p:cNvSpPr>
            <a:spLocks noGrp="1" noChangeArrowheads="1"/>
          </p:cNvSpPr>
          <p:nvPr>
            <p:ph type="title"/>
          </p:nvPr>
        </p:nvSpPr>
        <p:spPr>
          <a:xfrm>
            <a:off x="2057400" y="457200"/>
            <a:ext cx="8382000" cy="609600"/>
          </a:xfrm>
        </p:spPr>
        <p:txBody>
          <a:bodyPr/>
          <a:lstStyle/>
          <a:p>
            <a:r>
              <a:rPr lang="en-US" altLang="en-US" sz="2400" u="sng"/>
              <a:t>Full-Text Stored procedures:</a:t>
            </a:r>
          </a:p>
        </p:txBody>
      </p:sp>
    </p:spTree>
    <p:extLst>
      <p:ext uri="{BB962C8B-B14F-4D97-AF65-F5344CB8AC3E}">
        <p14:creationId xmlns:p14="http://schemas.microsoft.com/office/powerpoint/2010/main" val="87462913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p:cNvSpPr>
            <a:spLocks noGrp="1" noChangeArrowheads="1"/>
          </p:cNvSpPr>
          <p:nvPr>
            <p:ph type="title"/>
          </p:nvPr>
        </p:nvSpPr>
        <p:spPr>
          <a:xfrm>
            <a:off x="1981200" y="115888"/>
            <a:ext cx="8229600" cy="1143000"/>
          </a:xfrm>
        </p:spPr>
        <p:txBody>
          <a:bodyPr>
            <a:normAutofit fontScale="90000"/>
          </a:bodyPr>
          <a:lstStyle/>
          <a:p>
            <a:r>
              <a:rPr lang="en-US" altLang="en-US"/>
              <a:t>USER DEFINED STORED PROCEDURE</a:t>
            </a:r>
          </a:p>
        </p:txBody>
      </p:sp>
      <p:sp>
        <p:nvSpPr>
          <p:cNvPr id="3" name="Content Placeholder 2"/>
          <p:cNvSpPr>
            <a:spLocks noGrp="1"/>
          </p:cNvSpPr>
          <p:nvPr>
            <p:ph idx="1"/>
          </p:nvPr>
        </p:nvSpPr>
        <p:spPr>
          <a:xfrm>
            <a:off x="915726" y="1123197"/>
            <a:ext cx="11075542" cy="5616611"/>
          </a:xfrm>
        </p:spPr>
        <p:txBody>
          <a:bodyPr/>
          <a:lstStyle/>
          <a:p>
            <a:pPr>
              <a:defRPr/>
            </a:pPr>
            <a:r>
              <a:rPr lang="en-US" dirty="0"/>
              <a:t>Stored procedures are modules or routines that encapsulate code for reuse. A stored procedure can take input parameters, return tabular or scalar results and messages to the client, invoke data definition language (DDL) and data manipulation language (DML) statements, and return output parameters.</a:t>
            </a:r>
          </a:p>
        </p:txBody>
      </p:sp>
    </p:spTree>
    <p:extLst>
      <p:ext uri="{BB962C8B-B14F-4D97-AF65-F5344CB8AC3E}">
        <p14:creationId xmlns:p14="http://schemas.microsoft.com/office/powerpoint/2010/main" val="40891780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itle 1"/>
          <p:cNvSpPr>
            <a:spLocks noGrp="1" noChangeArrowheads="1"/>
          </p:cNvSpPr>
          <p:nvPr>
            <p:ph type="title"/>
          </p:nvPr>
        </p:nvSpPr>
        <p:spPr/>
        <p:txBody>
          <a:bodyPr>
            <a:normAutofit fontScale="90000"/>
          </a:bodyPr>
          <a:lstStyle/>
          <a:p>
            <a:r>
              <a:rPr lang="en-US" altLang="en-US" sz="3200"/>
              <a:t>Create Stored Procedure</a:t>
            </a:r>
          </a:p>
        </p:txBody>
      </p:sp>
      <p:sp>
        <p:nvSpPr>
          <p:cNvPr id="6" name="Content Placeholder 2"/>
          <p:cNvSpPr>
            <a:spLocks noGrp="1"/>
          </p:cNvSpPr>
          <p:nvPr>
            <p:ph idx="1"/>
          </p:nvPr>
        </p:nvSpPr>
        <p:spPr>
          <a:xfrm>
            <a:off x="2279650" y="1587500"/>
            <a:ext cx="8001000" cy="2667000"/>
          </a:xfrm>
        </p:spPr>
        <p:style>
          <a:lnRef idx="2">
            <a:schemeClr val="accent5"/>
          </a:lnRef>
          <a:fillRef idx="1">
            <a:schemeClr val="lt1"/>
          </a:fillRef>
          <a:effectRef idx="0">
            <a:schemeClr val="accent5"/>
          </a:effectRef>
          <a:fontRef idx="minor">
            <a:schemeClr val="dk1"/>
          </a:fontRef>
        </p:style>
        <p:txBody>
          <a:bodyPr>
            <a:normAutofit lnSpcReduction="10000"/>
          </a:bodyPr>
          <a:lstStyle/>
          <a:p>
            <a:pPr>
              <a:defRPr/>
            </a:pPr>
            <a:r>
              <a:rPr lang="en-US" sz="2000" dirty="0"/>
              <a:t>CREATE PROCEDURE GetStudentIdentification</a:t>
            </a:r>
          </a:p>
          <a:p>
            <a:pPr>
              <a:defRPr/>
            </a:pPr>
            <a:r>
              <a:rPr lang="en-US" sz="2000" dirty="0"/>
              <a:t>AS</a:t>
            </a:r>
          </a:p>
          <a:p>
            <a:pPr>
              <a:defRPr/>
            </a:pPr>
            <a:r>
              <a:rPr lang="en-US" sz="2000" dirty="0"/>
              <a:t>BEGIN</a:t>
            </a:r>
          </a:p>
          <a:p>
            <a:pPr>
              <a:defRPr/>
            </a:pPr>
            <a:r>
              <a:rPr lang="en-US" sz="2000" dirty="0"/>
              <a:t>    SELECT std_name, father_name,contact_number</a:t>
            </a:r>
          </a:p>
          <a:p>
            <a:pPr>
              <a:defRPr/>
            </a:pPr>
            <a:r>
              <a:rPr lang="en-US" sz="2000" dirty="0"/>
              <a:t>    FROM students_information</a:t>
            </a:r>
          </a:p>
          <a:p>
            <a:pPr>
              <a:defRPr/>
            </a:pPr>
            <a:r>
              <a:rPr lang="en-US" sz="2000" dirty="0"/>
              <a:t>END</a:t>
            </a:r>
          </a:p>
          <a:p>
            <a:pPr>
              <a:defRPr/>
            </a:pPr>
            <a:r>
              <a:rPr lang="en-US" sz="2000" dirty="0"/>
              <a:t>GO</a:t>
            </a:r>
          </a:p>
        </p:txBody>
      </p:sp>
      <p:sp>
        <p:nvSpPr>
          <p:cNvPr id="267268" name="Rectangle 6"/>
          <p:cNvSpPr>
            <a:spLocks noChangeArrowheads="1"/>
          </p:cNvSpPr>
          <p:nvPr/>
        </p:nvSpPr>
        <p:spPr bwMode="auto">
          <a:xfrm>
            <a:off x="2552700" y="4573588"/>
            <a:ext cx="708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t>Execute Stored Proceedure</a:t>
            </a:r>
          </a:p>
        </p:txBody>
      </p:sp>
      <p:sp>
        <p:nvSpPr>
          <p:cNvPr id="8" name="Rectangle 7"/>
          <p:cNvSpPr/>
          <p:nvPr/>
        </p:nvSpPr>
        <p:spPr>
          <a:xfrm>
            <a:off x="2209800" y="5516563"/>
            <a:ext cx="7924800" cy="46196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400" dirty="0"/>
              <a:t>exec GetStudentIdentification</a:t>
            </a:r>
          </a:p>
        </p:txBody>
      </p:sp>
    </p:spTree>
    <p:extLst>
      <p:ext uri="{BB962C8B-B14F-4D97-AF65-F5344CB8AC3E}">
        <p14:creationId xmlns:p14="http://schemas.microsoft.com/office/powerpoint/2010/main" val="246566547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950" y="1484314"/>
            <a:ext cx="9036050" cy="4687887"/>
          </a:xfrm>
        </p:spPr>
        <p:txBody>
          <a:bodyPr/>
          <a:lstStyle/>
          <a:p>
            <a:pPr>
              <a:defRPr/>
            </a:pPr>
            <a:r>
              <a:rPr lang="en-US" dirty="0"/>
              <a:t>The code inside the stored procedure can be something as simple as: </a:t>
            </a:r>
            <a:r>
              <a:rPr lang="en-US" sz="2400" b="1" i="1" dirty="0"/>
              <a:t>SELECT * FROM USERLIST</a:t>
            </a:r>
          </a:p>
          <a:p>
            <a:pPr>
              <a:defRPr/>
            </a:pPr>
            <a:r>
              <a:rPr lang="en-US" dirty="0"/>
              <a:t>Assume we have a table inventory</a:t>
            </a:r>
          </a:p>
          <a:p>
            <a:pPr>
              <a:defRPr/>
            </a:pPr>
            <a:r>
              <a:rPr lang="en-US" dirty="0"/>
              <a:t> This information is updated in real-time and warehouse managers are constantly checking the levels of products stored at their warehouse and available for shipment. In the past, each manager would run queries similar to the following: </a:t>
            </a:r>
          </a:p>
          <a:p>
            <a:pPr>
              <a:defRPr/>
            </a:pPr>
            <a:r>
              <a:rPr lang="en-US" b="1" dirty="0"/>
              <a:t>SELECT Product, Quantity FROM Inventory</a:t>
            </a:r>
            <a:br>
              <a:rPr lang="en-US" b="1" dirty="0"/>
            </a:br>
            <a:r>
              <a:rPr lang="en-US" b="1" dirty="0"/>
              <a:t>WHERE Warehouse = 'FL'</a:t>
            </a:r>
          </a:p>
          <a:p>
            <a:pPr>
              <a:defRPr/>
            </a:pPr>
            <a:endParaRPr lang="en-US" dirty="0"/>
          </a:p>
        </p:txBody>
      </p:sp>
    </p:spTree>
    <p:extLst>
      <p:ext uri="{BB962C8B-B14F-4D97-AF65-F5344CB8AC3E}">
        <p14:creationId xmlns:p14="http://schemas.microsoft.com/office/powerpoint/2010/main" val="11009859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We can simplify this process through the use of a stored procedure</a:t>
            </a:r>
          </a:p>
          <a:p>
            <a:pPr>
              <a:defRPr/>
            </a:pPr>
            <a:endParaRPr lang="en-US" dirty="0"/>
          </a:p>
          <a:p>
            <a:pPr>
              <a:defRPr/>
            </a:pPr>
            <a:r>
              <a:rPr lang="en-US" dirty="0"/>
              <a:t>CREATE PROCEDURE </a:t>
            </a:r>
            <a:r>
              <a:rPr lang="en-US" dirty="0" err="1"/>
              <a:t>sp_GetInventory</a:t>
            </a:r>
            <a:br>
              <a:rPr lang="en-US" dirty="0"/>
            </a:br>
            <a:r>
              <a:rPr lang="en-US" dirty="0"/>
              <a:t>@location </a:t>
            </a:r>
            <a:r>
              <a:rPr lang="en-US" dirty="0" err="1"/>
              <a:t>varchar</a:t>
            </a:r>
            <a:r>
              <a:rPr lang="en-US" dirty="0"/>
              <a:t>(10)</a:t>
            </a:r>
            <a:br>
              <a:rPr lang="en-US" dirty="0"/>
            </a:br>
            <a:r>
              <a:rPr lang="en-US" dirty="0"/>
              <a:t>AS</a:t>
            </a:r>
            <a:br>
              <a:rPr lang="en-US" dirty="0"/>
            </a:br>
            <a:r>
              <a:rPr lang="en-US" dirty="0"/>
              <a:t>SELECT Product, Quantity</a:t>
            </a:r>
            <a:br>
              <a:rPr lang="en-US" dirty="0"/>
            </a:br>
            <a:r>
              <a:rPr lang="en-US" dirty="0"/>
              <a:t>FROM Inventory</a:t>
            </a:r>
            <a:br>
              <a:rPr lang="en-US" dirty="0"/>
            </a:br>
            <a:r>
              <a:rPr lang="en-US" dirty="0"/>
              <a:t>WHERE Warehouse = @location</a:t>
            </a:r>
          </a:p>
        </p:txBody>
      </p:sp>
    </p:spTree>
    <p:extLst>
      <p:ext uri="{BB962C8B-B14F-4D97-AF65-F5344CB8AC3E}">
        <p14:creationId xmlns:p14="http://schemas.microsoft.com/office/powerpoint/2010/main" val="42016073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Our Florida warehouse manager can then access inventory levels by issuing the command</a:t>
            </a:r>
          </a:p>
          <a:p>
            <a:pPr>
              <a:defRPr/>
            </a:pPr>
            <a:r>
              <a:rPr lang="en-US" dirty="0"/>
              <a:t> EXECUTE </a:t>
            </a:r>
            <a:r>
              <a:rPr lang="en-US" dirty="0" err="1"/>
              <a:t>sp_GetInventory</a:t>
            </a:r>
            <a:r>
              <a:rPr lang="en-US" dirty="0"/>
              <a:t> 'FL‘</a:t>
            </a:r>
          </a:p>
          <a:p>
            <a:pPr>
              <a:buFontTx/>
              <a:buNone/>
              <a:defRPr/>
            </a:pPr>
            <a:br>
              <a:rPr lang="en-US" dirty="0"/>
            </a:br>
            <a:r>
              <a:rPr lang="en-US" dirty="0"/>
              <a:t>The New York warehouse manager can use the same stored procedure to access that area's inventory.</a:t>
            </a:r>
          </a:p>
          <a:p>
            <a:pPr>
              <a:defRPr/>
            </a:pPr>
            <a:r>
              <a:rPr lang="en-US" dirty="0"/>
              <a:t> </a:t>
            </a:r>
            <a:r>
              <a:rPr lang="en-US" u="sng" dirty="0"/>
              <a:t>EXECUTE </a:t>
            </a:r>
            <a:r>
              <a:rPr lang="en-US" u="sng" dirty="0" err="1"/>
              <a:t>sp_GetInventory</a:t>
            </a:r>
            <a:r>
              <a:rPr lang="en-US" u="sng" dirty="0"/>
              <a:t> 'NY'</a:t>
            </a:r>
            <a:endParaRPr lang="en-US" dirty="0"/>
          </a:p>
        </p:txBody>
      </p:sp>
    </p:spTree>
    <p:extLst>
      <p:ext uri="{BB962C8B-B14F-4D97-AF65-F5344CB8AC3E}">
        <p14:creationId xmlns:p14="http://schemas.microsoft.com/office/powerpoint/2010/main" val="27755307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noChangeArrowheads="1"/>
          </p:cNvSpPr>
          <p:nvPr>
            <p:ph type="title"/>
          </p:nvPr>
        </p:nvSpPr>
        <p:spPr/>
        <p:txBody>
          <a:bodyPr>
            <a:normAutofit fontScale="90000"/>
          </a:bodyPr>
          <a:lstStyle/>
          <a:p>
            <a:r>
              <a:rPr lang="en-US" altLang="en-US"/>
              <a:t>Using Wildcard Characters:</a:t>
            </a:r>
          </a:p>
        </p:txBody>
      </p:sp>
      <p:sp>
        <p:nvSpPr>
          <p:cNvPr id="3" name="Content Placeholder 2"/>
          <p:cNvSpPr>
            <a:spLocks noGrp="1"/>
          </p:cNvSpPr>
          <p:nvPr>
            <p:ph idx="1"/>
          </p:nvPr>
        </p:nvSpPr>
        <p:spPr>
          <a:xfrm>
            <a:off x="2209800" y="2457450"/>
            <a:ext cx="8001000" cy="1676400"/>
          </a:xfrm>
        </p:spPr>
        <p:style>
          <a:lnRef idx="2">
            <a:schemeClr val="dk1"/>
          </a:lnRef>
          <a:fillRef idx="1">
            <a:schemeClr val="lt1"/>
          </a:fillRef>
          <a:effectRef idx="0">
            <a:schemeClr val="dk1"/>
          </a:effectRef>
          <a:fontRef idx="minor">
            <a:schemeClr val="dk1"/>
          </a:fontRef>
        </p:style>
        <p:txBody>
          <a:bodyPr/>
          <a:lstStyle/>
          <a:p>
            <a:pPr>
              <a:buFontTx/>
              <a:buNone/>
              <a:defRPr/>
            </a:pPr>
            <a:r>
              <a:rPr lang="en-US" sz="1800" dirty="0"/>
              <a:t> Create procedure </a:t>
            </a:r>
            <a:r>
              <a:rPr lang="en-US" sz="1800" dirty="0" err="1"/>
              <a:t>wild_cards</a:t>
            </a:r>
            <a:endParaRPr lang="en-US" sz="1800" dirty="0"/>
          </a:p>
          <a:p>
            <a:pPr>
              <a:buFontTx/>
              <a:buNone/>
              <a:defRPr/>
            </a:pPr>
            <a:r>
              <a:rPr lang="en-US" sz="1800" dirty="0"/>
              <a:t>   @name </a:t>
            </a:r>
            <a:r>
              <a:rPr lang="en-US" sz="1800" dirty="0" err="1"/>
              <a:t>varchar</a:t>
            </a:r>
            <a:r>
              <a:rPr lang="en-US" sz="1800" dirty="0"/>
              <a:t>(20) </a:t>
            </a:r>
          </a:p>
          <a:p>
            <a:pPr>
              <a:buFontTx/>
              <a:buNone/>
              <a:defRPr/>
            </a:pPr>
            <a:r>
              <a:rPr lang="en-US" sz="1800" dirty="0"/>
              <a:t>    as</a:t>
            </a:r>
          </a:p>
          <a:p>
            <a:pPr>
              <a:buFontTx/>
              <a:buNone/>
              <a:defRPr/>
            </a:pPr>
            <a:r>
              <a:rPr lang="en-US" sz="1800" dirty="0"/>
              <a:t>    Select * from employee where </a:t>
            </a:r>
            <a:r>
              <a:rPr lang="en-US" sz="1800" dirty="0" err="1"/>
              <a:t>emp_name</a:t>
            </a:r>
            <a:r>
              <a:rPr lang="en-US" sz="1800" dirty="0"/>
              <a:t> like @name</a:t>
            </a:r>
            <a:endParaRPr lang="en-US" sz="1400" dirty="0"/>
          </a:p>
          <a:p>
            <a:pPr>
              <a:buFontTx/>
              <a:buNone/>
              <a:defRPr/>
            </a:pPr>
            <a:endParaRPr lang="en-US" sz="1400" dirty="0"/>
          </a:p>
        </p:txBody>
      </p:sp>
      <p:sp>
        <p:nvSpPr>
          <p:cNvPr id="271364" name="Rectangle 3"/>
          <p:cNvSpPr>
            <a:spLocks noChangeArrowheads="1"/>
          </p:cNvSpPr>
          <p:nvPr/>
        </p:nvSpPr>
        <p:spPr bwMode="auto">
          <a:xfrm>
            <a:off x="2362201" y="2895600"/>
            <a:ext cx="314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solidFill>
                  <a:schemeClr val="bg1"/>
                </a:solidFill>
              </a:rPr>
              <a:t>execute wild_cards 'D%'</a:t>
            </a:r>
          </a:p>
        </p:txBody>
      </p:sp>
      <p:pic>
        <p:nvPicPr>
          <p:cNvPr id="271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4868864"/>
            <a:ext cx="54197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39915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noChangeArrowheads="1"/>
          </p:cNvSpPr>
          <p:nvPr>
            <p:ph type="title"/>
          </p:nvPr>
        </p:nvSpPr>
        <p:spPr/>
        <p:txBody>
          <a:bodyPr>
            <a:normAutofit fontScale="90000"/>
          </a:bodyPr>
          <a:lstStyle/>
          <a:p>
            <a:r>
              <a:rPr lang="en-US" altLang="en-US"/>
              <a:t>Input Variables</a:t>
            </a:r>
          </a:p>
        </p:txBody>
      </p:sp>
      <p:sp>
        <p:nvSpPr>
          <p:cNvPr id="3" name="Content Placeholder 2"/>
          <p:cNvSpPr>
            <a:spLocks noGrp="1"/>
          </p:cNvSpPr>
          <p:nvPr>
            <p:ph idx="1"/>
          </p:nvPr>
        </p:nvSpPr>
        <p:spPr>
          <a:xfrm>
            <a:off x="2057400" y="1417639"/>
            <a:ext cx="8229600" cy="5324475"/>
          </a:xfrm>
        </p:spPr>
        <p:txBody>
          <a:bodyPr/>
          <a:lstStyle/>
          <a:p>
            <a:pPr>
              <a:defRPr/>
            </a:pPr>
            <a:r>
              <a:rPr lang="en-US" sz="2200" dirty="0"/>
              <a:t>There are many reasons for wanting to pass data to a stored procedure, especially if your stored procedure is being called by a dynamic web page or other application.</a:t>
            </a:r>
          </a:p>
          <a:p>
            <a:pPr>
              <a:defRPr/>
            </a:pPr>
            <a:r>
              <a:rPr lang="en-US" sz="2200" dirty="0"/>
              <a:t> You may want to use a SELECT statement to pull information into the application for dynamic display. In this case, you would pass selection criteria to the stored procedure (for use in a WHERE clause). </a:t>
            </a:r>
          </a:p>
          <a:p>
            <a:pPr>
              <a:defRPr/>
            </a:pPr>
            <a:r>
              <a:rPr lang="en-US" sz="2200" dirty="0"/>
              <a:t>If you are inserting new records, you will need to get the data from somewhere. Updating existing records also involves simply </a:t>
            </a:r>
            <a:r>
              <a:rPr lang="en-US" sz="2200" i="1" dirty="0"/>
              <a:t>getting</a:t>
            </a:r>
            <a:r>
              <a:rPr lang="en-US" sz="2200" dirty="0"/>
              <a:t> the data. In both INSERT and UPDATE statements, it is necessary to pass data to the stored procedure. For INSERT, UPDATE, and SELECT statements (to name a few), you can pass the data to your stored procedure using variables.</a:t>
            </a:r>
          </a:p>
          <a:p>
            <a:pPr>
              <a:defRPr/>
            </a:pPr>
            <a:endParaRPr lang="en-US" sz="2000" dirty="0"/>
          </a:p>
        </p:txBody>
      </p:sp>
    </p:spTree>
    <p:extLst>
      <p:ext uri="{BB962C8B-B14F-4D97-AF65-F5344CB8AC3E}">
        <p14:creationId xmlns:p14="http://schemas.microsoft.com/office/powerpoint/2010/main" val="290713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33401"/>
            <a:ext cx="7315200" cy="874713"/>
          </a:xfrm>
        </p:spPr>
        <p:txBody>
          <a:bodyPr>
            <a:normAutofit fontScale="90000"/>
          </a:bodyPr>
          <a:lstStyle/>
          <a:p>
            <a:pPr>
              <a:defRPr/>
            </a:pPr>
            <a:r>
              <a:rPr lang="en-US" dirty="0"/>
              <a:t>Data Modeling</a:t>
            </a:r>
            <a:br>
              <a:rPr lang="en-US" dirty="0"/>
            </a:br>
            <a:endParaRPr lang="en-US" dirty="0"/>
          </a:p>
        </p:txBody>
      </p:sp>
      <p:sp>
        <p:nvSpPr>
          <p:cNvPr id="3" name="Content Placeholder 2"/>
          <p:cNvSpPr>
            <a:spLocks noGrp="1"/>
          </p:cNvSpPr>
          <p:nvPr>
            <p:ph idx="1"/>
          </p:nvPr>
        </p:nvSpPr>
        <p:spPr>
          <a:xfrm>
            <a:off x="1981200" y="1600200"/>
            <a:ext cx="7848600" cy="4495800"/>
          </a:xfrm>
          <a:solidFill>
            <a:srgbClr val="012F66"/>
          </a:solidFill>
        </p:spPr>
        <p:style>
          <a:lnRef idx="2">
            <a:schemeClr val="accent2">
              <a:shade val="50000"/>
            </a:schemeClr>
          </a:lnRef>
          <a:fillRef idx="1002">
            <a:schemeClr val="dk1"/>
          </a:fillRef>
          <a:effectRef idx="0">
            <a:schemeClr val="accent2"/>
          </a:effectRef>
          <a:fontRef idx="minor">
            <a:schemeClr val="lt1"/>
          </a:fontRef>
        </p:style>
        <p:txBody>
          <a:bodyPr>
            <a:normAutofit/>
          </a:bodyPr>
          <a:lstStyle/>
          <a:p>
            <a:pPr>
              <a:defRPr/>
            </a:pPr>
            <a:r>
              <a:rPr lang="en-US" dirty="0">
                <a:solidFill>
                  <a:schemeClr val="accent1">
                    <a:lumMod val="20000"/>
                    <a:lumOff val="80000"/>
                  </a:schemeClr>
                </a:solidFill>
              </a:rPr>
              <a:t>The analysis of data objects and their relationships to other data objects.</a:t>
            </a:r>
          </a:p>
          <a:p>
            <a:pPr>
              <a:defRPr/>
            </a:pPr>
            <a:r>
              <a:rPr lang="en-US" dirty="0">
                <a:solidFill>
                  <a:schemeClr val="accent1">
                    <a:lumMod val="20000"/>
                    <a:lumOff val="80000"/>
                  </a:schemeClr>
                </a:solidFill>
              </a:rPr>
              <a:t>Data modeling is often the first step in creating a database </a:t>
            </a:r>
          </a:p>
          <a:p>
            <a:pPr>
              <a:defRPr/>
            </a:pPr>
            <a:r>
              <a:rPr lang="en-US" dirty="0">
                <a:solidFill>
                  <a:schemeClr val="accent1">
                    <a:lumMod val="20000"/>
                    <a:lumOff val="80000"/>
                  </a:schemeClr>
                </a:solidFill>
              </a:rPr>
              <a:t>The designers first create a conceptual model of how data items relate to each other. </a:t>
            </a:r>
          </a:p>
          <a:p>
            <a:pPr algn="just">
              <a:defRPr/>
            </a:pPr>
            <a:endParaRPr lang="en-US" dirty="0">
              <a:solidFill>
                <a:schemeClr val="accent1">
                  <a:lumMod val="20000"/>
                  <a:lumOff val="80000"/>
                </a:schemeClr>
              </a:solidFill>
            </a:endParaRPr>
          </a:p>
          <a:p>
            <a:pPr>
              <a:buFontTx/>
              <a:buNone/>
              <a:defRPr/>
            </a:pPr>
            <a:r>
              <a:rPr lang="en-US" b="1" dirty="0">
                <a:solidFill>
                  <a:schemeClr val="accent1">
                    <a:lumMod val="20000"/>
                    <a:lumOff val="80000"/>
                  </a:schemeClr>
                </a:solidFill>
              </a:rPr>
              <a:t>	Data modeling involves a progression from conceptual model to logical model to physical model. </a:t>
            </a:r>
          </a:p>
        </p:txBody>
      </p:sp>
    </p:spTree>
    <p:extLst>
      <p:ext uri="{BB962C8B-B14F-4D97-AF65-F5344CB8AC3E}">
        <p14:creationId xmlns:p14="http://schemas.microsoft.com/office/powerpoint/2010/main" val="252842803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850" y="1341438"/>
            <a:ext cx="8610600" cy="5327650"/>
          </a:xfrm>
        </p:spPr>
        <p:txBody>
          <a:bodyPr/>
          <a:lstStyle/>
          <a:p>
            <a:pPr>
              <a:defRPr/>
            </a:pPr>
            <a:r>
              <a:rPr lang="en-US" sz="2200" dirty="0"/>
              <a:t>CREATE PROCEDURE </a:t>
            </a:r>
            <a:r>
              <a:rPr lang="en-US" sz="2200" dirty="0" err="1"/>
              <a:t>usp_adduser</a:t>
            </a:r>
            <a:endParaRPr lang="en-US" sz="2200" dirty="0"/>
          </a:p>
          <a:p>
            <a:pPr>
              <a:defRPr/>
            </a:pPr>
            <a:r>
              <a:rPr lang="en-US" sz="2200" dirty="0"/>
              <a:t>@login </a:t>
            </a:r>
            <a:r>
              <a:rPr lang="en-US" sz="2200" dirty="0" err="1"/>
              <a:t>varchar</a:t>
            </a:r>
            <a:r>
              <a:rPr lang="en-US" sz="2200" dirty="0"/>
              <a:t>(20),</a:t>
            </a:r>
            <a:br>
              <a:rPr lang="en-US" sz="2200" dirty="0"/>
            </a:br>
            <a:r>
              <a:rPr lang="en-US" sz="2200" dirty="0"/>
              <a:t>@</a:t>
            </a:r>
            <a:r>
              <a:rPr lang="en-US" sz="2200" dirty="0" err="1"/>
              <a:t>pswd</a:t>
            </a:r>
            <a:r>
              <a:rPr lang="en-US" sz="2200" dirty="0"/>
              <a:t> </a:t>
            </a:r>
            <a:r>
              <a:rPr lang="en-US" sz="2200" dirty="0" err="1"/>
              <a:t>varchar</a:t>
            </a:r>
            <a:r>
              <a:rPr lang="en-US" sz="2200" dirty="0"/>
              <a:t>(20),</a:t>
            </a:r>
            <a:br>
              <a:rPr lang="en-US" sz="2200" dirty="0"/>
            </a:br>
            <a:r>
              <a:rPr lang="en-US" sz="2200" dirty="0"/>
              <a:t>@</a:t>
            </a:r>
            <a:r>
              <a:rPr lang="en-US" sz="2200" dirty="0" err="1"/>
              <a:t>f_name</a:t>
            </a:r>
            <a:r>
              <a:rPr lang="en-US" sz="2200" dirty="0"/>
              <a:t> </a:t>
            </a:r>
            <a:r>
              <a:rPr lang="en-US" sz="2200" dirty="0" err="1"/>
              <a:t>varchar</a:t>
            </a:r>
            <a:r>
              <a:rPr lang="en-US" sz="2200" dirty="0"/>
              <a:t>(25),</a:t>
            </a:r>
            <a:br>
              <a:rPr lang="en-US" sz="2200" dirty="0"/>
            </a:br>
            <a:r>
              <a:rPr lang="en-US" sz="2200" dirty="0"/>
              <a:t>@</a:t>
            </a:r>
            <a:r>
              <a:rPr lang="en-US" sz="2200" dirty="0" err="1"/>
              <a:t>l_name</a:t>
            </a:r>
            <a:r>
              <a:rPr lang="en-US" sz="2200" dirty="0"/>
              <a:t> </a:t>
            </a:r>
            <a:r>
              <a:rPr lang="en-US" sz="2200" dirty="0" err="1"/>
              <a:t>varchar</a:t>
            </a:r>
            <a:r>
              <a:rPr lang="en-US" sz="2200" dirty="0"/>
              <a:t>(35),</a:t>
            </a:r>
            <a:br>
              <a:rPr lang="en-US" sz="2200" dirty="0"/>
            </a:br>
            <a:r>
              <a:rPr lang="en-US" sz="2200" dirty="0"/>
              <a:t>@address_1 </a:t>
            </a:r>
            <a:r>
              <a:rPr lang="en-US" sz="2200" dirty="0" err="1"/>
              <a:t>varchar</a:t>
            </a:r>
            <a:r>
              <a:rPr lang="en-US" sz="2200" dirty="0"/>
              <a:t>(30),</a:t>
            </a:r>
            <a:br>
              <a:rPr lang="en-US" sz="2200" dirty="0"/>
            </a:br>
            <a:r>
              <a:rPr lang="en-US" sz="2200" dirty="0"/>
              <a:t>@address_2 </a:t>
            </a:r>
            <a:r>
              <a:rPr lang="en-US" sz="2200" dirty="0" err="1"/>
              <a:t>varchar</a:t>
            </a:r>
            <a:r>
              <a:rPr lang="en-US" sz="2200" dirty="0"/>
              <a:t>(30),</a:t>
            </a:r>
            <a:br>
              <a:rPr lang="en-US" sz="2200" dirty="0"/>
            </a:br>
            <a:r>
              <a:rPr lang="en-US" sz="2200" dirty="0"/>
              <a:t>@city </a:t>
            </a:r>
            <a:r>
              <a:rPr lang="en-US" sz="2200" dirty="0" err="1"/>
              <a:t>varchar</a:t>
            </a:r>
            <a:r>
              <a:rPr lang="en-US" sz="2200" dirty="0"/>
              <a:t>(30),</a:t>
            </a:r>
            <a:br>
              <a:rPr lang="en-US" sz="2200" dirty="0"/>
            </a:br>
            <a:r>
              <a:rPr lang="en-US" sz="2200" dirty="0"/>
              <a:t>@state char(2),</a:t>
            </a:r>
            <a:br>
              <a:rPr lang="en-US" sz="2200" dirty="0"/>
            </a:br>
            <a:r>
              <a:rPr lang="en-US" sz="2200" dirty="0"/>
              <a:t>@</a:t>
            </a:r>
            <a:r>
              <a:rPr lang="en-US" sz="2200" dirty="0" err="1"/>
              <a:t>zipcode</a:t>
            </a:r>
            <a:r>
              <a:rPr lang="en-US" sz="2200" dirty="0"/>
              <a:t> char(10),</a:t>
            </a:r>
            <a:br>
              <a:rPr lang="en-US" sz="2200" dirty="0"/>
            </a:br>
            <a:r>
              <a:rPr lang="en-US" sz="2200" dirty="0"/>
              <a:t>@email </a:t>
            </a:r>
            <a:r>
              <a:rPr lang="en-US" sz="2200" dirty="0" err="1"/>
              <a:t>varchar</a:t>
            </a:r>
            <a:r>
              <a:rPr lang="en-US" sz="2200" dirty="0"/>
              <a:t>(50)</a:t>
            </a:r>
          </a:p>
          <a:p>
            <a:pPr>
              <a:defRPr/>
            </a:pPr>
            <a:r>
              <a:rPr lang="en-US" sz="2200" dirty="0"/>
              <a:t>AS INSERT INTO USERLIST (login, </a:t>
            </a:r>
            <a:r>
              <a:rPr lang="en-US" sz="2200" dirty="0" err="1"/>
              <a:t>pswd</a:t>
            </a:r>
            <a:r>
              <a:rPr lang="en-US" sz="2200" dirty="0"/>
              <a:t>, </a:t>
            </a:r>
            <a:r>
              <a:rPr lang="en-US" sz="2200" dirty="0" err="1"/>
              <a:t>f_name</a:t>
            </a:r>
            <a:r>
              <a:rPr lang="en-US" sz="2200" dirty="0"/>
              <a:t>, </a:t>
            </a:r>
            <a:r>
              <a:rPr lang="en-US" sz="2200" dirty="0" err="1"/>
              <a:t>l_name</a:t>
            </a:r>
            <a:r>
              <a:rPr lang="en-US" sz="2200" dirty="0"/>
              <a:t>, address_1, address_2, city, state, </a:t>
            </a:r>
            <a:r>
              <a:rPr lang="en-US" sz="2200" dirty="0" err="1"/>
              <a:t>zipcode</a:t>
            </a:r>
            <a:r>
              <a:rPr lang="en-US" sz="2200" dirty="0"/>
              <a:t>, email) VALUES (@login, @</a:t>
            </a:r>
            <a:r>
              <a:rPr lang="en-US" sz="2200" dirty="0" err="1"/>
              <a:t>pswd</a:t>
            </a:r>
            <a:r>
              <a:rPr lang="en-US" sz="2200" dirty="0"/>
              <a:t>, @</a:t>
            </a:r>
            <a:r>
              <a:rPr lang="en-US" sz="2200" dirty="0" err="1"/>
              <a:t>f_name</a:t>
            </a:r>
            <a:r>
              <a:rPr lang="en-US" sz="2200" dirty="0"/>
              <a:t>, @</a:t>
            </a:r>
            <a:r>
              <a:rPr lang="en-US" sz="2200" dirty="0" err="1"/>
              <a:t>l_name</a:t>
            </a:r>
            <a:r>
              <a:rPr lang="en-US" sz="2200" dirty="0"/>
              <a:t>, @address_1, @address_2, @city, @state, @</a:t>
            </a:r>
            <a:r>
              <a:rPr lang="en-US" sz="2200" dirty="0" err="1"/>
              <a:t>zipcode</a:t>
            </a:r>
            <a:r>
              <a:rPr lang="en-US" sz="2200" dirty="0"/>
              <a:t>, @email)</a:t>
            </a:r>
          </a:p>
          <a:p>
            <a:pPr>
              <a:defRPr/>
            </a:pPr>
            <a:endParaRPr lang="en-US" sz="2200" dirty="0"/>
          </a:p>
        </p:txBody>
      </p:sp>
    </p:spTree>
    <p:extLst>
      <p:ext uri="{BB962C8B-B14F-4D97-AF65-F5344CB8AC3E}">
        <p14:creationId xmlns:p14="http://schemas.microsoft.com/office/powerpoint/2010/main" val="35053229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exec </a:t>
            </a:r>
            <a:r>
              <a:rPr lang="en-US" dirty="0" err="1"/>
              <a:t>usp_adduser</a:t>
            </a:r>
            <a:r>
              <a:rPr lang="en-US" dirty="0"/>
              <a:t> ‘</a:t>
            </a:r>
            <a:r>
              <a:rPr lang="en-US" dirty="0" err="1"/>
              <a:t>dnelson</a:t>
            </a:r>
            <a:r>
              <a:rPr lang="en-US" dirty="0"/>
              <a:t>’, ‘dean2003′, ‘Dean’, ‘Nelson’, ’200 Berkeley Street’, ‘ ‘, ‘Boston’, ‘MA’, ’02116′, ‘dnelson@test.com’</a:t>
            </a:r>
          </a:p>
          <a:p>
            <a:pPr>
              <a:defRPr/>
            </a:pPr>
            <a:endParaRPr lang="en-US" dirty="0"/>
          </a:p>
        </p:txBody>
      </p:sp>
    </p:spTree>
    <p:extLst>
      <p:ext uri="{BB962C8B-B14F-4D97-AF65-F5344CB8AC3E}">
        <p14:creationId xmlns:p14="http://schemas.microsoft.com/office/powerpoint/2010/main" val="28997434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484314"/>
            <a:ext cx="8686800" cy="5145087"/>
          </a:xfrm>
        </p:spPr>
        <p:txBody>
          <a:bodyPr/>
          <a:lstStyle/>
          <a:p>
            <a:pPr>
              <a:defRPr/>
            </a:pPr>
            <a:r>
              <a:rPr lang="en-US" sz="2200" dirty="0"/>
              <a:t>CREATE PROCEDURE </a:t>
            </a:r>
            <a:r>
              <a:rPr lang="en-US" sz="2200" dirty="0" err="1"/>
              <a:t>usp_updateuser</a:t>
            </a:r>
            <a:endParaRPr lang="en-US" sz="2200" dirty="0"/>
          </a:p>
          <a:p>
            <a:pPr>
              <a:defRPr/>
            </a:pPr>
            <a:r>
              <a:rPr lang="en-US" sz="2200" dirty="0"/>
              <a:t>@</a:t>
            </a:r>
            <a:r>
              <a:rPr lang="en-US" sz="2200" dirty="0" err="1"/>
              <a:t>usr_id</a:t>
            </a:r>
            <a:r>
              <a:rPr lang="en-US" sz="2200" dirty="0"/>
              <a:t> </a:t>
            </a:r>
            <a:r>
              <a:rPr lang="en-US" sz="2200" dirty="0" err="1"/>
              <a:t>int</a:t>
            </a:r>
            <a:r>
              <a:rPr lang="en-US" sz="2200" dirty="0"/>
              <a:t>, @login </a:t>
            </a:r>
            <a:r>
              <a:rPr lang="en-US" sz="2200" dirty="0" err="1"/>
              <a:t>varchar</a:t>
            </a:r>
            <a:r>
              <a:rPr lang="en-US" sz="2200" dirty="0"/>
              <a:t>(20), @</a:t>
            </a:r>
            <a:r>
              <a:rPr lang="en-US" sz="2200" dirty="0" err="1"/>
              <a:t>pswd</a:t>
            </a:r>
            <a:r>
              <a:rPr lang="en-US" sz="2200" dirty="0"/>
              <a:t> </a:t>
            </a:r>
            <a:r>
              <a:rPr lang="en-US" sz="2200" dirty="0" err="1"/>
              <a:t>varchar</a:t>
            </a:r>
            <a:r>
              <a:rPr lang="en-US" sz="2200" dirty="0"/>
              <a:t>(20), @</a:t>
            </a:r>
            <a:r>
              <a:rPr lang="en-US" sz="2200" dirty="0" err="1"/>
              <a:t>f_name</a:t>
            </a:r>
            <a:r>
              <a:rPr lang="en-US" sz="2200" dirty="0"/>
              <a:t> </a:t>
            </a:r>
            <a:r>
              <a:rPr lang="en-US" sz="2200" dirty="0" err="1"/>
              <a:t>varchar</a:t>
            </a:r>
            <a:r>
              <a:rPr lang="en-US" sz="2200" dirty="0"/>
              <a:t>(25), @</a:t>
            </a:r>
            <a:r>
              <a:rPr lang="en-US" sz="2200" dirty="0" err="1"/>
              <a:t>l_name</a:t>
            </a:r>
            <a:r>
              <a:rPr lang="en-US" sz="2200" dirty="0"/>
              <a:t> </a:t>
            </a:r>
            <a:r>
              <a:rPr lang="en-US" sz="2200" dirty="0" err="1"/>
              <a:t>varchar</a:t>
            </a:r>
            <a:r>
              <a:rPr lang="en-US" sz="2200" dirty="0"/>
              <a:t>(35), @address_1 </a:t>
            </a:r>
            <a:r>
              <a:rPr lang="en-US" sz="2200" dirty="0" err="1"/>
              <a:t>varchar</a:t>
            </a:r>
            <a:r>
              <a:rPr lang="en-US" sz="2200" dirty="0"/>
              <a:t>(30), @address_2 </a:t>
            </a:r>
            <a:r>
              <a:rPr lang="en-US" sz="2200" dirty="0" err="1"/>
              <a:t>varchar</a:t>
            </a:r>
            <a:r>
              <a:rPr lang="en-US" sz="2200" dirty="0"/>
              <a:t>(30), @city </a:t>
            </a:r>
            <a:r>
              <a:rPr lang="en-US" sz="2200" dirty="0" err="1"/>
              <a:t>varchar</a:t>
            </a:r>
            <a:r>
              <a:rPr lang="en-US" sz="2200" dirty="0"/>
              <a:t>(30), @state char(2), @</a:t>
            </a:r>
            <a:r>
              <a:rPr lang="en-US" sz="2200" dirty="0" err="1"/>
              <a:t>zipcode</a:t>
            </a:r>
            <a:r>
              <a:rPr lang="en-US" sz="2200" dirty="0"/>
              <a:t> char(10), @email </a:t>
            </a:r>
            <a:r>
              <a:rPr lang="en-US" sz="2200" dirty="0" err="1"/>
              <a:t>varchar</a:t>
            </a:r>
            <a:r>
              <a:rPr lang="en-US" sz="2200" dirty="0"/>
              <a:t>(50)</a:t>
            </a:r>
          </a:p>
          <a:p>
            <a:pPr>
              <a:defRPr/>
            </a:pPr>
            <a:r>
              <a:rPr lang="en-US" sz="2200" dirty="0"/>
              <a:t>AS UPDATE USERLIST </a:t>
            </a:r>
          </a:p>
          <a:p>
            <a:pPr>
              <a:defRPr/>
            </a:pPr>
            <a:r>
              <a:rPr lang="en-US" sz="2200" dirty="0"/>
              <a:t>SET</a:t>
            </a:r>
          </a:p>
          <a:p>
            <a:pPr>
              <a:defRPr/>
            </a:pPr>
            <a:r>
              <a:rPr lang="en-US" sz="2200" dirty="0"/>
              <a:t>login=@login, </a:t>
            </a:r>
            <a:r>
              <a:rPr lang="en-US" sz="2200" dirty="0" err="1"/>
              <a:t>pswd</a:t>
            </a:r>
            <a:r>
              <a:rPr lang="en-US" sz="2200" dirty="0"/>
              <a:t>=@</a:t>
            </a:r>
            <a:r>
              <a:rPr lang="en-US" sz="2200" dirty="0" err="1"/>
              <a:t>pswd</a:t>
            </a:r>
            <a:r>
              <a:rPr lang="en-US" sz="2200" dirty="0"/>
              <a:t>, </a:t>
            </a:r>
            <a:r>
              <a:rPr lang="en-US" sz="2200" dirty="0" err="1"/>
              <a:t>f_name</a:t>
            </a:r>
            <a:r>
              <a:rPr lang="en-US" sz="2200" dirty="0"/>
              <a:t>=@</a:t>
            </a:r>
            <a:r>
              <a:rPr lang="en-US" sz="2200" dirty="0" err="1"/>
              <a:t>f_name</a:t>
            </a:r>
            <a:r>
              <a:rPr lang="en-US" sz="2200" dirty="0"/>
              <a:t>, </a:t>
            </a:r>
            <a:r>
              <a:rPr lang="en-US" sz="2200" dirty="0" err="1"/>
              <a:t>l_name</a:t>
            </a:r>
            <a:r>
              <a:rPr lang="en-US" sz="2200" dirty="0"/>
              <a:t>=@</a:t>
            </a:r>
            <a:r>
              <a:rPr lang="en-US" sz="2200" dirty="0" err="1"/>
              <a:t>l_name</a:t>
            </a:r>
            <a:r>
              <a:rPr lang="en-US" sz="2200" dirty="0"/>
              <a:t>, address_1=@address_1, address_2=@address_2,</a:t>
            </a:r>
            <a:br>
              <a:rPr lang="en-US" sz="2200" dirty="0"/>
            </a:br>
            <a:r>
              <a:rPr lang="en-US" sz="2200" dirty="0"/>
              <a:t>city=@city, state=@state, </a:t>
            </a:r>
            <a:r>
              <a:rPr lang="en-US" sz="2200" dirty="0" err="1"/>
              <a:t>zipcode</a:t>
            </a:r>
            <a:r>
              <a:rPr lang="en-US" sz="2200" dirty="0"/>
              <a:t>=@</a:t>
            </a:r>
            <a:r>
              <a:rPr lang="en-US" sz="2200" dirty="0" err="1"/>
              <a:t>zipcode</a:t>
            </a:r>
            <a:r>
              <a:rPr lang="en-US" sz="2200" dirty="0"/>
              <a:t>, email=@email</a:t>
            </a:r>
          </a:p>
          <a:p>
            <a:pPr>
              <a:defRPr/>
            </a:pPr>
            <a:r>
              <a:rPr lang="en-US" sz="2200" dirty="0"/>
              <a:t>WHERE </a:t>
            </a:r>
            <a:r>
              <a:rPr lang="en-US" sz="2200" dirty="0" err="1"/>
              <a:t>usr_id</a:t>
            </a:r>
            <a:r>
              <a:rPr lang="en-US" sz="2200" dirty="0"/>
              <a:t>=@</a:t>
            </a:r>
            <a:r>
              <a:rPr lang="en-US" sz="2200" dirty="0" err="1"/>
              <a:t>usr_id</a:t>
            </a:r>
            <a:endParaRPr lang="en-US" sz="2200" dirty="0"/>
          </a:p>
          <a:p>
            <a:pPr>
              <a:defRPr/>
            </a:pPr>
            <a:endParaRPr lang="en-US" sz="2000" dirty="0"/>
          </a:p>
        </p:txBody>
      </p:sp>
    </p:spTree>
    <p:extLst>
      <p:ext uri="{BB962C8B-B14F-4D97-AF65-F5344CB8AC3E}">
        <p14:creationId xmlns:p14="http://schemas.microsoft.com/office/powerpoint/2010/main" val="32268548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CREATE PROCEDURE </a:t>
            </a:r>
            <a:r>
              <a:rPr lang="en-US" dirty="0" err="1"/>
              <a:t>usp_finduser</a:t>
            </a:r>
            <a:endParaRPr lang="en-US" dirty="0"/>
          </a:p>
          <a:p>
            <a:pPr>
              <a:defRPr/>
            </a:pPr>
            <a:r>
              <a:rPr lang="en-US" dirty="0"/>
              <a:t>@</a:t>
            </a:r>
            <a:r>
              <a:rPr lang="en-US" dirty="0" err="1"/>
              <a:t>usr_id</a:t>
            </a:r>
            <a:r>
              <a:rPr lang="en-US" dirty="0"/>
              <a:t> </a:t>
            </a:r>
            <a:r>
              <a:rPr lang="en-US" dirty="0" err="1"/>
              <a:t>int</a:t>
            </a:r>
            <a:endParaRPr lang="en-US" dirty="0"/>
          </a:p>
          <a:p>
            <a:pPr>
              <a:defRPr/>
            </a:pPr>
            <a:r>
              <a:rPr lang="en-US" dirty="0"/>
              <a:t>AS</a:t>
            </a:r>
          </a:p>
          <a:p>
            <a:pPr>
              <a:defRPr/>
            </a:pPr>
            <a:r>
              <a:rPr lang="en-US" dirty="0"/>
              <a:t>SELECT * FROM USERLIST</a:t>
            </a:r>
            <a:br>
              <a:rPr lang="en-US" dirty="0"/>
            </a:br>
            <a:r>
              <a:rPr lang="en-US" dirty="0"/>
              <a:t>WHERE </a:t>
            </a:r>
            <a:r>
              <a:rPr lang="en-US" dirty="0" err="1"/>
              <a:t>usr_id</a:t>
            </a:r>
            <a:r>
              <a:rPr lang="en-US" dirty="0"/>
              <a:t>=@</a:t>
            </a:r>
            <a:r>
              <a:rPr lang="en-US" dirty="0" err="1"/>
              <a:t>usr_id</a:t>
            </a:r>
            <a:endParaRPr lang="en-US" dirty="0"/>
          </a:p>
          <a:p>
            <a:pPr>
              <a:defRPr/>
            </a:pPr>
            <a:endParaRPr lang="en-US" dirty="0"/>
          </a:p>
          <a:p>
            <a:pPr>
              <a:defRPr/>
            </a:pPr>
            <a:r>
              <a:rPr lang="en-US" dirty="0"/>
              <a:t>Execute Statement:</a:t>
            </a:r>
          </a:p>
          <a:p>
            <a:pPr>
              <a:defRPr/>
            </a:pPr>
            <a:r>
              <a:rPr lang="en-US" dirty="0"/>
              <a:t>exec </a:t>
            </a:r>
            <a:r>
              <a:rPr lang="en-US" dirty="0" err="1"/>
              <a:t>usp_finduser</a:t>
            </a:r>
            <a:r>
              <a:rPr lang="en-US" dirty="0"/>
              <a:t> ’1′</a:t>
            </a:r>
          </a:p>
          <a:p>
            <a:pPr>
              <a:defRPr/>
            </a:pPr>
            <a:endParaRPr lang="en-US" dirty="0"/>
          </a:p>
        </p:txBody>
      </p:sp>
    </p:spTree>
    <p:extLst>
      <p:ext uri="{BB962C8B-B14F-4D97-AF65-F5344CB8AC3E}">
        <p14:creationId xmlns:p14="http://schemas.microsoft.com/office/powerpoint/2010/main" val="71457428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noChangeArrowheads="1"/>
          </p:cNvSpPr>
          <p:nvPr>
            <p:ph type="title"/>
          </p:nvPr>
        </p:nvSpPr>
        <p:spPr/>
        <p:txBody>
          <a:bodyPr>
            <a:normAutofit fontScale="90000"/>
          </a:bodyPr>
          <a:lstStyle/>
          <a:p>
            <a:r>
              <a:rPr lang="en-US" altLang="en-US" sz="3200"/>
              <a:t>If – else statement </a:t>
            </a:r>
          </a:p>
        </p:txBody>
      </p:sp>
      <p:sp>
        <p:nvSpPr>
          <p:cNvPr id="3" name="Content Placeholder 2"/>
          <p:cNvSpPr>
            <a:spLocks noGrp="1"/>
          </p:cNvSpPr>
          <p:nvPr>
            <p:ph idx="1"/>
          </p:nvPr>
        </p:nvSpPr>
        <p:spPr>
          <a:xfrm>
            <a:off x="1828800" y="1219200"/>
            <a:ext cx="8534400" cy="56388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FontTx/>
              <a:buNone/>
              <a:defRPr/>
            </a:pPr>
            <a:r>
              <a:rPr lang="en-US" sz="1800" dirty="0"/>
              <a:t>create procedure </a:t>
            </a:r>
            <a:r>
              <a:rPr lang="en-US" sz="1800" dirty="0" err="1"/>
              <a:t>insert_details</a:t>
            </a:r>
            <a:endParaRPr lang="en-US" sz="1800" dirty="0"/>
          </a:p>
          <a:p>
            <a:pPr>
              <a:buFontTx/>
              <a:buNone/>
              <a:defRPr/>
            </a:pPr>
            <a:r>
              <a:rPr lang="en-US" sz="1800" dirty="0"/>
              <a:t>@</a:t>
            </a:r>
            <a:r>
              <a:rPr lang="en-US" sz="1800" dirty="0" err="1"/>
              <a:t>emp_id</a:t>
            </a:r>
            <a:r>
              <a:rPr lang="en-US" sz="1800" dirty="0"/>
              <a:t> </a:t>
            </a:r>
            <a:r>
              <a:rPr lang="en-US" sz="1800" dirty="0" err="1"/>
              <a:t>bigint</a:t>
            </a:r>
            <a:r>
              <a:rPr lang="en-US" sz="1800" dirty="0"/>
              <a:t>,</a:t>
            </a:r>
          </a:p>
          <a:p>
            <a:pPr>
              <a:buFontTx/>
              <a:buNone/>
              <a:defRPr/>
            </a:pPr>
            <a:r>
              <a:rPr lang="en-US" sz="1800" dirty="0"/>
              <a:t>@</a:t>
            </a:r>
            <a:r>
              <a:rPr lang="en-US" sz="1800" dirty="0" err="1"/>
              <a:t>emp_nm</a:t>
            </a:r>
            <a:r>
              <a:rPr lang="en-US" sz="1800" dirty="0"/>
              <a:t> </a:t>
            </a:r>
            <a:r>
              <a:rPr lang="en-US" sz="1800" dirty="0" err="1"/>
              <a:t>varchar</a:t>
            </a:r>
            <a:r>
              <a:rPr lang="en-US" sz="1800" dirty="0"/>
              <a:t>(50),</a:t>
            </a:r>
          </a:p>
          <a:p>
            <a:pPr>
              <a:buFontTx/>
              <a:buNone/>
              <a:defRPr/>
            </a:pPr>
            <a:r>
              <a:rPr lang="en-US" sz="1800" dirty="0"/>
              <a:t>@</a:t>
            </a:r>
            <a:r>
              <a:rPr lang="en-US" sz="1800" dirty="0" err="1"/>
              <a:t>emp_age</a:t>
            </a:r>
            <a:r>
              <a:rPr lang="en-US" sz="1800" dirty="0"/>
              <a:t> </a:t>
            </a:r>
            <a:r>
              <a:rPr lang="en-US" sz="1800" dirty="0" err="1"/>
              <a:t>bigint</a:t>
            </a:r>
            <a:r>
              <a:rPr lang="en-US" sz="1800" dirty="0"/>
              <a:t>,</a:t>
            </a:r>
          </a:p>
          <a:p>
            <a:pPr>
              <a:buFontTx/>
              <a:buNone/>
              <a:defRPr/>
            </a:pPr>
            <a:r>
              <a:rPr lang="en-US" sz="1800" dirty="0"/>
              <a:t>@</a:t>
            </a:r>
            <a:r>
              <a:rPr lang="en-US" sz="1800" dirty="0" err="1"/>
              <a:t>emp_sal</a:t>
            </a:r>
            <a:r>
              <a:rPr lang="en-US" sz="1800" dirty="0"/>
              <a:t> </a:t>
            </a:r>
            <a:r>
              <a:rPr lang="en-US" sz="1800" dirty="0" err="1"/>
              <a:t>bigint</a:t>
            </a:r>
            <a:r>
              <a:rPr lang="en-US" sz="1800" dirty="0"/>
              <a:t>,</a:t>
            </a:r>
          </a:p>
          <a:p>
            <a:pPr>
              <a:buFontTx/>
              <a:buNone/>
              <a:defRPr/>
            </a:pPr>
            <a:r>
              <a:rPr lang="en-US" sz="1800" dirty="0"/>
              <a:t>@</a:t>
            </a:r>
            <a:r>
              <a:rPr lang="en-US" sz="1800" dirty="0" err="1"/>
              <a:t>mgr_id</a:t>
            </a:r>
            <a:r>
              <a:rPr lang="en-US" sz="1800" dirty="0"/>
              <a:t> </a:t>
            </a:r>
            <a:r>
              <a:rPr lang="en-US" sz="1800" dirty="0" err="1"/>
              <a:t>bigint</a:t>
            </a:r>
            <a:endParaRPr lang="en-US" sz="1800" dirty="0"/>
          </a:p>
          <a:p>
            <a:pPr>
              <a:buFontTx/>
              <a:buNone/>
              <a:defRPr/>
            </a:pPr>
            <a:r>
              <a:rPr lang="en-US" sz="1800" dirty="0"/>
              <a:t>as</a:t>
            </a:r>
          </a:p>
          <a:p>
            <a:pPr>
              <a:buFontTx/>
              <a:buNone/>
              <a:defRPr/>
            </a:pPr>
            <a:r>
              <a:rPr lang="en-US" sz="1800" dirty="0"/>
              <a:t>            if @</a:t>
            </a:r>
            <a:r>
              <a:rPr lang="en-US" sz="1800" dirty="0" err="1"/>
              <a:t>emp_id</a:t>
            </a:r>
            <a:r>
              <a:rPr lang="en-US" sz="1800" dirty="0"/>
              <a:t> is null</a:t>
            </a:r>
          </a:p>
          <a:p>
            <a:pPr>
              <a:buFontTx/>
              <a:buNone/>
              <a:defRPr/>
            </a:pPr>
            <a:r>
              <a:rPr lang="en-US" sz="1800" dirty="0"/>
              <a:t>begin</a:t>
            </a:r>
          </a:p>
          <a:p>
            <a:pPr>
              <a:buFontTx/>
              <a:buNone/>
              <a:defRPr/>
            </a:pPr>
            <a:r>
              <a:rPr lang="en-US" sz="1800" dirty="0"/>
              <a:t>            print 'hello'</a:t>
            </a:r>
          </a:p>
          <a:p>
            <a:pPr>
              <a:buFontTx/>
              <a:buNone/>
              <a:defRPr/>
            </a:pPr>
            <a:r>
              <a:rPr lang="en-US" sz="1800" dirty="0"/>
              <a:t>             return</a:t>
            </a:r>
          </a:p>
          <a:p>
            <a:pPr>
              <a:buFontTx/>
              <a:buNone/>
              <a:defRPr/>
            </a:pPr>
            <a:r>
              <a:rPr lang="en-US" sz="1800" dirty="0"/>
              <a:t> end</a:t>
            </a:r>
          </a:p>
          <a:p>
            <a:pPr>
              <a:buFontTx/>
              <a:buNone/>
              <a:defRPr/>
            </a:pPr>
            <a:r>
              <a:rPr lang="en-US" sz="1800" dirty="0"/>
              <a:t>       else</a:t>
            </a:r>
          </a:p>
          <a:p>
            <a:pPr>
              <a:buFontTx/>
              <a:buNone/>
              <a:defRPr/>
            </a:pPr>
            <a:r>
              <a:rPr lang="en-US" sz="1800" dirty="0"/>
              <a:t>        begin</a:t>
            </a:r>
          </a:p>
          <a:p>
            <a:pPr>
              <a:buFontTx/>
              <a:buNone/>
              <a:defRPr/>
            </a:pPr>
            <a:r>
              <a:rPr lang="en-US" sz="1800" dirty="0"/>
              <a:t>            insert into </a:t>
            </a:r>
            <a:r>
              <a:rPr lang="en-US" sz="1800" dirty="0" err="1"/>
              <a:t>emp_copy</a:t>
            </a:r>
            <a:r>
              <a:rPr lang="en-US" sz="1800" dirty="0"/>
              <a:t> values(@</a:t>
            </a:r>
            <a:r>
              <a:rPr lang="en-US" sz="1800" dirty="0" err="1"/>
              <a:t>emp_id,@emp_nm,@emp_age,@emp_sal,@mgr_id</a:t>
            </a:r>
            <a:r>
              <a:rPr lang="en-US" sz="1800" dirty="0"/>
              <a:t>)</a:t>
            </a:r>
          </a:p>
          <a:p>
            <a:pPr>
              <a:buFontTx/>
              <a:buNone/>
              <a:defRPr/>
            </a:pPr>
            <a:r>
              <a:rPr lang="en-US" sz="1800" dirty="0"/>
              <a:t>         end</a:t>
            </a:r>
          </a:p>
        </p:txBody>
      </p:sp>
    </p:spTree>
    <p:extLst>
      <p:ext uri="{BB962C8B-B14F-4D97-AF65-F5344CB8AC3E}">
        <p14:creationId xmlns:p14="http://schemas.microsoft.com/office/powerpoint/2010/main" val="299155966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noChangeArrowheads="1"/>
          </p:cNvSpPr>
          <p:nvPr>
            <p:ph type="title"/>
          </p:nvPr>
        </p:nvSpPr>
        <p:spPr/>
        <p:txBody>
          <a:bodyPr>
            <a:normAutofit fontScale="90000"/>
          </a:bodyPr>
          <a:lstStyle/>
          <a:p>
            <a:r>
              <a:rPr lang="en-US" altLang="en-US"/>
              <a:t>TRY…….CATCH Construct</a:t>
            </a:r>
          </a:p>
        </p:txBody>
      </p:sp>
      <p:sp>
        <p:nvSpPr>
          <p:cNvPr id="3" name="Content Placeholder 2"/>
          <p:cNvSpPr>
            <a:spLocks noGrp="1"/>
          </p:cNvSpPr>
          <p:nvPr>
            <p:ph idx="1"/>
          </p:nvPr>
        </p:nvSpPr>
        <p:spPr/>
        <p:txBody>
          <a:bodyPr/>
          <a:lstStyle/>
          <a:p>
            <a:pPr>
              <a:defRPr/>
            </a:pPr>
            <a:r>
              <a:rPr lang="en-US" sz="2400" dirty="0"/>
              <a:t>Each try catch construct must be inside a stored procedure.</a:t>
            </a:r>
          </a:p>
          <a:p>
            <a:pPr>
              <a:defRPr/>
            </a:pPr>
            <a:r>
              <a:rPr lang="en-US" sz="2400" dirty="0"/>
              <a:t>A TRY block must be immediately followed by a CATCH block.</a:t>
            </a:r>
          </a:p>
          <a:p>
            <a:pPr>
              <a:defRPr/>
            </a:pPr>
            <a:r>
              <a:rPr lang="en-US" sz="2400" dirty="0"/>
              <a:t>To handle an error that occurs within a given CATCH block, write a TRY…CATCH block within the specified CATCH block.</a:t>
            </a:r>
          </a:p>
          <a:p>
            <a:pPr>
              <a:defRPr/>
            </a:pPr>
            <a:r>
              <a:rPr lang="en-US" sz="2400" dirty="0"/>
              <a:t>Errors that have the 10 or below severity level are not handled by try…catch blocks. These errors are considered as warning or informational messages.</a:t>
            </a:r>
          </a:p>
          <a:p>
            <a:pPr>
              <a:defRPr/>
            </a:pPr>
            <a:r>
              <a:rPr lang="en-US" sz="2400" dirty="0"/>
              <a:t>Errors that have severity of 20 or higher are not handled by try…catch blocks. Database engine close the connection will not be handled by the try..catch block.</a:t>
            </a:r>
          </a:p>
        </p:txBody>
      </p:sp>
    </p:spTree>
    <p:extLst>
      <p:ext uri="{BB962C8B-B14F-4D97-AF65-F5344CB8AC3E}">
        <p14:creationId xmlns:p14="http://schemas.microsoft.com/office/powerpoint/2010/main" val="96139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noChangeArrowheads="1"/>
          </p:cNvSpPr>
          <p:nvPr>
            <p:ph type="title"/>
          </p:nvPr>
        </p:nvSpPr>
        <p:spPr/>
        <p:txBody>
          <a:bodyPr>
            <a:normAutofit fontScale="90000"/>
          </a:bodyPr>
          <a:lstStyle/>
          <a:p>
            <a:r>
              <a:rPr lang="en-US" altLang="en-US"/>
              <a:t>ERROR Function</a:t>
            </a:r>
          </a:p>
        </p:txBody>
      </p:sp>
      <p:sp>
        <p:nvSpPr>
          <p:cNvPr id="3" name="Content Placeholder 2"/>
          <p:cNvSpPr>
            <a:spLocks noGrp="1"/>
          </p:cNvSpPr>
          <p:nvPr>
            <p:ph idx="1"/>
          </p:nvPr>
        </p:nvSpPr>
        <p:spPr/>
        <p:txBody>
          <a:bodyPr/>
          <a:lstStyle/>
          <a:p>
            <a:pPr>
              <a:defRPr/>
            </a:pPr>
            <a:r>
              <a:rPr lang="en-US" dirty="0" err="1"/>
              <a:t>Error_line</a:t>
            </a:r>
            <a:r>
              <a:rPr lang="en-US" dirty="0"/>
              <a:t>()</a:t>
            </a:r>
          </a:p>
          <a:p>
            <a:pPr>
              <a:defRPr/>
            </a:pPr>
            <a:r>
              <a:rPr lang="en-US" dirty="0" err="1"/>
              <a:t>Error_number</a:t>
            </a:r>
            <a:r>
              <a:rPr lang="en-US" dirty="0"/>
              <a:t>()</a:t>
            </a:r>
          </a:p>
          <a:p>
            <a:pPr>
              <a:defRPr/>
            </a:pPr>
            <a:r>
              <a:rPr lang="en-US" dirty="0" err="1"/>
              <a:t>Error_message</a:t>
            </a:r>
            <a:r>
              <a:rPr lang="en-US" dirty="0"/>
              <a:t>()</a:t>
            </a:r>
          </a:p>
          <a:p>
            <a:pPr>
              <a:defRPr/>
            </a:pPr>
            <a:r>
              <a:rPr lang="en-US" dirty="0" err="1"/>
              <a:t>Error_procedure</a:t>
            </a:r>
            <a:r>
              <a:rPr lang="en-US" dirty="0"/>
              <a:t>()</a:t>
            </a:r>
          </a:p>
          <a:p>
            <a:pPr>
              <a:defRPr/>
            </a:pPr>
            <a:r>
              <a:rPr lang="en-US" dirty="0" err="1"/>
              <a:t>Error_severity</a:t>
            </a:r>
            <a:r>
              <a:rPr lang="en-US" dirty="0"/>
              <a:t>()</a:t>
            </a:r>
          </a:p>
          <a:p>
            <a:pPr>
              <a:defRPr/>
            </a:pPr>
            <a:r>
              <a:rPr lang="en-US" dirty="0" err="1"/>
              <a:t>Error_state</a:t>
            </a:r>
            <a:r>
              <a:rPr lang="en-US" dirty="0"/>
              <a:t>()</a:t>
            </a:r>
          </a:p>
          <a:p>
            <a:pPr>
              <a:defRPr/>
            </a:pPr>
            <a:endParaRPr lang="en-US" dirty="0"/>
          </a:p>
        </p:txBody>
      </p:sp>
    </p:spTree>
    <p:extLst>
      <p:ext uri="{BB962C8B-B14F-4D97-AF65-F5344CB8AC3E}">
        <p14:creationId xmlns:p14="http://schemas.microsoft.com/office/powerpoint/2010/main" val="347683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itle 1"/>
          <p:cNvSpPr>
            <a:spLocks noGrp="1" noChangeArrowheads="1"/>
          </p:cNvSpPr>
          <p:nvPr>
            <p:ph type="title"/>
          </p:nvPr>
        </p:nvSpPr>
        <p:spPr/>
        <p:txBody>
          <a:bodyPr>
            <a:normAutofit fontScale="90000"/>
          </a:bodyPr>
          <a:lstStyle/>
          <a:p>
            <a:r>
              <a:rPr lang="en-US" altLang="en-US"/>
              <a:t>EXAMPLE</a:t>
            </a:r>
          </a:p>
        </p:txBody>
      </p:sp>
      <p:sp>
        <p:nvSpPr>
          <p:cNvPr id="3" name="Content Placeholder 2"/>
          <p:cNvSpPr>
            <a:spLocks noGrp="1"/>
          </p:cNvSpPr>
          <p:nvPr>
            <p:ph idx="1"/>
          </p:nvPr>
        </p:nvSpPr>
        <p:spPr/>
        <p:txBody>
          <a:bodyPr/>
          <a:lstStyle/>
          <a:p>
            <a:pPr>
              <a:buFontTx/>
              <a:buNone/>
              <a:defRPr/>
            </a:pPr>
            <a:r>
              <a:rPr lang="en-US" sz="2000" dirty="0"/>
              <a:t>Create procedure </a:t>
            </a:r>
            <a:r>
              <a:rPr lang="en-US" sz="2000" dirty="0" err="1"/>
              <a:t>delete_employee</a:t>
            </a:r>
            <a:endParaRPr lang="en-US" sz="2000" dirty="0"/>
          </a:p>
          <a:p>
            <a:pPr>
              <a:buFontTx/>
              <a:buNone/>
              <a:defRPr/>
            </a:pPr>
            <a:r>
              <a:rPr lang="en-US" sz="2000" dirty="0"/>
              <a:t>@</a:t>
            </a:r>
            <a:r>
              <a:rPr lang="en-US" sz="2000" dirty="0" err="1"/>
              <a:t>empid</a:t>
            </a:r>
            <a:r>
              <a:rPr lang="en-US" sz="2000" dirty="0"/>
              <a:t> </a:t>
            </a:r>
            <a:r>
              <a:rPr lang="en-US" sz="2000" dirty="0" err="1"/>
              <a:t>bigint</a:t>
            </a:r>
            <a:endParaRPr lang="en-US" sz="2000" dirty="0"/>
          </a:p>
          <a:p>
            <a:pPr>
              <a:buFontTx/>
              <a:buNone/>
              <a:defRPr/>
            </a:pPr>
            <a:r>
              <a:rPr lang="en-US" sz="2000" dirty="0"/>
              <a:t>As</a:t>
            </a:r>
          </a:p>
          <a:p>
            <a:pPr>
              <a:buFontTx/>
              <a:buNone/>
              <a:defRPr/>
            </a:pPr>
            <a:r>
              <a:rPr lang="en-US" sz="2000" dirty="0"/>
              <a:t>Set @</a:t>
            </a:r>
            <a:r>
              <a:rPr lang="en-US" sz="2000" dirty="0" err="1"/>
              <a:t>empid</a:t>
            </a:r>
            <a:r>
              <a:rPr lang="en-US" sz="2000" dirty="0"/>
              <a:t>=‘E001’</a:t>
            </a:r>
          </a:p>
          <a:p>
            <a:pPr>
              <a:buFontTx/>
              <a:buNone/>
              <a:defRPr/>
            </a:pPr>
            <a:r>
              <a:rPr lang="en-US" sz="2000" dirty="0"/>
              <a:t>Delete from employee where </a:t>
            </a:r>
            <a:r>
              <a:rPr lang="en-US" sz="2000" dirty="0" err="1"/>
              <a:t>emp_id</a:t>
            </a:r>
            <a:r>
              <a:rPr lang="en-US" sz="2000" dirty="0"/>
              <a:t>=@</a:t>
            </a:r>
            <a:r>
              <a:rPr lang="en-US" sz="2000" dirty="0" err="1"/>
              <a:t>empid</a:t>
            </a:r>
            <a:endParaRPr lang="en-US" sz="2000" dirty="0"/>
          </a:p>
          <a:p>
            <a:pPr>
              <a:buFontTx/>
              <a:buNone/>
              <a:defRPr/>
            </a:pPr>
            <a:endParaRPr lang="en-US" sz="2000" dirty="0"/>
          </a:p>
          <a:p>
            <a:pPr>
              <a:buFontTx/>
              <a:buNone/>
              <a:defRPr/>
            </a:pPr>
            <a:endParaRPr lang="en-US" sz="2000"/>
          </a:p>
          <a:p>
            <a:pPr>
              <a:buFontTx/>
              <a:buNone/>
              <a:defRPr/>
            </a:pPr>
            <a:r>
              <a:rPr lang="en-US" sz="2000"/>
              <a:t>Begin </a:t>
            </a:r>
            <a:r>
              <a:rPr lang="en-US" sz="2000" dirty="0"/>
              <a:t>try</a:t>
            </a:r>
          </a:p>
          <a:p>
            <a:pPr>
              <a:buFontTx/>
              <a:buNone/>
              <a:defRPr/>
            </a:pPr>
            <a:r>
              <a:rPr lang="en-US" sz="2000" dirty="0"/>
              <a:t>Execute </a:t>
            </a:r>
            <a:r>
              <a:rPr lang="en-US" sz="2000" dirty="0" err="1"/>
              <a:t>delete_employee</a:t>
            </a:r>
            <a:endParaRPr lang="en-US" sz="2000" dirty="0"/>
          </a:p>
          <a:p>
            <a:pPr>
              <a:buFontTx/>
              <a:buNone/>
              <a:defRPr/>
            </a:pPr>
            <a:r>
              <a:rPr lang="en-US" sz="2000" dirty="0"/>
              <a:t>End try</a:t>
            </a:r>
          </a:p>
          <a:p>
            <a:pPr>
              <a:buFontTx/>
              <a:buNone/>
              <a:defRPr/>
            </a:pPr>
            <a:r>
              <a:rPr lang="en-US" sz="2000" dirty="0"/>
              <a:t>Begin catch</a:t>
            </a:r>
          </a:p>
          <a:p>
            <a:pPr>
              <a:buFontTx/>
              <a:buNone/>
              <a:defRPr/>
            </a:pPr>
            <a:r>
              <a:rPr lang="en-US" sz="2000" dirty="0"/>
              <a:t>Select </a:t>
            </a:r>
            <a:r>
              <a:rPr lang="en-US" sz="2000" dirty="0" err="1"/>
              <a:t>error_procedure</a:t>
            </a:r>
            <a:r>
              <a:rPr lang="en-US" sz="2000" dirty="0"/>
              <a:t>() as </a:t>
            </a:r>
            <a:r>
              <a:rPr lang="en-US" sz="2000" dirty="0" err="1"/>
              <a:t>ErrorProcedure</a:t>
            </a:r>
            <a:endParaRPr lang="en-US" sz="2000" dirty="0"/>
          </a:p>
          <a:p>
            <a:pPr>
              <a:buFontTx/>
              <a:buNone/>
              <a:defRPr/>
            </a:pPr>
            <a:r>
              <a:rPr lang="en-US" sz="2000" dirty="0"/>
              <a:t>End catch</a:t>
            </a:r>
          </a:p>
        </p:txBody>
      </p:sp>
    </p:spTree>
    <p:extLst>
      <p:ext uri="{BB962C8B-B14F-4D97-AF65-F5344CB8AC3E}">
        <p14:creationId xmlns:p14="http://schemas.microsoft.com/office/powerpoint/2010/main" val="39440584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itle 1"/>
          <p:cNvSpPr>
            <a:spLocks noGrp="1" noChangeArrowheads="1"/>
          </p:cNvSpPr>
          <p:nvPr>
            <p:ph type="title"/>
          </p:nvPr>
        </p:nvSpPr>
        <p:spPr/>
        <p:txBody>
          <a:bodyPr>
            <a:normAutofit fontScale="90000"/>
          </a:bodyPr>
          <a:lstStyle/>
          <a:p>
            <a:r>
              <a:rPr lang="en-US" altLang="en-US" sz="3200"/>
              <a:t>Sp_addmessage stored procedure</a:t>
            </a:r>
          </a:p>
        </p:txBody>
      </p:sp>
      <p:sp>
        <p:nvSpPr>
          <p:cNvPr id="3" name="Content Placeholder 2"/>
          <p:cNvSpPr>
            <a:spLocks noGrp="1"/>
          </p:cNvSpPr>
          <p:nvPr>
            <p:ph idx="1"/>
          </p:nvPr>
        </p:nvSpPr>
        <p:spPr/>
        <p:txBody>
          <a:bodyPr/>
          <a:lstStyle/>
          <a:p>
            <a:pPr>
              <a:buFontTx/>
              <a:buNone/>
              <a:defRPr/>
            </a:pPr>
            <a:endParaRPr lang="en-US" dirty="0"/>
          </a:p>
          <a:p>
            <a:pPr>
              <a:buFontTx/>
              <a:buNone/>
              <a:defRPr/>
            </a:pPr>
            <a:r>
              <a:rPr lang="en-US" dirty="0"/>
              <a:t>Execute </a:t>
            </a:r>
            <a:r>
              <a:rPr lang="en-US" dirty="0" err="1"/>
              <a:t>sp_addmessage</a:t>
            </a:r>
            <a:r>
              <a:rPr lang="en-US" dirty="0"/>
              <a:t> @</a:t>
            </a:r>
            <a:r>
              <a:rPr lang="en-US" dirty="0" err="1"/>
              <a:t>msgnum</a:t>
            </a:r>
            <a:r>
              <a:rPr lang="en-US" dirty="0"/>
              <a:t>=50001, @severity=10,</a:t>
            </a:r>
          </a:p>
          <a:p>
            <a:pPr>
              <a:buFontTx/>
              <a:buNone/>
              <a:defRPr/>
            </a:pPr>
            <a:r>
              <a:rPr lang="en-US" dirty="0"/>
              <a:t>@</a:t>
            </a:r>
            <a:r>
              <a:rPr lang="en-US" dirty="0" err="1"/>
              <a:t>msgtext</a:t>
            </a:r>
            <a:r>
              <a:rPr lang="en-US" dirty="0"/>
              <a:t>=‘This is a customized error’,</a:t>
            </a:r>
          </a:p>
          <a:p>
            <a:pPr>
              <a:buFontTx/>
              <a:buNone/>
              <a:defRPr/>
            </a:pPr>
            <a:r>
              <a:rPr lang="en-US" dirty="0"/>
              <a:t>@</a:t>
            </a:r>
            <a:r>
              <a:rPr lang="en-US" dirty="0" err="1"/>
              <a:t>lang</a:t>
            </a:r>
            <a:r>
              <a:rPr lang="en-US" dirty="0"/>
              <a:t>=‘</a:t>
            </a:r>
            <a:r>
              <a:rPr lang="en-US" dirty="0" err="1"/>
              <a:t>us_english</a:t>
            </a:r>
            <a:r>
              <a:rPr lang="en-US" dirty="0"/>
              <a:t>’</a:t>
            </a:r>
          </a:p>
          <a:p>
            <a:pPr>
              <a:buFontTx/>
              <a:buNone/>
              <a:defRPr/>
            </a:pPr>
            <a:endParaRPr lang="en-US" dirty="0"/>
          </a:p>
          <a:p>
            <a:pPr>
              <a:buFontTx/>
              <a:buNone/>
              <a:defRPr/>
            </a:pPr>
            <a:endParaRPr lang="en-US" dirty="0"/>
          </a:p>
          <a:p>
            <a:pPr>
              <a:buFontTx/>
              <a:buNone/>
              <a:defRPr/>
            </a:pPr>
            <a:r>
              <a:rPr lang="en-US" dirty="0" err="1"/>
              <a:t>Raiserror</a:t>
            </a:r>
            <a:r>
              <a:rPr lang="en-US" dirty="0"/>
              <a:t>(50001,10,1)</a:t>
            </a:r>
          </a:p>
        </p:txBody>
      </p:sp>
    </p:spTree>
    <p:extLst>
      <p:ext uri="{BB962C8B-B14F-4D97-AF65-F5344CB8AC3E}">
        <p14:creationId xmlns:p14="http://schemas.microsoft.com/office/powerpoint/2010/main" val="1009367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1"/>
          <p:cNvSpPr>
            <a:spLocks noGrp="1" noChangeArrowheads="1"/>
          </p:cNvSpPr>
          <p:nvPr>
            <p:ph type="ctrTitle"/>
          </p:nvPr>
        </p:nvSpPr>
        <p:spPr/>
        <p:txBody>
          <a:bodyPr/>
          <a:lstStyle/>
          <a:p>
            <a:r>
              <a:rPr lang="en-US" altLang="en-US"/>
              <a:t>SUBQUERY</a:t>
            </a:r>
          </a:p>
        </p:txBody>
      </p:sp>
    </p:spTree>
    <p:extLst>
      <p:ext uri="{BB962C8B-B14F-4D97-AF65-F5344CB8AC3E}">
        <p14:creationId xmlns:p14="http://schemas.microsoft.com/office/powerpoint/2010/main" val="331330519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normAutofit fontScale="90000"/>
          </a:bodyPr>
          <a:lstStyle/>
          <a:p>
            <a:r>
              <a:rPr lang="en-US" altLang="en-US"/>
              <a:t>Levels of data modeling:</a:t>
            </a:r>
          </a:p>
        </p:txBody>
      </p:sp>
      <p:sp>
        <p:nvSpPr>
          <p:cNvPr id="3" name="Content Placeholder 2"/>
          <p:cNvSpPr>
            <a:spLocks noGrp="1"/>
          </p:cNvSpPr>
          <p:nvPr>
            <p:ph idx="1"/>
          </p:nvPr>
        </p:nvSpPr>
        <p:spPr/>
        <p:txBody>
          <a:bodyPr/>
          <a:lstStyle/>
          <a:p>
            <a:pPr>
              <a:defRPr/>
            </a:pPr>
            <a:r>
              <a:rPr lang="en-US" dirty="0"/>
              <a:t>There three level of data modeling</a:t>
            </a:r>
          </a:p>
          <a:p>
            <a:pPr>
              <a:defRPr/>
            </a:pPr>
            <a:r>
              <a:rPr lang="en-US" dirty="0">
                <a:hlinkClick r:id="rId2"/>
              </a:rPr>
              <a:t>conceptual data model</a:t>
            </a:r>
            <a:endParaRPr lang="en-US" dirty="0"/>
          </a:p>
          <a:p>
            <a:pPr>
              <a:defRPr/>
            </a:pPr>
            <a:r>
              <a:rPr lang="en-US" dirty="0">
                <a:hlinkClick r:id="rId3"/>
              </a:rPr>
              <a:t>logical data model</a:t>
            </a:r>
            <a:endParaRPr lang="en-US" dirty="0"/>
          </a:p>
          <a:p>
            <a:pPr>
              <a:defRPr/>
            </a:pPr>
            <a:r>
              <a:rPr lang="en-US" dirty="0">
                <a:hlinkClick r:id="rId4"/>
              </a:rPr>
              <a:t>physical data model</a:t>
            </a:r>
            <a:r>
              <a:rPr lang="en-US" dirty="0"/>
              <a:t> </a:t>
            </a:r>
          </a:p>
          <a:p>
            <a:pPr>
              <a:buFontTx/>
              <a:buNone/>
              <a:defRPr/>
            </a:pPr>
            <a:endParaRPr lang="en-US" dirty="0"/>
          </a:p>
        </p:txBody>
      </p:sp>
    </p:spTree>
    <p:extLst>
      <p:ext uri="{BB962C8B-B14F-4D97-AF65-F5344CB8AC3E}">
        <p14:creationId xmlns:p14="http://schemas.microsoft.com/office/powerpoint/2010/main" val="11070021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93" name="Rectangle 21"/>
          <p:cNvSpPr>
            <a:spLocks noGrp="1" noChangeArrowheads="1"/>
          </p:cNvSpPr>
          <p:nvPr>
            <p:ph type="title"/>
          </p:nvPr>
        </p:nvSpPr>
        <p:spPr>
          <a:xfrm>
            <a:off x="1981200" y="125413"/>
            <a:ext cx="8229600" cy="1143000"/>
          </a:xfrm>
        </p:spPr>
        <p:txBody>
          <a:bodyPr>
            <a:normAutofit/>
          </a:bodyPr>
          <a:lstStyle/>
          <a:p>
            <a:pPr>
              <a:defRPr/>
            </a:pPr>
            <a:r>
              <a:rPr lang="en-US" dirty="0"/>
              <a:t>Using a Subquery to Solve a Problem</a:t>
            </a:r>
          </a:p>
        </p:txBody>
      </p:sp>
      <p:sp>
        <p:nvSpPr>
          <p:cNvPr id="11267" name="Rectangle 22"/>
          <p:cNvSpPr>
            <a:spLocks noGrp="1" noChangeArrowheads="1"/>
          </p:cNvSpPr>
          <p:nvPr>
            <p:ph type="body" idx="1"/>
          </p:nvPr>
        </p:nvSpPr>
        <p:spPr>
          <a:xfrm>
            <a:off x="3148014" y="2249488"/>
            <a:ext cx="5940425" cy="271462"/>
          </a:xfrm>
        </p:spPr>
        <p:txBody>
          <a:bodyPr>
            <a:normAutofit fontScale="55000" lnSpcReduction="20000"/>
          </a:bodyPr>
          <a:lstStyle/>
          <a:p>
            <a:pPr>
              <a:defRPr/>
            </a:pPr>
            <a:r>
              <a:rPr lang="en-US" altLang="en-US" b="1"/>
              <a:t>Who has a salary greater than Abel’s?</a:t>
            </a:r>
          </a:p>
        </p:txBody>
      </p:sp>
      <p:grpSp>
        <p:nvGrpSpPr>
          <p:cNvPr id="283652" name="Group 4"/>
          <p:cNvGrpSpPr>
            <a:grpSpLocks/>
          </p:cNvGrpSpPr>
          <p:nvPr/>
        </p:nvGrpSpPr>
        <p:grpSpPr bwMode="auto">
          <a:xfrm>
            <a:off x="3532188" y="3724275"/>
            <a:ext cx="635000" cy="552450"/>
            <a:chOff x="805" y="2627"/>
            <a:chExt cx="534" cy="464"/>
          </a:xfrm>
        </p:grpSpPr>
        <p:sp>
          <p:nvSpPr>
            <p:cNvPr id="283667" name="Freeform 5"/>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68" name="Freeform 6"/>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283653" name="Rectangle 7"/>
          <p:cNvSpPr>
            <a:spLocks noChangeArrowheads="1"/>
          </p:cNvSpPr>
          <p:nvPr/>
        </p:nvSpPr>
        <p:spPr bwMode="blackWhite">
          <a:xfrm>
            <a:off x="3416300" y="2786063"/>
            <a:ext cx="5456238" cy="2609850"/>
          </a:xfrm>
          <a:prstGeom prst="rect">
            <a:avLst/>
          </a:prstGeom>
          <a:solidFill>
            <a:srgbClr val="FFFF99"/>
          </a:solidFill>
          <a:ln w="2857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3654" name="Rectangle 8"/>
          <p:cNvSpPr>
            <a:spLocks noChangeArrowheads="1"/>
          </p:cNvSpPr>
          <p:nvPr/>
        </p:nvSpPr>
        <p:spPr bwMode="auto">
          <a:xfrm>
            <a:off x="4381501" y="3321051"/>
            <a:ext cx="441166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00"/>
                </a:solidFill>
                <a:latin typeface="Times New Roman" panose="02020603050405020304" pitchFamily="18" charset="0"/>
                <a:ea typeface="MS PGothic" panose="020B0600070205080204" pitchFamily="34" charset="-128"/>
              </a:rPr>
              <a:t>Which employees have salaries greater than Abel’s salary?</a:t>
            </a:r>
          </a:p>
        </p:txBody>
      </p:sp>
      <p:sp>
        <p:nvSpPr>
          <p:cNvPr id="283655" name="Oval 9"/>
          <p:cNvSpPr>
            <a:spLocks noChangeArrowheads="1"/>
          </p:cNvSpPr>
          <p:nvPr/>
        </p:nvSpPr>
        <p:spPr bwMode="gray">
          <a:xfrm>
            <a:off x="3524250" y="2840039"/>
            <a:ext cx="838200" cy="809625"/>
          </a:xfrm>
          <a:prstGeom prst="ellipse">
            <a:avLst/>
          </a:prstGeom>
          <a:solidFill>
            <a:srgbClr val="FFFFE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3656" name="Rectangle 10"/>
          <p:cNvSpPr>
            <a:spLocks noChangeArrowheads="1"/>
          </p:cNvSpPr>
          <p:nvPr/>
        </p:nvSpPr>
        <p:spPr bwMode="auto">
          <a:xfrm>
            <a:off x="4487864" y="2892426"/>
            <a:ext cx="1095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500" u="sng">
                <a:solidFill>
                  <a:srgbClr val="000000"/>
                </a:solidFill>
                <a:latin typeface="Times New Roman" panose="02020603050405020304" pitchFamily="18" charset="0"/>
                <a:ea typeface="MS PGothic" panose="020B0600070205080204" pitchFamily="34" charset="-128"/>
              </a:rPr>
              <a:t>Main query</a:t>
            </a:r>
            <a:r>
              <a:rPr lang="en-US" altLang="en-US" sz="1800" u="sng">
                <a:solidFill>
                  <a:srgbClr val="000000"/>
                </a:solidFill>
                <a:latin typeface="Times New Roman" panose="02020603050405020304" pitchFamily="18" charset="0"/>
                <a:ea typeface="MS PGothic" panose="020B0600070205080204" pitchFamily="34" charset="-128"/>
              </a:rPr>
              <a:t>:</a:t>
            </a:r>
          </a:p>
        </p:txBody>
      </p:sp>
      <p:sp>
        <p:nvSpPr>
          <p:cNvPr id="283657" name="Rectangle 11"/>
          <p:cNvSpPr>
            <a:spLocks noChangeArrowheads="1"/>
          </p:cNvSpPr>
          <p:nvPr/>
        </p:nvSpPr>
        <p:spPr bwMode="blackWhite">
          <a:xfrm>
            <a:off x="4273551" y="4017964"/>
            <a:ext cx="4410075" cy="1273175"/>
          </a:xfrm>
          <a:prstGeom prst="rect">
            <a:avLst/>
          </a:prstGeom>
          <a:solidFill>
            <a:srgbClr val="FFCC99"/>
          </a:solidFill>
          <a:ln w="2857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3658" name="Rectangle 12"/>
          <p:cNvSpPr>
            <a:spLocks noChangeArrowheads="1"/>
          </p:cNvSpPr>
          <p:nvPr/>
        </p:nvSpPr>
        <p:spPr bwMode="auto">
          <a:xfrm>
            <a:off x="5453063" y="4714876"/>
            <a:ext cx="30019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00"/>
                </a:solidFill>
                <a:latin typeface="Times New Roman" panose="02020603050405020304" pitchFamily="18" charset="0"/>
                <a:ea typeface="MS PGothic" panose="020B0600070205080204" pitchFamily="34" charset="-128"/>
              </a:rPr>
              <a:t>What is Abel’s salary</a:t>
            </a:r>
            <a:r>
              <a:rPr lang="en-US" altLang="en-US" sz="1800">
                <a:solidFill>
                  <a:srgbClr val="000000"/>
                </a:solidFill>
                <a:latin typeface="Times New Roman" panose="02020603050405020304" pitchFamily="18" charset="0"/>
                <a:ea typeface="MS PGothic" panose="020B0600070205080204" pitchFamily="34" charset="-128"/>
              </a:rPr>
              <a:t>?</a:t>
            </a:r>
          </a:p>
        </p:txBody>
      </p:sp>
      <p:sp>
        <p:nvSpPr>
          <p:cNvPr id="283659" name="Oval 13"/>
          <p:cNvSpPr>
            <a:spLocks noChangeArrowheads="1"/>
          </p:cNvSpPr>
          <p:nvPr/>
        </p:nvSpPr>
        <p:spPr bwMode="gray">
          <a:xfrm>
            <a:off x="4354513" y="4024313"/>
            <a:ext cx="838200" cy="830262"/>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3660" name="Rectangle 14"/>
          <p:cNvSpPr>
            <a:spLocks noChangeArrowheads="1"/>
          </p:cNvSpPr>
          <p:nvPr/>
        </p:nvSpPr>
        <p:spPr bwMode="auto">
          <a:xfrm>
            <a:off x="5292725" y="4125914"/>
            <a:ext cx="928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500" u="sng">
                <a:solidFill>
                  <a:srgbClr val="000000"/>
                </a:solidFill>
                <a:latin typeface="Times New Roman" panose="02020603050405020304" pitchFamily="18" charset="0"/>
                <a:ea typeface="MS PGothic" panose="020B0600070205080204" pitchFamily="34" charset="-128"/>
              </a:rPr>
              <a:t>Subquery:</a:t>
            </a:r>
          </a:p>
        </p:txBody>
      </p:sp>
      <p:sp>
        <p:nvSpPr>
          <p:cNvPr id="283661" name="Line 15"/>
          <p:cNvSpPr>
            <a:spLocks noChangeShapeType="1"/>
          </p:cNvSpPr>
          <p:nvPr/>
        </p:nvSpPr>
        <p:spPr bwMode="auto">
          <a:xfrm flipV="1">
            <a:off x="7167563" y="3697288"/>
            <a:ext cx="0" cy="6731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pic>
        <p:nvPicPr>
          <p:cNvPr id="283662" name="Picture 16" descr="C:\temp\peop038.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630614" y="2946401"/>
            <a:ext cx="4270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663" name="Picture 17"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59238" y="3106738"/>
            <a:ext cx="2222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3664" name="Group 18"/>
          <p:cNvGrpSpPr>
            <a:grpSpLocks/>
          </p:cNvGrpSpPr>
          <p:nvPr/>
        </p:nvGrpSpPr>
        <p:grpSpPr bwMode="auto">
          <a:xfrm>
            <a:off x="4433888" y="4232275"/>
            <a:ext cx="722312" cy="406400"/>
            <a:chOff x="1582" y="2976"/>
            <a:chExt cx="606" cy="341"/>
          </a:xfrm>
        </p:grpSpPr>
        <p:pic>
          <p:nvPicPr>
            <p:cNvPr id="283665" name="Picture 19" descr="C:\temp\finan032.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582" y="3041"/>
              <a:ext cx="4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3666" name="Picture 20" descr="C:\temp\symbo067.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002" y="2976"/>
              <a:ext cx="18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72513176"/>
      </p:ext>
    </p:extLst>
  </p:cSld>
  <p:clrMapOvr>
    <a:masterClrMapping/>
  </p:clrMapOvr>
  <p:transition spd="med">
    <p:fad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p:cNvSpPr txBox="1">
            <a:spLocks noChangeArrowheads="1"/>
          </p:cNvSpPr>
          <p:nvPr/>
        </p:nvSpPr>
        <p:spPr bwMode="auto">
          <a:xfrm>
            <a:off x="3036889" y="1333501"/>
            <a:ext cx="5888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ea typeface="MS PGothic" panose="020B0600070205080204" pitchFamily="34" charset="-128"/>
                <a:cs typeface="Times New Roman" panose="02020603050405020304" pitchFamily="18" charset="0"/>
              </a:rPr>
              <a:t>The basic concept is to pass a single value or many</a:t>
            </a:r>
          </a:p>
          <a:p>
            <a:pPr eaLnBrk="1" hangingPunct="1">
              <a:spcBef>
                <a:spcPct val="0"/>
              </a:spcBef>
              <a:buFontTx/>
              <a:buNone/>
            </a:pPr>
            <a:r>
              <a:rPr lang="en-US" altLang="en-US" sz="1800">
                <a:ea typeface="MS PGothic" panose="020B0600070205080204" pitchFamily="34" charset="-128"/>
                <a:cs typeface="Times New Roman" panose="02020603050405020304" pitchFamily="18" charset="0"/>
              </a:rPr>
              <a:t>values from the subquery to the next query and so on.</a:t>
            </a:r>
            <a:endParaRPr lang="en-GB" altLang="en-US" sz="1800">
              <a:ea typeface="MS PGothic" panose="020B0600070205080204" pitchFamily="34" charset="-128"/>
              <a:cs typeface="Times New Roman" panose="02020603050405020304" pitchFamily="18" charset="0"/>
            </a:endParaRPr>
          </a:p>
        </p:txBody>
      </p:sp>
      <p:grpSp>
        <p:nvGrpSpPr>
          <p:cNvPr id="285699" name="Group 3"/>
          <p:cNvGrpSpPr>
            <a:grpSpLocks/>
          </p:cNvGrpSpPr>
          <p:nvPr/>
        </p:nvGrpSpPr>
        <p:grpSpPr bwMode="auto">
          <a:xfrm>
            <a:off x="4467225" y="2133600"/>
            <a:ext cx="3028950" cy="2971800"/>
            <a:chOff x="1008" y="1536"/>
            <a:chExt cx="2544" cy="2496"/>
          </a:xfrm>
        </p:grpSpPr>
        <p:sp>
          <p:nvSpPr>
            <p:cNvPr id="285701" name="Rectangle 4"/>
            <p:cNvSpPr>
              <a:spLocks noChangeArrowheads="1"/>
            </p:cNvSpPr>
            <p:nvPr/>
          </p:nvSpPr>
          <p:spPr bwMode="auto">
            <a:xfrm>
              <a:off x="1008" y="1536"/>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5702" name="AutoShape 5"/>
            <p:cNvSpPr>
              <a:spLocks noChangeArrowheads="1"/>
            </p:cNvSpPr>
            <p:nvPr/>
          </p:nvSpPr>
          <p:spPr bwMode="auto">
            <a:xfrm flipH="1">
              <a:off x="1824" y="1680"/>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285703" name="Rectangle 6"/>
            <p:cNvSpPr>
              <a:spLocks noChangeArrowheads="1"/>
            </p:cNvSpPr>
            <p:nvPr/>
          </p:nvSpPr>
          <p:spPr bwMode="auto">
            <a:xfrm>
              <a:off x="1584" y="2208"/>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5704" name="AutoShape 7"/>
            <p:cNvSpPr>
              <a:spLocks noChangeArrowheads="1"/>
            </p:cNvSpPr>
            <p:nvPr/>
          </p:nvSpPr>
          <p:spPr bwMode="auto">
            <a:xfrm flipH="1">
              <a:off x="2448" y="2352"/>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285705" name="Rectangle 8"/>
            <p:cNvSpPr>
              <a:spLocks noChangeArrowheads="1"/>
            </p:cNvSpPr>
            <p:nvPr/>
          </p:nvSpPr>
          <p:spPr bwMode="auto">
            <a:xfrm>
              <a:off x="2208" y="2832"/>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85706" name="AutoShape 9"/>
            <p:cNvSpPr>
              <a:spLocks noChangeArrowheads="1"/>
            </p:cNvSpPr>
            <p:nvPr/>
          </p:nvSpPr>
          <p:spPr bwMode="auto">
            <a:xfrm flipH="1">
              <a:off x="3120" y="2976"/>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285707" name="Rectangle 10"/>
            <p:cNvSpPr>
              <a:spLocks noChangeArrowheads="1"/>
            </p:cNvSpPr>
            <p:nvPr/>
          </p:nvSpPr>
          <p:spPr bwMode="auto">
            <a:xfrm>
              <a:off x="2832" y="3504"/>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13324" name="Text Box 11"/>
            <p:cNvSpPr txBox="1">
              <a:spLocks noChangeArrowheads="1"/>
            </p:cNvSpPr>
            <p:nvPr/>
          </p:nvSpPr>
          <p:spPr bwMode="auto">
            <a:xfrm>
              <a:off x="1248" y="1631"/>
              <a:ext cx="28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101" b="1">
                  <a:latin typeface="Arial" panose="020B0604020202020204" pitchFamily="34" charset="0"/>
                  <a:cs typeface="Times New Roman" panose="02020603050405020304" pitchFamily="18" charset="0"/>
                </a:rPr>
                <a:t>4</a:t>
              </a:r>
              <a:endParaRPr lang="en-GB" altLang="en-US" sz="2101" b="1">
                <a:latin typeface="Arial" panose="020B0604020202020204" pitchFamily="34" charset="0"/>
                <a:cs typeface="Times New Roman" panose="02020603050405020304" pitchFamily="18" charset="0"/>
              </a:endParaRPr>
            </a:p>
          </p:txBody>
        </p:sp>
        <p:sp>
          <p:nvSpPr>
            <p:cNvPr id="13325" name="Text Box 12"/>
            <p:cNvSpPr txBox="1">
              <a:spLocks noChangeArrowheads="1"/>
            </p:cNvSpPr>
            <p:nvPr/>
          </p:nvSpPr>
          <p:spPr bwMode="auto">
            <a:xfrm>
              <a:off x="1824" y="2303"/>
              <a:ext cx="28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101" b="1">
                  <a:latin typeface="Arial" panose="020B0604020202020204" pitchFamily="34" charset="0"/>
                  <a:cs typeface="Times New Roman" panose="02020603050405020304" pitchFamily="18" charset="0"/>
                </a:rPr>
                <a:t>3</a:t>
              </a:r>
              <a:endParaRPr lang="en-GB" altLang="en-US" sz="2101" b="1">
                <a:latin typeface="Arial" panose="020B0604020202020204" pitchFamily="34" charset="0"/>
                <a:cs typeface="Times New Roman" panose="02020603050405020304" pitchFamily="18" charset="0"/>
              </a:endParaRPr>
            </a:p>
          </p:txBody>
        </p:sp>
        <p:sp>
          <p:nvSpPr>
            <p:cNvPr id="13326" name="Text Box 13"/>
            <p:cNvSpPr txBox="1">
              <a:spLocks noChangeArrowheads="1"/>
            </p:cNvSpPr>
            <p:nvPr/>
          </p:nvSpPr>
          <p:spPr bwMode="auto">
            <a:xfrm>
              <a:off x="2448" y="2927"/>
              <a:ext cx="28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101" b="1">
                  <a:latin typeface="Arial" panose="020B0604020202020204" pitchFamily="34" charset="0"/>
                  <a:cs typeface="Times New Roman" panose="02020603050405020304" pitchFamily="18" charset="0"/>
                </a:rPr>
                <a:t>2</a:t>
              </a:r>
              <a:endParaRPr lang="en-GB" altLang="en-US" sz="2101" b="1">
                <a:latin typeface="Arial" panose="020B0604020202020204" pitchFamily="34" charset="0"/>
                <a:cs typeface="Times New Roman" panose="02020603050405020304" pitchFamily="18" charset="0"/>
              </a:endParaRPr>
            </a:p>
          </p:txBody>
        </p:sp>
        <p:sp>
          <p:nvSpPr>
            <p:cNvPr id="13327" name="Text Box 14"/>
            <p:cNvSpPr txBox="1">
              <a:spLocks noChangeArrowheads="1"/>
            </p:cNvSpPr>
            <p:nvPr/>
          </p:nvSpPr>
          <p:spPr bwMode="auto">
            <a:xfrm>
              <a:off x="3072" y="3599"/>
              <a:ext cx="28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defRPr/>
              </a:pPr>
              <a:r>
                <a:rPr lang="en-US" altLang="en-US" sz="2101" b="1">
                  <a:latin typeface="Arial" panose="020B0604020202020204" pitchFamily="34" charset="0"/>
                  <a:cs typeface="Times New Roman" panose="02020603050405020304" pitchFamily="18" charset="0"/>
                </a:rPr>
                <a:t>1</a:t>
              </a:r>
              <a:endParaRPr lang="en-GB" altLang="en-US" sz="2101" b="1">
                <a:latin typeface="Arial" panose="020B0604020202020204" pitchFamily="34" charset="0"/>
                <a:cs typeface="Times New Roman" panose="02020603050405020304" pitchFamily="18" charset="0"/>
              </a:endParaRPr>
            </a:p>
          </p:txBody>
        </p:sp>
      </p:grpSp>
      <p:sp>
        <p:nvSpPr>
          <p:cNvPr id="285700" name="Rectangle 15"/>
          <p:cNvSpPr>
            <a:spLocks noChangeArrowheads="1"/>
          </p:cNvSpPr>
          <p:nvPr/>
        </p:nvSpPr>
        <p:spPr bwMode="auto">
          <a:xfrm>
            <a:off x="2951164" y="5248276"/>
            <a:ext cx="6461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1800">
                <a:ea typeface="MS PGothic" panose="020B0600070205080204" pitchFamily="34" charset="-128"/>
              </a:rPr>
              <a:t>When reading or writing SQL subqueries, you should start from the bottom upwards, working out which data is to be passed to the next query up.</a:t>
            </a:r>
          </a:p>
        </p:txBody>
      </p:sp>
    </p:spTree>
    <p:extLst>
      <p:ext uri="{BB962C8B-B14F-4D97-AF65-F5344CB8AC3E}">
        <p14:creationId xmlns:p14="http://schemas.microsoft.com/office/powerpoint/2010/main" val="1013609838"/>
      </p:ext>
    </p:extLst>
  </p:cSld>
  <p:clrMapOvr>
    <a:masterClrMapping/>
  </p:clrMapOvr>
  <p:transition spd="med">
    <p:fade/>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503614" y="1412875"/>
            <a:ext cx="5038725" cy="4941888"/>
          </a:xfrm>
          <a:prstGeom prst="rect">
            <a:avLst/>
          </a:prstGeom>
          <a:noFill/>
          <a:ln w="9525">
            <a:noFill/>
            <a:miter lim="800000"/>
            <a:headEnd/>
            <a:tailEnd/>
          </a:ln>
          <a:effectLst/>
        </p:spPr>
        <p:txBody>
          <a:bodyPr wrap="none">
            <a:spAutoFit/>
          </a:bodyPr>
          <a:lstStyle/>
          <a:p>
            <a:pPr eaLnBrk="1" hangingPunct="1">
              <a:defRPr/>
            </a:pPr>
            <a:r>
              <a:rPr lang="en-US" sz="2101" b="1" dirty="0">
                <a:solidFill>
                  <a:schemeClr val="accent2"/>
                </a:solidFill>
                <a:effectLst>
                  <a:outerShdw blurRad="38100" dist="38100" dir="2700000" algn="tl">
                    <a:srgbClr val="C0C0C0"/>
                  </a:outerShdw>
                </a:effectLst>
                <a:latin typeface="Arial" charset="0"/>
                <a:cs typeface="Times New Roman" charset="0"/>
              </a:rPr>
              <a:t>Comparators</a:t>
            </a:r>
          </a:p>
          <a:p>
            <a:pPr eaLnBrk="1" hangingPunct="1">
              <a:defRPr/>
            </a:pPr>
            <a:endParaRPr lang="en-US" sz="2101" b="1" dirty="0">
              <a:solidFill>
                <a:schemeClr val="accent2"/>
              </a:solidFill>
              <a:latin typeface="Arial" charset="0"/>
              <a:cs typeface="Times New Roman" charset="0"/>
            </a:endParaRPr>
          </a:p>
          <a:p>
            <a:pPr eaLnBrk="1" hangingPunct="1">
              <a:defRPr/>
            </a:pPr>
            <a:r>
              <a:rPr lang="en-US" sz="2101" b="1" dirty="0">
                <a:latin typeface="Arial" charset="0"/>
                <a:cs typeface="Times New Roman" charset="0"/>
              </a:rPr>
              <a:t>	=	equal to</a:t>
            </a:r>
          </a:p>
          <a:p>
            <a:pPr eaLnBrk="1" hangingPunct="1">
              <a:defRPr/>
            </a:pPr>
            <a:r>
              <a:rPr lang="en-US" sz="2101" b="1" dirty="0">
                <a:latin typeface="Arial" charset="0"/>
                <a:cs typeface="Times New Roman" charset="0"/>
              </a:rPr>
              <a:t>	&gt;	greater than</a:t>
            </a:r>
          </a:p>
          <a:p>
            <a:pPr eaLnBrk="1" hangingPunct="1">
              <a:defRPr/>
            </a:pPr>
            <a:r>
              <a:rPr lang="en-US" sz="2101" b="1" dirty="0">
                <a:latin typeface="Arial" charset="0"/>
                <a:cs typeface="Times New Roman" charset="0"/>
              </a:rPr>
              <a:t>	&gt;=	greater than or equal to</a:t>
            </a:r>
          </a:p>
          <a:p>
            <a:pPr eaLnBrk="1" hangingPunct="1">
              <a:defRPr/>
            </a:pPr>
            <a:r>
              <a:rPr lang="en-US" sz="2101" b="1" dirty="0">
                <a:latin typeface="Arial" charset="0"/>
                <a:cs typeface="Times New Roman" charset="0"/>
              </a:rPr>
              <a:t>	&lt;	less than</a:t>
            </a:r>
          </a:p>
          <a:p>
            <a:pPr eaLnBrk="1" hangingPunct="1">
              <a:defRPr/>
            </a:pPr>
            <a:r>
              <a:rPr lang="en-US" sz="2101" b="1" dirty="0">
                <a:latin typeface="Arial" charset="0"/>
                <a:cs typeface="Times New Roman" charset="0"/>
              </a:rPr>
              <a:t>	&lt;=	less than or equal to</a:t>
            </a:r>
          </a:p>
          <a:p>
            <a:pPr eaLnBrk="1" hangingPunct="1">
              <a:defRPr/>
            </a:pPr>
            <a:r>
              <a:rPr lang="en-US" sz="2101" b="1" dirty="0">
                <a:latin typeface="Arial" charset="0"/>
                <a:cs typeface="Times New Roman" charset="0"/>
              </a:rPr>
              <a:t>	&lt;&gt;	not equal to</a:t>
            </a:r>
          </a:p>
          <a:p>
            <a:pPr eaLnBrk="1" hangingPunct="1">
              <a:defRPr/>
            </a:pPr>
            <a:endParaRPr lang="en-US" sz="2101" b="1" dirty="0">
              <a:latin typeface="Arial" charset="0"/>
              <a:cs typeface="Times New Roman" charset="0"/>
            </a:endParaRPr>
          </a:p>
          <a:p>
            <a:pPr eaLnBrk="1" hangingPunct="1">
              <a:defRPr/>
            </a:pPr>
            <a:r>
              <a:rPr lang="en-US" sz="2101" b="1" dirty="0">
                <a:latin typeface="Arial" charset="0"/>
                <a:cs typeface="Times New Roman" charset="0"/>
              </a:rPr>
              <a:t>and other keywords ……</a:t>
            </a:r>
          </a:p>
          <a:p>
            <a:pPr eaLnBrk="1" hangingPunct="1">
              <a:defRPr/>
            </a:pPr>
            <a:endParaRPr lang="en-US" sz="2101" b="1" dirty="0">
              <a:latin typeface="Arial" charset="0"/>
              <a:cs typeface="Times New Roman" charset="0"/>
            </a:endParaRPr>
          </a:p>
          <a:p>
            <a:pPr eaLnBrk="1" hangingPunct="1">
              <a:defRPr/>
            </a:pPr>
            <a:r>
              <a:rPr lang="en-US" sz="2101" b="1" dirty="0">
                <a:latin typeface="Arial" charset="0"/>
                <a:cs typeface="Times New Roman" charset="0"/>
              </a:rPr>
              <a:t>	IN</a:t>
            </a:r>
          </a:p>
          <a:p>
            <a:pPr eaLnBrk="1" hangingPunct="1">
              <a:defRPr/>
            </a:pPr>
            <a:r>
              <a:rPr lang="en-US" sz="2101" b="1" dirty="0">
                <a:latin typeface="Arial" charset="0"/>
                <a:cs typeface="Times New Roman" charset="0"/>
              </a:rPr>
              <a:t>	NOT IN</a:t>
            </a:r>
          </a:p>
          <a:p>
            <a:pPr eaLnBrk="1" hangingPunct="1">
              <a:defRPr/>
            </a:pPr>
            <a:r>
              <a:rPr lang="en-US" sz="2101" b="1" dirty="0">
                <a:latin typeface="Arial" charset="0"/>
                <a:cs typeface="Times New Roman" charset="0"/>
              </a:rPr>
              <a:t>	ANY</a:t>
            </a:r>
          </a:p>
          <a:p>
            <a:pPr eaLnBrk="1" hangingPunct="1">
              <a:defRPr/>
            </a:pPr>
            <a:r>
              <a:rPr lang="en-US" sz="2101" b="1" dirty="0">
                <a:latin typeface="Arial" charset="0"/>
                <a:cs typeface="Times New Roman" charset="0"/>
              </a:rPr>
              <a:t>	ALL</a:t>
            </a:r>
            <a:endParaRPr lang="en-GB" sz="2101" b="1" dirty="0">
              <a:latin typeface="Arial" charset="0"/>
              <a:cs typeface="Times New Roman" charset="0"/>
            </a:endParaRPr>
          </a:p>
        </p:txBody>
      </p:sp>
    </p:spTree>
    <p:extLst>
      <p:ext uri="{BB962C8B-B14F-4D97-AF65-F5344CB8AC3E}">
        <p14:creationId xmlns:p14="http://schemas.microsoft.com/office/powerpoint/2010/main" val="1342324520"/>
      </p:ext>
    </p:extLst>
  </p:cSld>
  <p:clrMapOvr>
    <a:masterClrMapping/>
  </p:clrMapOvr>
  <p:transition spd="med">
    <p:fad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1032"/>
          <p:cNvSpPr>
            <a:spLocks noGrp="1" noChangeArrowheads="1"/>
          </p:cNvSpPr>
          <p:nvPr>
            <p:ph type="title"/>
          </p:nvPr>
        </p:nvSpPr>
        <p:spPr>
          <a:xfrm>
            <a:off x="3201989" y="1177925"/>
            <a:ext cx="5830887" cy="857250"/>
          </a:xfrm>
        </p:spPr>
        <p:txBody>
          <a:bodyPr/>
          <a:lstStyle/>
          <a:p>
            <a:r>
              <a:rPr lang="en-US" altLang="en-US"/>
              <a:t>Subquery Syntax</a:t>
            </a:r>
          </a:p>
        </p:txBody>
      </p:sp>
      <p:sp>
        <p:nvSpPr>
          <p:cNvPr id="17411" name="Rectangle 1033"/>
          <p:cNvSpPr>
            <a:spLocks noGrp="1" noChangeArrowheads="1"/>
          </p:cNvSpPr>
          <p:nvPr>
            <p:ph type="body" idx="1"/>
          </p:nvPr>
        </p:nvSpPr>
        <p:spPr>
          <a:xfrm>
            <a:off x="3095625" y="3751264"/>
            <a:ext cx="5938838" cy="1500187"/>
          </a:xfrm>
        </p:spPr>
        <p:txBody>
          <a:bodyPr/>
          <a:lstStyle/>
          <a:p>
            <a:pPr lvl="1">
              <a:defRPr/>
            </a:pPr>
            <a:r>
              <a:rPr lang="en-US" altLang="en-US" sz="1800" dirty="0"/>
              <a:t>The </a:t>
            </a:r>
            <a:r>
              <a:rPr lang="en-US" altLang="en-US" sz="1800" dirty="0" err="1"/>
              <a:t>subquery</a:t>
            </a:r>
            <a:r>
              <a:rPr lang="en-US" altLang="en-US" sz="1800" dirty="0"/>
              <a:t> (inner query) executes </a:t>
            </a:r>
            <a:r>
              <a:rPr lang="en-US" altLang="en-US" sz="1800" i="1" dirty="0"/>
              <a:t>before</a:t>
            </a:r>
            <a:r>
              <a:rPr lang="en-US" altLang="en-US" sz="1800" dirty="0"/>
              <a:t> the main query (outer query).</a:t>
            </a:r>
          </a:p>
          <a:p>
            <a:pPr lvl="1">
              <a:defRPr/>
            </a:pPr>
            <a:r>
              <a:rPr lang="en-US" altLang="en-US" sz="1800" dirty="0"/>
              <a:t>The result of the </a:t>
            </a:r>
            <a:r>
              <a:rPr lang="en-US" altLang="en-US" sz="1800" dirty="0" err="1"/>
              <a:t>subquery</a:t>
            </a:r>
            <a:r>
              <a:rPr lang="en-US" altLang="en-US" sz="1800" dirty="0"/>
              <a:t> is used by the main query.</a:t>
            </a:r>
          </a:p>
        </p:txBody>
      </p:sp>
      <p:sp>
        <p:nvSpPr>
          <p:cNvPr id="289796" name="Rectangle 1027"/>
          <p:cNvSpPr>
            <a:spLocks noChangeArrowheads="1"/>
          </p:cNvSpPr>
          <p:nvPr/>
        </p:nvSpPr>
        <p:spPr bwMode="blackGray">
          <a:xfrm>
            <a:off x="3309938" y="2089150"/>
            <a:ext cx="5465762" cy="1354138"/>
          </a:xfrm>
          <a:prstGeom prst="rect">
            <a:avLst/>
          </a:prstGeom>
          <a:solidFill>
            <a:schemeClr val="accent1"/>
          </a:solidFill>
          <a:ln w="28575">
            <a:solidFill>
              <a:srgbClr val="000000"/>
            </a:solidFill>
            <a:miter lim="800000"/>
            <a:headEnd/>
            <a:tailEnd/>
          </a:ln>
        </p:spPr>
        <p:txBody>
          <a:bodyPr wrap="none" lIns="69074" tIns="34537" rIns="69074" bIns="34537" anchor="ctr"/>
          <a:lstStyle>
            <a:lvl1pPr>
              <a:spcBef>
                <a:spcPct val="20000"/>
              </a:spcBef>
              <a:buChar char="•"/>
              <a:tabLst>
                <a:tab pos="120015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20015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2001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SELECT	</a:t>
            </a:r>
            <a:r>
              <a:rPr lang="en-US" altLang="en-US" sz="1800" i="1">
                <a:solidFill>
                  <a:srgbClr val="000000"/>
                </a:solidFill>
                <a:latin typeface="Courier New" panose="02070309020205020404" pitchFamily="49" charset="0"/>
                <a:ea typeface="MS PGothic" panose="020B0600070205080204" pitchFamily="34" charset="-128"/>
              </a:rPr>
              <a:t>select_list</a:t>
            </a:r>
            <a:endParaRPr lang="en-US" altLang="en-US" sz="1800">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FROM	</a:t>
            </a:r>
            <a:r>
              <a:rPr lang="en-US" altLang="en-US" sz="1800" i="1">
                <a:solidFill>
                  <a:srgbClr val="000000"/>
                </a:solidFill>
                <a:latin typeface="Courier New" panose="02070309020205020404" pitchFamily="49" charset="0"/>
                <a:ea typeface="MS PGothic" panose="020B0600070205080204" pitchFamily="34" charset="-128"/>
              </a:rPr>
              <a:t>table</a:t>
            </a:r>
            <a:endParaRPr lang="en-US" altLang="en-US" sz="1800">
              <a:solidFill>
                <a:srgbClr val="000000"/>
              </a:solidFill>
              <a:latin typeface="Courier New" panose="02070309020205020404" pitchFamily="49" charset="0"/>
              <a:ea typeface="MS PGothic" panose="020B0600070205080204" pitchFamily="34" charset="-128"/>
            </a:endParaRP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WHERE	</a:t>
            </a:r>
            <a:r>
              <a:rPr lang="en-US" altLang="en-US" sz="1800" i="1">
                <a:solidFill>
                  <a:srgbClr val="000000"/>
                </a:solidFill>
                <a:latin typeface="Courier New" panose="02070309020205020404" pitchFamily="49" charset="0"/>
                <a:ea typeface="MS PGothic" panose="020B0600070205080204" pitchFamily="34" charset="-128"/>
              </a:rPr>
              <a:t>expr operator</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(SELECT	</a:t>
            </a:r>
            <a:r>
              <a:rPr lang="en-US" altLang="en-US" sz="1800" i="1">
                <a:solidFill>
                  <a:srgbClr val="000000"/>
                </a:solidFill>
                <a:latin typeface="Courier New" panose="02070309020205020404" pitchFamily="49" charset="0"/>
                <a:ea typeface="MS PGothic" panose="020B0600070205080204" pitchFamily="34" charset="-128"/>
              </a:rPr>
              <a:t>select_list</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FROM		</a:t>
            </a:r>
            <a:r>
              <a:rPr lang="en-US" altLang="en-US" sz="1800" i="1">
                <a:solidFill>
                  <a:srgbClr val="000000"/>
                </a:solidFill>
                <a:latin typeface="Courier New" panose="02070309020205020404" pitchFamily="49" charset="0"/>
                <a:ea typeface="MS PGothic" panose="020B0600070205080204" pitchFamily="34" charset="-128"/>
              </a:rPr>
              <a:t>table</a:t>
            </a:r>
            <a:r>
              <a:rPr lang="en-US" altLang="en-US" sz="1800">
                <a:solidFill>
                  <a:srgbClr val="000000"/>
                </a:solidFill>
                <a:latin typeface="Courier New" panose="02070309020205020404" pitchFamily="49" charset="0"/>
                <a:ea typeface="MS PGothic" panose="020B0600070205080204" pitchFamily="34" charset="-128"/>
              </a:rPr>
              <a:t>);</a:t>
            </a:r>
          </a:p>
        </p:txBody>
      </p:sp>
      <p:sp>
        <p:nvSpPr>
          <p:cNvPr id="289797" name="Rectangle 1029"/>
          <p:cNvSpPr>
            <a:spLocks noChangeArrowheads="1"/>
          </p:cNvSpPr>
          <p:nvPr/>
        </p:nvSpPr>
        <p:spPr bwMode="gray">
          <a:xfrm>
            <a:off x="5453064" y="2892425"/>
            <a:ext cx="3000375" cy="5222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3750124011"/>
      </p:ext>
    </p:extLst>
  </p:cSld>
  <p:clrMapOvr>
    <a:masterClrMapping/>
  </p:clrMapOvr>
  <p:transition spd="med">
    <p:fad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Gray">
          <a:xfrm>
            <a:off x="3316288" y="2035176"/>
            <a:ext cx="5942012" cy="1662113"/>
          </a:xfrm>
          <a:prstGeom prst="rect">
            <a:avLst/>
          </a:prstGeom>
          <a:solidFill>
            <a:schemeClr val="accent1"/>
          </a:solidFill>
          <a:ln w="28575">
            <a:solidFill>
              <a:srgbClr val="000000"/>
            </a:solidFill>
            <a:miter lim="800000"/>
            <a:headEnd/>
            <a:tailEnd/>
          </a:ln>
        </p:spPr>
        <p:txBody>
          <a:bodyPr wrap="none" lIns="69074" tIns="34537" rIns="69074" bIns="34537" anchor="ctr"/>
          <a:lstStyle>
            <a:lvl1pPr>
              <a:spcBef>
                <a:spcPct val="20000"/>
              </a:spcBef>
              <a:buChar char="•"/>
              <a:tabLst>
                <a:tab pos="120015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20015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2001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SELECT last_name, salary</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WHERE  salary &gt;</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(SELECT salary</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WHERE  last_name = 'Abel');</a:t>
            </a:r>
          </a:p>
        </p:txBody>
      </p:sp>
      <p:sp>
        <p:nvSpPr>
          <p:cNvPr id="291843" name="Rectangle 3"/>
          <p:cNvSpPr>
            <a:spLocks noGrp="1" noChangeArrowheads="1"/>
          </p:cNvSpPr>
          <p:nvPr>
            <p:ph type="title"/>
          </p:nvPr>
        </p:nvSpPr>
        <p:spPr>
          <a:xfrm>
            <a:off x="3233739" y="293688"/>
            <a:ext cx="5830887" cy="857250"/>
          </a:xfrm>
        </p:spPr>
        <p:txBody>
          <a:bodyPr/>
          <a:lstStyle/>
          <a:p>
            <a:r>
              <a:rPr lang="en-US" altLang="en-US">
                <a:solidFill>
                  <a:schemeClr val="bg1"/>
                </a:solidFill>
              </a:rPr>
              <a:t>Using a Subquery</a:t>
            </a:r>
          </a:p>
        </p:txBody>
      </p:sp>
      <p:sp>
        <p:nvSpPr>
          <p:cNvPr id="291844" name="Rectangle 4"/>
          <p:cNvSpPr>
            <a:spLocks noChangeArrowheads="1"/>
          </p:cNvSpPr>
          <p:nvPr/>
        </p:nvSpPr>
        <p:spPr bwMode="auto">
          <a:xfrm>
            <a:off x="5667375" y="2357438"/>
            <a:ext cx="5159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200" b="1">
                <a:solidFill>
                  <a:schemeClr val="bg1"/>
                </a:solidFill>
                <a:latin typeface="Times New Roman" panose="02020603050405020304" pitchFamily="18" charset="0"/>
                <a:ea typeface="MS PGothic" panose="020B0600070205080204" pitchFamily="34" charset="-128"/>
              </a:rPr>
              <a:t>11000</a:t>
            </a:r>
          </a:p>
        </p:txBody>
      </p:sp>
      <p:sp>
        <p:nvSpPr>
          <p:cNvPr id="291845" name="Rectangle 5"/>
          <p:cNvSpPr>
            <a:spLocks noChangeArrowheads="1"/>
          </p:cNvSpPr>
          <p:nvPr/>
        </p:nvSpPr>
        <p:spPr bwMode="gray">
          <a:xfrm>
            <a:off x="5238751" y="2892425"/>
            <a:ext cx="3857625" cy="7508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1846" name="Freeform 6"/>
          <p:cNvSpPr>
            <a:spLocks/>
          </p:cNvSpPr>
          <p:nvPr/>
        </p:nvSpPr>
        <p:spPr bwMode="gray">
          <a:xfrm rot="16200000" flipV="1">
            <a:off x="6492082" y="2121694"/>
            <a:ext cx="371475" cy="105568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91847" name="Picture 9" descr="C:\project-SQLFund1\images\img-07-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078414" y="4286250"/>
            <a:ext cx="203517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9757"/>
      </p:ext>
    </p:extLst>
  </p:cSld>
  <p:clrMapOvr>
    <a:masterClrMapping/>
  </p:clrMapOvr>
  <p:transition spd="med">
    <p:fad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2"/>
          <p:cNvSpPr>
            <a:spLocks noGrp="1" noChangeArrowheads="1"/>
          </p:cNvSpPr>
          <p:nvPr>
            <p:ph type="title"/>
          </p:nvPr>
        </p:nvSpPr>
        <p:spPr>
          <a:xfrm>
            <a:off x="3148014" y="1177925"/>
            <a:ext cx="5830887" cy="857250"/>
          </a:xfrm>
        </p:spPr>
        <p:txBody>
          <a:bodyPr/>
          <a:lstStyle/>
          <a:p>
            <a:r>
              <a:rPr lang="en-US" altLang="en-US"/>
              <a:t>Types of Subqueries</a:t>
            </a:r>
          </a:p>
        </p:txBody>
      </p:sp>
      <p:sp>
        <p:nvSpPr>
          <p:cNvPr id="318487" name="Rectangle 23"/>
          <p:cNvSpPr>
            <a:spLocks noGrp="1" noChangeArrowheads="1"/>
          </p:cNvSpPr>
          <p:nvPr>
            <p:ph type="body" idx="1"/>
          </p:nvPr>
        </p:nvSpPr>
        <p:spPr>
          <a:xfrm>
            <a:off x="3148014" y="2035176"/>
            <a:ext cx="5940425" cy="1700213"/>
          </a:xfrm>
        </p:spPr>
        <p:txBody>
          <a:bodyPr>
            <a:normAutofit fontScale="77500" lnSpcReduction="20000"/>
          </a:bodyPr>
          <a:lstStyle/>
          <a:p>
            <a:pPr lvl="1">
              <a:defRPr/>
            </a:pPr>
            <a:r>
              <a:rPr lang="en-US" sz="2251" dirty="0"/>
              <a:t>Single-row subquery</a:t>
            </a:r>
          </a:p>
          <a:p>
            <a:pPr>
              <a:defRPr/>
            </a:pPr>
            <a:endParaRPr lang="en-US" dirty="0"/>
          </a:p>
          <a:p>
            <a:pPr>
              <a:defRPr/>
            </a:pPr>
            <a:endParaRPr lang="en-US" dirty="0"/>
          </a:p>
          <a:p>
            <a:pPr>
              <a:defRPr/>
            </a:pPr>
            <a:endParaRPr lang="en-US" dirty="0"/>
          </a:p>
          <a:p>
            <a:pPr lvl="1">
              <a:defRPr/>
            </a:pPr>
            <a:r>
              <a:rPr lang="en-US" sz="2251" dirty="0"/>
              <a:t>Multiple-row subquery</a:t>
            </a:r>
          </a:p>
        </p:txBody>
      </p:sp>
      <p:sp>
        <p:nvSpPr>
          <p:cNvPr id="293892" name="Rectangle 4"/>
          <p:cNvSpPr>
            <a:spLocks noChangeArrowheads="1"/>
          </p:cNvSpPr>
          <p:nvPr/>
        </p:nvSpPr>
        <p:spPr bwMode="blackWhite">
          <a:xfrm>
            <a:off x="4095751" y="2333626"/>
            <a:ext cx="1465263" cy="777875"/>
          </a:xfrm>
          <a:prstGeom prst="rect">
            <a:avLst/>
          </a:prstGeom>
          <a:solidFill>
            <a:srgbClr val="FFFF00"/>
          </a:solidFill>
          <a:ln w="2857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3893" name="Rectangle 5"/>
          <p:cNvSpPr>
            <a:spLocks noChangeArrowheads="1"/>
          </p:cNvSpPr>
          <p:nvPr/>
        </p:nvSpPr>
        <p:spPr bwMode="auto">
          <a:xfrm>
            <a:off x="4076701" y="2332039"/>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ea typeface="MS PGothic" panose="020B0600070205080204" pitchFamily="34" charset="-128"/>
              </a:rPr>
              <a:t>Main query</a:t>
            </a:r>
          </a:p>
        </p:txBody>
      </p:sp>
      <p:sp>
        <p:nvSpPr>
          <p:cNvPr id="293894" name="Rectangle 6"/>
          <p:cNvSpPr>
            <a:spLocks noChangeArrowheads="1"/>
          </p:cNvSpPr>
          <p:nvPr/>
        </p:nvSpPr>
        <p:spPr bwMode="blackWhite">
          <a:xfrm>
            <a:off x="4373564" y="2654300"/>
            <a:ext cx="1068387" cy="414338"/>
          </a:xfrm>
          <a:prstGeom prst="rect">
            <a:avLst/>
          </a:prstGeom>
          <a:solidFill>
            <a:srgbClr val="FFCC99"/>
          </a:solidFill>
          <a:ln w="28575">
            <a:solidFill>
              <a:schemeClr val="tx1"/>
            </a:solidFill>
            <a:miter lim="800000"/>
            <a:headEnd/>
            <a:tailEnd/>
          </a:ln>
        </p:spPr>
        <p:txBody>
          <a:bodyPr wrap="none" anchor="ct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Times New Roman" panose="02020603050405020304" pitchFamily="18" charset="0"/>
                <a:ea typeface="MS PGothic" panose="020B0600070205080204" pitchFamily="34" charset="-128"/>
              </a:rPr>
              <a:t>Subquery</a:t>
            </a:r>
          </a:p>
        </p:txBody>
      </p:sp>
      <p:sp>
        <p:nvSpPr>
          <p:cNvPr id="318471" name="Rectangle 7"/>
          <p:cNvSpPr>
            <a:spLocks noChangeArrowheads="1"/>
          </p:cNvSpPr>
          <p:nvPr/>
        </p:nvSpPr>
        <p:spPr bwMode="auto">
          <a:xfrm>
            <a:off x="6700839" y="2708275"/>
            <a:ext cx="200411" cy="393042"/>
          </a:xfrm>
          <a:prstGeom prst="rect">
            <a:avLst/>
          </a:prstGeom>
          <a:extLst>
            <a:ext uri="{909E8E84-426E-40dd-AFC4-6F175D3DCCD1}"/>
            <a:ext uri="{91240B29-F687-4f45-9708-019B960494DF}"/>
            <a:ext uri="{AF507438-7753-43e0-B8FC-AC1667EBCBE1}"/>
          </a:extLst>
        </p:spPr>
        <p:txBody>
          <a:bodyPr wrap="none" lIns="69074" tIns="34537" rIns="69074" bIns="34537">
            <a:spAutoFit/>
          </a:bodyPr>
          <a:lstStyle/>
          <a:p>
            <a:pPr defTabSz="616908">
              <a:spcBef>
                <a:spcPct val="50000"/>
              </a:spcBef>
              <a:defRPr/>
            </a:pPr>
            <a:r>
              <a:rPr lang="en-US" sz="2101">
                <a:solidFill>
                  <a:srgbClr val="D3EAF8"/>
                </a:solidFill>
                <a:effectLst>
                  <a:outerShdw blurRad="38100" dist="38100" dir="2700000" algn="tl">
                    <a:srgbClr val="C0C0C0"/>
                  </a:outerShdw>
                </a:effectLst>
                <a:ea typeface="ＭＳ Ｐゴシック" pitchFamily="28" charset="-128"/>
              </a:rPr>
              <a:t> </a:t>
            </a:r>
          </a:p>
        </p:txBody>
      </p:sp>
      <p:sp>
        <p:nvSpPr>
          <p:cNvPr id="293896" name="Line 8"/>
          <p:cNvSpPr>
            <a:spLocks noChangeShapeType="1"/>
          </p:cNvSpPr>
          <p:nvPr/>
        </p:nvSpPr>
        <p:spPr bwMode="auto">
          <a:xfrm>
            <a:off x="5448301" y="2900363"/>
            <a:ext cx="1604963"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93897" name="Rectangle 9"/>
          <p:cNvSpPr>
            <a:spLocks noChangeArrowheads="1"/>
          </p:cNvSpPr>
          <p:nvPr/>
        </p:nvSpPr>
        <p:spPr bwMode="auto">
          <a:xfrm>
            <a:off x="5886450" y="2606676"/>
            <a:ext cx="7810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defTabSz="82232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Times New Roman" panose="02020603050405020304" pitchFamily="18" charset="0"/>
                <a:ea typeface="MS PGothic" panose="020B0600070205080204" pitchFamily="34" charset="-128"/>
              </a:rPr>
              <a:t>returns</a:t>
            </a:r>
          </a:p>
        </p:txBody>
      </p:sp>
      <p:sp>
        <p:nvSpPr>
          <p:cNvPr id="293898" name="Rectangle 10"/>
          <p:cNvSpPr>
            <a:spLocks noChangeArrowheads="1"/>
          </p:cNvSpPr>
          <p:nvPr/>
        </p:nvSpPr>
        <p:spPr bwMode="auto">
          <a:xfrm>
            <a:off x="7167563" y="2678113"/>
            <a:ext cx="1243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defTabSz="82232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Courier New" panose="02070309020205020404" pitchFamily="49" charset="0"/>
                <a:ea typeface="MS PGothic" panose="020B0600070205080204" pitchFamily="34" charset="-128"/>
              </a:rPr>
              <a:t>ST_CLERK</a:t>
            </a:r>
          </a:p>
        </p:txBody>
      </p:sp>
      <p:sp>
        <p:nvSpPr>
          <p:cNvPr id="293899" name="Rectangle 11"/>
          <p:cNvSpPr>
            <a:spLocks noChangeArrowheads="1"/>
          </p:cNvSpPr>
          <p:nvPr/>
        </p:nvSpPr>
        <p:spPr bwMode="auto">
          <a:xfrm>
            <a:off x="7275514" y="4017964"/>
            <a:ext cx="1241425"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defTabSz="82232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latin typeface="Courier New" panose="02070309020205020404" pitchFamily="49" charset="0"/>
                <a:ea typeface="MS PGothic" panose="020B0600070205080204" pitchFamily="34" charset="-128"/>
              </a:rPr>
              <a:t>ST_CLERK</a:t>
            </a:r>
          </a:p>
          <a:p>
            <a:pPr>
              <a:spcBef>
                <a:spcPct val="0"/>
              </a:spcBef>
              <a:buFontTx/>
              <a:buNone/>
            </a:pPr>
            <a:r>
              <a:rPr lang="en-US" altLang="en-US" sz="1800">
                <a:latin typeface="Courier New" panose="02070309020205020404" pitchFamily="49" charset="0"/>
                <a:ea typeface="MS PGothic" panose="020B0600070205080204" pitchFamily="34" charset="-128"/>
              </a:rPr>
              <a:t>SA_MAN</a:t>
            </a:r>
          </a:p>
        </p:txBody>
      </p:sp>
      <p:sp>
        <p:nvSpPr>
          <p:cNvPr id="293900" name="Rectangle 12"/>
          <p:cNvSpPr>
            <a:spLocks noChangeArrowheads="1"/>
          </p:cNvSpPr>
          <p:nvPr/>
        </p:nvSpPr>
        <p:spPr bwMode="blackWhite">
          <a:xfrm>
            <a:off x="4113213" y="3697289"/>
            <a:ext cx="1465262" cy="884237"/>
          </a:xfrm>
          <a:prstGeom prst="rect">
            <a:avLst/>
          </a:prstGeom>
          <a:solidFill>
            <a:srgbClr val="FFFF00"/>
          </a:solidFill>
          <a:ln w="2857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3901" name="Rectangle 13"/>
          <p:cNvSpPr>
            <a:spLocks noChangeArrowheads="1"/>
          </p:cNvSpPr>
          <p:nvPr/>
        </p:nvSpPr>
        <p:spPr bwMode="auto">
          <a:xfrm>
            <a:off x="4113214" y="3751264"/>
            <a:ext cx="1209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ea typeface="MS PGothic" panose="020B0600070205080204" pitchFamily="34" charset="-128"/>
              </a:rPr>
              <a:t>Main query</a:t>
            </a:r>
          </a:p>
        </p:txBody>
      </p:sp>
      <p:sp>
        <p:nvSpPr>
          <p:cNvPr id="293902" name="Rectangle 14"/>
          <p:cNvSpPr>
            <a:spLocks noChangeArrowheads="1"/>
          </p:cNvSpPr>
          <p:nvPr/>
        </p:nvSpPr>
        <p:spPr bwMode="blackWhite">
          <a:xfrm>
            <a:off x="4433889" y="4125913"/>
            <a:ext cx="1068387" cy="412750"/>
          </a:xfrm>
          <a:prstGeom prst="rect">
            <a:avLst/>
          </a:prstGeom>
          <a:solidFill>
            <a:srgbClr val="FFCC99"/>
          </a:solidFill>
          <a:ln w="28575">
            <a:solidFill>
              <a:schemeClr val="tx1"/>
            </a:solidFill>
            <a:miter lim="800000"/>
            <a:headEnd/>
            <a:tailEnd/>
          </a:ln>
        </p:spPr>
        <p:txBody>
          <a:bodyPr wrap="none" anchor="ct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000000"/>
                </a:solidFill>
                <a:latin typeface="Times New Roman" panose="02020603050405020304" pitchFamily="18" charset="0"/>
                <a:ea typeface="MS PGothic" panose="020B0600070205080204" pitchFamily="34" charset="-128"/>
              </a:rPr>
              <a:t>Subquery</a:t>
            </a:r>
          </a:p>
        </p:txBody>
      </p:sp>
      <p:sp>
        <p:nvSpPr>
          <p:cNvPr id="318479" name="Rectangle 15"/>
          <p:cNvSpPr>
            <a:spLocks noChangeArrowheads="1"/>
          </p:cNvSpPr>
          <p:nvPr/>
        </p:nvSpPr>
        <p:spPr bwMode="auto">
          <a:xfrm>
            <a:off x="6700839" y="3956050"/>
            <a:ext cx="200411" cy="393042"/>
          </a:xfrm>
          <a:prstGeom prst="rect">
            <a:avLst/>
          </a:prstGeom>
          <a:extLst>
            <a:ext uri="{909E8E84-426E-40dd-AFC4-6F175D3DCCD1}"/>
            <a:ext uri="{91240B29-F687-4f45-9708-019B960494DF}"/>
            <a:ext uri="{AF507438-7753-43e0-B8FC-AC1667EBCBE1}"/>
          </a:extLst>
        </p:spPr>
        <p:txBody>
          <a:bodyPr wrap="none" lIns="69074" tIns="34537" rIns="69074" bIns="34537">
            <a:spAutoFit/>
          </a:bodyPr>
          <a:lstStyle/>
          <a:p>
            <a:pPr defTabSz="616908">
              <a:spcBef>
                <a:spcPct val="50000"/>
              </a:spcBef>
              <a:defRPr/>
            </a:pPr>
            <a:r>
              <a:rPr lang="en-US" sz="2101">
                <a:solidFill>
                  <a:srgbClr val="D3EAF8"/>
                </a:solidFill>
                <a:effectLst>
                  <a:outerShdw blurRad="38100" dist="38100" dir="2700000" algn="tl">
                    <a:srgbClr val="C0C0C0"/>
                  </a:outerShdw>
                </a:effectLst>
                <a:ea typeface="ＭＳ Ｐゴシック" pitchFamily="28" charset="-128"/>
              </a:rPr>
              <a:t> </a:t>
            </a:r>
          </a:p>
        </p:txBody>
      </p:sp>
      <p:sp>
        <p:nvSpPr>
          <p:cNvPr id="293904" name="Line 16"/>
          <p:cNvSpPr>
            <a:spLocks noChangeShapeType="1"/>
          </p:cNvSpPr>
          <p:nvPr/>
        </p:nvSpPr>
        <p:spPr bwMode="auto">
          <a:xfrm>
            <a:off x="5507038" y="4286250"/>
            <a:ext cx="1604962"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93905" name="Rectangle 17"/>
          <p:cNvSpPr>
            <a:spLocks noChangeArrowheads="1"/>
          </p:cNvSpPr>
          <p:nvPr/>
        </p:nvSpPr>
        <p:spPr bwMode="auto">
          <a:xfrm>
            <a:off x="5881688" y="3965576"/>
            <a:ext cx="7810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defTabSz="82232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latin typeface="Times New Roman" panose="02020603050405020304" pitchFamily="18" charset="0"/>
                <a:ea typeface="MS PGothic" panose="020B0600070205080204" pitchFamily="34" charset="-128"/>
              </a:rPr>
              <a:t>returns</a:t>
            </a:r>
          </a:p>
        </p:txBody>
      </p:sp>
    </p:spTree>
    <p:extLst>
      <p:ext uri="{BB962C8B-B14F-4D97-AF65-F5344CB8AC3E}">
        <p14:creationId xmlns:p14="http://schemas.microsoft.com/office/powerpoint/2010/main" val="2324427136"/>
      </p:ext>
    </p:extLst>
  </p:cSld>
  <p:clrMapOvr>
    <a:masterClrMapping/>
  </p:clrMapOvr>
  <p:transition spd="med">
    <p:fad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Gray">
          <a:xfrm>
            <a:off x="3201989" y="2303463"/>
            <a:ext cx="6162675" cy="2787650"/>
          </a:xfrm>
          <a:prstGeom prst="rect">
            <a:avLst/>
          </a:prstGeom>
          <a:solidFill>
            <a:schemeClr val="accent1"/>
          </a:solidFill>
          <a:ln w="28575">
            <a:solidFill>
              <a:srgbClr val="000000"/>
            </a:solidFill>
            <a:miter lim="800000"/>
            <a:headEnd/>
            <a:tailEnd/>
          </a:ln>
        </p:spPr>
        <p:txBody>
          <a:bodyPr wrap="none" lIns="69074" tIns="34537" rIns="69074" bIns="34537" anchor="ctr"/>
          <a:lstStyle>
            <a:lvl1pPr>
              <a:spcBef>
                <a:spcPct val="20000"/>
              </a:spcBef>
              <a:buChar char="•"/>
              <a:tabLst>
                <a:tab pos="120015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20015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2001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SELECT last_name, job_id, salary</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WHERE  job_id =  </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(SELECT job_id</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WHERE  last_name=‘Taylor’)</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AND    salary &gt;</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(SELECT salary</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WHERE  last_name=‘Taylor’);</a:t>
            </a:r>
          </a:p>
        </p:txBody>
      </p:sp>
      <p:sp>
        <p:nvSpPr>
          <p:cNvPr id="23555" name="Rectangle 3"/>
          <p:cNvSpPr>
            <a:spLocks noGrp="1" noChangeArrowheads="1"/>
          </p:cNvSpPr>
          <p:nvPr>
            <p:ph type="title"/>
          </p:nvPr>
        </p:nvSpPr>
        <p:spPr>
          <a:xfrm>
            <a:off x="2062163" y="0"/>
            <a:ext cx="8229600" cy="1143000"/>
          </a:xfrm>
        </p:spPr>
        <p:txBody>
          <a:bodyPr vert="horz" lIns="6860" tIns="6860" rIns="6860" bIns="6860" rtlCol="0" anchor="b">
            <a:normAutofit/>
          </a:bodyPr>
          <a:lstStyle/>
          <a:p>
            <a:pPr>
              <a:defRPr/>
            </a:pPr>
            <a:r>
              <a:rPr lang="en-US" altLang="en-US" dirty="0">
                <a:solidFill>
                  <a:schemeClr val="bg1"/>
                </a:solidFill>
              </a:rPr>
              <a:t>Executing Single-Row </a:t>
            </a:r>
            <a:r>
              <a:rPr lang="en-US" altLang="en-US" dirty="0" err="1">
                <a:solidFill>
                  <a:schemeClr val="bg1"/>
                </a:solidFill>
              </a:rPr>
              <a:t>Subqueries</a:t>
            </a:r>
            <a:endParaRPr lang="en-US" altLang="en-US" dirty="0">
              <a:solidFill>
                <a:schemeClr val="bg1"/>
              </a:solidFill>
            </a:endParaRPr>
          </a:p>
        </p:txBody>
      </p:sp>
      <p:sp>
        <p:nvSpPr>
          <p:cNvPr id="295940" name="Rectangle 4"/>
          <p:cNvSpPr>
            <a:spLocks noChangeArrowheads="1"/>
          </p:cNvSpPr>
          <p:nvPr/>
        </p:nvSpPr>
        <p:spPr bwMode="gray">
          <a:xfrm>
            <a:off x="6738939" y="2840038"/>
            <a:ext cx="6937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200">
                <a:solidFill>
                  <a:srgbClr val="FF5050"/>
                </a:solidFill>
                <a:latin typeface="Times New Roman" panose="02020603050405020304" pitchFamily="18" charset="0"/>
                <a:ea typeface="MS PGothic" panose="020B0600070205080204" pitchFamily="34" charset="-128"/>
              </a:rPr>
              <a:t>SA_REP</a:t>
            </a:r>
          </a:p>
        </p:txBody>
      </p:sp>
      <p:sp>
        <p:nvSpPr>
          <p:cNvPr id="295941" name="Rectangle 5"/>
          <p:cNvSpPr>
            <a:spLocks noChangeArrowheads="1"/>
          </p:cNvSpPr>
          <p:nvPr/>
        </p:nvSpPr>
        <p:spPr bwMode="gray">
          <a:xfrm>
            <a:off x="6738939" y="4017963"/>
            <a:ext cx="4476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74" tIns="34537" rIns="69074" bIns="34537">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200" b="1">
                <a:solidFill>
                  <a:srgbClr val="FF5050"/>
                </a:solidFill>
                <a:latin typeface="Times New Roman" panose="02020603050405020304" pitchFamily="18" charset="0"/>
                <a:ea typeface="MS PGothic" panose="020B0600070205080204" pitchFamily="34" charset="-128"/>
              </a:rPr>
              <a:t>8600</a:t>
            </a:r>
          </a:p>
        </p:txBody>
      </p:sp>
      <p:sp>
        <p:nvSpPr>
          <p:cNvPr id="295942" name="Rectangle 6"/>
          <p:cNvSpPr>
            <a:spLocks noChangeArrowheads="1"/>
          </p:cNvSpPr>
          <p:nvPr/>
        </p:nvSpPr>
        <p:spPr bwMode="gray">
          <a:xfrm>
            <a:off x="5399089" y="3106739"/>
            <a:ext cx="3590925" cy="858837"/>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5943" name="Rectangle 7"/>
          <p:cNvSpPr>
            <a:spLocks noChangeArrowheads="1"/>
          </p:cNvSpPr>
          <p:nvPr/>
        </p:nvSpPr>
        <p:spPr bwMode="gray">
          <a:xfrm>
            <a:off x="5507039" y="4232276"/>
            <a:ext cx="3805237" cy="804863"/>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5944" name="Freeform 9"/>
          <p:cNvSpPr>
            <a:spLocks/>
          </p:cNvSpPr>
          <p:nvPr/>
        </p:nvSpPr>
        <p:spPr bwMode="gray">
          <a:xfrm rot="16200000" flipV="1">
            <a:off x="6261101" y="2192339"/>
            <a:ext cx="111125" cy="12985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5945" name="Freeform 10"/>
          <p:cNvSpPr>
            <a:spLocks/>
          </p:cNvSpPr>
          <p:nvPr/>
        </p:nvSpPr>
        <p:spPr bwMode="gray">
          <a:xfrm rot="16200000" flipV="1">
            <a:off x="6007101" y="3517901"/>
            <a:ext cx="82550" cy="1298575"/>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95946" name="Picture 13" descr="C:\project-SQLFund1\images\img07-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970463" y="5197476"/>
            <a:ext cx="24114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4712140"/>
      </p:ext>
    </p:extLst>
  </p:cSld>
  <p:clrMapOvr>
    <a:masterClrMapping/>
  </p:clrMapOvr>
  <p:transition spd="med">
    <p:fad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blackGray">
          <a:xfrm>
            <a:off x="3316289" y="2197101"/>
            <a:ext cx="5673725" cy="1768475"/>
          </a:xfrm>
          <a:prstGeom prst="rect">
            <a:avLst/>
          </a:prstGeom>
          <a:solidFill>
            <a:schemeClr val="accent1"/>
          </a:solidFill>
          <a:ln w="28575">
            <a:solidFill>
              <a:srgbClr val="000000"/>
            </a:solidFill>
            <a:miter lim="800000"/>
            <a:headEnd/>
            <a:tailEnd/>
          </a:ln>
        </p:spPr>
        <p:txBody>
          <a:bodyPr wrap="none" lIns="69074" tIns="34537" rIns="69074" bIns="34537" anchor="ctr"/>
          <a:lstStyle>
            <a:lvl1pPr>
              <a:spcBef>
                <a:spcPct val="20000"/>
              </a:spcBef>
              <a:buChar char="•"/>
              <a:tabLst>
                <a:tab pos="120015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20015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2001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SELECT employee_id, last_name</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WHERE  salary =</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(SELECT   MIN(salary)</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FROM     employees</a:t>
            </a:r>
          </a:p>
          <a:p>
            <a:pPr>
              <a:spcBef>
                <a:spcPct val="0"/>
              </a:spcBef>
              <a:buFontTx/>
              <a:buNone/>
            </a:pPr>
            <a:r>
              <a:rPr lang="en-US" altLang="en-US" sz="1800">
                <a:solidFill>
                  <a:srgbClr val="000000"/>
                </a:solidFill>
                <a:latin typeface="Courier New" panose="02070309020205020404" pitchFamily="49" charset="0"/>
                <a:ea typeface="MS PGothic" panose="020B0600070205080204" pitchFamily="34" charset="-128"/>
              </a:rPr>
              <a:t>                 GROUP BY department_id);</a:t>
            </a:r>
          </a:p>
        </p:txBody>
      </p:sp>
      <p:sp>
        <p:nvSpPr>
          <p:cNvPr id="328707" name="Rectangle 3"/>
          <p:cNvSpPr>
            <a:spLocks noGrp="1" noChangeArrowheads="1"/>
          </p:cNvSpPr>
          <p:nvPr>
            <p:ph type="title"/>
          </p:nvPr>
        </p:nvSpPr>
        <p:spPr>
          <a:xfrm>
            <a:off x="2038350" y="115888"/>
            <a:ext cx="8229600" cy="1143000"/>
          </a:xfrm>
          <a:extLst>
            <a:ext uri="{53640926-AAD7-44d8-BBD7-CCE9431645EC}"/>
          </a:extLst>
        </p:spPr>
        <p:txBody>
          <a:bodyPr>
            <a:normAutofit fontScale="90000"/>
          </a:bodyPr>
          <a:lstStyle/>
          <a:p>
            <a:pPr>
              <a:defRPr/>
            </a:pPr>
            <a:r>
              <a:rPr lang="en-US" dirty="0">
                <a:solidFill>
                  <a:schemeClr val="bg1"/>
                </a:solidFill>
              </a:rPr>
              <a:t>What Is Wrong with This Statement?</a:t>
            </a:r>
          </a:p>
        </p:txBody>
      </p:sp>
      <p:sp>
        <p:nvSpPr>
          <p:cNvPr id="297988" name="Rectangle 5"/>
          <p:cNvSpPr>
            <a:spLocks noChangeArrowheads="1"/>
          </p:cNvSpPr>
          <p:nvPr/>
        </p:nvSpPr>
        <p:spPr bwMode="gray">
          <a:xfrm>
            <a:off x="5559426" y="3054350"/>
            <a:ext cx="3376613" cy="8572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7989" name="Rectangle 6"/>
          <p:cNvSpPr>
            <a:spLocks noChangeArrowheads="1"/>
          </p:cNvSpPr>
          <p:nvPr/>
        </p:nvSpPr>
        <p:spPr bwMode="gray">
          <a:xfrm>
            <a:off x="4327526" y="2840038"/>
            <a:ext cx="847725" cy="21431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97990" name="Rectangle 7"/>
          <p:cNvSpPr>
            <a:spLocks noChangeArrowheads="1"/>
          </p:cNvSpPr>
          <p:nvPr/>
        </p:nvSpPr>
        <p:spPr bwMode="gray">
          <a:xfrm>
            <a:off x="5667376" y="3589338"/>
            <a:ext cx="3255963" cy="2540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25607" name="Text Box 8"/>
          <p:cNvSpPr txBox="1">
            <a:spLocks noChangeArrowheads="1"/>
          </p:cNvSpPr>
          <p:nvPr/>
        </p:nvSpPr>
        <p:spPr bwMode="auto">
          <a:xfrm>
            <a:off x="6684964" y="4017963"/>
            <a:ext cx="1773237"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28600">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defTabSz="22860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defTabSz="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buFontTx/>
              <a:buNone/>
              <a:defRPr/>
            </a:pPr>
            <a:r>
              <a:rPr lang="en-US" altLang="en-US" sz="1350">
                <a:latin typeface="Arial" panose="020B0604020202020204" pitchFamily="34" charset="0"/>
              </a:rPr>
              <a:t>Single-row operator with multiple-row subquery</a:t>
            </a:r>
          </a:p>
        </p:txBody>
      </p:sp>
      <p:pic>
        <p:nvPicPr>
          <p:cNvPr id="297992" name="Picture 10" descr="C:\project-SQLFund1\images\img07-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309938" y="4017963"/>
            <a:ext cx="3300412"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250190"/>
      </p:ext>
    </p:extLst>
  </p:cSld>
  <p:clrMapOvr>
    <a:masterClrMapping/>
  </p:clrMapOvr>
  <p:transition spd="med">
    <p:fade/>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3"/>
          <p:cNvSpPr>
            <a:spLocks noGrp="1" noChangeArrowheads="1"/>
          </p:cNvSpPr>
          <p:nvPr>
            <p:ph type="title"/>
          </p:nvPr>
        </p:nvSpPr>
        <p:spPr>
          <a:xfrm>
            <a:off x="2703513" y="358775"/>
            <a:ext cx="6710362" cy="857250"/>
          </a:xfrm>
        </p:spPr>
        <p:txBody>
          <a:bodyPr/>
          <a:lstStyle/>
          <a:p>
            <a:r>
              <a:rPr lang="en-US" altLang="en-US"/>
              <a:t>Multiple-Row Subqueries</a:t>
            </a:r>
          </a:p>
        </p:txBody>
      </p:sp>
      <p:sp>
        <p:nvSpPr>
          <p:cNvPr id="27651" name="Rectangle 24"/>
          <p:cNvSpPr>
            <a:spLocks noGrp="1" noChangeArrowheads="1"/>
          </p:cNvSpPr>
          <p:nvPr>
            <p:ph type="body" idx="1"/>
          </p:nvPr>
        </p:nvSpPr>
        <p:spPr>
          <a:xfrm>
            <a:off x="3089275" y="1447800"/>
            <a:ext cx="5938838" cy="571500"/>
          </a:xfrm>
        </p:spPr>
        <p:txBody>
          <a:bodyPr>
            <a:normAutofit fontScale="77500" lnSpcReduction="20000"/>
          </a:bodyPr>
          <a:lstStyle/>
          <a:p>
            <a:pPr lvl="1">
              <a:defRPr/>
            </a:pPr>
            <a:r>
              <a:rPr lang="en-US" altLang="en-US" dirty="0"/>
              <a:t>Return more than one row</a:t>
            </a:r>
          </a:p>
          <a:p>
            <a:pPr lvl="1">
              <a:defRPr/>
            </a:pPr>
            <a:r>
              <a:rPr lang="en-US" altLang="en-US" dirty="0"/>
              <a:t>Use multiple-row comparison operators</a:t>
            </a:r>
          </a:p>
        </p:txBody>
      </p:sp>
      <p:sp>
        <p:nvSpPr>
          <p:cNvPr id="300036" name="Rectangle 5"/>
          <p:cNvSpPr>
            <a:spLocks noChangeArrowheads="1"/>
          </p:cNvSpPr>
          <p:nvPr/>
        </p:nvSpPr>
        <p:spPr bwMode="blackWhite">
          <a:xfrm>
            <a:off x="4741863" y="5099050"/>
            <a:ext cx="3840162" cy="11382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t">
              <a:lnSpc>
                <a:spcPct val="120000"/>
              </a:lnSpc>
              <a:spcBef>
                <a:spcPct val="60000"/>
              </a:spcBef>
              <a:buFontTx/>
              <a:buNone/>
            </a:pPr>
            <a:r>
              <a:rPr lang="en-US" altLang="en-US" sz="1500">
                <a:solidFill>
                  <a:srgbClr val="000000"/>
                </a:solidFill>
                <a:latin typeface="Times New Roman" panose="02020603050405020304" pitchFamily="18" charset="0"/>
                <a:ea typeface="MS PGothic" panose="020B0600070205080204" pitchFamily="34" charset="-128"/>
              </a:rPr>
              <a:t>Must be preceded by </a:t>
            </a:r>
            <a:r>
              <a:rPr lang="en-US" altLang="en-US" sz="1500">
                <a:solidFill>
                  <a:srgbClr val="000000"/>
                </a:solidFill>
                <a:latin typeface="Courier New" panose="02070309020205020404" pitchFamily="49" charset="0"/>
                <a:ea typeface="MS PGothic" panose="020B0600070205080204" pitchFamily="34" charset="-128"/>
              </a:rPr>
              <a: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&gt;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&lt;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&lt;=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&gt;=</a:t>
            </a:r>
            <a:r>
              <a:rPr lang="en-US" altLang="en-US" sz="1500">
                <a:solidFill>
                  <a:srgbClr val="000000"/>
                </a:solidFill>
                <a:latin typeface="Times New Roman" panose="02020603050405020304" pitchFamily="18" charset="0"/>
                <a:ea typeface="MS PGothic" panose="020B0600070205080204" pitchFamily="34" charset="-128"/>
              </a:rPr>
              <a:t>. Compares a value to every value in a list or returned by a query. Evaluates to </a:t>
            </a:r>
            <a:r>
              <a:rPr lang="en-US" altLang="en-US" sz="1500">
                <a:solidFill>
                  <a:srgbClr val="000000"/>
                </a:solidFill>
                <a:latin typeface="Courier New" panose="02070309020205020404" pitchFamily="49" charset="0"/>
                <a:ea typeface="MS PGothic" panose="020B0600070205080204" pitchFamily="34" charset="-128"/>
                <a:cs typeface="Courier New" panose="02070309020205020404" pitchFamily="49" charset="0"/>
              </a:rPr>
              <a:t>TRUE</a:t>
            </a:r>
            <a:r>
              <a:rPr lang="en-US" altLang="en-US" sz="1500">
                <a:solidFill>
                  <a:srgbClr val="000000"/>
                </a:solidFill>
                <a:latin typeface="Times New Roman" panose="02020603050405020304" pitchFamily="18" charset="0"/>
                <a:ea typeface="MS PGothic" panose="020B0600070205080204" pitchFamily="34" charset="-128"/>
              </a:rPr>
              <a:t> if the query returns no rows.</a:t>
            </a:r>
          </a:p>
        </p:txBody>
      </p:sp>
      <p:sp>
        <p:nvSpPr>
          <p:cNvPr id="300037" name="Rectangle 6"/>
          <p:cNvSpPr>
            <a:spLocks noChangeArrowheads="1"/>
          </p:cNvSpPr>
          <p:nvPr/>
        </p:nvSpPr>
        <p:spPr bwMode="blackWhite">
          <a:xfrm>
            <a:off x="3619500" y="5099050"/>
            <a:ext cx="1106488" cy="113823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800">
                <a:solidFill>
                  <a:srgbClr val="000000"/>
                </a:solidFill>
                <a:latin typeface="Courier New" panose="02070309020205020404" pitchFamily="49" charset="0"/>
                <a:ea typeface="MS PGothic" panose="020B0600070205080204" pitchFamily="34" charset="-128"/>
              </a:rPr>
              <a:t>ALL</a:t>
            </a:r>
          </a:p>
        </p:txBody>
      </p:sp>
      <p:sp>
        <p:nvSpPr>
          <p:cNvPr id="300038" name="Rectangle 7"/>
          <p:cNvSpPr>
            <a:spLocks noChangeArrowheads="1"/>
          </p:cNvSpPr>
          <p:nvPr/>
        </p:nvSpPr>
        <p:spPr bwMode="blackWhite">
          <a:xfrm>
            <a:off x="4741863" y="3657601"/>
            <a:ext cx="3840162" cy="3159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500">
                <a:solidFill>
                  <a:srgbClr val="000000"/>
                </a:solidFill>
                <a:latin typeface="Times New Roman" panose="02020603050405020304" pitchFamily="18" charset="0"/>
                <a:ea typeface="MS PGothic" panose="020B0600070205080204" pitchFamily="34" charset="-128"/>
              </a:rPr>
              <a:t>Equal to any member in the list</a:t>
            </a:r>
          </a:p>
        </p:txBody>
      </p:sp>
      <p:sp>
        <p:nvSpPr>
          <p:cNvPr id="300039" name="Rectangle 8"/>
          <p:cNvSpPr>
            <a:spLocks noChangeArrowheads="1"/>
          </p:cNvSpPr>
          <p:nvPr/>
        </p:nvSpPr>
        <p:spPr bwMode="blackWhite">
          <a:xfrm>
            <a:off x="3619501" y="3657601"/>
            <a:ext cx="1122363" cy="3159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800">
                <a:solidFill>
                  <a:srgbClr val="000000"/>
                </a:solidFill>
                <a:latin typeface="Courier New" panose="02070309020205020404" pitchFamily="49" charset="0"/>
                <a:ea typeface="MS PGothic" panose="020B0600070205080204" pitchFamily="34" charset="-128"/>
              </a:rPr>
              <a:t>IN</a:t>
            </a:r>
          </a:p>
        </p:txBody>
      </p:sp>
      <p:sp>
        <p:nvSpPr>
          <p:cNvPr id="300040" name="Rectangle 9"/>
          <p:cNvSpPr>
            <a:spLocks noChangeArrowheads="1"/>
          </p:cNvSpPr>
          <p:nvPr/>
        </p:nvSpPr>
        <p:spPr bwMode="blackWhite">
          <a:xfrm>
            <a:off x="4741863" y="3973514"/>
            <a:ext cx="3840162" cy="11255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fontAlgn="t">
              <a:lnSpc>
                <a:spcPct val="120000"/>
              </a:lnSpc>
              <a:spcBef>
                <a:spcPct val="60000"/>
              </a:spcBef>
              <a:buFontTx/>
              <a:buNone/>
            </a:pPr>
            <a:r>
              <a:rPr lang="en-US" altLang="en-US" sz="1500">
                <a:solidFill>
                  <a:srgbClr val="000000"/>
                </a:solidFill>
                <a:latin typeface="Times New Roman" panose="02020603050405020304" pitchFamily="18" charset="0"/>
                <a:ea typeface="MS PGothic" panose="020B0600070205080204" pitchFamily="34" charset="-128"/>
              </a:rPr>
              <a:t>Must be preceded by </a:t>
            </a:r>
            <a:r>
              <a:rPr lang="en-US" altLang="en-US" sz="1500">
                <a:solidFill>
                  <a:srgbClr val="000000"/>
                </a:solidFill>
                <a:latin typeface="Courier New" panose="02070309020205020404" pitchFamily="49" charset="0"/>
                <a:ea typeface="MS PGothic" panose="020B0600070205080204" pitchFamily="34" charset="-128"/>
              </a:rPr>
              <a: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&gt;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&lt;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&lt;=</a:t>
            </a:r>
            <a:r>
              <a:rPr lang="en-US" altLang="en-US" sz="1500">
                <a:solidFill>
                  <a:srgbClr val="000000"/>
                </a:solidFill>
                <a:latin typeface="Times New Roman" panose="02020603050405020304" pitchFamily="18" charset="0"/>
                <a:ea typeface="MS PGothic" panose="020B0600070205080204" pitchFamily="34" charset="-128"/>
              </a:rPr>
              <a:t>, </a:t>
            </a:r>
            <a:r>
              <a:rPr lang="en-US" altLang="en-US" sz="1500">
                <a:solidFill>
                  <a:srgbClr val="000000"/>
                </a:solidFill>
                <a:latin typeface="Courier New" panose="02070309020205020404" pitchFamily="49" charset="0"/>
                <a:ea typeface="MS PGothic" panose="020B0600070205080204" pitchFamily="34" charset="-128"/>
              </a:rPr>
              <a:t>&gt;=</a:t>
            </a:r>
            <a:r>
              <a:rPr lang="en-US" altLang="en-US" sz="1500">
                <a:solidFill>
                  <a:srgbClr val="000000"/>
                </a:solidFill>
                <a:latin typeface="Times New Roman" panose="02020603050405020304" pitchFamily="18" charset="0"/>
                <a:ea typeface="MS PGothic" panose="020B0600070205080204" pitchFamily="34" charset="-128"/>
              </a:rPr>
              <a:t>. Compares a value to each value in a list or returned by a query. Evaluates to </a:t>
            </a:r>
            <a:r>
              <a:rPr lang="en-US" altLang="en-US" sz="1500">
                <a:solidFill>
                  <a:srgbClr val="000000"/>
                </a:solidFill>
                <a:latin typeface="Courier New" panose="02070309020205020404" pitchFamily="49" charset="0"/>
                <a:ea typeface="MS PGothic" panose="020B0600070205080204" pitchFamily="34" charset="-128"/>
                <a:cs typeface="Courier New" panose="02070309020205020404" pitchFamily="49" charset="0"/>
              </a:rPr>
              <a:t>FALSE</a:t>
            </a:r>
            <a:r>
              <a:rPr lang="en-US" altLang="en-US" sz="1500">
                <a:solidFill>
                  <a:srgbClr val="000000"/>
                </a:solidFill>
                <a:latin typeface="Times New Roman" panose="02020603050405020304" pitchFamily="18" charset="0"/>
                <a:ea typeface="MS PGothic" panose="020B0600070205080204" pitchFamily="34" charset="-128"/>
              </a:rPr>
              <a:t> if the query returns no rows.</a:t>
            </a:r>
          </a:p>
        </p:txBody>
      </p:sp>
      <p:sp>
        <p:nvSpPr>
          <p:cNvPr id="300041" name="Rectangle 10"/>
          <p:cNvSpPr>
            <a:spLocks noChangeArrowheads="1"/>
          </p:cNvSpPr>
          <p:nvPr/>
        </p:nvSpPr>
        <p:spPr bwMode="blackWhite">
          <a:xfrm>
            <a:off x="3619501" y="3973514"/>
            <a:ext cx="1122363" cy="11255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20000"/>
              </a:lnSpc>
              <a:spcBef>
                <a:spcPct val="60000"/>
              </a:spcBef>
              <a:buFontTx/>
              <a:buNone/>
            </a:pPr>
            <a:r>
              <a:rPr lang="en-US" altLang="en-US" sz="1800">
                <a:solidFill>
                  <a:srgbClr val="000000"/>
                </a:solidFill>
                <a:latin typeface="Courier New" panose="02070309020205020404" pitchFamily="49" charset="0"/>
                <a:ea typeface="MS PGothic" panose="020B0600070205080204" pitchFamily="34" charset="-128"/>
              </a:rPr>
              <a:t>ANY</a:t>
            </a:r>
          </a:p>
        </p:txBody>
      </p:sp>
      <p:sp>
        <p:nvSpPr>
          <p:cNvPr id="300042" name="Rectangle 11"/>
          <p:cNvSpPr>
            <a:spLocks noChangeArrowheads="1"/>
          </p:cNvSpPr>
          <p:nvPr/>
        </p:nvSpPr>
        <p:spPr bwMode="gray">
          <a:xfrm>
            <a:off x="4718051" y="3371850"/>
            <a:ext cx="3840163" cy="2730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
                <a:srgbClr val="000000"/>
              </a:buClr>
              <a:buFontTx/>
              <a:buNone/>
            </a:pPr>
            <a:r>
              <a:rPr lang="en-US" altLang="en-US" sz="1800">
                <a:solidFill>
                  <a:schemeClr val="bg1"/>
                </a:solidFill>
                <a:latin typeface="Times New Roman" panose="02020603050405020304" pitchFamily="18" charset="0"/>
                <a:ea typeface="MS PGothic" panose="020B0600070205080204" pitchFamily="34" charset="-128"/>
              </a:rPr>
              <a:t>Meaning</a:t>
            </a:r>
          </a:p>
        </p:txBody>
      </p:sp>
      <p:sp>
        <p:nvSpPr>
          <p:cNvPr id="300043" name="Rectangle 12"/>
          <p:cNvSpPr>
            <a:spLocks noChangeArrowheads="1"/>
          </p:cNvSpPr>
          <p:nvPr/>
        </p:nvSpPr>
        <p:spPr bwMode="gray">
          <a:xfrm>
            <a:off x="3595688" y="3371850"/>
            <a:ext cx="1122362" cy="2730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22860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
                <a:srgbClr val="000000"/>
              </a:buClr>
              <a:buFontTx/>
              <a:buNone/>
            </a:pPr>
            <a:r>
              <a:rPr lang="en-US" altLang="en-US" sz="1800">
                <a:solidFill>
                  <a:schemeClr val="bg1"/>
                </a:solidFill>
                <a:latin typeface="Times New Roman" panose="02020603050405020304" pitchFamily="18" charset="0"/>
                <a:ea typeface="MS PGothic" panose="020B0600070205080204" pitchFamily="34" charset="-128"/>
              </a:rPr>
              <a:t>Operator</a:t>
            </a:r>
          </a:p>
        </p:txBody>
      </p:sp>
      <p:sp>
        <p:nvSpPr>
          <p:cNvPr id="300044" name="Line 13"/>
          <p:cNvSpPr>
            <a:spLocks noChangeShapeType="1"/>
          </p:cNvSpPr>
          <p:nvPr/>
        </p:nvSpPr>
        <p:spPr bwMode="blackWhite">
          <a:xfrm>
            <a:off x="3600451" y="3663950"/>
            <a:ext cx="4964113"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45" name="Line 14"/>
          <p:cNvSpPr>
            <a:spLocks noChangeShapeType="1"/>
          </p:cNvSpPr>
          <p:nvPr/>
        </p:nvSpPr>
        <p:spPr bwMode="blackWhite">
          <a:xfrm>
            <a:off x="3619501" y="5099050"/>
            <a:ext cx="496252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46" name="Line 15"/>
          <p:cNvSpPr>
            <a:spLocks noChangeShapeType="1"/>
          </p:cNvSpPr>
          <p:nvPr/>
        </p:nvSpPr>
        <p:spPr bwMode="blackWhite">
          <a:xfrm>
            <a:off x="3600451" y="6237288"/>
            <a:ext cx="4964113"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47" name="Line 16"/>
          <p:cNvSpPr>
            <a:spLocks noChangeShapeType="1"/>
          </p:cNvSpPr>
          <p:nvPr/>
        </p:nvSpPr>
        <p:spPr bwMode="blackWhite">
          <a:xfrm>
            <a:off x="3595688" y="3371850"/>
            <a:ext cx="0" cy="2730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48" name="Line 17"/>
          <p:cNvSpPr>
            <a:spLocks noChangeShapeType="1"/>
          </p:cNvSpPr>
          <p:nvPr/>
        </p:nvSpPr>
        <p:spPr bwMode="blackWhite">
          <a:xfrm flipH="1">
            <a:off x="4683126" y="3429000"/>
            <a:ext cx="34925" cy="28527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49" name="Line 18"/>
          <p:cNvSpPr>
            <a:spLocks noChangeShapeType="1"/>
          </p:cNvSpPr>
          <p:nvPr/>
        </p:nvSpPr>
        <p:spPr bwMode="blackWhite">
          <a:xfrm>
            <a:off x="8558213" y="3371850"/>
            <a:ext cx="0" cy="2730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50" name="Line 19"/>
          <p:cNvSpPr>
            <a:spLocks noChangeShapeType="1"/>
          </p:cNvSpPr>
          <p:nvPr/>
        </p:nvSpPr>
        <p:spPr bwMode="blackWhite">
          <a:xfrm>
            <a:off x="3619501" y="3973513"/>
            <a:ext cx="496252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0051" name="Line 20"/>
          <p:cNvSpPr>
            <a:spLocks noChangeShapeType="1"/>
          </p:cNvSpPr>
          <p:nvPr/>
        </p:nvSpPr>
        <p:spPr bwMode="blackWhite">
          <a:xfrm>
            <a:off x="3629026" y="3392488"/>
            <a:ext cx="496411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52" name="Line 21"/>
          <p:cNvSpPr>
            <a:spLocks noChangeShapeType="1"/>
          </p:cNvSpPr>
          <p:nvPr/>
        </p:nvSpPr>
        <p:spPr bwMode="blackWhite">
          <a:xfrm flipH="1">
            <a:off x="3584576" y="3657600"/>
            <a:ext cx="34925" cy="25796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0053" name="Line 22"/>
          <p:cNvSpPr>
            <a:spLocks noChangeShapeType="1"/>
          </p:cNvSpPr>
          <p:nvPr/>
        </p:nvSpPr>
        <p:spPr bwMode="blackWhite">
          <a:xfrm>
            <a:off x="8582026" y="3657600"/>
            <a:ext cx="34925" cy="25796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65974584"/>
      </p:ext>
    </p:extLst>
  </p:cSld>
  <p:clrMapOvr>
    <a:masterClrMapping/>
  </p:clrMapOvr>
  <p:transition spd="med">
    <p:fad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blackGray">
          <a:xfrm>
            <a:off x="3316288" y="2357438"/>
            <a:ext cx="5459412" cy="1714500"/>
          </a:xfrm>
          <a:prstGeom prst="rect">
            <a:avLst/>
          </a:prstGeom>
          <a:solidFill>
            <a:schemeClr val="accent1"/>
          </a:solidFill>
          <a:ln w="28575">
            <a:solidFill>
              <a:srgbClr val="000000"/>
            </a:solidFill>
            <a:miter lim="800000"/>
            <a:headEnd/>
            <a:tailEnd/>
          </a:ln>
        </p:spPr>
        <p:txBody>
          <a:bodyPr wrap="none" lIns="69074" tIns="34537" rIns="69074" bIns="34537" anchor="ctr"/>
          <a:lstStyle>
            <a:lvl1pPr>
              <a:spcBef>
                <a:spcPct val="20000"/>
              </a:spcBef>
              <a:buChar char="•"/>
              <a:tabLst>
                <a:tab pos="1200150"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tabLst>
                <a:tab pos="1200150"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tabLst>
                <a:tab pos="12001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2001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200150" algn="l"/>
              </a:tabLst>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SELECT employee_id, last_name, job_id, salary</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FROM   employees</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WHERE  salary &lt; ANY</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                    (SELECT salary</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                     FROM   employees</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                     WHERE  job_id = 'IT_PROG')</a:t>
            </a:r>
          </a:p>
          <a:p>
            <a:pPr>
              <a:spcBef>
                <a:spcPct val="0"/>
              </a:spcBef>
              <a:buFontTx/>
              <a:buNone/>
            </a:pPr>
            <a:r>
              <a:rPr lang="en-US" altLang="en-US" sz="1500">
                <a:solidFill>
                  <a:srgbClr val="000000"/>
                </a:solidFill>
                <a:latin typeface="Courier New" panose="02070309020205020404" pitchFamily="49" charset="0"/>
                <a:ea typeface="MS PGothic" panose="020B0600070205080204" pitchFamily="34" charset="-128"/>
              </a:rPr>
              <a:t>AND    job_id &lt;&gt; 'IT_PROG';</a:t>
            </a:r>
          </a:p>
        </p:txBody>
      </p:sp>
      <p:sp>
        <p:nvSpPr>
          <p:cNvPr id="334851" name="Rectangle 3"/>
          <p:cNvSpPr>
            <a:spLocks noGrp="1" noChangeArrowheads="1"/>
          </p:cNvSpPr>
          <p:nvPr>
            <p:ph type="title"/>
          </p:nvPr>
        </p:nvSpPr>
        <p:spPr>
          <a:extLst>
            <a:ext uri="{53640926-AAD7-44d8-BBD7-CCE9431645EC}"/>
          </a:extLst>
        </p:spPr>
        <p:txBody>
          <a:bodyPr>
            <a:normAutofit/>
          </a:bodyPr>
          <a:lstStyle/>
          <a:p>
            <a:pPr>
              <a:defRPr/>
            </a:pPr>
            <a:r>
              <a:rPr lang="en-US" dirty="0">
                <a:solidFill>
                  <a:schemeClr val="bg1"/>
                </a:solidFill>
              </a:rPr>
              <a:t>Using the </a:t>
            </a:r>
            <a:r>
              <a:rPr lang="en-US" dirty="0">
                <a:solidFill>
                  <a:schemeClr val="bg1"/>
                </a:solidFill>
                <a:latin typeface="Courier New" pitchFamily="49" charset="0"/>
              </a:rPr>
              <a:t>ANY</a:t>
            </a:r>
            <a:r>
              <a:rPr lang="en-US" dirty="0">
                <a:solidFill>
                  <a:schemeClr val="bg1"/>
                </a:solidFill>
              </a:rPr>
              <a:t> Operator </a:t>
            </a:r>
            <a:br>
              <a:rPr lang="en-US" dirty="0">
                <a:solidFill>
                  <a:schemeClr val="bg1"/>
                </a:solidFill>
              </a:rPr>
            </a:br>
            <a:r>
              <a:rPr lang="en-US" dirty="0">
                <a:solidFill>
                  <a:schemeClr val="bg1"/>
                </a:solidFill>
              </a:rPr>
              <a:t>in Multiple-Row </a:t>
            </a:r>
            <a:r>
              <a:rPr lang="en-US" dirty="0" err="1">
                <a:solidFill>
                  <a:schemeClr val="bg1"/>
                </a:solidFill>
              </a:rPr>
              <a:t>Subqueries</a:t>
            </a:r>
            <a:endParaRPr lang="en-US" dirty="0">
              <a:solidFill>
                <a:schemeClr val="bg1"/>
              </a:solidFill>
            </a:endParaRPr>
          </a:p>
        </p:txBody>
      </p:sp>
      <p:sp>
        <p:nvSpPr>
          <p:cNvPr id="334852" name="Rectangle 4"/>
          <p:cNvSpPr>
            <a:spLocks noChangeArrowheads="1"/>
          </p:cNvSpPr>
          <p:nvPr/>
        </p:nvSpPr>
        <p:spPr bwMode="gray">
          <a:xfrm>
            <a:off x="6042409" y="2678706"/>
            <a:ext cx="944205" cy="235948"/>
          </a:xfrm>
          <a:prstGeom prst="rect">
            <a:avLst/>
          </a:prstGeom>
          <a:extLst>
            <a:ext uri="{909E8E84-426E-40dd-AFC4-6F175D3DCCD1}"/>
            <a:ext uri="{91240B29-F687-4f45-9708-019B960494DF}"/>
            <a:ext uri="{AF507438-7753-43e0-B8FC-AC1667EBCBE1}"/>
          </a:extLst>
        </p:spPr>
        <p:txBody>
          <a:bodyPr wrap="none" lIns="69074" tIns="34537" rIns="69074" bIns="34537">
            <a:spAutoFit/>
          </a:bodyPr>
          <a:lstStyle/>
          <a:p>
            <a:pPr>
              <a:lnSpc>
                <a:spcPct val="120000"/>
              </a:lnSpc>
              <a:spcBef>
                <a:spcPct val="60000"/>
              </a:spcBef>
              <a:defRPr/>
            </a:pPr>
            <a:r>
              <a:rPr lang="en-US" sz="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ＭＳ Ｐゴシック" pitchFamily="28" charset="-128"/>
              </a:rPr>
              <a:t>9000, 6000, 4200</a:t>
            </a:r>
          </a:p>
        </p:txBody>
      </p:sp>
      <p:sp>
        <p:nvSpPr>
          <p:cNvPr id="302085" name="Rectangle 5"/>
          <p:cNvSpPr>
            <a:spLocks noChangeArrowheads="1"/>
          </p:cNvSpPr>
          <p:nvPr/>
        </p:nvSpPr>
        <p:spPr bwMode="gray">
          <a:xfrm>
            <a:off x="5667375" y="3106738"/>
            <a:ext cx="3054350" cy="69691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302086" name="Rectangle 6"/>
          <p:cNvSpPr>
            <a:spLocks noChangeArrowheads="1"/>
          </p:cNvSpPr>
          <p:nvPr/>
        </p:nvSpPr>
        <p:spPr bwMode="gray">
          <a:xfrm>
            <a:off x="5184775" y="2892426"/>
            <a:ext cx="393700" cy="2000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302087" name="Text Box 9"/>
          <p:cNvSpPr txBox="1">
            <a:spLocks noChangeArrowheads="1"/>
          </p:cNvSpPr>
          <p:nvPr/>
        </p:nvSpPr>
        <p:spPr bwMode="auto">
          <a:xfrm>
            <a:off x="4219576" y="5091114"/>
            <a:ext cx="2762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7" tIns="9527" rIns="9527" bIns="9527">
            <a:spAutoFit/>
          </a:bodyPr>
          <a:lstStyle>
            <a:lvl1pPr defTabSz="82232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defTabSz="82232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defTabSz="82232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defTabSz="82232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rgbClr val="000000"/>
              </a:buClr>
              <a:buFontTx/>
              <a:buNone/>
            </a:pPr>
            <a:r>
              <a:rPr lang="en-US" altLang="en-US" sz="1800">
                <a:ea typeface="MS PGothic" panose="020B0600070205080204" pitchFamily="34" charset="-128"/>
              </a:rPr>
              <a:t>…</a:t>
            </a:r>
          </a:p>
        </p:txBody>
      </p:sp>
      <p:sp>
        <p:nvSpPr>
          <p:cNvPr id="302088" name="Freeform 10"/>
          <p:cNvSpPr>
            <a:spLocks/>
          </p:cNvSpPr>
          <p:nvPr/>
        </p:nvSpPr>
        <p:spPr bwMode="gray">
          <a:xfrm rot="16200000" flipV="1">
            <a:off x="6796882" y="2353469"/>
            <a:ext cx="111125" cy="129698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02089" name="Picture 12" descr="C:\project-SQLFund1\images\img-07-1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219575" y="4179888"/>
            <a:ext cx="32845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90" name="Picture 13" descr="C:\project-SQLFund1\images\img-07-15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19575" y="5411789"/>
            <a:ext cx="3251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75814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normAutofit fontScale="90000"/>
          </a:bodyPr>
          <a:lstStyle/>
          <a:p>
            <a:r>
              <a:rPr lang="en-US" altLang="en-US"/>
              <a:t>Conceptual Data Model</a:t>
            </a:r>
          </a:p>
        </p:txBody>
      </p:sp>
      <p:sp>
        <p:nvSpPr>
          <p:cNvPr id="3" name="Content Placeholder 2"/>
          <p:cNvSpPr>
            <a:spLocks noGrp="1"/>
          </p:cNvSpPr>
          <p:nvPr>
            <p:ph idx="1"/>
          </p:nvPr>
        </p:nvSpPr>
        <p:spPr>
          <a:xfrm>
            <a:off x="1091045" y="748145"/>
            <a:ext cx="8845119" cy="5576455"/>
          </a:xfrm>
        </p:spPr>
        <p:txBody>
          <a:bodyPr/>
          <a:lstStyle/>
          <a:p>
            <a:pPr>
              <a:buFont typeface="Arial" pitchFamily="34" charset="0"/>
              <a:buChar char="•"/>
              <a:defRPr/>
            </a:pPr>
            <a:r>
              <a:rPr lang="en-US" dirty="0"/>
              <a:t>A conceptual data model identifies the highest-level relationships between the different entities. </a:t>
            </a:r>
          </a:p>
          <a:p>
            <a:pPr>
              <a:buFont typeface="Arial" pitchFamily="34" charset="0"/>
              <a:buChar char="•"/>
              <a:defRPr/>
            </a:pPr>
            <a:r>
              <a:rPr lang="en-US" dirty="0"/>
              <a:t>No attribute is specified.</a:t>
            </a:r>
          </a:p>
          <a:p>
            <a:pPr>
              <a:buFont typeface="Arial" pitchFamily="34" charset="0"/>
              <a:buChar char="•"/>
              <a:defRPr/>
            </a:pPr>
            <a:r>
              <a:rPr lang="en-US" dirty="0"/>
              <a:t>No primary key is specified.</a:t>
            </a:r>
          </a:p>
          <a:p>
            <a:pPr>
              <a:defRPr/>
            </a:pPr>
            <a:endParaRPr lang="en-US" dirty="0"/>
          </a:p>
          <a:p>
            <a:pPr>
              <a:defRPr/>
            </a:pPr>
            <a:endParaRPr lang="en-US" dirty="0"/>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l="6294" t="6557"/>
          <a:stretch>
            <a:fillRect/>
          </a:stretch>
        </p:blipFill>
        <p:spPr bwMode="auto">
          <a:xfrm>
            <a:off x="6155026" y="2304474"/>
            <a:ext cx="3998912"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95816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3316288" y="2255838"/>
            <a:ext cx="5459412" cy="1924050"/>
          </a:xfrm>
          <a:prstGeom prst="rect">
            <a:avLst/>
          </a:prstGeom>
          <a:solidFill>
            <a:schemeClr val="accent1"/>
          </a:solidFill>
          <a:ln w="28575">
            <a:solidFill>
              <a:srgbClr val="000000"/>
            </a:solidFill>
            <a:miter lim="800000"/>
            <a:headEnd/>
            <a:tailEnd/>
          </a:ln>
          <a:extLst>
            <a:ext uri="{AF507438-7753-43e0-B8FC-AC1667EBCBE1}"/>
          </a:extLst>
        </p:spPr>
        <p:txBody>
          <a:bodyPr wrap="none" lIns="69074" tIns="34537" rIns="69074" bIns="34537" anchor="ctr"/>
          <a:lstStyle/>
          <a:p>
            <a:pPr>
              <a:tabLst>
                <a:tab pos="900353" algn="l"/>
              </a:tabLst>
              <a:defRPr/>
            </a:pPr>
            <a:r>
              <a:rPr lang="en-US" sz="1500" dirty="0">
                <a:solidFill>
                  <a:srgbClr val="000000"/>
                </a:solidFill>
                <a:latin typeface="+mj-lt"/>
                <a:ea typeface="ＭＳ Ｐゴシック" pitchFamily="28" charset="-128"/>
              </a:rPr>
              <a:t>SELECT employee_id, last_name, job_id, salary</a:t>
            </a:r>
          </a:p>
          <a:p>
            <a:pPr>
              <a:tabLst>
                <a:tab pos="900353" algn="l"/>
              </a:tabLst>
              <a:defRPr/>
            </a:pPr>
            <a:r>
              <a:rPr lang="en-US" sz="1500" dirty="0">
                <a:solidFill>
                  <a:srgbClr val="000000"/>
                </a:solidFill>
                <a:latin typeface="+mj-lt"/>
                <a:ea typeface="ＭＳ Ｐゴシック" pitchFamily="28" charset="-128"/>
              </a:rPr>
              <a:t>FROM   employees</a:t>
            </a:r>
          </a:p>
          <a:p>
            <a:pPr>
              <a:tabLst>
                <a:tab pos="900353" algn="l"/>
              </a:tabLst>
              <a:defRPr/>
            </a:pPr>
            <a:r>
              <a:rPr lang="en-US" sz="1500" dirty="0">
                <a:solidFill>
                  <a:srgbClr val="000000"/>
                </a:solidFill>
                <a:latin typeface="+mj-lt"/>
                <a:ea typeface="ＭＳ Ｐゴシック" pitchFamily="28" charset="-128"/>
              </a:rPr>
              <a:t>WHERE  salary &lt; ALL</a:t>
            </a:r>
          </a:p>
          <a:p>
            <a:pPr>
              <a:tabLst>
                <a:tab pos="900353" algn="l"/>
              </a:tabLst>
              <a:defRPr/>
            </a:pPr>
            <a:r>
              <a:rPr lang="en-US" sz="1500" dirty="0">
                <a:solidFill>
                  <a:srgbClr val="000000"/>
                </a:solidFill>
                <a:latin typeface="+mj-lt"/>
                <a:ea typeface="ＭＳ Ｐゴシック" pitchFamily="28" charset="-128"/>
              </a:rPr>
              <a:t>                                                  (SELECT salary</a:t>
            </a:r>
          </a:p>
          <a:p>
            <a:pPr>
              <a:tabLst>
                <a:tab pos="900353" algn="l"/>
              </a:tabLst>
              <a:defRPr/>
            </a:pPr>
            <a:r>
              <a:rPr lang="en-US" sz="1500" dirty="0">
                <a:solidFill>
                  <a:srgbClr val="000000"/>
                </a:solidFill>
                <a:latin typeface="+mj-lt"/>
                <a:ea typeface="ＭＳ Ｐゴシック" pitchFamily="28" charset="-128"/>
              </a:rPr>
              <a:t>                                                 FROM   employees</a:t>
            </a:r>
          </a:p>
          <a:p>
            <a:pPr>
              <a:tabLst>
                <a:tab pos="900353" algn="l"/>
              </a:tabLst>
              <a:defRPr/>
            </a:pPr>
            <a:r>
              <a:rPr lang="en-US" sz="1500" dirty="0">
                <a:solidFill>
                  <a:srgbClr val="000000"/>
                </a:solidFill>
                <a:latin typeface="+mj-lt"/>
                <a:ea typeface="ＭＳ Ｐゴシック" pitchFamily="28" charset="-128"/>
              </a:rPr>
              <a:t>                                                 WHERE  job_id = 'IT_PROG')</a:t>
            </a:r>
          </a:p>
          <a:p>
            <a:pPr>
              <a:tabLst>
                <a:tab pos="900353" algn="l"/>
              </a:tabLst>
              <a:defRPr/>
            </a:pPr>
            <a:r>
              <a:rPr lang="en-US" sz="1500" dirty="0">
                <a:solidFill>
                  <a:srgbClr val="000000"/>
                </a:solidFill>
                <a:latin typeface="+mj-lt"/>
                <a:ea typeface="ＭＳ Ｐゴシック" pitchFamily="28" charset="-128"/>
              </a:rPr>
              <a:t>AND    job_id &lt;&gt; 'IT_PROG';</a:t>
            </a:r>
          </a:p>
        </p:txBody>
      </p:sp>
      <p:sp>
        <p:nvSpPr>
          <p:cNvPr id="336899" name="Rectangle 3"/>
          <p:cNvSpPr>
            <a:spLocks noGrp="1" noChangeArrowheads="1"/>
          </p:cNvSpPr>
          <p:nvPr>
            <p:ph type="title"/>
          </p:nvPr>
        </p:nvSpPr>
        <p:spPr>
          <a:xfrm>
            <a:off x="1649414" y="276225"/>
            <a:ext cx="9107487" cy="858838"/>
          </a:xfrm>
          <a:extLst>
            <a:ext uri="{53640926-AAD7-44d8-BBD7-CCE9431645EC}"/>
          </a:extLst>
        </p:spPr>
        <p:txBody>
          <a:bodyPr>
            <a:normAutofit fontScale="90000"/>
          </a:bodyPr>
          <a:lstStyle/>
          <a:p>
            <a:pPr>
              <a:defRPr/>
            </a:pPr>
            <a:r>
              <a:rPr lang="en-US" dirty="0">
                <a:solidFill>
                  <a:schemeClr val="bg1"/>
                </a:solidFill>
              </a:rPr>
              <a:t>Using the </a:t>
            </a:r>
            <a:r>
              <a:rPr lang="en-US" dirty="0">
                <a:solidFill>
                  <a:schemeClr val="bg1"/>
                </a:solidFill>
                <a:latin typeface="Courier New" pitchFamily="49" charset="0"/>
              </a:rPr>
              <a:t>ALL</a:t>
            </a:r>
            <a:r>
              <a:rPr lang="en-US" dirty="0">
                <a:solidFill>
                  <a:schemeClr val="bg1"/>
                </a:solidFill>
              </a:rPr>
              <a:t> Operator</a:t>
            </a:r>
            <a:br>
              <a:rPr lang="en-US" dirty="0">
                <a:solidFill>
                  <a:schemeClr val="bg1"/>
                </a:solidFill>
              </a:rPr>
            </a:br>
            <a:r>
              <a:rPr lang="en-US" dirty="0">
                <a:solidFill>
                  <a:schemeClr val="bg1"/>
                </a:solidFill>
              </a:rPr>
              <a:t>in Multiple-Row </a:t>
            </a:r>
            <a:r>
              <a:rPr lang="en-US" dirty="0" err="1">
                <a:solidFill>
                  <a:schemeClr val="bg1"/>
                </a:solidFill>
              </a:rPr>
              <a:t>Subqueries</a:t>
            </a:r>
            <a:endParaRPr lang="en-US" dirty="0">
              <a:solidFill>
                <a:schemeClr val="bg1"/>
              </a:solidFill>
            </a:endParaRPr>
          </a:p>
        </p:txBody>
      </p:sp>
      <p:sp>
        <p:nvSpPr>
          <p:cNvPr id="336901" name="Rectangle 5"/>
          <p:cNvSpPr>
            <a:spLocks noChangeArrowheads="1"/>
          </p:cNvSpPr>
          <p:nvPr/>
        </p:nvSpPr>
        <p:spPr bwMode="gray">
          <a:xfrm>
            <a:off x="6203186" y="2678706"/>
            <a:ext cx="944205" cy="235948"/>
          </a:xfrm>
          <a:prstGeom prst="rect">
            <a:avLst/>
          </a:prstGeom>
          <a:extLst>
            <a:ext uri="{909E8E84-426E-40dd-AFC4-6F175D3DCCD1}"/>
            <a:ext uri="{91240B29-F687-4f45-9708-019B960494DF}"/>
            <a:ext uri="{AF507438-7753-43e0-B8FC-AC1667EBCBE1}"/>
          </a:extLst>
        </p:spPr>
        <p:txBody>
          <a:bodyPr wrap="none" lIns="69074" tIns="34537" rIns="69074" bIns="34537">
            <a:spAutoFit/>
          </a:bodyPr>
          <a:lstStyle/>
          <a:p>
            <a:pPr>
              <a:lnSpc>
                <a:spcPct val="120000"/>
              </a:lnSpc>
              <a:spcBef>
                <a:spcPct val="60000"/>
              </a:spcBef>
              <a:defRPr/>
            </a:pPr>
            <a:r>
              <a:rPr lang="en-US" sz="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ＭＳ Ｐゴシック" pitchFamily="28" charset="-128"/>
              </a:rPr>
              <a:t>9000, 6000, 4200</a:t>
            </a:r>
          </a:p>
        </p:txBody>
      </p:sp>
      <p:sp>
        <p:nvSpPr>
          <p:cNvPr id="304133" name="Rectangle 6"/>
          <p:cNvSpPr>
            <a:spLocks noChangeArrowheads="1"/>
          </p:cNvSpPr>
          <p:nvPr/>
        </p:nvSpPr>
        <p:spPr bwMode="gray">
          <a:xfrm>
            <a:off x="5559425" y="3106738"/>
            <a:ext cx="2679700" cy="696912"/>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304134" name="Rectangle 7"/>
          <p:cNvSpPr>
            <a:spLocks noChangeArrowheads="1"/>
          </p:cNvSpPr>
          <p:nvPr/>
        </p:nvSpPr>
        <p:spPr bwMode="gray">
          <a:xfrm>
            <a:off x="4810126" y="2892426"/>
            <a:ext cx="392113" cy="2000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a typeface="MS PGothic" panose="020B0600070205080204" pitchFamily="34" charset="-128"/>
            </a:endParaRPr>
          </a:p>
        </p:txBody>
      </p:sp>
      <p:sp>
        <p:nvSpPr>
          <p:cNvPr id="304135" name="Freeform 8"/>
          <p:cNvSpPr>
            <a:spLocks/>
          </p:cNvSpPr>
          <p:nvPr/>
        </p:nvSpPr>
        <p:spPr bwMode="gray">
          <a:xfrm rot="16200000" flipV="1">
            <a:off x="6796882" y="2353469"/>
            <a:ext cx="111125" cy="129698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a:solidFill>
              <a:schemeClr val="accent2"/>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04136" name="Picture 10" descr="C:\project-SQLFund1\images\img-07-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487864" y="4714876"/>
            <a:ext cx="31464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6118471"/>
      </p:ext>
    </p:extLst>
  </p:cSld>
  <p:clrMapOvr>
    <a:masterClrMapping/>
  </p:clrMapOvr>
  <p:transition spd="med">
    <p:fade/>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1"/>
          <p:cNvSpPr>
            <a:spLocks noGrp="1"/>
          </p:cNvSpPr>
          <p:nvPr>
            <p:ph type="ctrTitle"/>
          </p:nvPr>
        </p:nvSpPr>
        <p:spPr/>
        <p:txBody>
          <a:bodyPr/>
          <a:lstStyle/>
          <a:p>
            <a:r>
              <a:rPr lang="en-US" altLang="en-US" b="1" dirty="0"/>
              <a:t>Indexes</a:t>
            </a:r>
          </a:p>
        </p:txBody>
      </p:sp>
    </p:spTree>
    <p:extLst>
      <p:ext uri="{BB962C8B-B14F-4D97-AF65-F5344CB8AC3E}">
        <p14:creationId xmlns:p14="http://schemas.microsoft.com/office/powerpoint/2010/main" val="1100812949"/>
      </p:ext>
    </p:extLst>
  </p:cSld>
  <p:clrMapOvr>
    <a:masterClrMapping/>
  </p:clrMapOvr>
  <p:transition spd="slow"/>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ü"/>
              <a:defRPr/>
            </a:pPr>
            <a:r>
              <a:rPr lang="en-US" dirty="0"/>
              <a:t>What are indexes and why they are used?</a:t>
            </a:r>
          </a:p>
          <a:p>
            <a:pPr>
              <a:buFontTx/>
              <a:buNone/>
              <a:defRPr/>
            </a:pPr>
            <a:endParaRPr lang="en-US" dirty="0"/>
          </a:p>
          <a:p>
            <a:pPr>
              <a:buFont typeface="Wingdings" pitchFamily="2" charset="2"/>
              <a:buChar char="ü"/>
              <a:defRPr/>
            </a:pPr>
            <a:r>
              <a:rPr lang="en-US" dirty="0"/>
              <a:t>Indexes may be either Clustered or Non-Clustered.</a:t>
            </a:r>
          </a:p>
          <a:p>
            <a:pPr>
              <a:buFontTx/>
              <a:buNone/>
              <a:defRPr/>
            </a:pPr>
            <a:endParaRPr lang="en-US" dirty="0"/>
          </a:p>
          <a:p>
            <a:pPr>
              <a:buFont typeface="Wingdings" pitchFamily="2" charset="2"/>
              <a:buChar char="ü"/>
              <a:defRPr/>
            </a:pPr>
            <a:r>
              <a:rPr lang="en-US" dirty="0"/>
              <a:t>Types of indexes</a:t>
            </a:r>
          </a:p>
          <a:p>
            <a:pPr>
              <a:buFontTx/>
              <a:buNone/>
              <a:defRPr/>
            </a:pPr>
            <a:endParaRPr lang="en-US" dirty="0"/>
          </a:p>
          <a:p>
            <a:pPr>
              <a:buFont typeface="Wingdings" pitchFamily="2" charset="2"/>
              <a:buChar char="ü"/>
              <a:defRPr/>
            </a:pPr>
            <a:r>
              <a:rPr lang="en-US" dirty="0"/>
              <a:t>How to create indexes</a:t>
            </a:r>
          </a:p>
        </p:txBody>
      </p:sp>
      <p:sp>
        <p:nvSpPr>
          <p:cNvPr id="30720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072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D4447E-C19B-4809-80CC-0408E9EA5080}" type="slidenum">
              <a:rPr lang="en-US" altLang="en-US" smtClean="0"/>
              <a:pPr/>
              <a:t>252</a:t>
            </a:fld>
            <a:endParaRPr lang="en-US" altLang="en-US"/>
          </a:p>
        </p:txBody>
      </p:sp>
      <p:sp>
        <p:nvSpPr>
          <p:cNvPr id="307205" name="Title 1"/>
          <p:cNvSpPr>
            <a:spLocks noGrp="1"/>
          </p:cNvSpPr>
          <p:nvPr>
            <p:ph type="title"/>
          </p:nvPr>
        </p:nvSpPr>
        <p:spPr/>
        <p:txBody>
          <a:bodyPr>
            <a:normAutofit fontScale="90000"/>
          </a:bodyPr>
          <a:lstStyle/>
          <a:p>
            <a:r>
              <a:rPr lang="en-US" altLang="en-US" b="1"/>
              <a:t>This session will cover…..</a:t>
            </a:r>
          </a:p>
        </p:txBody>
      </p:sp>
    </p:spTree>
    <p:extLst>
      <p:ext uri="{BB962C8B-B14F-4D97-AF65-F5344CB8AC3E}">
        <p14:creationId xmlns:p14="http://schemas.microsoft.com/office/powerpoint/2010/main" val="35411227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6000"/>
                            </p:stCondLst>
                            <p:childTnLst>
                              <p:par>
                                <p:cTn id="20" presetID="2" presetClass="entr" presetSubtype="4"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Every organization has its database and each and every day with the increase in the data volume these organizations has to deal with the problems relating to data retrieval and accessing of data. </a:t>
            </a:r>
          </a:p>
          <a:p>
            <a:pPr>
              <a:defRPr/>
            </a:pPr>
            <a:endParaRPr lang="en-US" dirty="0"/>
          </a:p>
          <a:p>
            <a:pPr>
              <a:defRPr/>
            </a:pPr>
            <a:r>
              <a:rPr lang="en-US" dirty="0"/>
              <a:t>There is need of system which will results into increase in the data access speed. </a:t>
            </a:r>
          </a:p>
          <a:p>
            <a:pPr>
              <a:defRPr/>
            </a:pPr>
            <a:endParaRPr lang="en-US" dirty="0"/>
          </a:p>
          <a:p>
            <a:pPr>
              <a:defRPr/>
            </a:pPr>
            <a:r>
              <a:rPr lang="en-US" dirty="0"/>
              <a:t>An index (in simple words it like index of any book </a:t>
            </a:r>
            <a:r>
              <a:rPr lang="en-US" dirty="0" err="1"/>
              <a:t>eg</a:t>
            </a:r>
            <a:r>
              <a:rPr lang="en-US" dirty="0"/>
              <a:t>. While searching a word in Book we use index back of book to find the occurrence of that word and its relevant page numbers), which makes it easier for us to retrieval and presentation of the data. </a:t>
            </a:r>
          </a:p>
          <a:p>
            <a:pPr>
              <a:defRPr/>
            </a:pPr>
            <a:endParaRPr lang="en-US" dirty="0"/>
          </a:p>
        </p:txBody>
      </p:sp>
      <p:sp>
        <p:nvSpPr>
          <p:cNvPr id="3092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092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7BD780-979A-49CA-9B77-1739FCF60DED}" type="slidenum">
              <a:rPr lang="en-US" altLang="en-US" smtClean="0"/>
              <a:pPr/>
              <a:t>253</a:t>
            </a:fld>
            <a:endParaRPr lang="en-US" altLang="en-US"/>
          </a:p>
        </p:txBody>
      </p:sp>
      <p:sp>
        <p:nvSpPr>
          <p:cNvPr id="2" name="Title 1"/>
          <p:cNvSpPr>
            <a:spLocks noGrp="1"/>
          </p:cNvSpPr>
          <p:nvPr>
            <p:ph type="title"/>
          </p:nvPr>
        </p:nvSpPr>
        <p:spPr/>
        <p:txBody>
          <a:bodyPr>
            <a:normAutofit fontScale="90000"/>
          </a:bodyPr>
          <a:lstStyle/>
          <a:p>
            <a:pPr>
              <a:defRPr/>
            </a:pPr>
            <a:r>
              <a:rPr lang="en-US" b="1" dirty="0"/>
              <a:t>What are indexes and why they are used?</a:t>
            </a:r>
          </a:p>
        </p:txBody>
      </p:sp>
    </p:spTree>
    <p:extLst>
      <p:ext uri="{BB962C8B-B14F-4D97-AF65-F5344CB8AC3E}">
        <p14:creationId xmlns:p14="http://schemas.microsoft.com/office/powerpoint/2010/main" val="389723198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upRight)">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strips(upRight)">
                                      <p:cBhvr>
                                        <p:cTn id="17" dur="2000"/>
                                        <p:tgtEl>
                                          <p:spTgt spid="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upRight)">
                                      <p:cBhvr>
                                        <p:cTn id="22" dur="20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upRight)">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An Index is a system which provides faster access to rows and for enforcing constraints.</a:t>
            </a:r>
            <a:br>
              <a:rPr lang="en-US" dirty="0"/>
            </a:br>
            <a:endParaRPr lang="en-US" dirty="0"/>
          </a:p>
          <a:p>
            <a:pPr>
              <a:defRPr/>
            </a:pPr>
            <a:r>
              <a:rPr lang="en-US" dirty="0"/>
              <a:t>If we don't create any indexes then the SQL engine searches every row in table (also called as table scan). As the table data grows to thousand, millions of rows and further then searching without indexing becomes much slower and becomes expensive. </a:t>
            </a:r>
          </a:p>
          <a:p>
            <a:pPr>
              <a:defRPr/>
            </a:pPr>
            <a:endParaRPr lang="en-US" dirty="0"/>
          </a:p>
        </p:txBody>
      </p:sp>
      <p:sp>
        <p:nvSpPr>
          <p:cNvPr id="31027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102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F35C60-FC93-42A2-8F5F-D060FD008F0E}" type="slidenum">
              <a:rPr lang="en-US" altLang="en-US" smtClean="0"/>
              <a:pPr/>
              <a:t>254</a:t>
            </a:fld>
            <a:endParaRPr lang="en-US" altLang="en-US"/>
          </a:p>
        </p:txBody>
      </p:sp>
    </p:spTree>
    <p:extLst>
      <p:ext uri="{BB962C8B-B14F-4D97-AF65-F5344CB8AC3E}">
        <p14:creationId xmlns:p14="http://schemas.microsoft.com/office/powerpoint/2010/main" val="23886197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upRight)">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 A clustered index stores data rows in the table based on their key values. Each table can have only one clustered index as the key values in the data rows are unique and the index is built on the unique key column. When a table has a clustered index, it is known as a clustered table.</a:t>
            </a:r>
          </a:p>
          <a:p>
            <a:pPr>
              <a:defRPr/>
            </a:pPr>
            <a:r>
              <a:rPr lang="en-US" dirty="0"/>
              <a:t> A table can have only one clustered index.</a:t>
            </a:r>
          </a:p>
        </p:txBody>
      </p:sp>
      <p:sp>
        <p:nvSpPr>
          <p:cNvPr id="31437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143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28C323-E093-4242-8988-C276F415F8B8}" type="slidenum">
              <a:rPr lang="en-US" altLang="en-US" smtClean="0"/>
              <a:pPr/>
              <a:t>255</a:t>
            </a:fld>
            <a:endParaRPr lang="en-US" altLang="en-US"/>
          </a:p>
        </p:txBody>
      </p:sp>
      <p:sp>
        <p:nvSpPr>
          <p:cNvPr id="2" name="Title 1"/>
          <p:cNvSpPr>
            <a:spLocks noGrp="1"/>
          </p:cNvSpPr>
          <p:nvPr>
            <p:ph type="title"/>
          </p:nvPr>
        </p:nvSpPr>
        <p:spPr/>
        <p:txBody>
          <a:bodyPr>
            <a:normAutofit fontScale="90000"/>
          </a:bodyPr>
          <a:lstStyle/>
          <a:p>
            <a:pPr>
              <a:defRPr/>
            </a:pPr>
            <a:r>
              <a:rPr lang="en-US" b="1" dirty="0"/>
              <a:t>Indexes may be either Clustered or Non-Clustered.</a:t>
            </a:r>
            <a:endParaRPr lang="en-US" dirty="0"/>
          </a:p>
        </p:txBody>
      </p:sp>
    </p:spTree>
    <p:extLst>
      <p:ext uri="{BB962C8B-B14F-4D97-AF65-F5344CB8AC3E}">
        <p14:creationId xmlns:p14="http://schemas.microsoft.com/office/powerpoint/2010/main" val="7108596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defRPr/>
            </a:pPr>
            <a:r>
              <a:rPr lang="en-US" dirty="0"/>
              <a:t>PRIMARY KEY constraints create clustered indexes automatically if no clustered index already exists on the table.</a:t>
            </a:r>
          </a:p>
          <a:p>
            <a:pPr>
              <a:defRPr/>
            </a:pPr>
            <a:r>
              <a:rPr lang="en-US" dirty="0"/>
              <a:t>A clustered index rearranges the data in a sequential manner.</a:t>
            </a:r>
          </a:p>
          <a:p>
            <a:pPr>
              <a:defRPr/>
            </a:pPr>
            <a:r>
              <a:rPr lang="en-US" dirty="0"/>
              <a:t>Example:</a:t>
            </a:r>
          </a:p>
          <a:p>
            <a:pPr>
              <a:defRPr/>
            </a:pPr>
            <a:r>
              <a:rPr lang="en-US" dirty="0"/>
              <a:t>Telephone directory</a:t>
            </a:r>
          </a:p>
        </p:txBody>
      </p:sp>
    </p:spTree>
    <p:extLst>
      <p:ext uri="{BB962C8B-B14F-4D97-AF65-F5344CB8AC3E}">
        <p14:creationId xmlns:p14="http://schemas.microsoft.com/office/powerpoint/2010/main" val="2878000402"/>
      </p:ext>
    </p:extLst>
  </p:cSld>
  <p:clrMapOvr>
    <a:masterClrMapping/>
  </p:clrMapOvr>
  <p:transition spd="slow"/>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Non-Clustered indexes have structures that are different from the data rows. A non clustered index key value is used to point to data rows that contain the key value. This value is known as row locator.</a:t>
            </a:r>
          </a:p>
          <a:p>
            <a:pPr>
              <a:defRPr/>
            </a:pPr>
            <a:r>
              <a:rPr lang="en-US" dirty="0"/>
              <a:t>.</a:t>
            </a:r>
          </a:p>
        </p:txBody>
      </p:sp>
      <p:sp>
        <p:nvSpPr>
          <p:cNvPr id="31641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164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354BFD-0893-449C-A1F9-EEEC92C76F1E}" type="slidenum">
              <a:rPr lang="en-US" altLang="en-US" smtClean="0"/>
              <a:pPr/>
              <a:t>257</a:t>
            </a:fld>
            <a:endParaRPr lang="en-US" altLang="en-US"/>
          </a:p>
        </p:txBody>
      </p:sp>
    </p:spTree>
    <p:extLst>
      <p:ext uri="{BB962C8B-B14F-4D97-AF65-F5344CB8AC3E}">
        <p14:creationId xmlns:p14="http://schemas.microsoft.com/office/powerpoint/2010/main" val="33421511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defRPr/>
            </a:pPr>
            <a:r>
              <a:rPr lang="en-US" dirty="0"/>
              <a:t>Typically created on non-primary key columns used in JOIN, WHERE, and ORDER BY clause.</a:t>
            </a:r>
          </a:p>
        </p:txBody>
      </p:sp>
    </p:spTree>
    <p:extLst>
      <p:ext uri="{BB962C8B-B14F-4D97-AF65-F5344CB8AC3E}">
        <p14:creationId xmlns:p14="http://schemas.microsoft.com/office/powerpoint/2010/main" val="3163851049"/>
      </p:ext>
    </p:extLst>
  </p:cSld>
  <p:clrMapOvr>
    <a:masterClrMapping/>
  </p:clrMapOvr>
  <p:transition spd="slow"/>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defRPr/>
            </a:pPr>
            <a:r>
              <a:rPr lang="en-US" dirty="0"/>
              <a:t>In SQL Server, indexes are created on</a:t>
            </a:r>
          </a:p>
          <a:p>
            <a:pPr>
              <a:buFontTx/>
              <a:buNone/>
              <a:defRPr/>
            </a:pPr>
            <a:r>
              <a:rPr lang="en-US" dirty="0"/>
              <a:t>tables to increase the speed of data retrieval.</a:t>
            </a:r>
          </a:p>
          <a:p>
            <a:pPr>
              <a:defRPr/>
            </a:pPr>
            <a:r>
              <a:rPr lang="en-US" dirty="0"/>
              <a:t>UNIQUE INDEX</a:t>
            </a:r>
          </a:p>
          <a:p>
            <a:pPr>
              <a:defRPr/>
            </a:pPr>
            <a:r>
              <a:rPr lang="en-US" dirty="0"/>
              <a:t>Clustered INDEX</a:t>
            </a:r>
          </a:p>
          <a:p>
            <a:pPr>
              <a:defRPr/>
            </a:pPr>
            <a:r>
              <a:rPr lang="en-US" dirty="0"/>
              <a:t>Non Clustered Index</a:t>
            </a:r>
          </a:p>
          <a:p>
            <a:pPr marL="109728" indent="0">
              <a:buNone/>
              <a:defRPr/>
            </a:pPr>
            <a:endParaRPr lang="en-US" dirty="0"/>
          </a:p>
        </p:txBody>
      </p:sp>
      <p:sp>
        <p:nvSpPr>
          <p:cNvPr id="3184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184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2C2E76-40C1-4DD1-B062-E8E2B7E09BB5}" type="slidenum">
              <a:rPr lang="en-US" altLang="en-US" smtClean="0"/>
              <a:pPr/>
              <a:t>259</a:t>
            </a:fld>
            <a:endParaRPr lang="en-US" altLang="en-US"/>
          </a:p>
        </p:txBody>
      </p:sp>
      <p:sp>
        <p:nvSpPr>
          <p:cNvPr id="318469" name="Title 1"/>
          <p:cNvSpPr>
            <a:spLocks noGrp="1"/>
          </p:cNvSpPr>
          <p:nvPr>
            <p:ph type="title"/>
          </p:nvPr>
        </p:nvSpPr>
        <p:spPr/>
        <p:txBody>
          <a:bodyPr>
            <a:normAutofit fontScale="90000"/>
          </a:bodyPr>
          <a:lstStyle/>
          <a:p>
            <a:r>
              <a:rPr lang="en-US" altLang="en-US"/>
              <a:t>Types of Indexes</a:t>
            </a:r>
          </a:p>
        </p:txBody>
      </p:sp>
    </p:spTree>
    <p:extLst>
      <p:ext uri="{BB962C8B-B14F-4D97-AF65-F5344CB8AC3E}">
        <p14:creationId xmlns:p14="http://schemas.microsoft.com/office/powerpoint/2010/main" val="5142755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a:xfrm>
            <a:off x="976746" y="93518"/>
            <a:ext cx="7497763" cy="914400"/>
          </a:xfrm>
        </p:spPr>
        <p:txBody>
          <a:bodyPr/>
          <a:lstStyle/>
          <a:p>
            <a:r>
              <a:rPr lang="en-US" altLang="en-US" b="1" dirty="0"/>
              <a:t>Logical Data Model</a:t>
            </a:r>
            <a:endParaRPr lang="en-US" altLang="en-US" dirty="0"/>
          </a:p>
        </p:txBody>
      </p:sp>
      <p:sp>
        <p:nvSpPr>
          <p:cNvPr id="3" name="Content Placeholder 2"/>
          <p:cNvSpPr>
            <a:spLocks noGrp="1"/>
          </p:cNvSpPr>
          <p:nvPr>
            <p:ph idx="1"/>
          </p:nvPr>
        </p:nvSpPr>
        <p:spPr>
          <a:xfrm>
            <a:off x="1203325" y="1116014"/>
            <a:ext cx="4090988" cy="4098925"/>
          </a:xfrm>
        </p:spPr>
        <p:txBody>
          <a:bodyPr>
            <a:normAutofit/>
          </a:bodyPr>
          <a:lstStyle/>
          <a:p>
            <a:pPr>
              <a:defRPr/>
            </a:pPr>
            <a:r>
              <a:rPr lang="en-US" sz="2000" dirty="0"/>
              <a:t>A logical data model describes the data in as much detail as possible, without regard to how they will be physical implemented in the database.</a:t>
            </a:r>
          </a:p>
          <a:p>
            <a:pPr>
              <a:defRPr/>
            </a:pPr>
            <a:r>
              <a:rPr lang="en-US" sz="2000" dirty="0"/>
              <a:t>Identify entity and relationships.</a:t>
            </a:r>
          </a:p>
          <a:p>
            <a:pPr>
              <a:defRPr/>
            </a:pPr>
            <a:r>
              <a:rPr lang="en-US" sz="2000" dirty="0"/>
              <a:t>All attributes of each entity.</a:t>
            </a:r>
          </a:p>
          <a:p>
            <a:pPr>
              <a:defRPr/>
            </a:pPr>
            <a:r>
              <a:rPr lang="en-US" sz="2000" dirty="0"/>
              <a:t>Identify primary and foreign key.</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l="9500" t="4401" r="17377" b="3256"/>
          <a:stretch>
            <a:fillRect/>
          </a:stretch>
        </p:blipFill>
        <p:spPr bwMode="auto">
          <a:xfrm>
            <a:off x="5865813" y="1773238"/>
            <a:ext cx="4679950"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59597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A unique index does not allow any duplicate values in the index field of a table.</a:t>
            </a:r>
          </a:p>
          <a:p>
            <a:pPr>
              <a:buFontTx/>
              <a:buNone/>
              <a:defRPr/>
            </a:pPr>
            <a:endParaRPr lang="en-US" dirty="0"/>
          </a:p>
          <a:p>
            <a:pPr>
              <a:defRPr/>
            </a:pPr>
            <a:r>
              <a:rPr lang="en-US" dirty="0"/>
              <a:t>It ensures that every row in the table is unique.</a:t>
            </a:r>
          </a:p>
          <a:p>
            <a:pPr>
              <a:defRPr/>
            </a:pPr>
            <a:endParaRPr lang="en-US" dirty="0"/>
          </a:p>
          <a:p>
            <a:pPr>
              <a:defRPr/>
            </a:pPr>
            <a:r>
              <a:rPr lang="en-US" dirty="0"/>
              <a:t>While designing a unique index, consider the following guidelines:</a:t>
            </a:r>
          </a:p>
          <a:p>
            <a:pPr>
              <a:buFontTx/>
              <a:buNone/>
              <a:defRPr/>
            </a:pPr>
            <a:endParaRPr lang="en-US" dirty="0"/>
          </a:p>
          <a:p>
            <a:pPr lvl="1">
              <a:buFont typeface="Wingdings" pitchFamily="2" charset="2"/>
              <a:buChar char="Ø"/>
              <a:defRPr/>
            </a:pPr>
            <a:r>
              <a:rPr lang="en-US" dirty="0"/>
              <a:t>A unique index cannot be created if duplicate key values exists in the table.</a:t>
            </a:r>
          </a:p>
          <a:p>
            <a:pPr lvl="1">
              <a:buFont typeface="Wingdings" pitchFamily="2" charset="2"/>
              <a:buChar char="Ø"/>
              <a:defRPr/>
            </a:pPr>
            <a:r>
              <a:rPr lang="en-US" dirty="0"/>
              <a:t>Non-key columns can be included in a unique non-clustered index.</a:t>
            </a:r>
          </a:p>
          <a:p>
            <a:pPr lvl="1">
              <a:buFont typeface="Wingdings" pitchFamily="2" charset="2"/>
              <a:buChar char="Ø"/>
              <a:defRPr/>
            </a:pPr>
            <a:r>
              <a:rPr lang="en-US" dirty="0"/>
              <a:t>Syntax:</a:t>
            </a:r>
          </a:p>
          <a:p>
            <a:pPr marL="457200" lvl="1" indent="0">
              <a:buNone/>
              <a:defRPr/>
            </a:pPr>
            <a:r>
              <a:rPr lang="en-US" dirty="0"/>
              <a:t>Create unique clustered index </a:t>
            </a:r>
            <a:r>
              <a:rPr lang="en-US" dirty="0" err="1"/>
              <a:t>indexName</a:t>
            </a:r>
            <a:endParaRPr lang="en-US" dirty="0"/>
          </a:p>
          <a:p>
            <a:pPr marL="457200" lvl="1" indent="0">
              <a:buNone/>
              <a:defRPr/>
            </a:pPr>
            <a:r>
              <a:rPr lang="en-US" dirty="0"/>
              <a:t>On </a:t>
            </a:r>
            <a:r>
              <a:rPr lang="en-US" dirty="0" err="1"/>
              <a:t>tableName</a:t>
            </a:r>
            <a:r>
              <a:rPr lang="en-US" dirty="0"/>
              <a:t> (</a:t>
            </a:r>
            <a:r>
              <a:rPr lang="en-US" dirty="0" err="1"/>
              <a:t>columnName</a:t>
            </a:r>
            <a:r>
              <a:rPr lang="en-US" dirty="0"/>
              <a:t>)</a:t>
            </a:r>
          </a:p>
          <a:p>
            <a:pPr>
              <a:defRPr/>
            </a:pPr>
            <a:endParaRPr lang="en-US" dirty="0"/>
          </a:p>
        </p:txBody>
      </p:sp>
      <p:sp>
        <p:nvSpPr>
          <p:cNvPr id="3194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194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723953-5303-422F-9673-69EBE0CAFB9A}" type="slidenum">
              <a:rPr lang="en-US" altLang="en-US" smtClean="0"/>
              <a:pPr/>
              <a:t>260</a:t>
            </a:fld>
            <a:endParaRPr lang="en-US" altLang="en-US"/>
          </a:p>
        </p:txBody>
      </p:sp>
      <p:sp>
        <p:nvSpPr>
          <p:cNvPr id="319493" name="Title 1"/>
          <p:cNvSpPr>
            <a:spLocks noGrp="1"/>
          </p:cNvSpPr>
          <p:nvPr>
            <p:ph type="title"/>
          </p:nvPr>
        </p:nvSpPr>
        <p:spPr/>
        <p:txBody>
          <a:bodyPr>
            <a:normAutofit fontScale="90000"/>
          </a:bodyPr>
          <a:lstStyle/>
          <a:p>
            <a:r>
              <a:rPr lang="en-US" altLang="en-US"/>
              <a:t>UNIQUE INDEX:</a:t>
            </a:r>
          </a:p>
        </p:txBody>
      </p:sp>
    </p:spTree>
    <p:extLst>
      <p:ext uri="{BB962C8B-B14F-4D97-AF65-F5344CB8AC3E}">
        <p14:creationId xmlns:p14="http://schemas.microsoft.com/office/powerpoint/2010/main" val="2689854645"/>
      </p:ext>
    </p:extLst>
  </p:cSld>
  <p:clrMapOvr>
    <a:masterClrMapping/>
  </p:clrMapOvr>
  <p:transition spd="slow"/>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note that unique indexes cannot be created on a single column if the column contains NULL in more than one row. Similarly indexes cannot be created on multiple columns if the combination of the columns contains NULL in some rows. The NULL values are treated as duplicate values.</a:t>
            </a:r>
            <a:br>
              <a:rPr lang="en-US" dirty="0"/>
            </a:br>
            <a:endParaRPr lang="en-US" dirty="0"/>
          </a:p>
        </p:txBody>
      </p:sp>
      <p:sp>
        <p:nvSpPr>
          <p:cNvPr id="32051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205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C578AD-A80A-418A-99DC-B1A05FB8458C}" type="slidenum">
              <a:rPr lang="en-US" altLang="en-US" smtClean="0"/>
              <a:pPr/>
              <a:t>261</a:t>
            </a:fld>
            <a:endParaRPr lang="en-US" altLang="en-US"/>
          </a:p>
        </p:txBody>
      </p:sp>
    </p:spTree>
    <p:extLst>
      <p:ext uri="{BB962C8B-B14F-4D97-AF65-F5344CB8AC3E}">
        <p14:creationId xmlns:p14="http://schemas.microsoft.com/office/powerpoint/2010/main" val="521148787"/>
      </p:ext>
    </p:extLst>
  </p:cSld>
  <p:clrMapOvr>
    <a:masterClrMapping/>
  </p:clrMapOvr>
  <p:transition spd="slow"/>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222" y="739739"/>
            <a:ext cx="11075542" cy="5616611"/>
          </a:xfrm>
        </p:spPr>
        <p:txBody>
          <a:bodyPr/>
          <a:lstStyle/>
          <a:p>
            <a:pPr>
              <a:defRPr/>
            </a:pPr>
            <a:r>
              <a:rPr lang="en-US" dirty="0"/>
              <a:t>Clustered indexes can be created in SQL Server databases. In such cases the logical order of the index key values will be the same as the physical order of rows in the table. A table can have only one clustered index, but a clustered index has more than one column.</a:t>
            </a:r>
          </a:p>
          <a:p>
            <a:pPr>
              <a:defRPr/>
            </a:pPr>
            <a:endParaRPr lang="en-US" dirty="0"/>
          </a:p>
        </p:txBody>
      </p:sp>
      <p:sp>
        <p:nvSpPr>
          <p:cNvPr id="3215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Indexes</a:t>
            </a:r>
          </a:p>
        </p:txBody>
      </p:sp>
      <p:sp>
        <p:nvSpPr>
          <p:cNvPr id="3215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42B944-2C58-4FD7-A8EC-DFD4D83FB37D}" type="slidenum">
              <a:rPr lang="en-US" altLang="en-US" smtClean="0"/>
              <a:pPr/>
              <a:t>262</a:t>
            </a:fld>
            <a:endParaRPr lang="en-US" altLang="en-US"/>
          </a:p>
        </p:txBody>
      </p:sp>
      <p:sp>
        <p:nvSpPr>
          <p:cNvPr id="321541" name="Title 1"/>
          <p:cNvSpPr>
            <a:spLocks noGrp="1"/>
          </p:cNvSpPr>
          <p:nvPr>
            <p:ph type="title"/>
          </p:nvPr>
        </p:nvSpPr>
        <p:spPr/>
        <p:txBody>
          <a:bodyPr>
            <a:normAutofit fontScale="90000"/>
          </a:bodyPr>
          <a:lstStyle/>
          <a:p>
            <a:r>
              <a:rPr lang="en-US" altLang="en-US"/>
              <a:t>Clustered Index</a:t>
            </a:r>
          </a:p>
        </p:txBody>
      </p:sp>
      <p:sp>
        <p:nvSpPr>
          <p:cNvPr id="5" name="Rectangle 3">
            <a:extLst>
              <a:ext uri="{FF2B5EF4-FFF2-40B4-BE49-F238E27FC236}">
                <a16:creationId xmlns:a16="http://schemas.microsoft.com/office/drawing/2014/main" id="{22E56139-BCCF-436E-B63E-75FD5974F518}"/>
              </a:ext>
            </a:extLst>
          </p:cNvPr>
          <p:cNvSpPr>
            <a:spLocks noChangeArrowheads="1"/>
          </p:cNvSpPr>
          <p:nvPr/>
        </p:nvSpPr>
        <p:spPr bwMode="auto">
          <a:xfrm>
            <a:off x="1431235" y="3905686"/>
            <a:ext cx="1032344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CREATE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CLUSTERED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INDEX</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CIX_EmpDetails_EmpId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dbo</a:t>
            </a:r>
            <a:r>
              <a:rPr kumimoji="0" lang="en-US" altLang="en-US" b="0" i="0" u="none" strike="noStrike" cap="none" normalizeH="0" baseline="0" dirty="0" err="1">
                <a:ln>
                  <a:noFill/>
                </a:ln>
                <a:solidFill>
                  <a:srgbClr val="99999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EmployeeDetails</a:t>
            </a:r>
            <a:r>
              <a:rPr kumimoji="0" lang="en-US" altLang="en-US"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EmployeeID</a:t>
            </a:r>
            <a:r>
              <a:rPr kumimoji="0" lang="en-US" altLang="en-US"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FCAA360-73E1-4C56-841F-C5841A6E41D9}"/>
              </a:ext>
            </a:extLst>
          </p:cNvPr>
          <p:cNvSpPr>
            <a:spLocks noChangeArrowheads="1"/>
          </p:cNvSpPr>
          <p:nvPr/>
        </p:nvSpPr>
        <p:spPr bwMode="auto">
          <a:xfrm>
            <a:off x="1431235" y="5133376"/>
            <a:ext cx="10146847"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0077AA"/>
                </a:solidFill>
                <a:latin typeface="Courier New" panose="02070309020205020404" pitchFamily="49" charset="0"/>
                <a:cs typeface="Courier New" panose="02070309020205020404" pitchFamily="49" charset="0"/>
              </a:rPr>
              <a:t>Two columns clustered index:</a:t>
            </a:r>
            <a:endParaRPr kumimoji="0" lang="en-US" altLang="en-US" sz="2400" b="1"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CREATE</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CLUSTERED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INDEX</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CIX_EmpDetails_EmpId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ON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dbo</a:t>
            </a:r>
            <a:r>
              <a:rPr kumimoji="0" lang="en-US" altLang="en-US" sz="2000" b="0" i="0" u="none" strike="noStrike" cap="none" normalizeH="0" baseline="0" dirty="0" err="1">
                <a:ln>
                  <a:noFill/>
                </a:ln>
                <a:solidFill>
                  <a:srgbClr val="99999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EmployeeDetails</a:t>
            </a:r>
            <a:r>
              <a:rPr kumimoji="0" lang="en-US" altLang="en-US" sz="2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EmployeeID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ASC</a:t>
            </a:r>
            <a:r>
              <a:rPr kumimoji="0" lang="en-US" altLang="en-US" sz="2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PassportNumber</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DESC</a:t>
            </a:r>
            <a:r>
              <a:rPr kumimoji="0" lang="en-US" altLang="en-US" sz="2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95167EAE-17F4-4DF6-8AF7-C62BF2054907}"/>
              </a:ext>
            </a:extLst>
          </p:cNvPr>
          <p:cNvSpPr>
            <a:spLocks noChangeArrowheads="1"/>
          </p:cNvSpPr>
          <p:nvPr/>
        </p:nvSpPr>
        <p:spPr bwMode="auto">
          <a:xfrm>
            <a:off x="1431235" y="2675315"/>
            <a:ext cx="67221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CREATE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Clustered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INDEX</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9A6E3A"/>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index_name</a:t>
            </a:r>
            <a:r>
              <a:rPr kumimoji="0" lang="en-US" altLang="en-US" b="0" i="0" u="none" strike="noStrike" cap="none" normalizeH="0" baseline="0" dirty="0">
                <a:ln>
                  <a:noFill/>
                </a:ln>
                <a:solidFill>
                  <a:srgbClr val="9A6E3A"/>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9A6E3A"/>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b="0" i="0" u="none" strike="noStrike" cap="none" normalizeH="0" baseline="0" dirty="0">
                <a:ln>
                  <a:noFill/>
                </a:ln>
                <a:solidFill>
                  <a:srgbClr val="9A6E3A"/>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77AA"/>
                </a:solidFill>
                <a:effectLst/>
                <a:latin typeface="Courier New" panose="02070309020205020404" pitchFamily="49" charset="0"/>
                <a:cs typeface="Courier New" panose="02070309020205020404" pitchFamily="49" charset="0"/>
              </a:rPr>
              <a:t>column</a:t>
            </a:r>
            <a:r>
              <a:rPr kumimoji="0" lang="en-US" altLang="en-US"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1983043"/>
      </p:ext>
    </p:extLst>
  </p:cSld>
  <p:clrMapOvr>
    <a:masterClrMapping/>
  </p:clrMapOvr>
  <p:transition spd="slow"/>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a:t>Indexes can be deleted. Usually an index is considered for deletion when the performance of the INSERT,UPDATE and DELETE operations are hindered by the Index.</a:t>
            </a:r>
          </a:p>
          <a:p>
            <a:pPr marL="0" indent="0">
              <a:buNone/>
              <a:defRPr/>
            </a:pPr>
            <a:r>
              <a:rPr lang="en-US" dirty="0"/>
              <a:t>DROP index </a:t>
            </a:r>
            <a:r>
              <a:rPr lang="en-US" dirty="0" err="1"/>
              <a:t>tableName.indexName</a:t>
            </a:r>
            <a:r>
              <a:rPr lang="en-US" dirty="0"/>
              <a:t>;</a:t>
            </a:r>
          </a:p>
          <a:p>
            <a:pPr marL="0" indent="0">
              <a:buNone/>
              <a:defRPr/>
            </a:pPr>
            <a:endParaRPr lang="en-US" dirty="0"/>
          </a:p>
        </p:txBody>
      </p:sp>
      <p:sp>
        <p:nvSpPr>
          <p:cNvPr id="3225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Indexes</a:t>
            </a:r>
          </a:p>
        </p:txBody>
      </p:sp>
      <p:sp>
        <p:nvSpPr>
          <p:cNvPr id="3225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47A6D8-8F29-476B-9503-FC600C00D41C}" type="slidenum">
              <a:rPr lang="en-US" altLang="en-US" smtClean="0"/>
              <a:pPr/>
              <a:t>263</a:t>
            </a:fld>
            <a:endParaRPr lang="en-US" altLang="en-US"/>
          </a:p>
        </p:txBody>
      </p:sp>
    </p:spTree>
    <p:extLst>
      <p:ext uri="{BB962C8B-B14F-4D97-AF65-F5344CB8AC3E}">
        <p14:creationId xmlns:p14="http://schemas.microsoft.com/office/powerpoint/2010/main" val="402035032"/>
      </p:ext>
    </p:extLst>
  </p:cSld>
  <p:clrMapOvr>
    <a:masterClrMapping/>
  </p:clrMapOvr>
  <p:transition spd="slow"/>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lstStyle/>
          <a:p>
            <a:r>
              <a:rPr lang="en-US" dirty="0"/>
              <a:t>Triggers in SQL Server 2012 are a special kind of stored procedure that fires automatically; they are invoked or executed when an event occurs in the database server.</a:t>
            </a:r>
          </a:p>
          <a:p>
            <a:r>
              <a:rPr lang="en-US" dirty="0"/>
              <a:t>We can create Data Manipulation Language (DML) triggers and Data Definition Language (DDL) triggers in SQL Server 2012.</a:t>
            </a:r>
          </a:p>
          <a:p>
            <a:r>
              <a:rPr lang="en-US" dirty="0"/>
              <a:t>When the user wants to modify data using a DML event then the DML trigger is executed. In other words, a DML trigger is used for INSERT, DELETE and UPDATE statements of a table or view. </a:t>
            </a:r>
          </a:p>
          <a:p>
            <a:r>
              <a:rPr lang="en-US" dirty="0"/>
              <a:t>When the user attempts to perform an operation using DDL then the DDL trigger is executed. In other words, a DDL trigger is executed for CREATE, ALTER and DROP statements of a table or view.</a:t>
            </a:r>
          </a:p>
          <a:p>
            <a:r>
              <a:rPr lang="en-US" dirty="0"/>
              <a:t>There are two types of triggers AFTER TRIGGER and INSTEAD OF TRIGGER</a:t>
            </a:r>
          </a:p>
        </p:txBody>
      </p:sp>
    </p:spTree>
    <p:extLst>
      <p:ext uri="{BB962C8B-B14F-4D97-AF65-F5344CB8AC3E}">
        <p14:creationId xmlns:p14="http://schemas.microsoft.com/office/powerpoint/2010/main" val="36656989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DML Triggers in SQL Server:</a:t>
            </a:r>
          </a:p>
          <a:p>
            <a:pPr fontAlgn="base"/>
            <a:r>
              <a:rPr lang="en-US" dirty="0"/>
              <a:t>DML triggers in SQL Server are fired when a DML event occurs. i.e. when data is inserted/ updated/deleted in the table by a user.</a:t>
            </a:r>
          </a:p>
          <a:p>
            <a:pPr marL="0" indent="0">
              <a:buNone/>
            </a:pPr>
            <a:r>
              <a:rPr lang="en-US" dirty="0"/>
              <a:t>Syntax:</a:t>
            </a:r>
          </a:p>
          <a:p>
            <a:pPr marL="0" indent="0" fontAlgn="base" latinLnBrk="1">
              <a:buNone/>
            </a:pPr>
            <a:r>
              <a:rPr lang="en-US" sz="2200" dirty="0"/>
              <a:t>CREATE TRIGGER </a:t>
            </a:r>
            <a:r>
              <a:rPr lang="en-US" sz="2200" dirty="0" err="1"/>
              <a:t>TR_UPD_Locations</a:t>
            </a:r>
            <a:r>
              <a:rPr lang="en-US" sz="2200" dirty="0"/>
              <a:t> ON Customer</a:t>
            </a:r>
          </a:p>
          <a:p>
            <a:pPr marL="0" indent="0" fontAlgn="base" latinLnBrk="1">
              <a:buNone/>
            </a:pPr>
            <a:r>
              <a:rPr lang="en-US" sz="2200" dirty="0"/>
              <a:t>FOR INSERT</a:t>
            </a:r>
          </a:p>
          <a:p>
            <a:pPr marL="0" indent="0" fontAlgn="base" latinLnBrk="1">
              <a:buNone/>
            </a:pPr>
            <a:r>
              <a:rPr lang="en-US" sz="2200" dirty="0"/>
              <a:t>AS</a:t>
            </a:r>
          </a:p>
          <a:p>
            <a:pPr marL="0" indent="0" fontAlgn="base" latinLnBrk="1">
              <a:buNone/>
            </a:pPr>
            <a:r>
              <a:rPr lang="en-US" sz="2200" dirty="0"/>
              <a:t> </a:t>
            </a:r>
          </a:p>
          <a:p>
            <a:pPr marL="0" indent="0" fontAlgn="base" latinLnBrk="1">
              <a:buNone/>
            </a:pPr>
            <a:r>
              <a:rPr lang="en-US" sz="2200" dirty="0"/>
              <a:t>BEGIN</a:t>
            </a:r>
          </a:p>
          <a:p>
            <a:pPr marL="0" indent="0" fontAlgn="base" latinLnBrk="1">
              <a:buNone/>
            </a:pPr>
            <a:r>
              <a:rPr lang="en-US" sz="2200" dirty="0"/>
              <a:t>  INSERT INTO </a:t>
            </a:r>
            <a:r>
              <a:rPr lang="en-US" sz="2200" dirty="0" err="1"/>
              <a:t>ExistingTable</a:t>
            </a:r>
            <a:endParaRPr lang="en-US" sz="2200" dirty="0"/>
          </a:p>
          <a:p>
            <a:pPr marL="0" indent="0" fontAlgn="base" latinLnBrk="1">
              <a:buNone/>
            </a:pPr>
            <a:r>
              <a:rPr lang="en-US" sz="2200" dirty="0"/>
              <a:t>  SELECT </a:t>
            </a:r>
            <a:r>
              <a:rPr lang="en-US" sz="2200" dirty="0" err="1"/>
              <a:t>costomerID</a:t>
            </a:r>
            <a:endParaRPr lang="en-US" sz="2200" dirty="0"/>
          </a:p>
          <a:p>
            <a:pPr marL="0" indent="0" fontAlgn="base" latinLnBrk="1">
              <a:buNone/>
            </a:pPr>
            <a:r>
              <a:rPr lang="en-US" sz="2200" dirty="0"/>
              <a:t>    ,</a:t>
            </a:r>
            <a:r>
              <a:rPr lang="en-US" sz="2200" dirty="0" err="1"/>
              <a:t>getdate</a:t>
            </a:r>
            <a:r>
              <a:rPr lang="en-US" sz="2200" dirty="0"/>
              <a:t>()</a:t>
            </a:r>
          </a:p>
          <a:p>
            <a:pPr marL="0" indent="0" fontAlgn="base" latinLnBrk="1">
              <a:buNone/>
            </a:pPr>
            <a:r>
              <a:rPr lang="en-US" sz="2200" dirty="0"/>
              <a:t>  FROM inserted</a:t>
            </a:r>
          </a:p>
          <a:p>
            <a:pPr marL="0" indent="0" fontAlgn="base" latinLnBrk="1">
              <a:buNone/>
            </a:pPr>
            <a:r>
              <a:rPr lang="en-US" sz="2200" dirty="0"/>
              <a:t>END</a:t>
            </a:r>
          </a:p>
          <a:p>
            <a:pPr marL="0" indent="0">
              <a:buNone/>
            </a:pPr>
            <a:endParaRPr lang="en-US" dirty="0"/>
          </a:p>
        </p:txBody>
      </p:sp>
    </p:spTree>
    <p:extLst>
      <p:ext uri="{BB962C8B-B14F-4D97-AF65-F5344CB8AC3E}">
        <p14:creationId xmlns:p14="http://schemas.microsoft.com/office/powerpoint/2010/main" val="401454755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lnSpcReduction="10000"/>
          </a:bodyPr>
          <a:lstStyle/>
          <a:p>
            <a:pPr marL="0" indent="0">
              <a:buNone/>
            </a:pPr>
            <a:r>
              <a:rPr lang="en-US" sz="1800" b="1" dirty="0"/>
              <a:t>Basic insert trigger:</a:t>
            </a:r>
          </a:p>
          <a:p>
            <a:pPr marL="0" indent="0">
              <a:buNone/>
            </a:pPr>
            <a:r>
              <a:rPr lang="en-US" sz="1400" dirty="0"/>
              <a:t>create trigger </a:t>
            </a:r>
            <a:r>
              <a:rPr lang="en-US" sz="1400" dirty="0" err="1"/>
              <a:t>tr_insert_employee</a:t>
            </a:r>
            <a:endParaRPr lang="en-US" sz="1400" dirty="0"/>
          </a:p>
          <a:p>
            <a:pPr marL="0" indent="0">
              <a:buNone/>
            </a:pPr>
            <a:r>
              <a:rPr lang="en-US" sz="1400" dirty="0"/>
              <a:t>on Employees</a:t>
            </a:r>
          </a:p>
          <a:p>
            <a:pPr marL="0" indent="0">
              <a:buNone/>
            </a:pPr>
            <a:r>
              <a:rPr lang="en-US" sz="1400" dirty="0"/>
              <a:t>after insert</a:t>
            </a:r>
          </a:p>
          <a:p>
            <a:pPr marL="0" indent="0">
              <a:buNone/>
            </a:pPr>
            <a:r>
              <a:rPr lang="en-US" sz="1400" dirty="0"/>
              <a:t>as</a:t>
            </a:r>
          </a:p>
          <a:p>
            <a:pPr marL="0" indent="0">
              <a:buNone/>
            </a:pPr>
            <a:r>
              <a:rPr lang="en-US" sz="1400" dirty="0"/>
              <a:t>begin</a:t>
            </a:r>
          </a:p>
          <a:p>
            <a:pPr marL="0" indent="0">
              <a:buNone/>
            </a:pPr>
            <a:r>
              <a:rPr lang="en-US" sz="1400" dirty="0"/>
              <a:t>print 'value inserted in the table employees'</a:t>
            </a:r>
          </a:p>
          <a:p>
            <a:pPr marL="0" indent="0">
              <a:buNone/>
            </a:pPr>
            <a:r>
              <a:rPr lang="en-US" sz="1400" dirty="0"/>
              <a:t>select * from inserted</a:t>
            </a:r>
          </a:p>
          <a:p>
            <a:pPr marL="0" indent="0">
              <a:buNone/>
            </a:pPr>
            <a:r>
              <a:rPr lang="en-US" sz="1400" dirty="0"/>
              <a:t>End</a:t>
            </a:r>
          </a:p>
          <a:p>
            <a:pPr marL="0" indent="0">
              <a:buNone/>
            </a:pPr>
            <a:r>
              <a:rPr lang="en-US" sz="1400" b="1" dirty="0"/>
              <a:t>Delete Trigger:</a:t>
            </a:r>
          </a:p>
          <a:p>
            <a:pPr marL="0" indent="0">
              <a:buNone/>
            </a:pPr>
            <a:r>
              <a:rPr lang="en-US" sz="1300" dirty="0"/>
              <a:t>create trigger </a:t>
            </a:r>
            <a:r>
              <a:rPr lang="en-US" sz="1300" dirty="0" err="1"/>
              <a:t>tr_del_empl</a:t>
            </a:r>
            <a:endParaRPr lang="en-US" sz="1300" dirty="0"/>
          </a:p>
          <a:p>
            <a:pPr marL="0" indent="0">
              <a:buNone/>
            </a:pPr>
            <a:r>
              <a:rPr lang="en-US" sz="1300" dirty="0"/>
              <a:t>on employees</a:t>
            </a:r>
          </a:p>
          <a:p>
            <a:pPr marL="0" indent="0">
              <a:buNone/>
            </a:pPr>
            <a:r>
              <a:rPr lang="en-US" sz="1300" dirty="0"/>
              <a:t>after delete</a:t>
            </a:r>
          </a:p>
          <a:p>
            <a:pPr marL="0" indent="0">
              <a:buNone/>
            </a:pPr>
            <a:r>
              <a:rPr lang="en-US" sz="1300" dirty="0"/>
              <a:t>as</a:t>
            </a:r>
          </a:p>
          <a:p>
            <a:pPr marL="0" indent="0">
              <a:buNone/>
            </a:pPr>
            <a:r>
              <a:rPr lang="en-US" sz="1300" dirty="0"/>
              <a:t>begin</a:t>
            </a:r>
          </a:p>
          <a:p>
            <a:pPr marL="0" indent="0">
              <a:buNone/>
            </a:pPr>
            <a:r>
              <a:rPr lang="en-US" sz="1300" dirty="0"/>
              <a:t>print '</a:t>
            </a:r>
            <a:r>
              <a:rPr lang="en-US" sz="1300" dirty="0" err="1"/>
              <a:t>somethig</a:t>
            </a:r>
            <a:r>
              <a:rPr lang="en-US" sz="1300" dirty="0"/>
              <a:t> deleted from the employees table'</a:t>
            </a:r>
          </a:p>
          <a:p>
            <a:pPr marL="0" indent="0">
              <a:buNone/>
            </a:pPr>
            <a:r>
              <a:rPr lang="en-US" sz="1300" dirty="0"/>
              <a:t>end</a:t>
            </a:r>
          </a:p>
          <a:p>
            <a:pPr marL="0" indent="0">
              <a:buNone/>
            </a:pPr>
            <a:r>
              <a:rPr lang="en-US" sz="1300" dirty="0"/>
              <a:t>delete from employees where </a:t>
            </a:r>
            <a:r>
              <a:rPr lang="en-US" sz="1300" dirty="0" err="1"/>
              <a:t>EmployeeID</a:t>
            </a:r>
            <a:r>
              <a:rPr lang="en-US" sz="1300" dirty="0"/>
              <a:t> = 10;</a:t>
            </a:r>
            <a:endParaRPr lang="en-US" sz="500" b="1" dirty="0"/>
          </a:p>
          <a:p>
            <a:pPr marL="0" indent="0">
              <a:buNone/>
            </a:pPr>
            <a:endParaRPr lang="en-US" sz="1400" b="1" dirty="0"/>
          </a:p>
          <a:p>
            <a:pPr marL="0" indent="0">
              <a:buNone/>
            </a:pPr>
            <a:endParaRPr lang="en-US" sz="1400" dirty="0"/>
          </a:p>
        </p:txBody>
      </p:sp>
    </p:spTree>
    <p:extLst>
      <p:ext uri="{BB962C8B-B14F-4D97-AF65-F5344CB8AC3E}">
        <p14:creationId xmlns:p14="http://schemas.microsoft.com/office/powerpoint/2010/main" val="205994432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a:bodyPr>
          <a:lstStyle/>
          <a:p>
            <a:pPr marL="0" indent="0">
              <a:buNone/>
            </a:pPr>
            <a:r>
              <a:rPr lang="en-US" sz="1800" b="1" dirty="0"/>
              <a:t>Audit Table for Trigger:</a:t>
            </a:r>
          </a:p>
          <a:p>
            <a:pPr marL="0" indent="0">
              <a:buNone/>
            </a:pPr>
            <a:r>
              <a:rPr lang="en-US" sz="1800" dirty="0"/>
              <a:t>create trigger </a:t>
            </a:r>
            <a:r>
              <a:rPr lang="en-US" sz="1800" dirty="0" err="1"/>
              <a:t>tr_audit_info</a:t>
            </a:r>
            <a:endParaRPr lang="en-US" sz="1800" dirty="0"/>
          </a:p>
          <a:p>
            <a:pPr marL="0" indent="0">
              <a:buNone/>
            </a:pPr>
            <a:r>
              <a:rPr lang="en-US" sz="1800" dirty="0"/>
              <a:t>on employees</a:t>
            </a:r>
          </a:p>
          <a:p>
            <a:pPr marL="0" indent="0">
              <a:buNone/>
            </a:pPr>
            <a:r>
              <a:rPr lang="en-US" sz="1800" dirty="0"/>
              <a:t>after insert, delete</a:t>
            </a:r>
          </a:p>
          <a:p>
            <a:pPr marL="0" indent="0">
              <a:buNone/>
            </a:pPr>
            <a:r>
              <a:rPr lang="en-US" sz="1800" dirty="0"/>
              <a:t>as</a:t>
            </a:r>
          </a:p>
          <a:p>
            <a:pPr marL="0" indent="0">
              <a:buNone/>
            </a:pPr>
            <a:r>
              <a:rPr lang="en-US" sz="1800" dirty="0"/>
              <a:t>declare @id int, @name varchar(255)</a:t>
            </a:r>
          </a:p>
          <a:p>
            <a:pPr marL="0" indent="0">
              <a:buNone/>
            </a:pPr>
            <a:r>
              <a:rPr lang="en-US" sz="1800" dirty="0"/>
              <a:t>begin</a:t>
            </a:r>
          </a:p>
          <a:p>
            <a:pPr marL="0" indent="0">
              <a:buNone/>
            </a:pPr>
            <a:r>
              <a:rPr lang="en-US" sz="1800" dirty="0"/>
              <a:t>select @id = </a:t>
            </a:r>
            <a:r>
              <a:rPr lang="en-US" sz="1800" dirty="0" err="1"/>
              <a:t>EmployeeID</a:t>
            </a:r>
            <a:r>
              <a:rPr lang="en-US" sz="1800" dirty="0"/>
              <a:t>, @name = FirstName from inserted</a:t>
            </a:r>
          </a:p>
          <a:p>
            <a:pPr marL="0" indent="0">
              <a:buNone/>
            </a:pPr>
            <a:r>
              <a:rPr lang="en-US" sz="1800" dirty="0"/>
              <a:t>insert into  </a:t>
            </a:r>
            <a:r>
              <a:rPr lang="en-US" sz="1800" dirty="0" err="1"/>
              <a:t>audit_empoyees_table</a:t>
            </a:r>
            <a:r>
              <a:rPr lang="en-US" sz="1800" dirty="0"/>
              <a:t> values ('student with id ' + cast(@id as varchar(50)) + 'and name ' + cast(@name as varchar(100)) + ' is inserted at ' + cast(GETDATE() as varchar(50)))</a:t>
            </a:r>
          </a:p>
          <a:p>
            <a:pPr marL="0" indent="0">
              <a:buNone/>
            </a:pPr>
            <a:r>
              <a:rPr lang="en-US" sz="1800" dirty="0"/>
              <a:t>End</a:t>
            </a:r>
          </a:p>
          <a:p>
            <a:pPr marL="0" indent="0">
              <a:buNone/>
            </a:pPr>
            <a:endParaRPr lang="en-US" sz="1800" dirty="0"/>
          </a:p>
          <a:p>
            <a:pPr marL="0" indent="0">
              <a:buNone/>
            </a:pPr>
            <a:endParaRPr lang="en-US" sz="1050" b="1" dirty="0"/>
          </a:p>
        </p:txBody>
      </p:sp>
    </p:spTree>
    <p:extLst>
      <p:ext uri="{BB962C8B-B14F-4D97-AF65-F5344CB8AC3E}">
        <p14:creationId xmlns:p14="http://schemas.microsoft.com/office/powerpoint/2010/main" val="30519477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lnSpcReduction="10000"/>
          </a:bodyPr>
          <a:lstStyle/>
          <a:p>
            <a:pPr marL="0" indent="0">
              <a:buNone/>
            </a:pPr>
            <a:r>
              <a:rPr lang="en-US" sz="1800" b="1" dirty="0"/>
              <a:t>Update Trigger:</a:t>
            </a:r>
          </a:p>
          <a:p>
            <a:pPr marL="0" indent="0">
              <a:buNone/>
            </a:pPr>
            <a:r>
              <a:rPr lang="en-US" sz="1800" dirty="0"/>
              <a:t>create trigger </a:t>
            </a:r>
            <a:r>
              <a:rPr lang="en-US" sz="1800" dirty="0" err="1"/>
              <a:t>tr_update_empl</a:t>
            </a:r>
            <a:endParaRPr lang="en-US" sz="1800" dirty="0"/>
          </a:p>
          <a:p>
            <a:pPr marL="0" indent="0">
              <a:buNone/>
            </a:pPr>
            <a:r>
              <a:rPr lang="en-US" sz="1800" dirty="0"/>
              <a:t>on employees</a:t>
            </a:r>
          </a:p>
          <a:p>
            <a:pPr marL="0" indent="0">
              <a:buNone/>
            </a:pPr>
            <a:r>
              <a:rPr lang="en-US" sz="1800" dirty="0"/>
              <a:t>after update</a:t>
            </a:r>
          </a:p>
          <a:p>
            <a:pPr marL="0" indent="0">
              <a:buNone/>
            </a:pPr>
            <a:r>
              <a:rPr lang="en-US" sz="1800" dirty="0"/>
              <a:t>as</a:t>
            </a:r>
          </a:p>
          <a:p>
            <a:pPr marL="0" indent="0">
              <a:buNone/>
            </a:pPr>
            <a:r>
              <a:rPr lang="en-US" sz="1800" dirty="0"/>
              <a:t>begin </a:t>
            </a:r>
          </a:p>
          <a:p>
            <a:pPr marL="0" indent="0">
              <a:buNone/>
            </a:pPr>
            <a:r>
              <a:rPr lang="en-US" sz="1800" dirty="0"/>
              <a:t>select * from inserted</a:t>
            </a:r>
          </a:p>
          <a:p>
            <a:pPr marL="0" indent="0">
              <a:buNone/>
            </a:pPr>
            <a:r>
              <a:rPr lang="en-US" sz="1800" dirty="0"/>
              <a:t>select * from deleted</a:t>
            </a:r>
          </a:p>
          <a:p>
            <a:pPr marL="0" indent="0">
              <a:buNone/>
            </a:pPr>
            <a:r>
              <a:rPr lang="en-US" sz="1800" dirty="0"/>
              <a:t>End</a:t>
            </a:r>
          </a:p>
          <a:p>
            <a:pPr marL="0" indent="0">
              <a:buNone/>
            </a:pPr>
            <a:r>
              <a:rPr lang="en-US" sz="1800" b="1" dirty="0"/>
              <a:t>Instead of Triggers:</a:t>
            </a:r>
          </a:p>
          <a:p>
            <a:pPr marL="0" indent="0">
              <a:buNone/>
            </a:pPr>
            <a:r>
              <a:rPr lang="en-US" sz="1500" dirty="0"/>
              <a:t>create trigger </a:t>
            </a:r>
            <a:r>
              <a:rPr lang="en-US" sz="1500" dirty="0" err="1"/>
              <a:t>tr_instead_insert</a:t>
            </a:r>
            <a:endParaRPr lang="en-US" sz="1500" dirty="0"/>
          </a:p>
          <a:p>
            <a:pPr marL="0" indent="0">
              <a:buNone/>
            </a:pPr>
            <a:r>
              <a:rPr lang="en-US" sz="1500" dirty="0"/>
              <a:t>on employees instead of insert</a:t>
            </a:r>
          </a:p>
          <a:p>
            <a:pPr marL="0" indent="0">
              <a:buNone/>
            </a:pPr>
            <a:r>
              <a:rPr lang="en-US" sz="1500" dirty="0"/>
              <a:t>as</a:t>
            </a:r>
          </a:p>
          <a:p>
            <a:pPr marL="0" indent="0">
              <a:buNone/>
            </a:pPr>
            <a:r>
              <a:rPr lang="en-US" sz="1500" dirty="0"/>
              <a:t>begin</a:t>
            </a:r>
          </a:p>
          <a:p>
            <a:pPr marL="0" indent="0">
              <a:buNone/>
            </a:pPr>
            <a:r>
              <a:rPr lang="en-US" sz="1500" dirty="0"/>
              <a:t>print 'data inserted in the table employees'</a:t>
            </a:r>
          </a:p>
          <a:p>
            <a:pPr marL="0" indent="0">
              <a:buNone/>
            </a:pPr>
            <a:r>
              <a:rPr lang="en-US" sz="1500" dirty="0"/>
              <a:t>end</a:t>
            </a:r>
            <a:endParaRPr lang="en-US" sz="200" b="1" dirty="0"/>
          </a:p>
        </p:txBody>
      </p:sp>
    </p:spTree>
    <p:extLst>
      <p:ext uri="{BB962C8B-B14F-4D97-AF65-F5344CB8AC3E}">
        <p14:creationId xmlns:p14="http://schemas.microsoft.com/office/powerpoint/2010/main" val="3313016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a:bodyPr>
          <a:lstStyle/>
          <a:p>
            <a:pPr marL="0" indent="0">
              <a:buNone/>
            </a:pPr>
            <a:r>
              <a:rPr lang="en-US" b="1" dirty="0"/>
              <a:t>Instead </a:t>
            </a:r>
            <a:r>
              <a:rPr lang="en-US" b="1"/>
              <a:t>of Trigger:</a:t>
            </a:r>
            <a:endParaRPr lang="en-US" b="1" dirty="0"/>
          </a:p>
          <a:p>
            <a:pPr marL="0" indent="0">
              <a:buNone/>
            </a:pPr>
            <a:r>
              <a:rPr lang="en-US" dirty="0"/>
              <a:t>create trigger </a:t>
            </a:r>
            <a:r>
              <a:rPr lang="en-US" dirty="0" err="1"/>
              <a:t>instead_delete</a:t>
            </a:r>
            <a:r>
              <a:rPr lang="en-US" dirty="0"/>
              <a:t> on employees </a:t>
            </a:r>
          </a:p>
          <a:p>
            <a:pPr marL="0" indent="0">
              <a:buNone/>
            </a:pPr>
            <a:r>
              <a:rPr lang="en-US" dirty="0"/>
              <a:t>instead of delete</a:t>
            </a:r>
          </a:p>
          <a:p>
            <a:pPr marL="0" indent="0">
              <a:buNone/>
            </a:pPr>
            <a:r>
              <a:rPr lang="en-US" dirty="0"/>
              <a:t>as</a:t>
            </a:r>
          </a:p>
          <a:p>
            <a:pPr marL="0" indent="0">
              <a:buNone/>
            </a:pPr>
            <a:r>
              <a:rPr lang="en-US" dirty="0"/>
              <a:t>begin</a:t>
            </a:r>
          </a:p>
          <a:p>
            <a:pPr marL="0" indent="0">
              <a:buNone/>
            </a:pPr>
            <a:r>
              <a:rPr lang="en-US" dirty="0"/>
              <a:t>select * from deleted</a:t>
            </a:r>
          </a:p>
          <a:p>
            <a:pPr marL="0" indent="0">
              <a:buNone/>
            </a:pPr>
            <a:r>
              <a:rPr lang="en-US" dirty="0"/>
              <a:t>end</a:t>
            </a:r>
          </a:p>
          <a:p>
            <a:pPr marL="0" indent="0">
              <a:buNone/>
            </a:pPr>
            <a:r>
              <a:rPr lang="en-US" dirty="0"/>
              <a:t>select * from employees</a:t>
            </a:r>
          </a:p>
          <a:p>
            <a:pPr marL="0" indent="0">
              <a:buNone/>
            </a:pPr>
            <a:r>
              <a:rPr lang="en-US" dirty="0"/>
              <a:t>delete from employees where </a:t>
            </a:r>
            <a:r>
              <a:rPr lang="en-US" dirty="0" err="1"/>
              <a:t>EmployeeID</a:t>
            </a:r>
            <a:r>
              <a:rPr lang="en-US" dirty="0"/>
              <a:t> = 1</a:t>
            </a:r>
            <a:endParaRPr lang="en-US" sz="200" b="1" dirty="0"/>
          </a:p>
        </p:txBody>
      </p:sp>
    </p:spTree>
    <p:extLst>
      <p:ext uri="{BB962C8B-B14F-4D97-AF65-F5344CB8AC3E}">
        <p14:creationId xmlns:p14="http://schemas.microsoft.com/office/powerpoint/2010/main" val="138248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a:xfrm>
            <a:off x="955965" y="96983"/>
            <a:ext cx="7497763" cy="944563"/>
          </a:xfrm>
        </p:spPr>
        <p:txBody>
          <a:bodyPr/>
          <a:lstStyle/>
          <a:p>
            <a:r>
              <a:rPr lang="en-US" altLang="en-US" b="1" dirty="0"/>
              <a:t>Physical Data Model</a:t>
            </a:r>
            <a:endParaRPr lang="en-US" altLang="en-US" dirty="0"/>
          </a:p>
        </p:txBody>
      </p:sp>
      <p:sp>
        <p:nvSpPr>
          <p:cNvPr id="3" name="Content Placeholder 2"/>
          <p:cNvSpPr>
            <a:spLocks noGrp="1"/>
          </p:cNvSpPr>
          <p:nvPr>
            <p:ph idx="1"/>
          </p:nvPr>
        </p:nvSpPr>
        <p:spPr>
          <a:xfrm>
            <a:off x="1142280" y="1223963"/>
            <a:ext cx="3373437" cy="4840287"/>
          </a:xfrm>
        </p:spPr>
        <p:txBody>
          <a:bodyPr/>
          <a:lstStyle/>
          <a:p>
            <a:pPr>
              <a:defRPr/>
            </a:pPr>
            <a:r>
              <a:rPr lang="en-US" sz="2400" dirty="0"/>
              <a:t>Physical data model represents how the model will be built in the database.</a:t>
            </a:r>
            <a:r>
              <a:rPr lang="en-US" dirty="0"/>
              <a:t> </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r="5676" b="5518"/>
          <a:stretch>
            <a:fillRect/>
          </a:stretch>
        </p:blipFill>
        <p:spPr bwMode="auto">
          <a:xfrm>
            <a:off x="5232401" y="1484314"/>
            <a:ext cx="53181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58318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Instead of triggers in SQL Server:</a:t>
            </a:r>
          </a:p>
          <a:p>
            <a:pPr fontAlgn="base"/>
            <a:r>
              <a:rPr lang="en-US" dirty="0"/>
              <a:t>These triggers are fired before the DML event and the actual data is not modified in the table.</a:t>
            </a:r>
          </a:p>
          <a:p>
            <a:pPr fontAlgn="base"/>
            <a:r>
              <a:rPr lang="en-US" dirty="0"/>
              <a:t>For example, if we specify an instead of trigger for delete on a table, when delete statement is issued against the table, the instead of trigger is fired and the T-SQL block inside the triggers in SQL Server is executed but the actual delete does not happen.</a:t>
            </a:r>
          </a:p>
          <a:p>
            <a:pPr marL="0" indent="0" fontAlgn="base">
              <a:buNone/>
            </a:pPr>
            <a:r>
              <a:rPr lang="en-US" dirty="0"/>
              <a:t>Syntax:</a:t>
            </a:r>
          </a:p>
          <a:p>
            <a:pPr marL="0" indent="0" fontAlgn="base" latinLnBrk="1">
              <a:buNone/>
            </a:pPr>
            <a:r>
              <a:rPr lang="en-US" sz="2200" dirty="0"/>
              <a:t>CREATE TRIGGER </a:t>
            </a:r>
            <a:r>
              <a:rPr lang="en-US" sz="2200" dirty="0" err="1"/>
              <a:t>TR_DEL_Locations</a:t>
            </a:r>
            <a:r>
              <a:rPr lang="en-US" sz="2200" dirty="0"/>
              <a:t> ON Locations</a:t>
            </a:r>
          </a:p>
          <a:p>
            <a:pPr marL="0" indent="0" fontAlgn="base" latinLnBrk="1">
              <a:buNone/>
            </a:pPr>
            <a:r>
              <a:rPr lang="en-US" sz="2200" dirty="0"/>
              <a:t>INSTEAD OF DELETE</a:t>
            </a:r>
          </a:p>
          <a:p>
            <a:pPr marL="0" indent="0" fontAlgn="base" latinLnBrk="1">
              <a:buNone/>
            </a:pPr>
            <a:r>
              <a:rPr lang="en-US" sz="2200" dirty="0"/>
              <a:t>AS</a:t>
            </a:r>
          </a:p>
          <a:p>
            <a:pPr marL="0" indent="0" fontAlgn="base" latinLnBrk="1">
              <a:buNone/>
            </a:pPr>
            <a:r>
              <a:rPr lang="en-US" sz="2200" dirty="0"/>
              <a:t>BEGIN</a:t>
            </a:r>
          </a:p>
          <a:p>
            <a:pPr marL="0" indent="0" fontAlgn="base" latinLnBrk="1">
              <a:buNone/>
            </a:pPr>
            <a:r>
              <a:rPr lang="en-US" sz="2200" dirty="0"/>
              <a:t>  Select 'Sample Instead of trigger' as [Message]</a:t>
            </a:r>
          </a:p>
          <a:p>
            <a:pPr marL="0" indent="0" fontAlgn="base" latinLnBrk="1">
              <a:buNone/>
            </a:pPr>
            <a:r>
              <a:rPr lang="en-US" sz="2200" dirty="0"/>
              <a:t>END</a:t>
            </a:r>
          </a:p>
          <a:p>
            <a:pPr marL="0" indent="0">
              <a:buNone/>
            </a:pPr>
            <a:endParaRPr lang="en-US" dirty="0"/>
          </a:p>
        </p:txBody>
      </p:sp>
    </p:spTree>
    <p:extLst>
      <p:ext uri="{BB962C8B-B14F-4D97-AF65-F5344CB8AC3E}">
        <p14:creationId xmlns:p14="http://schemas.microsoft.com/office/powerpoint/2010/main" val="35954487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dirty="0"/>
              <a:t>DDL Triggers:</a:t>
            </a:r>
          </a:p>
          <a:p>
            <a:pPr fontAlgn="base"/>
            <a:r>
              <a:rPr lang="en-US" dirty="0"/>
              <a:t>DDL triggers in SQL Server are fired on DDL events. i.e. against create, alter and drop statements, etc. These triggers are created at the database level or server level based on the type of DDL event.</a:t>
            </a:r>
          </a:p>
          <a:p>
            <a:pPr marL="0" indent="0" fontAlgn="base">
              <a:buNone/>
            </a:pPr>
            <a:r>
              <a:rPr lang="en-US" dirty="0"/>
              <a:t>These triggers are useful in the below cases.</a:t>
            </a:r>
          </a:p>
          <a:p>
            <a:pPr fontAlgn="base"/>
            <a:r>
              <a:rPr lang="en-US" dirty="0"/>
              <a:t>Prevent changes to the database schema</a:t>
            </a:r>
          </a:p>
          <a:p>
            <a:pPr fontAlgn="base"/>
            <a:r>
              <a:rPr lang="en-US" dirty="0"/>
              <a:t>Audit database schema changes</a:t>
            </a:r>
          </a:p>
          <a:p>
            <a:pPr fontAlgn="base"/>
            <a:r>
              <a:rPr lang="en-US" dirty="0"/>
              <a:t>To respond to a change in the database schema</a:t>
            </a:r>
          </a:p>
          <a:p>
            <a:pPr fontAlgn="base"/>
            <a:endParaRPr lang="en-US" dirty="0"/>
          </a:p>
          <a:p>
            <a:pPr marL="0" indent="0">
              <a:buNone/>
            </a:pPr>
            <a:r>
              <a:rPr lang="en-US" b="1" dirty="0"/>
              <a:t>Syntax for creating DDL trigger on </a:t>
            </a:r>
            <a:r>
              <a:rPr lang="en-US" b="1" dirty="0" err="1"/>
              <a:t>DataBase</a:t>
            </a:r>
            <a:r>
              <a:rPr lang="en-US" b="1" dirty="0"/>
              <a:t>:</a:t>
            </a:r>
            <a:r>
              <a:rPr lang="en-US" sz="1600" dirty="0"/>
              <a:t> </a:t>
            </a:r>
          </a:p>
          <a:p>
            <a:pPr marL="0" indent="0" fontAlgn="base" latinLnBrk="1">
              <a:buNone/>
            </a:pPr>
            <a:endParaRPr lang="en-US" sz="1600" dirty="0"/>
          </a:p>
          <a:p>
            <a:pPr marL="0" indent="0" fontAlgn="base" latinLnBrk="1">
              <a:buNone/>
            </a:pPr>
            <a:r>
              <a:rPr lang="en-US" sz="1600" dirty="0"/>
              <a:t>CREATE TRIGGER TR_ALTERTABLE ON DATABASE</a:t>
            </a:r>
          </a:p>
          <a:p>
            <a:pPr marL="0" indent="0" fontAlgn="base" latinLnBrk="1">
              <a:buNone/>
            </a:pPr>
            <a:r>
              <a:rPr lang="en-US" sz="1600" dirty="0"/>
              <a:t>FOR CREATE_TABLE</a:t>
            </a:r>
          </a:p>
          <a:p>
            <a:pPr marL="0" indent="0" fontAlgn="base" latinLnBrk="1">
              <a:buNone/>
            </a:pPr>
            <a:r>
              <a:rPr lang="en-US" sz="1600" dirty="0"/>
              <a:t>AS</a:t>
            </a:r>
          </a:p>
          <a:p>
            <a:pPr marL="0" indent="0" fontAlgn="base" latinLnBrk="1">
              <a:buNone/>
            </a:pPr>
            <a:r>
              <a:rPr lang="en-US" sz="1600" dirty="0"/>
              <a:t>BEGIN</a:t>
            </a:r>
          </a:p>
          <a:p>
            <a:pPr marL="0" indent="0" fontAlgn="base" latinLnBrk="1">
              <a:buNone/>
            </a:pPr>
            <a:r>
              <a:rPr lang="en-US" sz="1600" dirty="0"/>
              <a:t>INSERT INTO </a:t>
            </a:r>
            <a:r>
              <a:rPr lang="en-US" sz="1600" dirty="0" err="1"/>
              <a:t>TableSchemaChanges</a:t>
            </a:r>
            <a:endParaRPr lang="en-US" sz="1600" dirty="0"/>
          </a:p>
          <a:p>
            <a:pPr marL="0" indent="0" fontAlgn="base" latinLnBrk="1">
              <a:buNone/>
            </a:pPr>
            <a:r>
              <a:rPr lang="en-US" sz="1600" dirty="0"/>
              <a:t>Print ‘someone trying to create a table’</a:t>
            </a:r>
          </a:p>
          <a:p>
            <a:pPr marL="0" indent="0" fontAlgn="base" latinLnBrk="1">
              <a:buNone/>
            </a:pPr>
            <a:r>
              <a:rPr lang="en-US" sz="1600" dirty="0"/>
              <a:t>END</a:t>
            </a:r>
          </a:p>
          <a:p>
            <a:pPr marL="0" indent="0">
              <a:buNone/>
            </a:pPr>
            <a:r>
              <a:rPr lang="en-US" dirty="0"/>
              <a:t>Drop trigger </a:t>
            </a:r>
            <a:r>
              <a:rPr lang="en-US" dirty="0" err="1"/>
              <a:t>Trigger_Name</a:t>
            </a:r>
            <a:r>
              <a:rPr lang="en-US" dirty="0"/>
              <a:t> on Database</a:t>
            </a:r>
          </a:p>
        </p:txBody>
      </p:sp>
    </p:spTree>
    <p:extLst>
      <p:ext uri="{BB962C8B-B14F-4D97-AF65-F5344CB8AC3E}">
        <p14:creationId xmlns:p14="http://schemas.microsoft.com/office/powerpoint/2010/main" val="50825084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Triggers:</a:t>
            </a:r>
          </a:p>
        </p:txBody>
      </p:sp>
      <p:sp>
        <p:nvSpPr>
          <p:cNvPr id="3" name="Content Placeholder 2"/>
          <p:cNvSpPr>
            <a:spLocks noGrp="1"/>
          </p:cNvSpPr>
          <p:nvPr>
            <p:ph idx="1"/>
          </p:nvPr>
        </p:nvSpPr>
        <p:spPr/>
        <p:txBody>
          <a:bodyPr>
            <a:normAutofit/>
          </a:bodyPr>
          <a:lstStyle/>
          <a:p>
            <a:pPr marL="0" indent="0" fontAlgn="base">
              <a:buNone/>
            </a:pPr>
            <a:r>
              <a:rPr lang="en-US" dirty="0"/>
              <a:t>Syntax for creating trigger on server:</a:t>
            </a:r>
          </a:p>
          <a:p>
            <a:pPr marL="0" indent="0" fontAlgn="base">
              <a:buNone/>
            </a:pPr>
            <a:r>
              <a:rPr lang="en-US" dirty="0"/>
              <a:t>Create trigger </a:t>
            </a:r>
            <a:r>
              <a:rPr lang="en-US" dirty="0" err="1"/>
              <a:t>Tr_on_server</a:t>
            </a:r>
            <a:r>
              <a:rPr lang="en-US" dirty="0"/>
              <a:t> on All server</a:t>
            </a:r>
          </a:p>
          <a:p>
            <a:pPr marL="0" indent="0" fontAlgn="base">
              <a:buNone/>
            </a:pPr>
            <a:r>
              <a:rPr lang="en-US" dirty="0"/>
              <a:t>For </a:t>
            </a:r>
            <a:r>
              <a:rPr lang="en-US" dirty="0" err="1"/>
              <a:t>Create_Table</a:t>
            </a:r>
            <a:endParaRPr lang="en-US" dirty="0"/>
          </a:p>
          <a:p>
            <a:pPr marL="0" indent="0" fontAlgn="base">
              <a:buNone/>
            </a:pPr>
            <a:r>
              <a:rPr lang="en-US" dirty="0"/>
              <a:t>As </a:t>
            </a:r>
          </a:p>
          <a:p>
            <a:pPr marL="0" indent="0" fontAlgn="base">
              <a:buNone/>
            </a:pPr>
            <a:r>
              <a:rPr lang="en-US" dirty="0"/>
              <a:t>Begin </a:t>
            </a:r>
          </a:p>
          <a:p>
            <a:pPr marL="0" indent="0" fontAlgn="base">
              <a:buNone/>
            </a:pPr>
            <a:r>
              <a:rPr lang="en-US" dirty="0"/>
              <a:t>Print ‘someone trying to create the table’</a:t>
            </a:r>
          </a:p>
          <a:p>
            <a:pPr marL="0" indent="0" fontAlgn="base">
              <a:buNone/>
            </a:pPr>
            <a:r>
              <a:rPr lang="en-US" dirty="0"/>
              <a:t>end</a:t>
            </a:r>
          </a:p>
        </p:txBody>
      </p:sp>
    </p:spTree>
    <p:extLst>
      <p:ext uri="{BB962C8B-B14F-4D97-AF65-F5344CB8AC3E}">
        <p14:creationId xmlns:p14="http://schemas.microsoft.com/office/powerpoint/2010/main" val="701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p:txBody>
          <a:bodyPr>
            <a:normAutofit fontScale="90000"/>
          </a:bodyPr>
          <a:lstStyle/>
          <a:p>
            <a:r>
              <a:rPr lang="en-US" altLang="en-US"/>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5546872"/>
              </p:ext>
            </p:extLst>
          </p:nvPr>
        </p:nvGraphicFramePr>
        <p:xfrm>
          <a:off x="1679865" y="890155"/>
          <a:ext cx="8382001" cy="4732337"/>
        </p:xfrm>
        <a:graphic>
          <a:graphicData uri="http://schemas.openxmlformats.org/drawingml/2006/table">
            <a:tbl>
              <a:tblPr firstRow="1" bandRow="1">
                <a:tableStyleId>{21E4AEA4-8DFA-4A89-87EB-49C32662AFE0}</a:tableStyleId>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1">
                  <a:extLst>
                    <a:ext uri="{9D8B030D-6E8A-4147-A177-3AD203B41FA5}">
                      <a16:colId xmlns:a16="http://schemas.microsoft.com/office/drawing/2014/main" val="20003"/>
                    </a:ext>
                  </a:extLst>
                </a:gridCol>
              </a:tblGrid>
              <a:tr h="823065">
                <a:tc>
                  <a:txBody>
                    <a:bodyPr/>
                    <a:lstStyle/>
                    <a:p>
                      <a:r>
                        <a:rPr lang="en-US" sz="2400" dirty="0"/>
                        <a:t>Feature</a:t>
                      </a:r>
                    </a:p>
                  </a:txBody>
                  <a:tcPr marT="45726" marB="45726" anchor="ctr"/>
                </a:tc>
                <a:tc>
                  <a:txBody>
                    <a:bodyPr/>
                    <a:lstStyle/>
                    <a:p>
                      <a:r>
                        <a:rPr lang="en-US" sz="2400" dirty="0"/>
                        <a:t>Conceptual</a:t>
                      </a:r>
                    </a:p>
                  </a:txBody>
                  <a:tcPr marT="45726" marB="45726" anchor="ctr"/>
                </a:tc>
                <a:tc>
                  <a:txBody>
                    <a:bodyPr/>
                    <a:lstStyle/>
                    <a:p>
                      <a:r>
                        <a:rPr lang="en-US" sz="2400" dirty="0"/>
                        <a:t>Logical</a:t>
                      </a:r>
                    </a:p>
                  </a:txBody>
                  <a:tcPr marT="45726" marB="45726" anchor="ctr"/>
                </a:tc>
                <a:tc>
                  <a:txBody>
                    <a:bodyPr/>
                    <a:lstStyle/>
                    <a:p>
                      <a:r>
                        <a:rPr lang="en-US" sz="2400" dirty="0"/>
                        <a:t>Physical</a:t>
                      </a:r>
                    </a:p>
                  </a:txBody>
                  <a:tcPr marT="45726" marB="45726" anchor="ctr"/>
                </a:tc>
                <a:extLst>
                  <a:ext uri="{0D108BD9-81ED-4DB2-BD59-A6C34878D82A}">
                    <a16:rowId xmlns:a16="http://schemas.microsoft.com/office/drawing/2014/main" val="10000"/>
                  </a:ext>
                </a:extLst>
              </a:tr>
              <a:tr h="488659">
                <a:tc>
                  <a:txBody>
                    <a:bodyPr/>
                    <a:lstStyle/>
                    <a:p>
                      <a:r>
                        <a:rPr lang="en-US" sz="2400" b="1" dirty="0"/>
                        <a:t>Entity Names</a:t>
                      </a:r>
                    </a:p>
                  </a:txBody>
                  <a:tcPr marT="45726" marB="45726" anchor="ctr"/>
                </a:tc>
                <a:tc>
                  <a:txBody>
                    <a:bodyPr/>
                    <a:lstStyle/>
                    <a:p>
                      <a:r>
                        <a:rPr lang="en-US" sz="2400" dirty="0"/>
                        <a:t>✓</a:t>
                      </a:r>
                    </a:p>
                  </a:txBody>
                  <a:tcPr marT="45726" marB="45726" anchor="ctr"/>
                </a:tc>
                <a:tc>
                  <a:txBody>
                    <a:bodyPr/>
                    <a:lstStyle/>
                    <a:p>
                      <a:r>
                        <a:rPr lang="en-US" sz="2400" dirty="0"/>
                        <a:t>✓</a:t>
                      </a:r>
                    </a:p>
                  </a:txBody>
                  <a:tcPr marT="45726" marB="45726" anchor="ctr"/>
                </a:tc>
                <a:tc>
                  <a:txBody>
                    <a:bodyPr/>
                    <a:lstStyle/>
                    <a:p>
                      <a:r>
                        <a:rPr lang="en-US" sz="2400" dirty="0"/>
                        <a:t>  </a:t>
                      </a:r>
                    </a:p>
                  </a:txBody>
                  <a:tcPr marT="45726" marB="45726" anchor="ctr"/>
                </a:tc>
                <a:extLst>
                  <a:ext uri="{0D108BD9-81ED-4DB2-BD59-A6C34878D82A}">
                    <a16:rowId xmlns:a16="http://schemas.microsoft.com/office/drawing/2014/main" val="10001"/>
                  </a:ext>
                </a:extLst>
              </a:tr>
              <a:tr h="488659">
                <a:tc>
                  <a:txBody>
                    <a:bodyPr/>
                    <a:lstStyle/>
                    <a:p>
                      <a:r>
                        <a:rPr lang="en-US" sz="2400" b="1" dirty="0"/>
                        <a:t>Entity Relationships</a:t>
                      </a:r>
                    </a:p>
                  </a:txBody>
                  <a:tcPr marT="45726" marB="45726" anchor="ctr"/>
                </a:tc>
                <a:tc>
                  <a:txBody>
                    <a:bodyPr/>
                    <a:lstStyle/>
                    <a:p>
                      <a:r>
                        <a:rPr lang="en-US" sz="2400" dirty="0"/>
                        <a:t>✓</a:t>
                      </a:r>
                    </a:p>
                  </a:txBody>
                  <a:tcPr marT="45726" marB="45726" anchor="ctr"/>
                </a:tc>
                <a:tc>
                  <a:txBody>
                    <a:bodyPr/>
                    <a:lstStyle/>
                    <a:p>
                      <a:r>
                        <a:rPr lang="en-US" sz="2400" dirty="0"/>
                        <a:t>✓</a:t>
                      </a:r>
                    </a:p>
                  </a:txBody>
                  <a:tcPr marT="45726" marB="45726" anchor="ctr"/>
                </a:tc>
                <a:tc>
                  <a:txBody>
                    <a:bodyPr/>
                    <a:lstStyle/>
                    <a:p>
                      <a:r>
                        <a:rPr lang="en-US" sz="2400" dirty="0"/>
                        <a:t>  </a:t>
                      </a:r>
                    </a:p>
                  </a:txBody>
                  <a:tcPr marT="45726" marB="45726" anchor="ctr"/>
                </a:tc>
                <a:extLst>
                  <a:ext uri="{0D108BD9-81ED-4DB2-BD59-A6C34878D82A}">
                    <a16:rowId xmlns:a16="http://schemas.microsoft.com/office/drawing/2014/main" val="10002"/>
                  </a:ext>
                </a:extLst>
              </a:tr>
              <a:tr h="488659">
                <a:tc>
                  <a:txBody>
                    <a:bodyPr/>
                    <a:lstStyle/>
                    <a:p>
                      <a:r>
                        <a:rPr lang="en-US" sz="2400" b="1" dirty="0"/>
                        <a:t>Attributes</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tc>
                  <a:txBody>
                    <a:bodyPr/>
                    <a:lstStyle/>
                    <a:p>
                      <a:r>
                        <a:rPr lang="en-US" sz="2400" dirty="0"/>
                        <a:t>  </a:t>
                      </a:r>
                    </a:p>
                  </a:txBody>
                  <a:tcPr marT="45726" marB="45726" anchor="ctr"/>
                </a:tc>
                <a:extLst>
                  <a:ext uri="{0D108BD9-81ED-4DB2-BD59-A6C34878D82A}">
                    <a16:rowId xmlns:a16="http://schemas.microsoft.com/office/drawing/2014/main" val="10003"/>
                  </a:ext>
                </a:extLst>
              </a:tr>
              <a:tr h="488659">
                <a:tc>
                  <a:txBody>
                    <a:bodyPr/>
                    <a:lstStyle/>
                    <a:p>
                      <a:r>
                        <a:rPr lang="en-US" sz="2400" b="1" dirty="0"/>
                        <a:t>Primary Keys</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tc>
                  <a:txBody>
                    <a:bodyPr/>
                    <a:lstStyle/>
                    <a:p>
                      <a:r>
                        <a:rPr lang="en-US" sz="2400" dirty="0"/>
                        <a:t>✓</a:t>
                      </a:r>
                    </a:p>
                  </a:txBody>
                  <a:tcPr marT="45726" marB="45726" anchor="ctr"/>
                </a:tc>
                <a:extLst>
                  <a:ext uri="{0D108BD9-81ED-4DB2-BD59-A6C34878D82A}">
                    <a16:rowId xmlns:a16="http://schemas.microsoft.com/office/drawing/2014/main" val="10004"/>
                  </a:ext>
                </a:extLst>
              </a:tr>
              <a:tr h="488659">
                <a:tc>
                  <a:txBody>
                    <a:bodyPr/>
                    <a:lstStyle/>
                    <a:p>
                      <a:r>
                        <a:rPr lang="en-US" sz="2400" b="1" dirty="0"/>
                        <a:t>Foreign Keys</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tc>
                  <a:txBody>
                    <a:bodyPr/>
                    <a:lstStyle/>
                    <a:p>
                      <a:r>
                        <a:rPr lang="en-US" sz="2400" dirty="0"/>
                        <a:t>✓</a:t>
                      </a:r>
                    </a:p>
                  </a:txBody>
                  <a:tcPr marT="45726" marB="45726" anchor="ctr"/>
                </a:tc>
                <a:extLst>
                  <a:ext uri="{0D108BD9-81ED-4DB2-BD59-A6C34878D82A}">
                    <a16:rowId xmlns:a16="http://schemas.microsoft.com/office/drawing/2014/main" val="10005"/>
                  </a:ext>
                </a:extLst>
              </a:tr>
              <a:tr h="488659">
                <a:tc>
                  <a:txBody>
                    <a:bodyPr/>
                    <a:lstStyle/>
                    <a:p>
                      <a:r>
                        <a:rPr lang="en-US" sz="2400" b="1" dirty="0"/>
                        <a:t>Table Names</a:t>
                      </a:r>
                    </a:p>
                  </a:txBody>
                  <a:tcPr marT="45726" marB="45726" anchor="ctr"/>
                </a:tc>
                <a:tc>
                  <a:txBody>
                    <a:bodyPr/>
                    <a:lstStyle/>
                    <a:p>
                      <a:r>
                        <a:rPr lang="en-US" sz="2400" dirty="0"/>
                        <a:t>  </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extLst>
                  <a:ext uri="{0D108BD9-81ED-4DB2-BD59-A6C34878D82A}">
                    <a16:rowId xmlns:a16="http://schemas.microsoft.com/office/drawing/2014/main" val="10006"/>
                  </a:ext>
                </a:extLst>
              </a:tr>
              <a:tr h="488659">
                <a:tc>
                  <a:txBody>
                    <a:bodyPr/>
                    <a:lstStyle/>
                    <a:p>
                      <a:r>
                        <a:rPr lang="en-US" sz="2400" b="1" dirty="0"/>
                        <a:t>Column Names</a:t>
                      </a:r>
                    </a:p>
                  </a:txBody>
                  <a:tcPr marT="45726" marB="45726" anchor="ctr"/>
                </a:tc>
                <a:tc>
                  <a:txBody>
                    <a:bodyPr/>
                    <a:lstStyle/>
                    <a:p>
                      <a:r>
                        <a:rPr lang="en-US" sz="2400" dirty="0"/>
                        <a:t>  </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extLst>
                  <a:ext uri="{0D108BD9-81ED-4DB2-BD59-A6C34878D82A}">
                    <a16:rowId xmlns:a16="http://schemas.microsoft.com/office/drawing/2014/main" val="10007"/>
                  </a:ext>
                </a:extLst>
              </a:tr>
              <a:tr h="488659">
                <a:tc>
                  <a:txBody>
                    <a:bodyPr/>
                    <a:lstStyle/>
                    <a:p>
                      <a:r>
                        <a:rPr lang="en-US" sz="2400" b="1" dirty="0"/>
                        <a:t>Column Data Types</a:t>
                      </a:r>
                    </a:p>
                  </a:txBody>
                  <a:tcPr marT="45726" marB="45726" anchor="ctr"/>
                </a:tc>
                <a:tc>
                  <a:txBody>
                    <a:bodyPr/>
                    <a:lstStyle/>
                    <a:p>
                      <a:r>
                        <a:rPr lang="en-US" sz="2400" dirty="0"/>
                        <a:t>  </a:t>
                      </a:r>
                    </a:p>
                  </a:txBody>
                  <a:tcPr marT="45726" marB="45726" anchor="ctr"/>
                </a:tc>
                <a:tc>
                  <a:txBody>
                    <a:bodyPr/>
                    <a:lstStyle/>
                    <a:p>
                      <a:r>
                        <a:rPr lang="en-US" sz="2400" dirty="0"/>
                        <a:t>  </a:t>
                      </a:r>
                    </a:p>
                  </a:txBody>
                  <a:tcPr marT="45726" marB="45726" anchor="ctr"/>
                </a:tc>
                <a:tc>
                  <a:txBody>
                    <a:bodyPr/>
                    <a:lstStyle/>
                    <a:p>
                      <a:r>
                        <a:rPr lang="en-US" sz="2400" dirty="0"/>
                        <a:t>✓</a:t>
                      </a:r>
                    </a:p>
                  </a:txBody>
                  <a:tcPr marT="45726" marB="45726"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62671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972" y="263236"/>
            <a:ext cx="7497763" cy="1036638"/>
          </a:xfrm>
        </p:spPr>
        <p:txBody>
          <a:bodyPr>
            <a:normAutofit fontScale="90000"/>
          </a:bodyPr>
          <a:lstStyle/>
          <a:p>
            <a:pPr>
              <a:defRPr/>
            </a:pPr>
            <a:r>
              <a:rPr lang="en-US" b="1" dirty="0"/>
              <a:t>Entity-Relationship Model</a:t>
            </a:r>
            <a:br>
              <a:rPr lang="en-US" b="1" dirty="0"/>
            </a:br>
            <a:endParaRPr lang="en-US" dirty="0"/>
          </a:p>
        </p:txBody>
      </p:sp>
      <p:sp>
        <p:nvSpPr>
          <p:cNvPr id="3" name="Content Placeholder 2"/>
          <p:cNvSpPr>
            <a:spLocks noGrp="1"/>
          </p:cNvSpPr>
          <p:nvPr>
            <p:ph idx="1"/>
          </p:nvPr>
        </p:nvSpPr>
        <p:spPr>
          <a:xfrm>
            <a:off x="1097972" y="995941"/>
            <a:ext cx="8324850" cy="4992687"/>
          </a:xfrm>
        </p:spPr>
        <p:txBody>
          <a:bodyPr>
            <a:normAutofit/>
          </a:bodyPr>
          <a:lstStyle/>
          <a:p>
            <a:pPr>
              <a:defRPr/>
            </a:pPr>
            <a:r>
              <a:rPr lang="en-US" dirty="0"/>
              <a:t>In </a:t>
            </a:r>
            <a:r>
              <a:rPr lang="en-US" dirty="0">
                <a:hlinkClick r:id="rId2" tooltip="Software engineering"/>
              </a:rPr>
              <a:t>software engineering</a:t>
            </a:r>
            <a:r>
              <a:rPr lang="en-US" dirty="0"/>
              <a:t>, an </a:t>
            </a:r>
            <a:r>
              <a:rPr lang="en-US" b="1" dirty="0"/>
              <a:t>entity-relationship model</a:t>
            </a:r>
            <a:r>
              <a:rPr lang="en-US" dirty="0"/>
              <a:t> (</a:t>
            </a:r>
            <a:r>
              <a:rPr lang="en-US" b="1" dirty="0"/>
              <a:t>ER Model</a:t>
            </a:r>
            <a:r>
              <a:rPr lang="en-US" dirty="0"/>
              <a:t>) is an conceptual representation of </a:t>
            </a:r>
            <a:r>
              <a:rPr lang="en-US" dirty="0">
                <a:hlinkClick r:id="rId3" tooltip="Data"/>
              </a:rPr>
              <a:t>data</a:t>
            </a:r>
            <a:r>
              <a:rPr lang="en-US" dirty="0"/>
              <a:t>. </a:t>
            </a:r>
          </a:p>
          <a:p>
            <a:pPr>
              <a:defRPr/>
            </a:pPr>
            <a:endParaRPr lang="en-US" dirty="0"/>
          </a:p>
          <a:p>
            <a:pPr>
              <a:defRPr/>
            </a:pPr>
            <a:r>
              <a:rPr lang="en-US" dirty="0"/>
              <a:t>Entity-relationship modeling is a </a:t>
            </a:r>
            <a:r>
              <a:rPr lang="en-US" dirty="0">
                <a:hlinkClick r:id="rId4" tooltip="Database model"/>
              </a:rPr>
              <a:t>database modeling</a:t>
            </a:r>
            <a:r>
              <a:rPr lang="en-US" dirty="0"/>
              <a:t> method, used to produce a type of </a:t>
            </a:r>
            <a:r>
              <a:rPr lang="en-US" dirty="0">
                <a:hlinkClick r:id="rId5" tooltip="Conceptual schema"/>
              </a:rPr>
              <a:t>conceptual schema</a:t>
            </a:r>
            <a:r>
              <a:rPr lang="en-US" dirty="0"/>
              <a:t> of a system, often a </a:t>
            </a:r>
            <a:r>
              <a:rPr lang="en-US" dirty="0">
                <a:hlinkClick r:id="rId6" tooltip="Relational database"/>
              </a:rPr>
              <a:t>relational database</a:t>
            </a:r>
            <a:r>
              <a:rPr lang="en-US" dirty="0"/>
              <a:t>.</a:t>
            </a:r>
          </a:p>
          <a:p>
            <a:pPr>
              <a:defRPr/>
            </a:pPr>
            <a:endParaRPr lang="en-US" dirty="0"/>
          </a:p>
          <a:p>
            <a:pPr>
              <a:defRPr/>
            </a:pPr>
            <a:r>
              <a:rPr lang="en-US" dirty="0"/>
              <a:t> Diagrams created by this process are called </a:t>
            </a:r>
            <a:r>
              <a:rPr lang="en-US" b="1" dirty="0"/>
              <a:t>entity-relationship diagrams</a:t>
            </a:r>
            <a:r>
              <a:rPr lang="en-US" dirty="0"/>
              <a:t>, </a:t>
            </a:r>
            <a:r>
              <a:rPr lang="en-US" b="1" dirty="0"/>
              <a:t>ER diagrams</a:t>
            </a:r>
            <a:r>
              <a:rPr lang="en-US" dirty="0"/>
              <a:t>, or </a:t>
            </a:r>
            <a:r>
              <a:rPr lang="en-US" b="1" dirty="0"/>
              <a:t>ERDs</a:t>
            </a:r>
            <a:r>
              <a:rPr lang="en-US" dirty="0"/>
              <a:t>.</a:t>
            </a:r>
          </a:p>
        </p:txBody>
      </p:sp>
    </p:spTree>
    <p:extLst>
      <p:ext uri="{BB962C8B-B14F-4D97-AF65-F5344CB8AC3E}">
        <p14:creationId xmlns:p14="http://schemas.microsoft.com/office/powerpoint/2010/main" val="380866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normAutofit fontScale="90000"/>
          </a:bodyPr>
          <a:lstStyle/>
          <a:p>
            <a:pPr eaLnBrk="1" hangingPunct="1"/>
            <a:r>
              <a:rPr lang="en-US" altLang="en-US"/>
              <a:t>Data Management</a:t>
            </a:r>
          </a:p>
        </p:txBody>
      </p:sp>
      <p:sp>
        <p:nvSpPr>
          <p:cNvPr id="3" name="Content Placeholder 2"/>
          <p:cNvSpPr>
            <a:spLocks noGrp="1"/>
          </p:cNvSpPr>
          <p:nvPr>
            <p:ph idx="1"/>
          </p:nvPr>
        </p:nvSpPr>
        <p:spPr/>
        <p:txBody>
          <a:bodyPr/>
          <a:lstStyle/>
          <a:p>
            <a:pPr algn="just">
              <a:spcBef>
                <a:spcPts val="1700"/>
              </a:spcBef>
              <a:defRPr/>
            </a:pPr>
            <a:r>
              <a:rPr lang="en-US" dirty="0"/>
              <a:t>Data management deals with managing large amount of information, which involves both the storage of information and the provision of mechanisms for the manipulation of information. </a:t>
            </a:r>
          </a:p>
          <a:p>
            <a:pPr algn="just">
              <a:spcBef>
                <a:spcPts val="1700"/>
              </a:spcBef>
              <a:defRPr/>
            </a:pPr>
            <a:r>
              <a:rPr lang="en-US" dirty="0"/>
              <a:t>The two different approaches of managing data are:</a:t>
            </a:r>
          </a:p>
          <a:p>
            <a:pPr lvl="1" algn="just">
              <a:spcBef>
                <a:spcPts val="1700"/>
              </a:spcBef>
              <a:defRPr/>
            </a:pPr>
            <a:r>
              <a:rPr lang="en-US" dirty="0"/>
              <a:t>File-based systems</a:t>
            </a:r>
          </a:p>
          <a:p>
            <a:pPr lvl="1" algn="just">
              <a:spcBef>
                <a:spcPts val="1700"/>
              </a:spcBef>
              <a:defRPr/>
            </a:pPr>
            <a:r>
              <a:rPr lang="en-US" dirty="0"/>
              <a:t>Database systems</a:t>
            </a:r>
          </a:p>
        </p:txBody>
      </p:sp>
      <p:pic>
        <p:nvPicPr>
          <p:cNvPr id="4" name="Picture 4" descr="MCj0297941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1" y="4724401"/>
            <a:ext cx="5937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415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normAutofit fontScale="90000"/>
          </a:bodyPr>
          <a:lstStyle/>
          <a:p>
            <a:r>
              <a:rPr lang="en-US" altLang="en-US"/>
              <a:t>ER-Model</a:t>
            </a:r>
          </a:p>
        </p:txBody>
      </p:sp>
      <p:sp>
        <p:nvSpPr>
          <p:cNvPr id="3" name="Content Placeholder 2"/>
          <p:cNvSpPr>
            <a:spLocks noGrp="1"/>
          </p:cNvSpPr>
          <p:nvPr>
            <p:ph idx="1"/>
          </p:nvPr>
        </p:nvSpPr>
        <p:spPr/>
        <p:txBody>
          <a:bodyPr/>
          <a:lstStyle/>
          <a:p>
            <a:pPr>
              <a:defRPr/>
            </a:pPr>
            <a:r>
              <a:rPr lang="en-US" dirty="0"/>
              <a:t>Three major elements in ER-Model</a:t>
            </a:r>
          </a:p>
          <a:p>
            <a:pPr>
              <a:defRPr/>
            </a:pPr>
            <a:endParaRPr lang="en-US" dirty="0"/>
          </a:p>
          <a:p>
            <a:pPr lvl="1">
              <a:defRPr/>
            </a:pPr>
            <a:r>
              <a:rPr lang="en-US" sz="3200" dirty="0"/>
              <a:t>Entity</a:t>
            </a:r>
          </a:p>
          <a:p>
            <a:pPr lvl="1">
              <a:buFontTx/>
              <a:buNone/>
              <a:defRPr/>
            </a:pPr>
            <a:endParaRPr lang="en-US" sz="3200" dirty="0"/>
          </a:p>
          <a:p>
            <a:pPr lvl="1">
              <a:defRPr/>
            </a:pPr>
            <a:r>
              <a:rPr lang="en-US" sz="3200" dirty="0"/>
              <a:t>Attributes</a:t>
            </a:r>
          </a:p>
          <a:p>
            <a:pPr lvl="1">
              <a:buFontTx/>
              <a:buNone/>
              <a:defRPr/>
            </a:pPr>
            <a:endParaRPr lang="en-US" sz="3200" dirty="0"/>
          </a:p>
          <a:p>
            <a:pPr lvl="1">
              <a:defRPr/>
            </a:pPr>
            <a:r>
              <a:rPr lang="en-US" sz="3200" dirty="0"/>
              <a:t>Relationships</a:t>
            </a:r>
            <a:endParaRPr lang="en-US" dirty="0"/>
          </a:p>
        </p:txBody>
      </p:sp>
    </p:spTree>
    <p:extLst>
      <p:ext uri="{BB962C8B-B14F-4D97-AF65-F5344CB8AC3E}">
        <p14:creationId xmlns:p14="http://schemas.microsoft.com/office/powerpoint/2010/main" val="3010857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p:txBody>
          <a:bodyPr>
            <a:normAutofit fontScale="90000"/>
          </a:bodyPr>
          <a:lstStyle/>
          <a:p>
            <a:r>
              <a:rPr lang="en-US" altLang="en-US"/>
              <a:t>Entity:</a:t>
            </a:r>
          </a:p>
        </p:txBody>
      </p:sp>
      <p:sp>
        <p:nvSpPr>
          <p:cNvPr id="3" name="Content Placeholder 2"/>
          <p:cNvSpPr>
            <a:spLocks noGrp="1"/>
          </p:cNvSpPr>
          <p:nvPr>
            <p:ph idx="1"/>
          </p:nvPr>
        </p:nvSpPr>
        <p:spPr>
          <a:xfrm>
            <a:off x="1981200" y="1371601"/>
            <a:ext cx="7467600" cy="4525963"/>
          </a:xfrm>
        </p:spPr>
        <p:txBody>
          <a:bodyPr/>
          <a:lstStyle/>
          <a:p>
            <a:pPr>
              <a:buFontTx/>
              <a:buNone/>
              <a:defRPr/>
            </a:pPr>
            <a:r>
              <a:rPr lang="en-US" dirty="0">
                <a:latin typeface="Times New Roman" pitchFamily="18" charset="0"/>
              </a:rPr>
              <a:t>A person, place or thing about which the data is collected.</a:t>
            </a:r>
          </a:p>
          <a:p>
            <a:pPr>
              <a:buFontTx/>
              <a:buNone/>
              <a:defRPr/>
            </a:pPr>
            <a:r>
              <a:rPr lang="en-US" dirty="0">
                <a:latin typeface="Times New Roman" pitchFamily="18" charset="0"/>
              </a:rPr>
              <a:t> For example: entity of “student”</a:t>
            </a:r>
            <a:endParaRPr lang="en-US" dirty="0"/>
          </a:p>
        </p:txBody>
      </p:sp>
      <p:pic>
        <p:nvPicPr>
          <p:cNvPr id="44036" name="Picture 15"/>
          <p:cNvPicPr>
            <a:picLocks noChangeAspect="1" noChangeArrowheads="1"/>
          </p:cNvPicPr>
          <p:nvPr/>
        </p:nvPicPr>
        <p:blipFill>
          <a:blip r:embed="rId2">
            <a:extLst>
              <a:ext uri="{28A0092B-C50C-407E-A947-70E740481C1C}">
                <a14:useLocalDpi xmlns:a14="http://schemas.microsoft.com/office/drawing/2010/main" val="0"/>
              </a:ext>
            </a:extLst>
          </a:blip>
          <a:srcRect l="11034" t="6090" r="5946" b="6644"/>
          <a:stretch>
            <a:fillRect/>
          </a:stretch>
        </p:blipFill>
        <p:spPr bwMode="auto">
          <a:xfrm>
            <a:off x="7248525" y="2997201"/>
            <a:ext cx="31686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149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786" y="397198"/>
            <a:ext cx="11075542" cy="529109"/>
          </a:xfrm>
        </p:spPr>
        <p:txBody>
          <a:bodyPr>
            <a:normAutofit fontScale="90000"/>
          </a:bodyPr>
          <a:lstStyle/>
          <a:p>
            <a:pPr>
              <a:defRPr/>
            </a:pPr>
            <a:r>
              <a:rPr lang="en-US" dirty="0"/>
              <a:t>Attributes</a:t>
            </a:r>
            <a:br>
              <a:rPr lang="en-US" dirty="0"/>
            </a:br>
            <a:endParaRPr lang="en-US" dirty="0"/>
          </a:p>
        </p:txBody>
      </p:sp>
      <p:sp>
        <p:nvSpPr>
          <p:cNvPr id="3" name="Content Placeholder 2"/>
          <p:cNvSpPr>
            <a:spLocks noGrp="1"/>
          </p:cNvSpPr>
          <p:nvPr>
            <p:ph idx="1"/>
          </p:nvPr>
        </p:nvSpPr>
        <p:spPr>
          <a:xfrm>
            <a:off x="1108364" y="926307"/>
            <a:ext cx="7791450" cy="4691062"/>
          </a:xfrm>
        </p:spPr>
        <p:txBody>
          <a:bodyPr>
            <a:normAutofit lnSpcReduction="10000"/>
          </a:bodyPr>
          <a:lstStyle/>
          <a:p>
            <a:pPr>
              <a:buFontTx/>
              <a:buNone/>
              <a:defRPr/>
            </a:pPr>
            <a:r>
              <a:rPr lang="en-US" dirty="0"/>
              <a:t>Type of information that is captured related to the entity.</a:t>
            </a:r>
          </a:p>
          <a:p>
            <a:pPr>
              <a:buFontTx/>
              <a:buNone/>
              <a:defRPr/>
            </a:pPr>
            <a:r>
              <a:rPr lang="en-US" dirty="0"/>
              <a:t>For the student entity, some related attributes include the</a:t>
            </a:r>
          </a:p>
          <a:p>
            <a:pPr>
              <a:buFontTx/>
              <a:buAutoNum type="arabicPeriod"/>
              <a:defRPr/>
            </a:pPr>
            <a:r>
              <a:rPr lang="en-US" dirty="0"/>
              <a:t>Student ID</a:t>
            </a:r>
          </a:p>
          <a:p>
            <a:pPr>
              <a:buFontTx/>
              <a:buAutoNum type="arabicPeriod"/>
              <a:defRPr/>
            </a:pPr>
            <a:r>
              <a:rPr lang="en-US" dirty="0"/>
              <a:t>Student Name</a:t>
            </a:r>
          </a:p>
          <a:p>
            <a:pPr>
              <a:buFontTx/>
              <a:buAutoNum type="arabicPeriod"/>
              <a:defRPr/>
            </a:pPr>
            <a:r>
              <a:rPr lang="en-US" dirty="0"/>
              <a:t>Which year of study</a:t>
            </a:r>
          </a:p>
          <a:p>
            <a:pPr>
              <a:buFontTx/>
              <a:buAutoNum type="arabicPeriod"/>
              <a:defRPr/>
            </a:pPr>
            <a:r>
              <a:rPr lang="en-US" dirty="0"/>
              <a:t>Which department the student</a:t>
            </a:r>
          </a:p>
          <a:p>
            <a:pPr>
              <a:buFontTx/>
              <a:buNone/>
              <a:defRPr/>
            </a:pPr>
            <a:r>
              <a:rPr lang="en-US" dirty="0"/>
              <a:t>	studies in?</a:t>
            </a:r>
          </a:p>
          <a:p>
            <a:pPr>
              <a:buFontTx/>
              <a:buNone/>
              <a:defRPr/>
            </a:pPr>
            <a:r>
              <a:rPr lang="en-US" dirty="0"/>
              <a:t>5.	College information</a:t>
            </a:r>
            <a:endParaRPr lang="en-US" dirty="0">
              <a:latin typeface="Times New Roman" pitchFamily="18" charset="0"/>
            </a:endParaRPr>
          </a:p>
          <a:p>
            <a:pPr>
              <a:defRPr/>
            </a:pPr>
            <a:endParaRPr lang="en-US" dirty="0"/>
          </a:p>
        </p:txBody>
      </p:sp>
      <p:pic>
        <p:nvPicPr>
          <p:cNvPr id="4506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819400"/>
            <a:ext cx="34623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7828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normAutofit fontScale="90000"/>
          </a:bodyPr>
          <a:lstStyle/>
          <a:p>
            <a:r>
              <a:rPr lang="en-US" altLang="en-US"/>
              <a:t>Relationship</a:t>
            </a:r>
          </a:p>
        </p:txBody>
      </p:sp>
      <p:sp>
        <p:nvSpPr>
          <p:cNvPr id="3" name="Content Placeholder 2"/>
          <p:cNvSpPr>
            <a:spLocks noGrp="1"/>
          </p:cNvSpPr>
          <p:nvPr>
            <p:ph idx="1"/>
          </p:nvPr>
        </p:nvSpPr>
        <p:spPr/>
        <p:txBody>
          <a:bodyPr/>
          <a:lstStyle/>
          <a:p>
            <a:pPr>
              <a:defRPr/>
            </a:pPr>
            <a:r>
              <a:rPr lang="en-US" dirty="0"/>
              <a:t>A relationship is an association or bond that exists between one or more entities.</a:t>
            </a:r>
          </a:p>
          <a:p>
            <a:pPr>
              <a:defRPr/>
            </a:pPr>
            <a:r>
              <a:rPr lang="en-US" dirty="0"/>
              <a:t>For example :</a:t>
            </a:r>
          </a:p>
          <a:p>
            <a:pPr>
              <a:defRPr/>
            </a:pPr>
            <a:r>
              <a:rPr lang="en-US" dirty="0"/>
              <a:t>Belongs to, own, works for, saves in, purchases and so on</a:t>
            </a:r>
          </a:p>
        </p:txBody>
      </p:sp>
    </p:spTree>
    <p:extLst>
      <p:ext uri="{BB962C8B-B14F-4D97-AF65-F5344CB8AC3E}">
        <p14:creationId xmlns:p14="http://schemas.microsoft.com/office/powerpoint/2010/main" val="77234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Tx/>
              <a:buNone/>
              <a:defRPr/>
            </a:pPr>
            <a:r>
              <a:rPr lang="en-US" dirty="0"/>
              <a:t>There are three types of relationships between tables. The type of relationship that is created depends on how the related columns are defined. </a:t>
            </a:r>
          </a:p>
          <a:p>
            <a:pPr>
              <a:defRPr/>
            </a:pPr>
            <a:r>
              <a:rPr lang="en-US" dirty="0"/>
              <a:t>One-to-Many Relationship</a:t>
            </a:r>
          </a:p>
          <a:p>
            <a:pPr>
              <a:defRPr/>
            </a:pPr>
            <a:r>
              <a:rPr lang="en-US" dirty="0"/>
              <a:t>Many-to-Many Relationships</a:t>
            </a:r>
          </a:p>
          <a:p>
            <a:pPr>
              <a:defRPr/>
            </a:pPr>
            <a:r>
              <a:rPr lang="en-US" dirty="0"/>
              <a:t>One-to-One Relationships</a:t>
            </a:r>
          </a:p>
          <a:p>
            <a:pPr>
              <a:defRPr/>
            </a:pPr>
            <a:r>
              <a:rPr lang="en-US" dirty="0"/>
              <a:t>Many-to-One Relationships</a:t>
            </a:r>
          </a:p>
          <a:p>
            <a:pPr>
              <a:defRPr/>
            </a:pPr>
            <a:endParaRPr lang="en-US" dirty="0"/>
          </a:p>
        </p:txBody>
      </p:sp>
      <p:sp>
        <p:nvSpPr>
          <p:cNvPr id="47107" name="Title 1"/>
          <p:cNvSpPr>
            <a:spLocks noGrp="1" noChangeArrowheads="1"/>
          </p:cNvSpPr>
          <p:nvPr>
            <p:ph type="title"/>
          </p:nvPr>
        </p:nvSpPr>
        <p:spPr/>
        <p:txBody>
          <a:bodyPr>
            <a:normAutofit fontScale="90000"/>
          </a:bodyPr>
          <a:lstStyle/>
          <a:p>
            <a:r>
              <a:rPr lang="en-US" altLang="en-US"/>
              <a:t>Relationship</a:t>
            </a:r>
          </a:p>
        </p:txBody>
      </p:sp>
    </p:spTree>
    <p:extLst>
      <p:ext uri="{BB962C8B-B14F-4D97-AF65-F5344CB8AC3E}">
        <p14:creationId xmlns:p14="http://schemas.microsoft.com/office/powerpoint/2010/main" val="79756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533400"/>
            <a:ext cx="7497763" cy="762000"/>
          </a:xfrm>
        </p:spPr>
        <p:txBody>
          <a:bodyPr>
            <a:normAutofit fontScale="90000"/>
          </a:bodyPr>
          <a:lstStyle/>
          <a:p>
            <a:pPr>
              <a:defRPr/>
            </a:pPr>
            <a:r>
              <a:rPr lang="en-US" dirty="0"/>
              <a:t>One-to-Many Relationships</a:t>
            </a:r>
            <a:br>
              <a:rPr lang="en-US" dirty="0"/>
            </a:br>
            <a:endParaRPr lang="en-US" dirty="0"/>
          </a:p>
        </p:txBody>
      </p:sp>
      <p:sp>
        <p:nvSpPr>
          <p:cNvPr id="3" name="Content Placeholder 2"/>
          <p:cNvSpPr>
            <a:spLocks noGrp="1"/>
          </p:cNvSpPr>
          <p:nvPr>
            <p:ph idx="1"/>
          </p:nvPr>
        </p:nvSpPr>
        <p:spPr/>
        <p:txBody>
          <a:bodyPr>
            <a:normAutofit/>
          </a:bodyPr>
          <a:lstStyle/>
          <a:p>
            <a:pPr>
              <a:defRPr/>
            </a:pPr>
            <a:r>
              <a:rPr lang="en-US" sz="3300" dirty="0"/>
              <a:t>A one-to-many relationship is the most common type of relationship. In this type of relationship, a row in table A can have many matching rows in table B, but a row in table B can have only one matching row in table A. </a:t>
            </a:r>
          </a:p>
          <a:p>
            <a:pPr>
              <a:buFontTx/>
              <a:buNone/>
              <a:defRPr/>
            </a:pPr>
            <a:endParaRPr lang="en-US" sz="3300" dirty="0"/>
          </a:p>
          <a:p>
            <a:pPr>
              <a:defRPr/>
            </a:pPr>
            <a:r>
              <a:rPr lang="en-US" sz="3300" dirty="0"/>
              <a:t>For example, the PUBLISHERS and BOOKS tables have a one-to-many relationship: each publisher produces many titles, but each title comes from only one publisher.</a:t>
            </a:r>
          </a:p>
          <a:p>
            <a:pPr>
              <a:buFontTx/>
              <a:buNone/>
              <a:defRPr/>
            </a:pPr>
            <a:endParaRPr lang="en-US" sz="3400" dirty="0"/>
          </a:p>
          <a:p>
            <a:pPr>
              <a:defRPr/>
            </a:pPr>
            <a:endParaRPr lang="en-US" dirty="0"/>
          </a:p>
        </p:txBody>
      </p:sp>
    </p:spTree>
    <p:extLst>
      <p:ext uri="{BB962C8B-B14F-4D97-AF65-F5344CB8AC3E}">
        <p14:creationId xmlns:p14="http://schemas.microsoft.com/office/powerpoint/2010/main" val="23657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2362200"/>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6" name="Rectangle 5"/>
          <p:cNvSpPr/>
          <p:nvPr/>
        </p:nvSpPr>
        <p:spPr>
          <a:xfrm>
            <a:off x="7010400" y="2362200"/>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49156" name="TextBox 6"/>
          <p:cNvSpPr txBox="1">
            <a:spLocks noChangeArrowheads="1"/>
          </p:cNvSpPr>
          <p:nvPr/>
        </p:nvSpPr>
        <p:spPr bwMode="auto">
          <a:xfrm>
            <a:off x="3124200" y="29718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BOOKS</a:t>
            </a:r>
          </a:p>
        </p:txBody>
      </p:sp>
      <p:sp>
        <p:nvSpPr>
          <p:cNvPr id="49157" name="TextBox 7"/>
          <p:cNvSpPr txBox="1">
            <a:spLocks noChangeArrowheads="1"/>
          </p:cNvSpPr>
          <p:nvPr/>
        </p:nvSpPr>
        <p:spPr bwMode="auto">
          <a:xfrm>
            <a:off x="7239000" y="28956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PUBLISHER</a:t>
            </a:r>
          </a:p>
        </p:txBody>
      </p:sp>
      <p:cxnSp>
        <p:nvCxnSpPr>
          <p:cNvPr id="12" name="Straight Connector 11"/>
          <p:cNvCxnSpPr>
            <a:stCxn id="5" idx="3"/>
            <a:endCxn id="6" idx="1"/>
          </p:cNvCxnSpPr>
          <p:nvPr/>
        </p:nvCxnSpPr>
        <p:spPr>
          <a:xfrm>
            <a:off x="4800600" y="3162300"/>
            <a:ext cx="2209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762501" y="3162301"/>
            <a:ext cx="2286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668294" y="3161506"/>
            <a:ext cx="228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744494" y="3161506"/>
            <a:ext cx="2286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2362200" y="457200"/>
            <a:ext cx="7467600" cy="1143000"/>
          </a:xfrm>
        </p:spPr>
        <p:txBody>
          <a:bodyPr>
            <a:normAutofit fontScale="90000"/>
          </a:bodyPr>
          <a:lstStyle/>
          <a:p>
            <a:pPr>
              <a:defRPr/>
            </a:pPr>
            <a:r>
              <a:rPr lang="en-US" dirty="0"/>
              <a:t>One-to-Many Relationships</a:t>
            </a:r>
            <a:br>
              <a:rPr lang="en-US" dirty="0"/>
            </a:br>
            <a:endParaRPr lang="en-US" dirty="0"/>
          </a:p>
        </p:txBody>
      </p:sp>
    </p:spTree>
    <p:extLst>
      <p:ext uri="{BB962C8B-B14F-4D97-AF65-F5344CB8AC3E}">
        <p14:creationId xmlns:p14="http://schemas.microsoft.com/office/powerpoint/2010/main" val="1801142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1" y="228600"/>
            <a:ext cx="7497763" cy="1143000"/>
          </a:xfrm>
        </p:spPr>
        <p:txBody>
          <a:bodyPr>
            <a:normAutofit fontScale="90000"/>
          </a:bodyPr>
          <a:lstStyle/>
          <a:p>
            <a:pPr>
              <a:defRPr/>
            </a:pPr>
            <a:r>
              <a:rPr lang="en-US" dirty="0"/>
              <a:t>Many-to-Many Relationships</a:t>
            </a:r>
            <a:br>
              <a:rPr lang="en-US" dirty="0"/>
            </a:br>
            <a:endParaRPr lang="en-US" dirty="0"/>
          </a:p>
        </p:txBody>
      </p:sp>
      <p:sp>
        <p:nvSpPr>
          <p:cNvPr id="3" name="Content Placeholder 2"/>
          <p:cNvSpPr>
            <a:spLocks noGrp="1"/>
          </p:cNvSpPr>
          <p:nvPr>
            <p:ph idx="1"/>
          </p:nvPr>
        </p:nvSpPr>
        <p:spPr>
          <a:xfrm>
            <a:off x="2286000" y="1628776"/>
            <a:ext cx="8172450" cy="4619625"/>
          </a:xfrm>
        </p:spPr>
        <p:txBody>
          <a:bodyPr>
            <a:normAutofit/>
          </a:bodyPr>
          <a:lstStyle/>
          <a:p>
            <a:pPr>
              <a:defRPr/>
            </a:pPr>
            <a:r>
              <a:rPr lang="en-US" dirty="0"/>
              <a:t>In a many-to-many relationship, a row in table A can have many matching rows in table B, and vice versa. </a:t>
            </a:r>
          </a:p>
          <a:p>
            <a:pPr>
              <a:buFontTx/>
              <a:buNone/>
              <a:defRPr/>
            </a:pPr>
            <a:endParaRPr lang="en-US" dirty="0"/>
          </a:p>
          <a:p>
            <a:pPr>
              <a:defRPr/>
            </a:pPr>
            <a:r>
              <a:rPr lang="en-US" dirty="0"/>
              <a:t> For example, the AUTHORS table and the BOOKS table have a many-to-many relationship that is defined by a one-to-many relationship from each of these tables.</a:t>
            </a:r>
          </a:p>
          <a:p>
            <a:pPr>
              <a:defRPr/>
            </a:pPr>
            <a:endParaRPr lang="en-US" dirty="0"/>
          </a:p>
        </p:txBody>
      </p:sp>
    </p:spTree>
    <p:extLst>
      <p:ext uri="{BB962C8B-B14F-4D97-AF65-F5344CB8AC3E}">
        <p14:creationId xmlns:p14="http://schemas.microsoft.com/office/powerpoint/2010/main" val="77000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2667000"/>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51203" name="TextBox 6"/>
          <p:cNvSpPr txBox="1">
            <a:spLocks noChangeArrowheads="1"/>
          </p:cNvSpPr>
          <p:nvPr/>
        </p:nvSpPr>
        <p:spPr bwMode="auto">
          <a:xfrm>
            <a:off x="2971800" y="3276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BOOKS</a:t>
            </a:r>
          </a:p>
        </p:txBody>
      </p:sp>
      <p:cxnSp>
        <p:nvCxnSpPr>
          <p:cNvPr id="24" name="Straight Connector 23"/>
          <p:cNvCxnSpPr/>
          <p:nvPr/>
        </p:nvCxnSpPr>
        <p:spPr>
          <a:xfrm rot="5400000" flipH="1" flipV="1">
            <a:off x="7048500" y="3314700"/>
            <a:ext cx="228600"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7048500" y="3467100"/>
            <a:ext cx="228600"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934994" y="3428206"/>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39000" y="2590800"/>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cxnSp>
        <p:nvCxnSpPr>
          <p:cNvPr id="19" name="Straight Connector 18"/>
          <p:cNvCxnSpPr>
            <a:stCxn id="5" idx="3"/>
          </p:cNvCxnSpPr>
          <p:nvPr/>
        </p:nvCxnSpPr>
        <p:spPr>
          <a:xfrm>
            <a:off x="4495800" y="3467100"/>
            <a:ext cx="2743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a:off x="7086600" y="3429000"/>
            <a:ext cx="152400" cy="76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0" name="TextBox 41"/>
          <p:cNvSpPr txBox="1">
            <a:spLocks noChangeArrowheads="1"/>
          </p:cNvSpPr>
          <p:nvPr/>
        </p:nvSpPr>
        <p:spPr bwMode="auto">
          <a:xfrm>
            <a:off x="7467600" y="32004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AUTHORS</a:t>
            </a:r>
          </a:p>
        </p:txBody>
      </p:sp>
      <p:sp>
        <p:nvSpPr>
          <p:cNvPr id="22" name="Title 1"/>
          <p:cNvSpPr>
            <a:spLocks noGrp="1"/>
          </p:cNvSpPr>
          <p:nvPr>
            <p:ph type="title"/>
          </p:nvPr>
        </p:nvSpPr>
        <p:spPr>
          <a:xfrm>
            <a:off x="2438400" y="304800"/>
            <a:ext cx="7467600" cy="1143000"/>
          </a:xfrm>
        </p:spPr>
        <p:txBody>
          <a:bodyPr>
            <a:normAutofit fontScale="90000"/>
          </a:bodyPr>
          <a:lstStyle/>
          <a:p>
            <a:pPr>
              <a:defRPr/>
            </a:pPr>
            <a:r>
              <a:rPr lang="en-US" dirty="0"/>
              <a:t>Many-to-Many Relationships</a:t>
            </a:r>
            <a:br>
              <a:rPr lang="en-US" dirty="0"/>
            </a:br>
            <a:endParaRPr lang="en-US" dirty="0"/>
          </a:p>
        </p:txBody>
      </p:sp>
      <p:cxnSp>
        <p:nvCxnSpPr>
          <p:cNvPr id="31" name="Straight Connector 30"/>
          <p:cNvCxnSpPr/>
          <p:nvPr/>
        </p:nvCxnSpPr>
        <p:spPr>
          <a:xfrm rot="5400000">
            <a:off x="4496594" y="3428206"/>
            <a:ext cx="4572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4495800" y="3505200"/>
            <a:ext cx="304800" cy="152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4533900" y="3238500"/>
            <a:ext cx="228600" cy="152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495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395" y="103909"/>
            <a:ext cx="7497763" cy="1143000"/>
          </a:xfrm>
        </p:spPr>
        <p:txBody>
          <a:bodyPr>
            <a:normAutofit fontScale="90000"/>
          </a:bodyPr>
          <a:lstStyle/>
          <a:p>
            <a:pPr>
              <a:defRPr/>
            </a:pPr>
            <a:r>
              <a:rPr lang="en-US" dirty="0"/>
              <a:t>One-to-One Relationships</a:t>
            </a:r>
            <a:br>
              <a:rPr lang="en-US" dirty="0"/>
            </a:br>
            <a:endParaRPr lang="en-US" dirty="0"/>
          </a:p>
        </p:txBody>
      </p:sp>
      <p:sp>
        <p:nvSpPr>
          <p:cNvPr id="3" name="Content Placeholder 2"/>
          <p:cNvSpPr>
            <a:spLocks noGrp="1"/>
          </p:cNvSpPr>
          <p:nvPr>
            <p:ph idx="1"/>
          </p:nvPr>
        </p:nvSpPr>
        <p:spPr>
          <a:xfrm>
            <a:off x="976395" y="1028700"/>
            <a:ext cx="11075542" cy="5616611"/>
          </a:xfrm>
        </p:spPr>
        <p:txBody>
          <a:bodyPr>
            <a:normAutofit/>
          </a:bodyPr>
          <a:lstStyle/>
          <a:p>
            <a:pPr>
              <a:defRPr/>
            </a:pPr>
            <a:r>
              <a:rPr lang="en-US" dirty="0"/>
              <a:t>In a one-to-one relationship, a row in table A can have no more than one matching row in table B, and vice versa. A one-to-one relationship is created if both of the related columns are primary keys or have unique constraints.</a:t>
            </a:r>
          </a:p>
          <a:p>
            <a:pPr>
              <a:defRPr/>
            </a:pPr>
            <a:r>
              <a:rPr lang="en-US" dirty="0"/>
              <a:t>This type of relationship is not common because most information related in this way would be all in one table. </a:t>
            </a:r>
          </a:p>
        </p:txBody>
      </p:sp>
      <p:sp>
        <p:nvSpPr>
          <p:cNvPr id="4" name="Rectangle 3"/>
          <p:cNvSpPr/>
          <p:nvPr/>
        </p:nvSpPr>
        <p:spPr>
          <a:xfrm>
            <a:off x="3124200" y="4239491"/>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5" name="TextBox 3"/>
          <p:cNvSpPr txBox="1">
            <a:spLocks noChangeArrowheads="1"/>
          </p:cNvSpPr>
          <p:nvPr/>
        </p:nvSpPr>
        <p:spPr bwMode="auto">
          <a:xfrm>
            <a:off x="3429000" y="4849091"/>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dirty="0"/>
              <a:t>PERSON</a:t>
            </a:r>
          </a:p>
        </p:txBody>
      </p:sp>
      <p:cxnSp>
        <p:nvCxnSpPr>
          <p:cNvPr id="6" name="Straight Connector 5"/>
          <p:cNvCxnSpPr/>
          <p:nvPr/>
        </p:nvCxnSpPr>
        <p:spPr>
          <a:xfrm rot="5400000">
            <a:off x="5103813" y="5077692"/>
            <a:ext cx="306388"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53200" y="4239491"/>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8" name="TextBox 7"/>
          <p:cNvSpPr txBox="1">
            <a:spLocks noChangeArrowheads="1"/>
          </p:cNvSpPr>
          <p:nvPr/>
        </p:nvSpPr>
        <p:spPr bwMode="auto">
          <a:xfrm>
            <a:off x="6781800" y="4849091"/>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LOCATION</a:t>
            </a:r>
          </a:p>
        </p:txBody>
      </p:sp>
      <p:cxnSp>
        <p:nvCxnSpPr>
          <p:cNvPr id="9" name="Straight Connector 8"/>
          <p:cNvCxnSpPr/>
          <p:nvPr/>
        </p:nvCxnSpPr>
        <p:spPr>
          <a:xfrm>
            <a:off x="5105400" y="5077691"/>
            <a:ext cx="1447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249194" y="5076897"/>
            <a:ext cx="304800" cy="158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54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normAutofit fontScale="90000"/>
          </a:bodyPr>
          <a:lstStyle/>
          <a:p>
            <a:r>
              <a:rPr lang="en-US" altLang="en-US"/>
              <a:t>File Based Systems</a:t>
            </a:r>
          </a:p>
        </p:txBody>
      </p:sp>
      <p:sp>
        <p:nvSpPr>
          <p:cNvPr id="3" name="Content Placeholder 2"/>
          <p:cNvSpPr>
            <a:spLocks noGrp="1"/>
          </p:cNvSpPr>
          <p:nvPr>
            <p:ph idx="1"/>
          </p:nvPr>
        </p:nvSpPr>
        <p:spPr/>
        <p:txBody>
          <a:bodyPr/>
          <a:lstStyle/>
          <a:p>
            <a:pPr>
              <a:defRPr/>
            </a:pPr>
            <a:r>
              <a:rPr lang="en-US" dirty="0"/>
              <a:t>An early attempt to computerize the manual filing system .</a:t>
            </a:r>
          </a:p>
          <a:p>
            <a:pPr>
              <a:defRPr/>
            </a:pPr>
            <a:r>
              <a:rPr lang="en-US" dirty="0"/>
              <a:t>A collection of records or documents dealing with one organization, person, area or subject. </a:t>
            </a:r>
          </a:p>
          <a:p>
            <a:pPr>
              <a:defRPr/>
            </a:pPr>
            <a:r>
              <a:rPr lang="en-US" dirty="0"/>
              <a:t>Example:</a:t>
            </a:r>
          </a:p>
          <a:p>
            <a:pPr lvl="1">
              <a:defRPr/>
            </a:pPr>
            <a:r>
              <a:rPr lang="en-US" dirty="0"/>
              <a:t>Manual (paper) files.</a:t>
            </a:r>
          </a:p>
          <a:p>
            <a:pPr lvl="1">
              <a:defRPr/>
            </a:pPr>
            <a:r>
              <a:rPr lang="en-US" dirty="0"/>
              <a:t>Computer files.</a:t>
            </a:r>
          </a:p>
        </p:txBody>
      </p:sp>
    </p:spTree>
    <p:extLst>
      <p:ext uri="{BB962C8B-B14F-4D97-AF65-F5344CB8AC3E}">
        <p14:creationId xmlns:p14="http://schemas.microsoft.com/office/powerpoint/2010/main" val="1303455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6786" y="471954"/>
            <a:ext cx="11075542" cy="529109"/>
          </a:xfrm>
        </p:spPr>
        <p:txBody>
          <a:bodyPr>
            <a:normAutofit fontScale="90000"/>
          </a:bodyPr>
          <a:lstStyle/>
          <a:p>
            <a:pPr>
              <a:defRPr/>
            </a:pPr>
            <a:r>
              <a:rPr lang="en-US" dirty="0"/>
              <a:t>Many-to-One Relationships</a:t>
            </a:r>
            <a:br>
              <a:rPr lang="en-US" dirty="0"/>
            </a:br>
            <a:endParaRPr lang="en-US" dirty="0"/>
          </a:p>
        </p:txBody>
      </p:sp>
      <p:sp>
        <p:nvSpPr>
          <p:cNvPr id="5" name="Content Placeholder 2"/>
          <p:cNvSpPr>
            <a:spLocks noGrp="1"/>
          </p:cNvSpPr>
          <p:nvPr>
            <p:ph idx="1"/>
          </p:nvPr>
        </p:nvSpPr>
        <p:spPr>
          <a:xfrm>
            <a:off x="1097973" y="876301"/>
            <a:ext cx="7467600" cy="4525963"/>
          </a:xfrm>
        </p:spPr>
        <p:txBody>
          <a:bodyPr>
            <a:normAutofit/>
          </a:bodyPr>
          <a:lstStyle/>
          <a:p>
            <a:pPr>
              <a:defRPr/>
            </a:pPr>
            <a:r>
              <a:rPr lang="en-US" dirty="0"/>
              <a:t>In a many-to-one relationship, one or more row in table A can have no more than one matching row in table B.</a:t>
            </a:r>
          </a:p>
          <a:p>
            <a:pPr>
              <a:buFontTx/>
              <a:buNone/>
              <a:defRPr/>
            </a:pPr>
            <a:endParaRPr lang="en-US" dirty="0"/>
          </a:p>
          <a:p>
            <a:pPr>
              <a:defRPr/>
            </a:pPr>
            <a:r>
              <a:rPr lang="en-US" dirty="0"/>
              <a:t>For example, many vehicle are manufactured by one manufacturer.</a:t>
            </a:r>
          </a:p>
        </p:txBody>
      </p:sp>
      <p:sp>
        <p:nvSpPr>
          <p:cNvPr id="6" name="Rectangle 5"/>
          <p:cNvSpPr/>
          <p:nvPr/>
        </p:nvSpPr>
        <p:spPr>
          <a:xfrm>
            <a:off x="2819400" y="3920837"/>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a:p>
            <a:pPr algn="ctr">
              <a:defRPr/>
            </a:pPr>
            <a:endParaRPr lang="en-US" dirty="0"/>
          </a:p>
        </p:txBody>
      </p:sp>
      <p:sp>
        <p:nvSpPr>
          <p:cNvPr id="7" name="Rectangle 6"/>
          <p:cNvSpPr/>
          <p:nvPr/>
        </p:nvSpPr>
        <p:spPr>
          <a:xfrm>
            <a:off x="7010400" y="3920837"/>
            <a:ext cx="1981200" cy="1600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dirty="0"/>
          </a:p>
        </p:txBody>
      </p:sp>
      <p:sp>
        <p:nvSpPr>
          <p:cNvPr id="8" name="TextBox 6"/>
          <p:cNvSpPr txBox="1">
            <a:spLocks noChangeArrowheads="1"/>
          </p:cNvSpPr>
          <p:nvPr/>
        </p:nvSpPr>
        <p:spPr bwMode="auto">
          <a:xfrm>
            <a:off x="3124200" y="4530437"/>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VEHICLE</a:t>
            </a:r>
          </a:p>
        </p:txBody>
      </p:sp>
      <p:sp>
        <p:nvSpPr>
          <p:cNvPr id="9" name="TextBox 7"/>
          <p:cNvSpPr txBox="1">
            <a:spLocks noChangeArrowheads="1"/>
          </p:cNvSpPr>
          <p:nvPr/>
        </p:nvSpPr>
        <p:spPr bwMode="auto">
          <a:xfrm>
            <a:off x="7086600" y="4530438"/>
            <a:ext cx="182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MANUFACTURER</a:t>
            </a:r>
            <a:endParaRPr lang="en-US" altLang="en-US" sz="1600"/>
          </a:p>
        </p:txBody>
      </p:sp>
      <p:cxnSp>
        <p:nvCxnSpPr>
          <p:cNvPr id="10" name="Straight Connector 9"/>
          <p:cNvCxnSpPr>
            <a:stCxn id="6" idx="3"/>
            <a:endCxn id="7" idx="1"/>
          </p:cNvCxnSpPr>
          <p:nvPr/>
        </p:nvCxnSpPr>
        <p:spPr>
          <a:xfrm>
            <a:off x="4800600" y="4720937"/>
            <a:ext cx="2209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914107" y="4721732"/>
            <a:ext cx="228600"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4800600" y="4530437"/>
            <a:ext cx="2286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4762500" y="4720937"/>
            <a:ext cx="304800" cy="228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744494" y="4720143"/>
            <a:ext cx="228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666707" y="4720144"/>
            <a:ext cx="228600" cy="15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863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pPr eaLnBrk="1" hangingPunct="1"/>
            <a:r>
              <a:rPr lang="en-US" altLang="en-US"/>
              <a:t>ER-Model</a:t>
            </a:r>
          </a:p>
        </p:txBody>
      </p:sp>
      <p:sp>
        <p:nvSpPr>
          <p:cNvPr id="17411" name="Rectangle 3"/>
          <p:cNvSpPr>
            <a:spLocks noGrp="1" noChangeArrowheads="1"/>
          </p:cNvSpPr>
          <p:nvPr>
            <p:ph idx="1"/>
          </p:nvPr>
        </p:nvSpPr>
        <p:spPr>
          <a:xfrm>
            <a:off x="5874327" y="491837"/>
            <a:ext cx="3733800" cy="2605088"/>
          </a:xfrm>
        </p:spPr>
        <p:txBody>
          <a:bodyPr/>
          <a:lstStyle/>
          <a:p>
            <a:pPr eaLnBrk="1" hangingPunct="1">
              <a:defRPr/>
            </a:pPr>
            <a:r>
              <a:rPr lang="en-US" dirty="0"/>
              <a:t>Relationship:</a:t>
            </a:r>
          </a:p>
          <a:p>
            <a:pPr eaLnBrk="1" hangingPunct="1">
              <a:defRPr/>
            </a:pPr>
            <a:endParaRPr lang="en-US" dirty="0"/>
          </a:p>
          <a:p>
            <a:pPr eaLnBrk="1" hangingPunct="1">
              <a:defRPr/>
            </a:pPr>
            <a:r>
              <a:rPr lang="en-US" dirty="0"/>
              <a:t>Exactly one relationship (1)</a:t>
            </a:r>
          </a:p>
        </p:txBody>
      </p:sp>
      <p:pic>
        <p:nvPicPr>
          <p:cNvPr id="5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855" y="637381"/>
            <a:ext cx="3960813"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248" y="2982191"/>
            <a:ext cx="42640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5950527" y="3257696"/>
            <a:ext cx="3581400" cy="3151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t>Zero or 1 relationship</a:t>
            </a:r>
          </a:p>
          <a:p>
            <a:pPr>
              <a:defRPr/>
            </a:pPr>
            <a:r>
              <a:rPr lang="en-US" dirty="0"/>
              <a:t>(0/1)</a:t>
            </a:r>
          </a:p>
        </p:txBody>
      </p:sp>
    </p:spTree>
    <p:extLst>
      <p:ext uri="{BB962C8B-B14F-4D97-AF65-F5344CB8AC3E}">
        <p14:creationId xmlns:p14="http://schemas.microsoft.com/office/powerpoint/2010/main" val="2173631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pPr eaLnBrk="1" hangingPunct="1"/>
            <a:r>
              <a:rPr lang="en-US" altLang="en-US"/>
              <a:t>ER-Model</a:t>
            </a:r>
          </a:p>
        </p:txBody>
      </p:sp>
      <p:sp>
        <p:nvSpPr>
          <p:cNvPr id="19459" name="Rectangle 3"/>
          <p:cNvSpPr>
            <a:spLocks noGrp="1" noChangeArrowheads="1"/>
          </p:cNvSpPr>
          <p:nvPr>
            <p:ph idx="1"/>
          </p:nvPr>
        </p:nvSpPr>
        <p:spPr>
          <a:xfrm>
            <a:off x="5922818" y="637381"/>
            <a:ext cx="4267200" cy="1752600"/>
          </a:xfrm>
        </p:spPr>
        <p:txBody>
          <a:bodyPr/>
          <a:lstStyle/>
          <a:p>
            <a:pPr eaLnBrk="1" hangingPunct="1">
              <a:defRPr/>
            </a:pPr>
            <a:r>
              <a:rPr lang="en-US" dirty="0"/>
              <a:t>One or more relationship ( &gt;= 1)</a:t>
            </a:r>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236" y="637381"/>
            <a:ext cx="42354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100" y="3068782"/>
            <a:ext cx="40386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6386947" y="3144983"/>
            <a:ext cx="4086225" cy="2347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t>Zero or more relationship ( &gt;= 0)</a:t>
            </a:r>
            <a:endParaRPr lang="en-US" dirty="0"/>
          </a:p>
        </p:txBody>
      </p:sp>
    </p:spTree>
    <p:extLst>
      <p:ext uri="{BB962C8B-B14F-4D97-AF65-F5344CB8AC3E}">
        <p14:creationId xmlns:p14="http://schemas.microsoft.com/office/powerpoint/2010/main" val="750202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US" altLang="en-US"/>
              <a:t>ER-Model</a:t>
            </a:r>
          </a:p>
        </p:txBody>
      </p:sp>
      <p:sp>
        <p:nvSpPr>
          <p:cNvPr id="21507" name="Rectangle 3"/>
          <p:cNvSpPr>
            <a:spLocks noGrp="1" noChangeArrowheads="1"/>
          </p:cNvSpPr>
          <p:nvPr>
            <p:ph idx="1"/>
          </p:nvPr>
        </p:nvSpPr>
        <p:spPr>
          <a:xfrm>
            <a:off x="6477000" y="2667000"/>
            <a:ext cx="3962400" cy="1295400"/>
          </a:xfrm>
        </p:spPr>
        <p:txBody>
          <a:bodyPr/>
          <a:lstStyle/>
          <a:p>
            <a:pPr eaLnBrk="1" hangingPunct="1">
              <a:defRPr/>
            </a:pPr>
            <a:r>
              <a:rPr lang="en-US" dirty="0"/>
              <a:t>More than one (&gt;1)</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286000"/>
            <a:ext cx="45132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196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a:xfrm>
            <a:off x="1905000" y="0"/>
            <a:ext cx="7467600" cy="1143000"/>
          </a:xfrm>
        </p:spPr>
        <p:txBody>
          <a:bodyPr/>
          <a:lstStyle/>
          <a:p>
            <a:r>
              <a:rPr lang="en-US" altLang="en-US"/>
              <a:t>Steps to create ER model:</a:t>
            </a:r>
          </a:p>
        </p:txBody>
      </p:sp>
      <p:sp>
        <p:nvSpPr>
          <p:cNvPr id="66563" name="Content Placeholder 2"/>
          <p:cNvSpPr>
            <a:spLocks noGrp="1" noChangeArrowheads="1"/>
          </p:cNvSpPr>
          <p:nvPr>
            <p:ph idx="1"/>
          </p:nvPr>
        </p:nvSpPr>
        <p:spPr>
          <a:xfrm>
            <a:off x="1981200" y="1524000"/>
            <a:ext cx="8077200" cy="5486400"/>
          </a:xfrm>
        </p:spPr>
        <p:txBody>
          <a:bodyPr/>
          <a:lstStyle/>
          <a:p>
            <a:pPr marL="550863" indent="-514350">
              <a:buFontTx/>
              <a:buAutoNum type="arabicPeriod"/>
            </a:pPr>
            <a:r>
              <a:rPr lang="en-US" altLang="en-US">
                <a:solidFill>
                  <a:srgbClr val="222268"/>
                </a:solidFill>
              </a:rPr>
              <a:t>Gather Data.</a:t>
            </a:r>
          </a:p>
          <a:p>
            <a:pPr marL="550863" indent="-514350">
              <a:buFontTx/>
              <a:buAutoNum type="arabicPeriod"/>
            </a:pPr>
            <a:r>
              <a:rPr lang="en-US" altLang="en-US">
                <a:solidFill>
                  <a:srgbClr val="222268"/>
                </a:solidFill>
              </a:rPr>
              <a:t>Identify entities</a:t>
            </a:r>
          </a:p>
          <a:p>
            <a:pPr marL="550863" indent="-514350">
              <a:buFontTx/>
              <a:buAutoNum type="arabicPeriod"/>
            </a:pPr>
            <a:r>
              <a:rPr lang="en-US" altLang="en-US">
                <a:solidFill>
                  <a:srgbClr val="222268"/>
                </a:solidFill>
              </a:rPr>
              <a:t>Identify the attributes.</a:t>
            </a:r>
          </a:p>
          <a:p>
            <a:pPr marL="550863" indent="-514350">
              <a:buFontTx/>
              <a:buAutoNum type="arabicPeriod"/>
            </a:pPr>
            <a:r>
              <a:rPr lang="en-US" altLang="en-US">
                <a:solidFill>
                  <a:srgbClr val="222268"/>
                </a:solidFill>
              </a:rPr>
              <a:t>Identify relations.</a:t>
            </a:r>
          </a:p>
          <a:p>
            <a:pPr marL="550863" indent="-514350">
              <a:buFontTx/>
              <a:buAutoNum type="arabicPeriod"/>
            </a:pPr>
            <a:r>
              <a:rPr lang="en-US" altLang="en-US">
                <a:solidFill>
                  <a:srgbClr val="222268"/>
                </a:solidFill>
              </a:rPr>
              <a:t>Draw diagram using </a:t>
            </a:r>
          </a:p>
          <a:p>
            <a:pPr marL="550863" indent="-514350">
              <a:buNone/>
            </a:pPr>
            <a:r>
              <a:rPr lang="en-US" altLang="en-US">
                <a:solidFill>
                  <a:srgbClr val="222268"/>
                </a:solidFill>
              </a:rPr>
              <a:t>	symbols.</a:t>
            </a:r>
          </a:p>
          <a:p>
            <a:pPr marL="550863" indent="-514350">
              <a:buNone/>
            </a:pPr>
            <a:endParaRPr lang="en-US" altLang="en-US">
              <a:solidFill>
                <a:srgbClr val="222268"/>
              </a:solidFill>
            </a:endParaRPr>
          </a:p>
        </p:txBody>
      </p:sp>
      <p:pic>
        <p:nvPicPr>
          <p:cNvPr id="66564" name="Picture 3" descr="http://www.umsl.edu/~sauterv/analysis/er/er_symbo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163" y="1524000"/>
            <a:ext cx="3429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908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normAutofit fontScale="90000"/>
          </a:bodyPr>
          <a:lstStyle/>
          <a:p>
            <a:r>
              <a:rPr lang="en-US" altLang="en-US"/>
              <a:t>ERD Example:</a:t>
            </a:r>
          </a:p>
        </p:txBody>
      </p:sp>
      <p:sp>
        <p:nvSpPr>
          <p:cNvPr id="4" name="Oval 3"/>
          <p:cNvSpPr/>
          <p:nvPr/>
        </p:nvSpPr>
        <p:spPr>
          <a:xfrm>
            <a:off x="1676400" y="13716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street</a:t>
            </a:r>
          </a:p>
        </p:txBody>
      </p:sp>
      <p:sp>
        <p:nvSpPr>
          <p:cNvPr id="5" name="Oval 4"/>
          <p:cNvSpPr/>
          <p:nvPr/>
        </p:nvSpPr>
        <p:spPr>
          <a:xfrm>
            <a:off x="3200400" y="1295400"/>
            <a:ext cx="1295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city</a:t>
            </a:r>
          </a:p>
        </p:txBody>
      </p:sp>
      <p:sp>
        <p:nvSpPr>
          <p:cNvPr id="6" name="Oval 5"/>
          <p:cNvSpPr/>
          <p:nvPr/>
        </p:nvSpPr>
        <p:spPr>
          <a:xfrm>
            <a:off x="4572000" y="1295400"/>
            <a:ext cx="1219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ZIP</a:t>
            </a:r>
          </a:p>
        </p:txBody>
      </p:sp>
      <p:sp>
        <p:nvSpPr>
          <p:cNvPr id="7" name="Oval 6"/>
          <p:cNvSpPr/>
          <p:nvPr/>
        </p:nvSpPr>
        <p:spPr>
          <a:xfrm>
            <a:off x="2819400" y="2590800"/>
            <a:ext cx="1905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err="1">
                <a:solidFill>
                  <a:schemeClr val="tx1"/>
                </a:solidFill>
              </a:rPr>
              <a:t>Customer_address</a:t>
            </a:r>
            <a:endParaRPr lang="en-US" dirty="0">
              <a:solidFill>
                <a:schemeClr val="tx1"/>
              </a:solidFill>
            </a:endParaRPr>
          </a:p>
        </p:txBody>
      </p:sp>
      <p:sp>
        <p:nvSpPr>
          <p:cNvPr id="8" name="Oval 7"/>
          <p:cNvSpPr/>
          <p:nvPr/>
        </p:nvSpPr>
        <p:spPr>
          <a:xfrm>
            <a:off x="1828800" y="3962400"/>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err="1">
                <a:solidFill>
                  <a:schemeClr val="tx1"/>
                </a:solidFill>
              </a:rPr>
              <a:t>Customer_name</a:t>
            </a:r>
            <a:endParaRPr lang="en-US" dirty="0">
              <a:solidFill>
                <a:schemeClr val="tx1"/>
              </a:solidFill>
            </a:endParaRPr>
          </a:p>
        </p:txBody>
      </p:sp>
      <p:sp>
        <p:nvSpPr>
          <p:cNvPr id="9" name="Oval 8"/>
          <p:cNvSpPr/>
          <p:nvPr/>
        </p:nvSpPr>
        <p:spPr>
          <a:xfrm>
            <a:off x="4191000" y="3810000"/>
            <a:ext cx="1752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err="1">
                <a:solidFill>
                  <a:schemeClr val="tx1"/>
                </a:solidFill>
              </a:rPr>
              <a:t>customer_contact</a:t>
            </a:r>
            <a:endParaRPr lang="en-US" dirty="0">
              <a:solidFill>
                <a:schemeClr val="tx1"/>
              </a:solidFill>
            </a:endParaRPr>
          </a:p>
        </p:txBody>
      </p:sp>
      <p:sp>
        <p:nvSpPr>
          <p:cNvPr id="10" name="Rectangle 9"/>
          <p:cNvSpPr/>
          <p:nvPr/>
        </p:nvSpPr>
        <p:spPr>
          <a:xfrm>
            <a:off x="2667000" y="5638801"/>
            <a:ext cx="2667000" cy="45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Customer</a:t>
            </a:r>
          </a:p>
        </p:txBody>
      </p:sp>
      <p:sp>
        <p:nvSpPr>
          <p:cNvPr id="11" name="Flowchart: Decision 10"/>
          <p:cNvSpPr/>
          <p:nvPr/>
        </p:nvSpPr>
        <p:spPr>
          <a:xfrm>
            <a:off x="5943600" y="5334000"/>
            <a:ext cx="1752600"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Saves in</a:t>
            </a:r>
          </a:p>
        </p:txBody>
      </p:sp>
      <p:sp>
        <p:nvSpPr>
          <p:cNvPr id="12" name="Rectangle 11"/>
          <p:cNvSpPr/>
          <p:nvPr/>
        </p:nvSpPr>
        <p:spPr>
          <a:xfrm>
            <a:off x="8229600" y="556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Account</a:t>
            </a:r>
          </a:p>
        </p:txBody>
      </p:sp>
      <p:sp>
        <p:nvSpPr>
          <p:cNvPr id="13" name="Oval 12"/>
          <p:cNvSpPr/>
          <p:nvPr/>
        </p:nvSpPr>
        <p:spPr>
          <a:xfrm>
            <a:off x="6629400" y="37338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err="1">
                <a:solidFill>
                  <a:schemeClr val="tx1"/>
                </a:solidFill>
              </a:rPr>
              <a:t>Account_number</a:t>
            </a:r>
            <a:endParaRPr lang="en-US" dirty="0">
              <a:solidFill>
                <a:schemeClr val="tx1"/>
              </a:solidFill>
            </a:endParaRPr>
          </a:p>
        </p:txBody>
      </p:sp>
      <p:sp>
        <p:nvSpPr>
          <p:cNvPr id="14" name="Oval 13"/>
          <p:cNvSpPr/>
          <p:nvPr/>
        </p:nvSpPr>
        <p:spPr>
          <a:xfrm>
            <a:off x="8153400" y="2819400"/>
            <a:ext cx="1447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err="1">
                <a:solidFill>
                  <a:schemeClr val="tx1"/>
                </a:solidFill>
              </a:rPr>
              <a:t>Account_owner</a:t>
            </a:r>
            <a:endParaRPr lang="en-US" dirty="0">
              <a:solidFill>
                <a:schemeClr val="tx1"/>
              </a:solidFill>
            </a:endParaRPr>
          </a:p>
        </p:txBody>
      </p:sp>
      <p:sp>
        <p:nvSpPr>
          <p:cNvPr id="15" name="Oval 14"/>
          <p:cNvSpPr/>
          <p:nvPr/>
        </p:nvSpPr>
        <p:spPr>
          <a:xfrm>
            <a:off x="9220200" y="3886200"/>
            <a:ext cx="1447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a:p>
            <a:pPr algn="ctr">
              <a:defRPr/>
            </a:pPr>
            <a:r>
              <a:rPr lang="en-US" dirty="0">
                <a:solidFill>
                  <a:schemeClr val="tx1"/>
                </a:solidFill>
              </a:rPr>
              <a:t>balance</a:t>
            </a:r>
          </a:p>
        </p:txBody>
      </p:sp>
      <p:cxnSp>
        <p:nvCxnSpPr>
          <p:cNvPr id="17" name="Straight Connector 16"/>
          <p:cNvCxnSpPr>
            <a:endCxn id="7" idx="1"/>
          </p:cNvCxnSpPr>
          <p:nvPr/>
        </p:nvCxnSpPr>
        <p:spPr>
          <a:xfrm rot="16200000" flipH="1">
            <a:off x="2538413" y="2185988"/>
            <a:ext cx="612775"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a:endCxn id="7" idx="0"/>
          </p:cNvCxnSpPr>
          <p:nvPr/>
        </p:nvCxnSpPr>
        <p:spPr>
          <a:xfrm rot="5400000">
            <a:off x="3581400" y="23241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7" idx="7"/>
          </p:cNvCxnSpPr>
          <p:nvPr/>
        </p:nvCxnSpPr>
        <p:spPr>
          <a:xfrm rot="5400000">
            <a:off x="4430713" y="2147888"/>
            <a:ext cx="612775" cy="58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4"/>
          </p:cNvCxnSpPr>
          <p:nvPr/>
        </p:nvCxnSpPr>
        <p:spPr>
          <a:xfrm rot="16200000" flipH="1">
            <a:off x="2800350" y="4629150"/>
            <a:ext cx="1981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4"/>
          </p:cNvCxnSpPr>
          <p:nvPr/>
        </p:nvCxnSpPr>
        <p:spPr>
          <a:xfrm rot="16200000" flipH="1">
            <a:off x="2857500" y="4762500"/>
            <a:ext cx="762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4"/>
          </p:cNvCxnSpPr>
          <p:nvPr/>
        </p:nvCxnSpPr>
        <p:spPr>
          <a:xfrm rot="5400000">
            <a:off x="4019550" y="4591050"/>
            <a:ext cx="8382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10" idx="3"/>
            <a:endCxn id="11" idx="1"/>
          </p:cNvCxnSpPr>
          <p:nvPr/>
        </p:nvCxnSpPr>
        <p:spPr>
          <a:xfrm>
            <a:off x="5334000" y="5865814"/>
            <a:ext cx="609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3"/>
            <a:endCxn id="12" idx="1"/>
          </p:cNvCxnSpPr>
          <p:nvPr/>
        </p:nvCxnSpPr>
        <p:spPr>
          <a:xfrm flipV="1">
            <a:off x="7696200" y="5829300"/>
            <a:ext cx="533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2" idx="0"/>
          </p:cNvCxnSpPr>
          <p:nvPr/>
        </p:nvCxnSpPr>
        <p:spPr>
          <a:xfrm>
            <a:off x="7772400" y="4648200"/>
            <a:ext cx="1371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4"/>
            <a:endCxn id="12" idx="0"/>
          </p:cNvCxnSpPr>
          <p:nvPr/>
        </p:nvCxnSpPr>
        <p:spPr>
          <a:xfrm rot="16200000" flipH="1">
            <a:off x="8096250" y="4514850"/>
            <a:ext cx="18288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5" idx="4"/>
            <a:endCxn id="12" idx="0"/>
          </p:cNvCxnSpPr>
          <p:nvPr/>
        </p:nvCxnSpPr>
        <p:spPr>
          <a:xfrm rot="5400000">
            <a:off x="9124950" y="4743450"/>
            <a:ext cx="838200" cy="800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63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ctrTitle"/>
          </p:nvPr>
        </p:nvSpPr>
        <p:spPr>
          <a:xfrm>
            <a:off x="2105892" y="1863438"/>
            <a:ext cx="8062913" cy="1470025"/>
          </a:xfrm>
        </p:spPr>
        <p:txBody>
          <a:bodyPr/>
          <a:lstStyle/>
          <a:p>
            <a:r>
              <a:rPr lang="en-US" altLang="en-US" dirty="0"/>
              <a:t>Normalization</a:t>
            </a:r>
          </a:p>
        </p:txBody>
      </p:sp>
    </p:spTree>
    <p:extLst>
      <p:ext uri="{BB962C8B-B14F-4D97-AF65-F5344CB8AC3E}">
        <p14:creationId xmlns:p14="http://schemas.microsoft.com/office/powerpoint/2010/main" val="3906206216"/>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normAutofit fontScale="90000"/>
          </a:bodyPr>
          <a:lstStyle/>
          <a:p>
            <a:r>
              <a:rPr lang="en-US" altLang="en-US"/>
              <a:t>Normalization</a:t>
            </a:r>
          </a:p>
        </p:txBody>
      </p:sp>
      <p:sp>
        <p:nvSpPr>
          <p:cNvPr id="3" name="Content Placeholder 2"/>
          <p:cNvSpPr>
            <a:spLocks noGrp="1"/>
          </p:cNvSpPr>
          <p:nvPr>
            <p:ph idx="1"/>
          </p:nvPr>
        </p:nvSpPr>
        <p:spPr>
          <a:xfrm>
            <a:off x="1981200" y="1524000"/>
            <a:ext cx="8229600" cy="4572000"/>
          </a:xfrm>
        </p:spPr>
        <p:txBody>
          <a:bodyPr>
            <a:normAutofit/>
          </a:bodyPr>
          <a:lstStyle/>
          <a:p>
            <a:pPr>
              <a:defRPr/>
            </a:pPr>
            <a:endParaRPr lang="en-US" dirty="0"/>
          </a:p>
          <a:p>
            <a:pPr>
              <a:defRPr/>
            </a:pPr>
            <a:r>
              <a:rPr lang="en-US" sz="3500" dirty="0"/>
              <a:t>Normalization is the process of efficiently organizing data in a database.</a:t>
            </a:r>
          </a:p>
          <a:p>
            <a:pPr>
              <a:buFontTx/>
              <a:buNone/>
              <a:defRPr/>
            </a:pPr>
            <a:endParaRPr lang="en-US" sz="3500" dirty="0"/>
          </a:p>
          <a:p>
            <a:pPr>
              <a:defRPr/>
            </a:pPr>
            <a:r>
              <a:rPr lang="en-US" dirty="0"/>
              <a:t>Normalization is the process of applying a series of rules to ensure that your database achieves optimal structure.</a:t>
            </a:r>
            <a:endParaRPr lang="en-US" sz="3600" dirty="0"/>
          </a:p>
        </p:txBody>
      </p:sp>
    </p:spTree>
    <p:extLst>
      <p:ext uri="{BB962C8B-B14F-4D97-AF65-F5344CB8AC3E}">
        <p14:creationId xmlns:p14="http://schemas.microsoft.com/office/powerpoint/2010/main" val="1125118060"/>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normAutofit fontScale="90000"/>
          </a:bodyPr>
          <a:lstStyle/>
          <a:p>
            <a:r>
              <a:rPr lang="en-US" altLang="en-US"/>
              <a:t>Why we do Normalization?</a:t>
            </a:r>
          </a:p>
        </p:txBody>
      </p:sp>
      <p:sp>
        <p:nvSpPr>
          <p:cNvPr id="3" name="Content Placeholder 2"/>
          <p:cNvSpPr>
            <a:spLocks noGrp="1"/>
          </p:cNvSpPr>
          <p:nvPr>
            <p:ph idx="1"/>
          </p:nvPr>
        </p:nvSpPr>
        <p:spPr>
          <a:xfrm>
            <a:off x="1981200" y="1447801"/>
            <a:ext cx="8229600" cy="5006975"/>
          </a:xfrm>
        </p:spPr>
        <p:txBody>
          <a:bodyPr>
            <a:normAutofit lnSpcReduction="10000"/>
          </a:bodyPr>
          <a:lstStyle/>
          <a:p>
            <a:pPr>
              <a:defRPr/>
            </a:pPr>
            <a:r>
              <a:rPr lang="en-US" dirty="0"/>
              <a:t>There are two goals of the normalization process:</a:t>
            </a:r>
          </a:p>
          <a:p>
            <a:pPr>
              <a:buFontTx/>
              <a:buNone/>
              <a:defRPr/>
            </a:pPr>
            <a:endParaRPr lang="en-US" dirty="0"/>
          </a:p>
          <a:p>
            <a:pPr>
              <a:buFontTx/>
              <a:buNone/>
              <a:defRPr/>
            </a:pPr>
            <a:r>
              <a:rPr lang="en-US" b="1" u="sng" dirty="0"/>
              <a:t>1- eliminating redundant data </a:t>
            </a:r>
          </a:p>
          <a:p>
            <a:pPr>
              <a:buFontTx/>
              <a:buNone/>
              <a:defRPr/>
            </a:pPr>
            <a:r>
              <a:rPr lang="en-US" dirty="0"/>
              <a:t>For example: </a:t>
            </a:r>
            <a:r>
              <a:rPr lang="en-US" dirty="0">
                <a:solidFill>
                  <a:schemeClr val="tx1">
                    <a:lumMod val="95000"/>
                  </a:schemeClr>
                </a:solidFill>
              </a:rPr>
              <a:t>storing the same data in more than</a:t>
            </a:r>
          </a:p>
          <a:p>
            <a:pPr>
              <a:buFontTx/>
              <a:buNone/>
              <a:defRPr/>
            </a:pPr>
            <a:r>
              <a:rPr lang="en-US" dirty="0">
                <a:solidFill>
                  <a:schemeClr val="tx1">
                    <a:lumMod val="95000"/>
                  </a:schemeClr>
                </a:solidFill>
              </a:rPr>
              <a:t>                         one table</a:t>
            </a:r>
          </a:p>
          <a:p>
            <a:pPr>
              <a:buFontTx/>
              <a:buNone/>
              <a:defRPr/>
            </a:pPr>
            <a:r>
              <a:rPr lang="en-US" b="1" u="sng" dirty="0"/>
              <a:t>2- ensuring data dependencies make sense.</a:t>
            </a:r>
          </a:p>
          <a:p>
            <a:pPr>
              <a:buFontTx/>
              <a:buNone/>
              <a:defRPr/>
            </a:pPr>
            <a:r>
              <a:rPr lang="en-US" dirty="0"/>
              <a:t>For example: </a:t>
            </a:r>
            <a:r>
              <a:rPr lang="en-US" dirty="0">
                <a:solidFill>
                  <a:schemeClr val="tx1">
                    <a:lumMod val="95000"/>
                  </a:schemeClr>
                </a:solidFill>
              </a:rPr>
              <a:t>only storing related data in a table.</a:t>
            </a:r>
          </a:p>
          <a:p>
            <a:pPr>
              <a:buFontTx/>
              <a:buNone/>
              <a:defRPr/>
            </a:pPr>
            <a:r>
              <a:rPr lang="en-US" dirty="0"/>
              <a:t>    </a:t>
            </a:r>
          </a:p>
          <a:p>
            <a:pPr>
              <a:buFontTx/>
              <a:buNone/>
              <a:defRPr/>
            </a:pPr>
            <a:r>
              <a:rPr lang="en-US" sz="2400" dirty="0"/>
              <a:t>     Both of these are worthy goals as they reduce the amount of space a database consumes and ensure that data is logically stored. </a:t>
            </a:r>
          </a:p>
          <a:p>
            <a:pPr>
              <a:buFontTx/>
              <a:buNone/>
              <a:defRPr/>
            </a:pPr>
            <a:endParaRPr lang="en-US" dirty="0">
              <a:solidFill>
                <a:schemeClr val="bg2">
                  <a:lumMod val="50000"/>
                </a:schemeClr>
              </a:solidFill>
            </a:endParaRPr>
          </a:p>
        </p:txBody>
      </p:sp>
    </p:spTree>
    <p:extLst>
      <p:ext uri="{BB962C8B-B14F-4D97-AF65-F5344CB8AC3E}">
        <p14:creationId xmlns:p14="http://schemas.microsoft.com/office/powerpoint/2010/main" val="359050574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normAutofit fontScale="90000"/>
          </a:bodyPr>
          <a:lstStyle/>
          <a:p>
            <a:r>
              <a:rPr lang="en-US" altLang="en-US"/>
              <a:t>Database Anomalies:</a:t>
            </a:r>
          </a:p>
        </p:txBody>
      </p:sp>
      <p:sp>
        <p:nvSpPr>
          <p:cNvPr id="3" name="Content Placeholder 2"/>
          <p:cNvSpPr>
            <a:spLocks noGrp="1"/>
          </p:cNvSpPr>
          <p:nvPr>
            <p:ph idx="1"/>
          </p:nvPr>
        </p:nvSpPr>
        <p:spPr>
          <a:xfrm>
            <a:off x="1981200" y="1600201"/>
            <a:ext cx="8229600" cy="4854575"/>
          </a:xfrm>
        </p:spPr>
        <p:txBody>
          <a:bodyPr/>
          <a:lstStyle/>
          <a:p>
            <a:pPr>
              <a:defRPr/>
            </a:pPr>
            <a:r>
              <a:rPr lang="en-US" dirty="0"/>
              <a:t>Repetition Anomaly</a:t>
            </a:r>
          </a:p>
          <a:p>
            <a:pPr>
              <a:buFontTx/>
              <a:buNone/>
              <a:defRPr/>
            </a:pPr>
            <a:endParaRPr lang="en-US" dirty="0"/>
          </a:p>
          <a:p>
            <a:pPr>
              <a:defRPr/>
            </a:pPr>
            <a:r>
              <a:rPr lang="en-US" dirty="0"/>
              <a:t>Insertion Anomaly</a:t>
            </a:r>
          </a:p>
          <a:p>
            <a:pPr>
              <a:buFontTx/>
              <a:buNone/>
              <a:defRPr/>
            </a:pPr>
            <a:endParaRPr lang="en-US" dirty="0"/>
          </a:p>
          <a:p>
            <a:pPr>
              <a:defRPr/>
            </a:pPr>
            <a:r>
              <a:rPr lang="en-US" dirty="0"/>
              <a:t>Deletion Anomaly</a:t>
            </a:r>
          </a:p>
          <a:p>
            <a:pPr>
              <a:buFontTx/>
              <a:buNone/>
              <a:defRPr/>
            </a:pPr>
            <a:endParaRPr lang="en-US" dirty="0"/>
          </a:p>
          <a:p>
            <a:pPr>
              <a:defRPr/>
            </a:pPr>
            <a:r>
              <a:rPr lang="en-US" dirty="0"/>
              <a:t>Updating Anomaly</a:t>
            </a:r>
          </a:p>
        </p:txBody>
      </p:sp>
    </p:spTree>
    <p:extLst>
      <p:ext uri="{BB962C8B-B14F-4D97-AF65-F5344CB8AC3E}">
        <p14:creationId xmlns:p14="http://schemas.microsoft.com/office/powerpoint/2010/main" val="3209004453"/>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normAutofit fontScale="90000"/>
          </a:bodyPr>
          <a:lstStyle/>
          <a:p>
            <a:pPr eaLnBrk="1" hangingPunct="1"/>
            <a:r>
              <a:rPr lang="en-US" altLang="en-US"/>
              <a:t>Problems with file storage</a:t>
            </a:r>
          </a:p>
        </p:txBody>
      </p:sp>
      <p:sp>
        <p:nvSpPr>
          <p:cNvPr id="3" name="Content Placeholder 2"/>
          <p:cNvSpPr>
            <a:spLocks noGrp="1"/>
          </p:cNvSpPr>
          <p:nvPr>
            <p:ph idx="1"/>
          </p:nvPr>
        </p:nvSpPr>
        <p:spPr/>
        <p:txBody>
          <a:bodyPr/>
          <a:lstStyle/>
          <a:p>
            <a:pPr algn="just" eaLnBrk="1" hangingPunct="1">
              <a:buFont typeface="Wingdings" pitchFamily="2" charset="2"/>
              <a:buNone/>
              <a:defRPr/>
            </a:pPr>
            <a:r>
              <a:rPr lang="en-US" dirty="0"/>
              <a:t>The process of manually maintaining data through files is :</a:t>
            </a:r>
          </a:p>
          <a:p>
            <a:pPr lvl="1" eaLnBrk="1" hangingPunct="1">
              <a:defRPr/>
            </a:pPr>
            <a:r>
              <a:rPr lang="en-US" dirty="0"/>
              <a:t>Tedious</a:t>
            </a:r>
          </a:p>
          <a:p>
            <a:pPr lvl="1" eaLnBrk="1" hangingPunct="1">
              <a:defRPr/>
            </a:pPr>
            <a:r>
              <a:rPr lang="en-US" dirty="0"/>
              <a:t>Time consuming </a:t>
            </a:r>
          </a:p>
          <a:p>
            <a:pPr lvl="1" eaLnBrk="1" hangingPunct="1">
              <a:defRPr/>
            </a:pPr>
            <a:r>
              <a:rPr lang="en-US" dirty="0"/>
              <a:t>Error prone.</a:t>
            </a:r>
          </a:p>
          <a:p>
            <a:pPr eaLnBrk="1" hangingPunct="1">
              <a:defRPr/>
            </a:pPr>
            <a:endParaRPr lang="en-US" dirty="0"/>
          </a:p>
        </p:txBody>
      </p:sp>
      <p:pic>
        <p:nvPicPr>
          <p:cNvPr id="10244" name="Picture 4" descr="pe0361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724400"/>
            <a:ext cx="2224088"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 descr="PE06270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4876" y="2168526"/>
            <a:ext cx="1770063"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1" descr="j015702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3962400"/>
            <a:ext cx="297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276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normAutofit fontScale="90000"/>
          </a:bodyPr>
          <a:lstStyle/>
          <a:p>
            <a:r>
              <a:rPr lang="en-US" altLang="en-US"/>
              <a:t>First Normal Form (1NF)</a:t>
            </a:r>
          </a:p>
        </p:txBody>
      </p:sp>
      <p:sp>
        <p:nvSpPr>
          <p:cNvPr id="3" name="Content Placeholder 2"/>
          <p:cNvSpPr>
            <a:spLocks noGrp="1"/>
          </p:cNvSpPr>
          <p:nvPr>
            <p:ph idx="1"/>
          </p:nvPr>
        </p:nvSpPr>
        <p:spPr/>
        <p:txBody>
          <a:bodyPr/>
          <a:lstStyle/>
          <a:p>
            <a:pPr>
              <a:lnSpc>
                <a:spcPct val="95000"/>
              </a:lnSpc>
              <a:buClr>
                <a:schemeClr val="tx1"/>
              </a:buClr>
              <a:buSzPct val="100000"/>
              <a:defRPr/>
            </a:pPr>
            <a:r>
              <a:rPr lang="en-US" b="1" dirty="0">
                <a:latin typeface="Helvetica" charset="0"/>
              </a:rPr>
              <a:t>Each attribute must be atomic</a:t>
            </a:r>
          </a:p>
          <a:p>
            <a:pPr lvl="1">
              <a:lnSpc>
                <a:spcPct val="95000"/>
              </a:lnSpc>
              <a:buClr>
                <a:schemeClr val="tx1"/>
              </a:buClr>
              <a:buSzPct val="100000"/>
              <a:buFontTx/>
              <a:buChar char="•"/>
              <a:defRPr/>
            </a:pPr>
            <a:r>
              <a:rPr lang="en-US" dirty="0"/>
              <a:t> No repeating columns within a row.</a:t>
            </a:r>
          </a:p>
          <a:p>
            <a:pPr lvl="1">
              <a:lnSpc>
                <a:spcPct val="95000"/>
              </a:lnSpc>
              <a:buClr>
                <a:schemeClr val="tx1"/>
              </a:buClr>
              <a:buSzPct val="100000"/>
              <a:buFontTx/>
              <a:buChar char="•"/>
              <a:defRPr/>
            </a:pPr>
            <a:r>
              <a:rPr lang="en-US" dirty="0"/>
              <a:t> No multi-valued columns.</a:t>
            </a:r>
            <a:endParaRPr lang="en-US" b="1" dirty="0">
              <a:latin typeface="Helvetica" charset="0"/>
            </a:endParaRPr>
          </a:p>
          <a:p>
            <a:pPr>
              <a:lnSpc>
                <a:spcPct val="95000"/>
              </a:lnSpc>
              <a:buClr>
                <a:schemeClr val="tx1"/>
              </a:buClr>
              <a:buSzPct val="100000"/>
              <a:defRPr/>
            </a:pPr>
            <a:endParaRPr lang="en-US" b="1" dirty="0">
              <a:latin typeface="Helvetica" charset="0"/>
            </a:endParaRPr>
          </a:p>
          <a:p>
            <a:pPr>
              <a:lnSpc>
                <a:spcPct val="95000"/>
              </a:lnSpc>
              <a:buClr>
                <a:schemeClr val="tx1"/>
              </a:buClr>
              <a:buSzPct val="100000"/>
              <a:defRPr/>
            </a:pPr>
            <a:r>
              <a:rPr lang="en-US" b="1" dirty="0">
                <a:latin typeface="Helvetica" charset="0"/>
              </a:rPr>
              <a:t>1NF simplifies attributes</a:t>
            </a:r>
          </a:p>
          <a:p>
            <a:pPr lvl="1">
              <a:lnSpc>
                <a:spcPct val="95000"/>
              </a:lnSpc>
              <a:buClr>
                <a:schemeClr val="tx1"/>
              </a:buClr>
              <a:buSzPct val="100000"/>
              <a:buFontTx/>
              <a:buChar char="•"/>
              <a:defRPr/>
            </a:pPr>
            <a:r>
              <a:rPr lang="en-US" dirty="0"/>
              <a:t> Queries become easier.</a:t>
            </a:r>
            <a:endParaRPr lang="en-US" b="1" dirty="0">
              <a:latin typeface="Helvetica" charset="0"/>
            </a:endParaRPr>
          </a:p>
        </p:txBody>
      </p:sp>
    </p:spTree>
    <p:extLst>
      <p:ext uri="{BB962C8B-B14F-4D97-AF65-F5344CB8AC3E}">
        <p14:creationId xmlns:p14="http://schemas.microsoft.com/office/powerpoint/2010/main" val="1668894247"/>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1NF</a:t>
            </a:r>
          </a:p>
        </p:txBody>
      </p:sp>
      <p:sp>
        <p:nvSpPr>
          <p:cNvPr id="73731" name="Text Box 6"/>
          <p:cNvSpPr txBox="1">
            <a:spLocks noChangeArrowheads="1"/>
          </p:cNvSpPr>
          <p:nvPr/>
        </p:nvSpPr>
        <p:spPr bwMode="auto">
          <a:xfrm>
            <a:off x="2057400" y="1524000"/>
            <a:ext cx="76200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(unnormalized)</a:t>
            </a:r>
          </a:p>
        </p:txBody>
      </p:sp>
      <p:graphicFrame>
        <p:nvGraphicFramePr>
          <p:cNvPr id="73732" name="Object 1024"/>
          <p:cNvGraphicFramePr>
            <a:graphicFrameLocks noChangeAspect="1"/>
          </p:cNvGraphicFramePr>
          <p:nvPr/>
        </p:nvGraphicFramePr>
        <p:xfrm>
          <a:off x="2057400" y="1898650"/>
          <a:ext cx="7696200" cy="1073150"/>
        </p:xfrm>
        <a:graphic>
          <a:graphicData uri="http://schemas.openxmlformats.org/presentationml/2006/ole">
            <mc:AlternateContent xmlns:mc="http://schemas.openxmlformats.org/markup-compatibility/2006">
              <mc:Choice xmlns:v="urn:schemas-microsoft-com:vml" Requires="v">
                <p:oleObj spid="_x0000_s2142" name="Worksheet" r:id="rId4" imgW="4743377" imgH="657142" progId="Excel.Sheet.8">
                  <p:embed/>
                </p:oleObj>
              </mc:Choice>
              <mc:Fallback>
                <p:oleObj name="Worksheet" r:id="rId4" imgW="4743377" imgH="65714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898650"/>
                        <a:ext cx="76962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3" name="Text Box 16"/>
          <p:cNvSpPr txBox="1">
            <a:spLocks noChangeArrowheads="1"/>
          </p:cNvSpPr>
          <p:nvPr/>
        </p:nvSpPr>
        <p:spPr bwMode="auto">
          <a:xfrm>
            <a:off x="2057400" y="3657600"/>
            <a:ext cx="76200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(1NF)</a:t>
            </a:r>
          </a:p>
        </p:txBody>
      </p:sp>
      <p:graphicFrame>
        <p:nvGraphicFramePr>
          <p:cNvPr id="73734" name="Object 1024"/>
          <p:cNvGraphicFramePr>
            <a:graphicFrameLocks noChangeAspect="1"/>
          </p:cNvGraphicFramePr>
          <p:nvPr/>
        </p:nvGraphicFramePr>
        <p:xfrm>
          <a:off x="2057400" y="4038601"/>
          <a:ext cx="7666038" cy="1325563"/>
        </p:xfrm>
        <a:graphic>
          <a:graphicData uri="http://schemas.openxmlformats.org/presentationml/2006/ole">
            <mc:AlternateContent xmlns:mc="http://schemas.openxmlformats.org/markup-compatibility/2006">
              <mc:Choice xmlns:v="urn:schemas-microsoft-com:vml" Requires="v">
                <p:oleObj spid="_x0000_s2143" name="Worksheet" r:id="rId6" imgW="4743377" imgH="818975" progId="Excel.Sheet.8">
                  <p:embed/>
                </p:oleObj>
              </mc:Choice>
              <mc:Fallback>
                <p:oleObj name="Worksheet" r:id="rId6" imgW="4743377" imgH="818975"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038601"/>
                        <a:ext cx="766603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57618961"/>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normAutofit fontScale="90000"/>
          </a:bodyPr>
          <a:lstStyle/>
          <a:p>
            <a:r>
              <a:rPr lang="en-US" altLang="en-US"/>
              <a:t>Second Normal Form (2NF)</a:t>
            </a:r>
          </a:p>
        </p:txBody>
      </p:sp>
      <p:sp>
        <p:nvSpPr>
          <p:cNvPr id="3" name="Content Placeholder 2"/>
          <p:cNvSpPr>
            <a:spLocks noGrp="1"/>
          </p:cNvSpPr>
          <p:nvPr>
            <p:ph idx="1"/>
          </p:nvPr>
        </p:nvSpPr>
        <p:spPr>
          <a:xfrm>
            <a:off x="1981200" y="1600200"/>
            <a:ext cx="8229600" cy="4572000"/>
          </a:xfrm>
        </p:spPr>
        <p:txBody>
          <a:bodyPr/>
          <a:lstStyle/>
          <a:p>
            <a:pPr>
              <a:lnSpc>
                <a:spcPct val="95000"/>
              </a:lnSpc>
              <a:buClr>
                <a:schemeClr val="tx1"/>
              </a:buClr>
              <a:buSzPct val="100000"/>
              <a:defRPr/>
            </a:pPr>
            <a:r>
              <a:rPr lang="en-US" b="1" dirty="0">
                <a:latin typeface="Helvetica" charset="0"/>
              </a:rPr>
              <a:t>Each attribute must be functionally dependent on the primary key.</a:t>
            </a:r>
          </a:p>
          <a:p>
            <a:pPr lvl="1">
              <a:lnSpc>
                <a:spcPct val="95000"/>
              </a:lnSpc>
              <a:buClr>
                <a:schemeClr val="tx1"/>
              </a:buClr>
              <a:buSzPct val="100000"/>
              <a:buFontTx/>
              <a:buChar char="•"/>
              <a:defRPr/>
            </a:pPr>
            <a:r>
              <a:rPr lang="en-US" dirty="0"/>
              <a:t> Partial Functional dependency – a non-key attribute should not be partially(functionally) dependent on more than one key attribute.</a:t>
            </a:r>
          </a:p>
          <a:p>
            <a:pPr lvl="1">
              <a:lnSpc>
                <a:spcPct val="95000"/>
              </a:lnSpc>
              <a:buClr>
                <a:schemeClr val="tx1"/>
              </a:buClr>
              <a:buSzPct val="100000"/>
              <a:buFontTx/>
              <a:buChar char="•"/>
              <a:defRPr/>
            </a:pPr>
            <a:r>
              <a:rPr lang="en-US" dirty="0"/>
              <a:t> Any non-dependent attributes are moved into a smaller (subset) table.</a:t>
            </a:r>
            <a:endParaRPr lang="en-US" b="1" dirty="0">
              <a:latin typeface="Helvetica" charset="0"/>
            </a:endParaRPr>
          </a:p>
          <a:p>
            <a:pPr>
              <a:lnSpc>
                <a:spcPct val="95000"/>
              </a:lnSpc>
              <a:buClr>
                <a:schemeClr val="tx1"/>
              </a:buClr>
              <a:buSzPct val="100000"/>
              <a:defRPr/>
            </a:pPr>
            <a:r>
              <a:rPr lang="en-US" b="1" dirty="0">
                <a:latin typeface="Helvetica" charset="0"/>
              </a:rPr>
              <a:t>2NF improves data integrity.</a:t>
            </a:r>
          </a:p>
          <a:p>
            <a:pPr lvl="1">
              <a:lnSpc>
                <a:spcPct val="95000"/>
              </a:lnSpc>
              <a:buClr>
                <a:schemeClr val="tx1"/>
              </a:buClr>
              <a:buSzPct val="100000"/>
              <a:buFontTx/>
              <a:buChar char="•"/>
              <a:defRPr/>
            </a:pPr>
            <a:r>
              <a:rPr lang="en-US" dirty="0"/>
              <a:t> Prevents update, insert, and delete anomalies.</a:t>
            </a:r>
            <a:endParaRPr lang="en-US" b="1" dirty="0">
              <a:latin typeface="Helvetica" charset="0"/>
            </a:endParaRPr>
          </a:p>
          <a:p>
            <a:pPr>
              <a:defRPr/>
            </a:pPr>
            <a:endParaRPr lang="en-US" dirty="0"/>
          </a:p>
        </p:txBody>
      </p:sp>
    </p:spTree>
    <p:extLst>
      <p:ext uri="{BB962C8B-B14F-4D97-AF65-F5344CB8AC3E}">
        <p14:creationId xmlns:p14="http://schemas.microsoft.com/office/powerpoint/2010/main" val="2577902876"/>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057400" y="228600"/>
            <a:ext cx="8229600" cy="1398588"/>
          </a:xfrm>
        </p:spPr>
        <p:txBody>
          <a:bodyPr/>
          <a:lstStyle/>
          <a:p>
            <a:r>
              <a:rPr lang="en-US" altLang="en-US"/>
              <a:t>Functional Dependency</a:t>
            </a:r>
          </a:p>
        </p:txBody>
      </p:sp>
      <p:sp>
        <p:nvSpPr>
          <p:cNvPr id="76803" name="Rectangle 12"/>
          <p:cNvSpPr>
            <a:spLocks noChangeArrowheads="1"/>
          </p:cNvSpPr>
          <p:nvPr/>
        </p:nvSpPr>
        <p:spPr bwMode="auto">
          <a:xfrm>
            <a:off x="2057400" y="3733800"/>
            <a:ext cx="76962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5000"/>
              </a:lnSpc>
              <a:buClr>
                <a:schemeClr val="tx1"/>
              </a:buClr>
              <a:buFontTx/>
              <a:buNone/>
            </a:pPr>
            <a:r>
              <a:rPr lang="en-US" altLang="en-US" sz="2400" b="1">
                <a:latin typeface="Helvetica" panose="020B0604020202030204" pitchFamily="34" charset="0"/>
              </a:rPr>
              <a:t>Emp_name, grade and salary are functionally dependent only on emp_no.   </a:t>
            </a:r>
            <a:r>
              <a:rPr lang="en-US" altLang="en-US" sz="1800" b="1">
                <a:latin typeface="Helvetica" panose="020B0604020202030204" pitchFamily="34" charset="0"/>
              </a:rPr>
              <a:t>(emp_no -&gt; emp_name, grade, salary)</a:t>
            </a:r>
          </a:p>
          <a:p>
            <a:pPr>
              <a:lnSpc>
                <a:spcPct val="55000"/>
              </a:lnSpc>
              <a:buClr>
                <a:schemeClr val="tx1"/>
              </a:buClr>
              <a:buFontTx/>
              <a:buNone/>
            </a:pPr>
            <a:endParaRPr lang="en-US" altLang="en-US" sz="2400" b="1">
              <a:latin typeface="Helvetica" panose="020B0604020202030204" pitchFamily="34" charset="0"/>
            </a:endParaRPr>
          </a:p>
          <a:p>
            <a:pPr>
              <a:lnSpc>
                <a:spcPct val="95000"/>
              </a:lnSpc>
              <a:buClr>
                <a:schemeClr val="tx1"/>
              </a:buClr>
              <a:buFontTx/>
              <a:buNone/>
            </a:pPr>
            <a:r>
              <a:rPr lang="en-US" altLang="en-US" sz="2400" b="1">
                <a:latin typeface="Helvetica" panose="020B0604020202030204" pitchFamily="34" charset="0"/>
              </a:rPr>
              <a:t>Project_name is dependent only on project_id.</a:t>
            </a:r>
          </a:p>
          <a:p>
            <a:pPr>
              <a:lnSpc>
                <a:spcPct val="95000"/>
              </a:lnSpc>
              <a:buClr>
                <a:schemeClr val="tx1"/>
              </a:buClr>
              <a:buFontTx/>
              <a:buNone/>
            </a:pPr>
            <a:endParaRPr lang="en-US" altLang="en-US" sz="2400" b="1">
              <a:latin typeface="Helvetica" panose="020B0604020202030204" pitchFamily="34" charset="0"/>
            </a:endParaRPr>
          </a:p>
          <a:p>
            <a:pPr>
              <a:lnSpc>
                <a:spcPct val="95000"/>
              </a:lnSpc>
              <a:buClr>
                <a:schemeClr val="tx1"/>
              </a:buClr>
              <a:buFontTx/>
              <a:buNone/>
            </a:pPr>
            <a:r>
              <a:rPr lang="en-US" altLang="en-US" sz="2400" b="1">
                <a:latin typeface="Helvetica" panose="020B0604020202030204" pitchFamily="34" charset="0"/>
              </a:rPr>
              <a:t>But these table should be related through foreign keys.</a:t>
            </a:r>
          </a:p>
        </p:txBody>
      </p:sp>
      <p:sp>
        <p:nvSpPr>
          <p:cNvPr id="76804" name="Text Box 16"/>
          <p:cNvSpPr txBox="1">
            <a:spLocks noChangeArrowheads="1"/>
          </p:cNvSpPr>
          <p:nvPr/>
        </p:nvSpPr>
        <p:spPr bwMode="auto">
          <a:xfrm>
            <a:off x="2133600" y="1600200"/>
            <a:ext cx="76200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(1NF)</a:t>
            </a:r>
          </a:p>
        </p:txBody>
      </p:sp>
      <p:graphicFrame>
        <p:nvGraphicFramePr>
          <p:cNvPr id="76805" name="Object 1024"/>
          <p:cNvGraphicFramePr>
            <a:graphicFrameLocks noChangeAspect="1"/>
          </p:cNvGraphicFramePr>
          <p:nvPr/>
        </p:nvGraphicFramePr>
        <p:xfrm>
          <a:off x="2133600" y="1981201"/>
          <a:ext cx="7666038" cy="1325563"/>
        </p:xfrm>
        <a:graphic>
          <a:graphicData uri="http://schemas.openxmlformats.org/presentationml/2006/ole">
            <mc:AlternateContent xmlns:mc="http://schemas.openxmlformats.org/markup-compatibility/2006">
              <mc:Choice xmlns:v="urn:schemas-microsoft-com:vml" Requires="v">
                <p:oleObj spid="_x0000_s3120" name="Worksheet" r:id="rId4" imgW="4743377" imgH="818975" progId="Excel.Sheet.8">
                  <p:embed/>
                </p:oleObj>
              </mc:Choice>
              <mc:Fallback>
                <p:oleObj name="Worksheet" r:id="rId4" imgW="4743377" imgH="81897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81201"/>
                        <a:ext cx="766603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3017348"/>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2NF</a:t>
            </a:r>
          </a:p>
        </p:txBody>
      </p:sp>
      <p:graphicFrame>
        <p:nvGraphicFramePr>
          <p:cNvPr id="78851" name="Object 1025"/>
          <p:cNvGraphicFramePr>
            <a:graphicFrameLocks noChangeAspect="1"/>
          </p:cNvGraphicFramePr>
          <p:nvPr/>
        </p:nvGraphicFramePr>
        <p:xfrm>
          <a:off x="3152776" y="1974850"/>
          <a:ext cx="4924425" cy="1301750"/>
        </p:xfrm>
        <a:graphic>
          <a:graphicData uri="http://schemas.openxmlformats.org/presentationml/2006/ole">
            <mc:AlternateContent xmlns:mc="http://schemas.openxmlformats.org/markup-compatibility/2006">
              <mc:Choice xmlns:v="urn:schemas-microsoft-com:vml" Requires="v">
                <p:oleObj spid="_x0000_s4190" name="Worksheet" r:id="rId4" imgW="3457713" imgH="914604" progId="Excel.Sheet.8">
                  <p:embed/>
                </p:oleObj>
              </mc:Choice>
              <mc:Fallback>
                <p:oleObj name="Worksheet" r:id="rId4" imgW="3457713" imgH="91460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6" y="1974850"/>
                        <a:ext cx="49244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2" name="Text Box 16"/>
          <p:cNvSpPr txBox="1">
            <a:spLocks noChangeArrowheads="1"/>
          </p:cNvSpPr>
          <p:nvPr/>
        </p:nvSpPr>
        <p:spPr bwMode="auto">
          <a:xfrm>
            <a:off x="3152775" y="1600200"/>
            <a:ext cx="48768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(2NF)</a:t>
            </a:r>
          </a:p>
        </p:txBody>
      </p:sp>
      <p:sp>
        <p:nvSpPr>
          <p:cNvPr id="78853" name="Text Box 16"/>
          <p:cNvSpPr txBox="1">
            <a:spLocks noChangeArrowheads="1"/>
          </p:cNvSpPr>
          <p:nvPr/>
        </p:nvSpPr>
        <p:spPr bwMode="auto">
          <a:xfrm>
            <a:off x="3490914" y="4267200"/>
            <a:ext cx="4357687"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Project (2NF)</a:t>
            </a:r>
          </a:p>
        </p:txBody>
      </p:sp>
      <p:graphicFrame>
        <p:nvGraphicFramePr>
          <p:cNvPr id="78854" name="Object 4"/>
          <p:cNvGraphicFramePr>
            <a:graphicFrameLocks noChangeAspect="1"/>
          </p:cNvGraphicFramePr>
          <p:nvPr/>
        </p:nvGraphicFramePr>
        <p:xfrm>
          <a:off x="4349751" y="4648200"/>
          <a:ext cx="3533775" cy="914400"/>
        </p:xfrm>
        <a:graphic>
          <a:graphicData uri="http://schemas.openxmlformats.org/presentationml/2006/ole">
            <mc:AlternateContent xmlns:mc="http://schemas.openxmlformats.org/markup-compatibility/2006">
              <mc:Choice xmlns:v="urn:schemas-microsoft-com:vml" Requires="v">
                <p:oleObj spid="_x0000_s4191" name="Worksheet" r:id="rId6" imgW="2190752" imgH="552522" progId="Excel.Sheet.8">
                  <p:embed/>
                </p:oleObj>
              </mc:Choice>
              <mc:Fallback>
                <p:oleObj name="Worksheet" r:id="rId6" imgW="2190752" imgH="552522"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9751" y="4648200"/>
                        <a:ext cx="3533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5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0914" y="4643439"/>
            <a:ext cx="866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1036641"/>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Data Integrity</a:t>
            </a:r>
          </a:p>
        </p:txBody>
      </p:sp>
      <p:sp>
        <p:nvSpPr>
          <p:cNvPr id="80899" name="Text Box 3"/>
          <p:cNvSpPr txBox="1">
            <a:spLocks noChangeArrowheads="1"/>
          </p:cNvSpPr>
          <p:nvPr/>
        </p:nvSpPr>
        <p:spPr bwMode="auto">
          <a:xfrm>
            <a:off x="1752600" y="1600201"/>
            <a:ext cx="8610600" cy="394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5000"/>
              </a:lnSpc>
              <a:buClr>
                <a:schemeClr val="tx1"/>
              </a:buClr>
            </a:pPr>
            <a:r>
              <a:rPr lang="en-US" altLang="en-US" sz="2800"/>
              <a:t> </a:t>
            </a:r>
            <a:r>
              <a:rPr lang="en-US" altLang="en-US" sz="2800" b="1"/>
              <a:t>Insert Anomaly </a:t>
            </a:r>
            <a:r>
              <a:rPr lang="en-US" altLang="en-US" sz="2800"/>
              <a:t>- adding null values.  eg, inserting a new project does not require the primary key of emp_no to be added. </a:t>
            </a:r>
          </a:p>
          <a:p>
            <a:pPr>
              <a:lnSpc>
                <a:spcPct val="95000"/>
              </a:lnSpc>
              <a:buClr>
                <a:schemeClr val="tx1"/>
              </a:buClr>
            </a:pPr>
            <a:r>
              <a:rPr lang="en-US" altLang="en-US" sz="2800"/>
              <a:t> </a:t>
            </a:r>
            <a:r>
              <a:rPr lang="en-US" altLang="en-US" sz="2800" b="1"/>
              <a:t>Update Anomaly </a:t>
            </a:r>
            <a:r>
              <a:rPr lang="en-US" altLang="en-US" sz="2800"/>
              <a:t>- multiple updates for a single name change, causes performance degradation.  eg, changing magnum project_name to meganum.</a:t>
            </a:r>
          </a:p>
          <a:p>
            <a:pPr>
              <a:lnSpc>
                <a:spcPct val="95000"/>
              </a:lnSpc>
              <a:buClr>
                <a:schemeClr val="tx1"/>
              </a:buClr>
            </a:pPr>
            <a:r>
              <a:rPr lang="en-US" altLang="en-US" sz="2800" b="1"/>
              <a:t> Delete Anomaly </a:t>
            </a:r>
            <a:r>
              <a:rPr lang="en-US" altLang="en-US" sz="2800"/>
              <a:t>- deleting wanted information.  eg, deleting the magnum project removes employee John personal info from the database.</a:t>
            </a:r>
            <a:endParaRPr lang="en-US" altLang="en-US" sz="2400" b="1">
              <a:latin typeface="Helvetica" panose="020B0604020202030204" pitchFamily="34" charset="0"/>
            </a:endParaRPr>
          </a:p>
        </p:txBody>
      </p:sp>
    </p:spTree>
    <p:extLst>
      <p:ext uri="{BB962C8B-B14F-4D97-AF65-F5344CB8AC3E}">
        <p14:creationId xmlns:p14="http://schemas.microsoft.com/office/powerpoint/2010/main" val="432968171"/>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Third Normal Form (3NF)</a:t>
            </a:r>
          </a:p>
        </p:txBody>
      </p:sp>
      <p:sp>
        <p:nvSpPr>
          <p:cNvPr id="82947" name="Text Box 3"/>
          <p:cNvSpPr txBox="1">
            <a:spLocks noChangeArrowheads="1"/>
          </p:cNvSpPr>
          <p:nvPr/>
        </p:nvSpPr>
        <p:spPr bwMode="auto">
          <a:xfrm>
            <a:off x="1905000" y="1219200"/>
            <a:ext cx="8610600" cy="455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5000"/>
              </a:lnSpc>
              <a:buClr>
                <a:schemeClr val="tx1"/>
              </a:buClr>
              <a:buFontTx/>
              <a:buNone/>
            </a:pPr>
            <a:endParaRPr lang="en-US" altLang="en-US" sz="2400" b="1"/>
          </a:p>
          <a:p>
            <a:pPr>
              <a:lnSpc>
                <a:spcPct val="95000"/>
              </a:lnSpc>
              <a:buClr>
                <a:schemeClr val="tx1"/>
              </a:buClr>
              <a:buFontTx/>
              <a:buNone/>
            </a:pPr>
            <a:r>
              <a:rPr lang="en-US" altLang="en-US" sz="2800" b="1"/>
              <a:t>Remove transitive dependencies.</a:t>
            </a:r>
          </a:p>
          <a:p>
            <a:pPr lvl="1">
              <a:lnSpc>
                <a:spcPct val="95000"/>
              </a:lnSpc>
              <a:buClr>
                <a:schemeClr val="tx1"/>
              </a:buClr>
              <a:buFontTx/>
              <a:buChar char="•"/>
            </a:pPr>
            <a:r>
              <a:rPr lang="en-US" altLang="en-US"/>
              <a:t> Transitive dependency – if an attribute can be determined by another non-key attribute.</a:t>
            </a:r>
          </a:p>
          <a:p>
            <a:pPr lvl="1">
              <a:lnSpc>
                <a:spcPct val="95000"/>
              </a:lnSpc>
              <a:buClr>
                <a:schemeClr val="tx1"/>
              </a:buClr>
              <a:buFontTx/>
              <a:buChar char="•"/>
            </a:pPr>
            <a:r>
              <a:rPr lang="en-US" altLang="en-US"/>
              <a:t> Any transitive dependencies are moved into a smaller (subset) table.</a:t>
            </a:r>
          </a:p>
          <a:p>
            <a:pPr lvl="1">
              <a:lnSpc>
                <a:spcPct val="95000"/>
              </a:lnSpc>
              <a:buClr>
                <a:schemeClr val="tx1"/>
              </a:buClr>
              <a:buFontTx/>
              <a:buNone/>
            </a:pPr>
            <a:endParaRPr lang="en-US" altLang="en-US" b="1"/>
          </a:p>
          <a:p>
            <a:pPr>
              <a:lnSpc>
                <a:spcPct val="95000"/>
              </a:lnSpc>
              <a:buClr>
                <a:schemeClr val="tx1"/>
              </a:buClr>
              <a:buFontTx/>
              <a:buNone/>
            </a:pPr>
            <a:r>
              <a:rPr lang="en-US" altLang="en-US" sz="2800" b="1"/>
              <a:t>3NF  further improves data integrity.</a:t>
            </a:r>
          </a:p>
          <a:p>
            <a:pPr lvl="1">
              <a:lnSpc>
                <a:spcPct val="95000"/>
              </a:lnSpc>
              <a:buClr>
                <a:schemeClr val="tx1"/>
              </a:buClr>
              <a:buFontTx/>
              <a:buChar char="•"/>
            </a:pPr>
            <a:r>
              <a:rPr lang="en-US" altLang="en-US"/>
              <a:t> Prevents update, insert, and delete anomalies.</a:t>
            </a:r>
            <a:endParaRPr lang="en-US" altLang="en-US" b="1"/>
          </a:p>
          <a:p>
            <a:pPr>
              <a:lnSpc>
                <a:spcPct val="95000"/>
              </a:lnSpc>
              <a:buClr>
                <a:schemeClr val="tx1"/>
              </a:buClr>
              <a:buFontTx/>
              <a:buNone/>
            </a:pPr>
            <a:endParaRPr lang="en-US" altLang="en-US" sz="1800" b="1">
              <a:latin typeface="Helvetica" panose="020B0604020202030204" pitchFamily="34" charset="0"/>
            </a:endParaRPr>
          </a:p>
        </p:txBody>
      </p:sp>
    </p:spTree>
    <p:extLst>
      <p:ext uri="{BB962C8B-B14F-4D97-AF65-F5344CB8AC3E}">
        <p14:creationId xmlns:p14="http://schemas.microsoft.com/office/powerpoint/2010/main" val="1146332906"/>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Transitive Dependency</a:t>
            </a:r>
          </a:p>
        </p:txBody>
      </p:sp>
      <p:sp>
        <p:nvSpPr>
          <p:cNvPr id="84995" name="Text Box 3"/>
          <p:cNvSpPr txBox="1">
            <a:spLocks noChangeArrowheads="1"/>
          </p:cNvSpPr>
          <p:nvPr/>
        </p:nvSpPr>
        <p:spPr bwMode="auto">
          <a:xfrm>
            <a:off x="2057400" y="3810000"/>
            <a:ext cx="79248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95000"/>
              </a:lnSpc>
              <a:buClr>
                <a:schemeClr val="tx1"/>
              </a:buClr>
              <a:buFontTx/>
              <a:buNone/>
            </a:pPr>
            <a:r>
              <a:rPr lang="en-US" altLang="en-US" sz="2400" b="1"/>
              <a:t>salary is determined by grade and not the key attribute emp_no.</a:t>
            </a:r>
          </a:p>
          <a:p>
            <a:pPr>
              <a:lnSpc>
                <a:spcPct val="95000"/>
              </a:lnSpc>
              <a:buClr>
                <a:schemeClr val="tx1"/>
              </a:buClr>
              <a:buFontTx/>
              <a:buNone/>
            </a:pPr>
            <a:endParaRPr lang="en-US" altLang="en-US" sz="2400" b="1"/>
          </a:p>
          <a:p>
            <a:pPr>
              <a:lnSpc>
                <a:spcPct val="95000"/>
              </a:lnSpc>
              <a:buClr>
                <a:schemeClr val="tx1"/>
              </a:buClr>
              <a:buFontTx/>
              <a:buNone/>
            </a:pPr>
            <a:r>
              <a:rPr lang="en-US" altLang="en-US" sz="2400" b="1"/>
              <a:t>Thus this transitive dependency needs to be removed, and grade and salary are moved to another table.</a:t>
            </a:r>
            <a:endParaRPr lang="en-US" altLang="en-US" sz="1600" b="1"/>
          </a:p>
          <a:p>
            <a:pPr>
              <a:lnSpc>
                <a:spcPct val="55000"/>
              </a:lnSpc>
              <a:buClr>
                <a:schemeClr val="tx1"/>
              </a:buClr>
              <a:buFontTx/>
              <a:buNone/>
            </a:pPr>
            <a:endParaRPr lang="en-US" altLang="en-US" sz="1800" b="1">
              <a:latin typeface="Helvetica" panose="020B0604020202030204" pitchFamily="34" charset="0"/>
            </a:endParaRPr>
          </a:p>
          <a:p>
            <a:pPr>
              <a:lnSpc>
                <a:spcPct val="95000"/>
              </a:lnSpc>
              <a:buClr>
                <a:schemeClr val="tx1"/>
              </a:buClr>
              <a:buFontTx/>
              <a:buNone/>
            </a:pPr>
            <a:endParaRPr lang="en-US" altLang="en-US" sz="1800" b="1">
              <a:latin typeface="Helvetica" panose="020B0604020202030204" pitchFamily="34" charset="0"/>
            </a:endParaRPr>
          </a:p>
        </p:txBody>
      </p:sp>
      <p:graphicFrame>
        <p:nvGraphicFramePr>
          <p:cNvPr id="84996" name="Object 1025"/>
          <p:cNvGraphicFramePr>
            <a:graphicFrameLocks noChangeAspect="1"/>
          </p:cNvGraphicFramePr>
          <p:nvPr/>
        </p:nvGraphicFramePr>
        <p:xfrm>
          <a:off x="3200401" y="1981200"/>
          <a:ext cx="4924425" cy="1301750"/>
        </p:xfrm>
        <a:graphic>
          <a:graphicData uri="http://schemas.openxmlformats.org/presentationml/2006/ole">
            <mc:AlternateContent xmlns:mc="http://schemas.openxmlformats.org/markup-compatibility/2006">
              <mc:Choice xmlns:v="urn:schemas-microsoft-com:vml" Requires="v">
                <p:oleObj spid="_x0000_s5168" name="Worksheet" r:id="rId4" imgW="3457713" imgH="914604" progId="Excel.Sheet.8">
                  <p:embed/>
                </p:oleObj>
              </mc:Choice>
              <mc:Fallback>
                <p:oleObj name="Worksheet" r:id="rId4" imgW="3457713" imgH="91460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1981200"/>
                        <a:ext cx="49244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16"/>
          <p:cNvSpPr txBox="1">
            <a:spLocks noChangeArrowheads="1"/>
          </p:cNvSpPr>
          <p:nvPr/>
        </p:nvSpPr>
        <p:spPr bwMode="auto">
          <a:xfrm>
            <a:off x="3200400" y="1606550"/>
            <a:ext cx="48768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(3NF)</a:t>
            </a:r>
          </a:p>
        </p:txBody>
      </p:sp>
    </p:spTree>
    <p:extLst>
      <p:ext uri="{BB962C8B-B14F-4D97-AF65-F5344CB8AC3E}">
        <p14:creationId xmlns:p14="http://schemas.microsoft.com/office/powerpoint/2010/main" val="2065570900"/>
      </p:ext>
    </p:extLst>
  </p:cSld>
  <p:clrMapOvr>
    <a:masterClrMapping/>
  </p:clrMapOvr>
  <p:transition spd="slow">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752600" y="76200"/>
            <a:ext cx="8229600" cy="1398588"/>
          </a:xfrm>
        </p:spPr>
        <p:txBody>
          <a:bodyPr/>
          <a:lstStyle/>
          <a:p>
            <a:r>
              <a:rPr lang="en-US" altLang="en-US"/>
              <a:t>3NF</a:t>
            </a:r>
          </a:p>
        </p:txBody>
      </p:sp>
      <p:graphicFrame>
        <p:nvGraphicFramePr>
          <p:cNvPr id="87043" name="Object 1025"/>
          <p:cNvGraphicFramePr>
            <a:graphicFrameLocks noChangeAspect="1"/>
          </p:cNvGraphicFramePr>
          <p:nvPr/>
        </p:nvGraphicFramePr>
        <p:xfrm>
          <a:off x="1752600" y="1828801"/>
          <a:ext cx="3733800" cy="1336675"/>
        </p:xfrm>
        <a:graphic>
          <a:graphicData uri="http://schemas.openxmlformats.org/presentationml/2006/ole">
            <mc:AlternateContent xmlns:mc="http://schemas.openxmlformats.org/markup-compatibility/2006">
              <mc:Choice xmlns:v="urn:schemas-microsoft-com:vml" Requires="v">
                <p:oleObj spid="_x0000_s6330" name="Worksheet" r:id="rId4" imgW="2619307" imgH="914604" progId="Excel.Sheet.8">
                  <p:embed/>
                </p:oleObj>
              </mc:Choice>
              <mc:Fallback>
                <p:oleObj name="Worksheet" r:id="rId4" imgW="2619307" imgH="914604"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828801"/>
                        <a:ext cx="37338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4" name="Text Box 16"/>
          <p:cNvSpPr txBox="1">
            <a:spLocks noChangeArrowheads="1"/>
          </p:cNvSpPr>
          <p:nvPr/>
        </p:nvSpPr>
        <p:spPr bwMode="auto">
          <a:xfrm>
            <a:off x="1752600" y="1447800"/>
            <a:ext cx="37338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(3NF)</a:t>
            </a:r>
          </a:p>
        </p:txBody>
      </p:sp>
      <p:sp>
        <p:nvSpPr>
          <p:cNvPr id="87045" name="Text Box 16"/>
          <p:cNvSpPr txBox="1">
            <a:spLocks noChangeArrowheads="1"/>
          </p:cNvSpPr>
          <p:nvPr/>
        </p:nvSpPr>
        <p:spPr bwMode="auto">
          <a:xfrm>
            <a:off x="1981200" y="3810000"/>
            <a:ext cx="3505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Employee Project(3NF)</a:t>
            </a:r>
          </a:p>
        </p:txBody>
      </p:sp>
      <p:graphicFrame>
        <p:nvGraphicFramePr>
          <p:cNvPr id="87046" name="Object 4"/>
          <p:cNvGraphicFramePr>
            <a:graphicFrameLocks noChangeAspect="1"/>
          </p:cNvGraphicFramePr>
          <p:nvPr/>
        </p:nvGraphicFramePr>
        <p:xfrm>
          <a:off x="1987551" y="4191000"/>
          <a:ext cx="3533775" cy="1600200"/>
        </p:xfrm>
        <a:graphic>
          <a:graphicData uri="http://schemas.openxmlformats.org/presentationml/2006/ole">
            <mc:AlternateContent xmlns:mc="http://schemas.openxmlformats.org/markup-compatibility/2006">
              <mc:Choice xmlns:v="urn:schemas-microsoft-com:vml" Requires="v">
                <p:oleObj spid="_x0000_s6331" name="Worksheet" r:id="rId6" imgW="2190631" imgH="981246" progId="Excel.Sheet.8">
                  <p:embed/>
                </p:oleObj>
              </mc:Choice>
              <mc:Fallback>
                <p:oleObj name="Worksheet" r:id="rId6" imgW="2190631" imgH="981246"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551" y="4191000"/>
                        <a:ext cx="3533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Text Box 16"/>
          <p:cNvSpPr txBox="1">
            <a:spLocks noChangeArrowheads="1"/>
          </p:cNvSpPr>
          <p:nvPr/>
        </p:nvSpPr>
        <p:spPr bwMode="auto">
          <a:xfrm>
            <a:off x="6359525" y="1539875"/>
            <a:ext cx="3505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Grade Salary(3NF)</a:t>
            </a:r>
          </a:p>
        </p:txBody>
      </p:sp>
      <p:graphicFrame>
        <p:nvGraphicFramePr>
          <p:cNvPr id="87048" name="Object 4"/>
          <p:cNvGraphicFramePr>
            <a:graphicFrameLocks noChangeAspect="1"/>
          </p:cNvGraphicFramePr>
          <p:nvPr/>
        </p:nvGraphicFramePr>
        <p:xfrm>
          <a:off x="6345239" y="1938338"/>
          <a:ext cx="3533775" cy="1073150"/>
        </p:xfrm>
        <a:graphic>
          <a:graphicData uri="http://schemas.openxmlformats.org/presentationml/2006/ole">
            <mc:AlternateContent xmlns:mc="http://schemas.openxmlformats.org/markup-compatibility/2006">
              <mc:Choice xmlns:v="urn:schemas-microsoft-com:vml" Requires="v">
                <p:oleObj spid="_x0000_s6332" name="Worksheet" r:id="rId8" imgW="2190752" imgH="657142" progId="Excel.Sheet.8">
                  <p:embed/>
                </p:oleObj>
              </mc:Choice>
              <mc:Fallback>
                <p:oleObj name="Worksheet" r:id="rId8" imgW="2190752" imgH="657142"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5239" y="1938338"/>
                        <a:ext cx="35337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Text Box 16"/>
          <p:cNvSpPr txBox="1">
            <a:spLocks noChangeArrowheads="1"/>
          </p:cNvSpPr>
          <p:nvPr/>
        </p:nvSpPr>
        <p:spPr bwMode="auto">
          <a:xfrm>
            <a:off x="6399213" y="3830638"/>
            <a:ext cx="3505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Project (3NF)</a:t>
            </a:r>
          </a:p>
        </p:txBody>
      </p:sp>
      <p:graphicFrame>
        <p:nvGraphicFramePr>
          <p:cNvPr id="87050" name="Object 4"/>
          <p:cNvGraphicFramePr>
            <a:graphicFrameLocks noChangeAspect="1"/>
          </p:cNvGraphicFramePr>
          <p:nvPr/>
        </p:nvGraphicFramePr>
        <p:xfrm>
          <a:off x="6399214" y="4224338"/>
          <a:ext cx="3533775" cy="914400"/>
        </p:xfrm>
        <a:graphic>
          <a:graphicData uri="http://schemas.openxmlformats.org/presentationml/2006/ole">
            <mc:AlternateContent xmlns:mc="http://schemas.openxmlformats.org/markup-compatibility/2006">
              <mc:Choice xmlns:v="urn:schemas-microsoft-com:vml" Requires="v">
                <p:oleObj spid="_x0000_s6333" name="Worksheet" r:id="rId10" imgW="2190752" imgH="552522" progId="Excel.Sheet.8">
                  <p:embed/>
                </p:oleObj>
              </mc:Choice>
              <mc:Fallback>
                <p:oleObj name="Worksheet" r:id="rId10" imgW="2190752" imgH="552522"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99214" y="4224338"/>
                        <a:ext cx="3533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6807544"/>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ctrTitle"/>
          </p:nvPr>
        </p:nvSpPr>
        <p:spPr/>
        <p:txBody>
          <a:bodyPr/>
          <a:lstStyle/>
          <a:p>
            <a:r>
              <a:rPr lang="en-US" altLang="en-US"/>
              <a:t>SQL STATEMENTS</a:t>
            </a:r>
          </a:p>
        </p:txBody>
      </p:sp>
    </p:spTree>
    <p:extLst>
      <p:ext uri="{BB962C8B-B14F-4D97-AF65-F5344CB8AC3E}">
        <p14:creationId xmlns:p14="http://schemas.microsoft.com/office/powerpoint/2010/main" val="287589331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normAutofit fontScale="90000"/>
          </a:bodyPr>
          <a:lstStyle/>
          <a:p>
            <a:pPr eaLnBrk="1" hangingPunct="1"/>
            <a:r>
              <a:rPr lang="en-US" altLang="en-US"/>
              <a:t>File-based systems</a:t>
            </a:r>
          </a:p>
        </p:txBody>
      </p:sp>
      <p:sp>
        <p:nvSpPr>
          <p:cNvPr id="3" name="Content Placeholder 2"/>
          <p:cNvSpPr>
            <a:spLocks noGrp="1"/>
          </p:cNvSpPr>
          <p:nvPr>
            <p:ph idx="1"/>
          </p:nvPr>
        </p:nvSpPr>
        <p:spPr/>
        <p:txBody>
          <a:bodyPr/>
          <a:lstStyle/>
          <a:p>
            <a:pPr>
              <a:spcBef>
                <a:spcPts val="1700"/>
              </a:spcBef>
              <a:defRPr/>
            </a:pPr>
            <a:r>
              <a:rPr lang="en-US" dirty="0"/>
              <a:t>Disadvantages of File-based Systems are:</a:t>
            </a:r>
          </a:p>
          <a:p>
            <a:pPr lvl="1" algn="just">
              <a:spcBef>
                <a:spcPts val="1700"/>
              </a:spcBef>
              <a:defRPr/>
            </a:pPr>
            <a:r>
              <a:rPr lang="en-US" dirty="0"/>
              <a:t>Data Redundancy and Inconsistency </a:t>
            </a:r>
          </a:p>
          <a:p>
            <a:pPr lvl="1" algn="just">
              <a:spcBef>
                <a:spcPts val="1700"/>
              </a:spcBef>
              <a:defRPr/>
            </a:pPr>
            <a:r>
              <a:rPr lang="en-US" dirty="0"/>
              <a:t>Data Isolation</a:t>
            </a:r>
          </a:p>
          <a:p>
            <a:pPr lvl="1" algn="just">
              <a:spcBef>
                <a:spcPts val="1700"/>
              </a:spcBef>
              <a:defRPr/>
            </a:pPr>
            <a:r>
              <a:rPr lang="en-US" dirty="0"/>
              <a:t>Concurrent Access Anomalies </a:t>
            </a:r>
          </a:p>
          <a:p>
            <a:pPr lvl="1" algn="just">
              <a:spcBef>
                <a:spcPts val="1700"/>
              </a:spcBef>
              <a:defRPr/>
            </a:pPr>
            <a:r>
              <a:rPr lang="en-US" dirty="0"/>
              <a:t>Security Problems</a:t>
            </a:r>
          </a:p>
          <a:p>
            <a:pPr lvl="1" algn="just">
              <a:spcBef>
                <a:spcPts val="1700"/>
              </a:spcBef>
              <a:defRPr/>
            </a:pPr>
            <a:r>
              <a:rPr lang="en-US" dirty="0"/>
              <a:t>Integrity(Reliability) Problems</a:t>
            </a:r>
          </a:p>
        </p:txBody>
      </p:sp>
      <p:pic>
        <p:nvPicPr>
          <p:cNvPr id="12292" name="Picture 5" descr="pe0361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0325" y="4883151"/>
            <a:ext cx="18288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descr="j015702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8600" y="2819400"/>
            <a:ext cx="24384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3396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12763"/>
            <a:ext cx="8610600" cy="914400"/>
          </a:xfrm>
        </p:spPr>
        <p:txBody>
          <a:bodyPr>
            <a:normAutofit/>
          </a:bodyPr>
          <a:lstStyle/>
          <a:p>
            <a:pPr>
              <a:defRPr/>
            </a:pPr>
            <a:r>
              <a:rPr lang="en-US" sz="3200" dirty="0"/>
              <a:t>Here is an example of a simple database table:</a:t>
            </a:r>
          </a:p>
        </p:txBody>
      </p:sp>
      <p:sp>
        <p:nvSpPr>
          <p:cNvPr id="90115" name="Content Placeholder 2"/>
          <p:cNvSpPr>
            <a:spLocks noGrp="1" noChangeArrowheads="1"/>
          </p:cNvSpPr>
          <p:nvPr>
            <p:ph sz="half" idx="1"/>
          </p:nvPr>
        </p:nvSpPr>
        <p:spPr>
          <a:xfrm>
            <a:off x="1989138" y="1770063"/>
            <a:ext cx="8221662" cy="4525962"/>
          </a:xfrm>
        </p:spPr>
        <p:txBody>
          <a:bodyPr/>
          <a:lstStyle/>
          <a:p>
            <a:r>
              <a:rPr lang="en-US" altLang="en-US"/>
              <a:t>Table: </a:t>
            </a:r>
            <a:r>
              <a:rPr lang="en-US" altLang="en-US" b="1"/>
              <a:t>Customers</a:t>
            </a:r>
            <a:endParaRPr lang="en-US" altLang="en-US"/>
          </a:p>
        </p:txBody>
      </p:sp>
      <p:graphicFrame>
        <p:nvGraphicFramePr>
          <p:cNvPr id="5" name="Table 4"/>
          <p:cNvGraphicFramePr>
            <a:graphicFrameLocks noGrp="1"/>
          </p:cNvGraphicFramePr>
          <p:nvPr/>
        </p:nvGraphicFramePr>
        <p:xfrm>
          <a:off x="1981200" y="2590800"/>
          <a:ext cx="7619999" cy="3185160"/>
        </p:xfrm>
        <a:graphic>
          <a:graphicData uri="http://schemas.openxmlformats.org/drawingml/2006/table">
            <a:tbl>
              <a:tblPr firstRow="1" bandRow="1">
                <a:tableStyleId>{7DF18680-E054-41AD-8BC1-D1AEF772440D}</a:tableStyleId>
              </a:tblPr>
              <a:tblGrid>
                <a:gridCol w="1282574">
                  <a:extLst>
                    <a:ext uri="{9D8B030D-6E8A-4147-A177-3AD203B41FA5}">
                      <a16:colId xmlns:a16="http://schemas.microsoft.com/office/drawing/2014/main" val="20000"/>
                    </a:ext>
                  </a:extLst>
                </a:gridCol>
                <a:gridCol w="1116314">
                  <a:extLst>
                    <a:ext uri="{9D8B030D-6E8A-4147-A177-3AD203B41FA5}">
                      <a16:colId xmlns:a16="http://schemas.microsoft.com/office/drawing/2014/main" val="20001"/>
                    </a:ext>
                  </a:extLst>
                </a:gridCol>
                <a:gridCol w="2469445">
                  <a:extLst>
                    <a:ext uri="{9D8B030D-6E8A-4147-A177-3AD203B41FA5}">
                      <a16:colId xmlns:a16="http://schemas.microsoft.com/office/drawing/2014/main" val="20002"/>
                    </a:ext>
                  </a:extLst>
                </a:gridCol>
                <a:gridCol w="1167310">
                  <a:extLst>
                    <a:ext uri="{9D8B030D-6E8A-4147-A177-3AD203B41FA5}">
                      <a16:colId xmlns:a16="http://schemas.microsoft.com/office/drawing/2014/main" val="20003"/>
                    </a:ext>
                  </a:extLst>
                </a:gridCol>
                <a:gridCol w="1584356">
                  <a:extLst>
                    <a:ext uri="{9D8B030D-6E8A-4147-A177-3AD203B41FA5}">
                      <a16:colId xmlns:a16="http://schemas.microsoft.com/office/drawing/2014/main" val="20004"/>
                    </a:ext>
                  </a:extLst>
                </a:gridCol>
              </a:tblGrid>
              <a:tr h="624840">
                <a:tc>
                  <a:txBody>
                    <a:bodyPr/>
                    <a:lstStyle/>
                    <a:p>
                      <a:pPr algn="ctr"/>
                      <a:r>
                        <a:rPr lang="en-US" b="1" dirty="0" err="1"/>
                        <a:t>FirstName</a:t>
                      </a:r>
                      <a:endParaRPr lang="en-US" b="1" dirty="0"/>
                    </a:p>
                  </a:txBody>
                  <a:tcPr anchor="ctr"/>
                </a:tc>
                <a:tc>
                  <a:txBody>
                    <a:bodyPr/>
                    <a:lstStyle/>
                    <a:p>
                      <a:pPr algn="ctr"/>
                      <a:r>
                        <a:rPr lang="en-US" b="1"/>
                        <a:t>LastName</a:t>
                      </a:r>
                    </a:p>
                  </a:txBody>
                  <a:tcPr anchor="ctr"/>
                </a:tc>
                <a:tc>
                  <a:txBody>
                    <a:bodyPr/>
                    <a:lstStyle/>
                    <a:p>
                      <a:pPr algn="ctr"/>
                      <a:r>
                        <a:rPr lang="en-US" b="1" dirty="0"/>
                        <a:t>Email</a:t>
                      </a:r>
                    </a:p>
                  </a:txBody>
                  <a:tcPr anchor="ctr"/>
                </a:tc>
                <a:tc>
                  <a:txBody>
                    <a:bodyPr/>
                    <a:lstStyle/>
                    <a:p>
                      <a:pPr algn="ctr"/>
                      <a:r>
                        <a:rPr lang="en-US" b="1" dirty="0"/>
                        <a:t>DOB</a:t>
                      </a:r>
                    </a:p>
                  </a:txBody>
                  <a:tcPr anchor="ctr"/>
                </a:tc>
                <a:tc>
                  <a:txBody>
                    <a:bodyPr/>
                    <a:lstStyle/>
                    <a:p>
                      <a:pPr algn="ctr"/>
                      <a:r>
                        <a:rPr lang="en-US" b="1" dirty="0"/>
                        <a:t>Phone</a:t>
                      </a:r>
                    </a:p>
                  </a:txBody>
                  <a:tcPr anchor="ctr"/>
                </a:tc>
                <a:extLst>
                  <a:ext uri="{0D108BD9-81ED-4DB2-BD59-A6C34878D82A}">
                    <a16:rowId xmlns:a16="http://schemas.microsoft.com/office/drawing/2014/main" val="10000"/>
                  </a:ext>
                </a:extLst>
              </a:tr>
              <a:tr h="624840">
                <a:tc>
                  <a:txBody>
                    <a:bodyPr/>
                    <a:lstStyle/>
                    <a:p>
                      <a:r>
                        <a:rPr lang="en-US" b="1"/>
                        <a:t>John</a:t>
                      </a:r>
                    </a:p>
                  </a:txBody>
                  <a:tcPr anchor="ctr"/>
                </a:tc>
                <a:tc>
                  <a:txBody>
                    <a:bodyPr/>
                    <a:lstStyle/>
                    <a:p>
                      <a:r>
                        <a:rPr lang="en-US" b="1" dirty="0"/>
                        <a:t>Smith</a:t>
                      </a:r>
                    </a:p>
                  </a:txBody>
                  <a:tcPr anchor="ctr"/>
                </a:tc>
                <a:tc>
                  <a:txBody>
                    <a:bodyPr/>
                    <a:lstStyle/>
                    <a:p>
                      <a:r>
                        <a:rPr lang="en-US" b="1" dirty="0"/>
                        <a:t>John.Smith@yahoo.com</a:t>
                      </a:r>
                    </a:p>
                  </a:txBody>
                  <a:tcPr anchor="ctr"/>
                </a:tc>
                <a:tc>
                  <a:txBody>
                    <a:bodyPr/>
                    <a:lstStyle/>
                    <a:p>
                      <a:r>
                        <a:rPr lang="en-US" b="1" dirty="0"/>
                        <a:t>2/4/1968</a:t>
                      </a:r>
                    </a:p>
                  </a:txBody>
                  <a:tcPr anchor="ctr"/>
                </a:tc>
                <a:tc>
                  <a:txBody>
                    <a:bodyPr/>
                    <a:lstStyle/>
                    <a:p>
                      <a:r>
                        <a:rPr lang="en-US" b="1" dirty="0"/>
                        <a:t>626 222-2222</a:t>
                      </a:r>
                    </a:p>
                  </a:txBody>
                  <a:tcPr anchor="ctr"/>
                </a:tc>
                <a:extLst>
                  <a:ext uri="{0D108BD9-81ED-4DB2-BD59-A6C34878D82A}">
                    <a16:rowId xmlns:a16="http://schemas.microsoft.com/office/drawing/2014/main" val="10001"/>
                  </a:ext>
                </a:extLst>
              </a:tr>
              <a:tr h="624840">
                <a:tc>
                  <a:txBody>
                    <a:bodyPr/>
                    <a:lstStyle/>
                    <a:p>
                      <a:r>
                        <a:rPr lang="en-US" b="1"/>
                        <a:t>Steven</a:t>
                      </a:r>
                    </a:p>
                  </a:txBody>
                  <a:tcPr anchor="ctr"/>
                </a:tc>
                <a:tc>
                  <a:txBody>
                    <a:bodyPr/>
                    <a:lstStyle/>
                    <a:p>
                      <a:r>
                        <a:rPr lang="en-US" b="1"/>
                        <a:t>Goldfish</a:t>
                      </a:r>
                    </a:p>
                  </a:txBody>
                  <a:tcPr anchor="ctr"/>
                </a:tc>
                <a:tc>
                  <a:txBody>
                    <a:bodyPr/>
                    <a:lstStyle/>
                    <a:p>
                      <a:r>
                        <a:rPr lang="en-US" b="1"/>
                        <a:t>goldfish@fishhere.net</a:t>
                      </a:r>
                    </a:p>
                  </a:txBody>
                  <a:tcPr anchor="ctr"/>
                </a:tc>
                <a:tc>
                  <a:txBody>
                    <a:bodyPr/>
                    <a:lstStyle/>
                    <a:p>
                      <a:r>
                        <a:rPr lang="en-US" b="1"/>
                        <a:t>4/4/1974</a:t>
                      </a:r>
                    </a:p>
                  </a:txBody>
                  <a:tcPr anchor="ctr"/>
                </a:tc>
                <a:tc>
                  <a:txBody>
                    <a:bodyPr/>
                    <a:lstStyle/>
                    <a:p>
                      <a:r>
                        <a:rPr lang="en-US" b="1" dirty="0"/>
                        <a:t>323 455-4545</a:t>
                      </a:r>
                    </a:p>
                  </a:txBody>
                  <a:tcPr anchor="ctr"/>
                </a:tc>
                <a:extLst>
                  <a:ext uri="{0D108BD9-81ED-4DB2-BD59-A6C34878D82A}">
                    <a16:rowId xmlns:a16="http://schemas.microsoft.com/office/drawing/2014/main" val="10002"/>
                  </a:ext>
                </a:extLst>
              </a:tr>
              <a:tr h="624840">
                <a:tc>
                  <a:txBody>
                    <a:bodyPr/>
                    <a:lstStyle/>
                    <a:p>
                      <a:r>
                        <a:rPr lang="en-US" b="1"/>
                        <a:t>Paula</a:t>
                      </a:r>
                    </a:p>
                  </a:txBody>
                  <a:tcPr anchor="ctr"/>
                </a:tc>
                <a:tc>
                  <a:txBody>
                    <a:bodyPr/>
                    <a:lstStyle/>
                    <a:p>
                      <a:r>
                        <a:rPr lang="en-US" b="1"/>
                        <a:t>Brown</a:t>
                      </a:r>
                    </a:p>
                  </a:txBody>
                  <a:tcPr anchor="ctr"/>
                </a:tc>
                <a:tc>
                  <a:txBody>
                    <a:bodyPr/>
                    <a:lstStyle/>
                    <a:p>
                      <a:r>
                        <a:rPr lang="en-US" b="1" dirty="0"/>
                        <a:t>pb@herowndomain.org</a:t>
                      </a:r>
                    </a:p>
                  </a:txBody>
                  <a:tcPr anchor="ctr"/>
                </a:tc>
                <a:tc>
                  <a:txBody>
                    <a:bodyPr/>
                    <a:lstStyle/>
                    <a:p>
                      <a:r>
                        <a:rPr lang="en-US" b="1"/>
                        <a:t>5/24/1978</a:t>
                      </a:r>
                    </a:p>
                  </a:txBody>
                  <a:tcPr anchor="ctr"/>
                </a:tc>
                <a:tc>
                  <a:txBody>
                    <a:bodyPr/>
                    <a:lstStyle/>
                    <a:p>
                      <a:r>
                        <a:rPr lang="en-US" b="1"/>
                        <a:t>416 323-3232</a:t>
                      </a:r>
                    </a:p>
                  </a:txBody>
                  <a:tcPr anchor="ctr"/>
                </a:tc>
                <a:extLst>
                  <a:ext uri="{0D108BD9-81ED-4DB2-BD59-A6C34878D82A}">
                    <a16:rowId xmlns:a16="http://schemas.microsoft.com/office/drawing/2014/main" val="10003"/>
                  </a:ext>
                </a:extLst>
              </a:tr>
              <a:tr h="624840">
                <a:tc>
                  <a:txBody>
                    <a:bodyPr/>
                    <a:lstStyle/>
                    <a:p>
                      <a:r>
                        <a:rPr lang="en-US" b="1"/>
                        <a:t>James</a:t>
                      </a:r>
                    </a:p>
                  </a:txBody>
                  <a:tcPr anchor="ctr"/>
                </a:tc>
                <a:tc>
                  <a:txBody>
                    <a:bodyPr/>
                    <a:lstStyle/>
                    <a:p>
                      <a:r>
                        <a:rPr lang="en-US" b="1"/>
                        <a:t>Smith</a:t>
                      </a:r>
                    </a:p>
                  </a:txBody>
                  <a:tcPr anchor="ctr"/>
                </a:tc>
                <a:tc>
                  <a:txBody>
                    <a:bodyPr/>
                    <a:lstStyle/>
                    <a:p>
                      <a:r>
                        <a:rPr lang="en-US" b="1"/>
                        <a:t>jim@supergig.co.uk</a:t>
                      </a:r>
                    </a:p>
                  </a:txBody>
                  <a:tcPr anchor="ctr"/>
                </a:tc>
                <a:tc>
                  <a:txBody>
                    <a:bodyPr/>
                    <a:lstStyle/>
                    <a:p>
                      <a:r>
                        <a:rPr lang="en-US" b="1" dirty="0"/>
                        <a:t>20/10/1980</a:t>
                      </a:r>
                    </a:p>
                  </a:txBody>
                  <a:tcPr anchor="ctr"/>
                </a:tc>
                <a:tc>
                  <a:txBody>
                    <a:bodyPr/>
                    <a:lstStyle/>
                    <a:p>
                      <a:r>
                        <a:rPr lang="en-US" b="1" dirty="0"/>
                        <a:t>416 323-8888</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9647114"/>
      </p:ext>
    </p:extLst>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2438400" y="381000"/>
            <a:ext cx="8229600" cy="990600"/>
          </a:xfrm>
        </p:spPr>
        <p:txBody>
          <a:bodyPr>
            <a:normAutofit/>
          </a:bodyPr>
          <a:lstStyle/>
          <a:p>
            <a:pPr>
              <a:defRPr/>
            </a:pPr>
            <a:r>
              <a:rPr lang="en-US" sz="4200" dirty="0"/>
              <a:t>Primary Key (PK)</a:t>
            </a:r>
            <a:endParaRPr lang="en-US" dirty="0">
              <a:latin typeface="+mn-lt"/>
            </a:endParaRPr>
          </a:p>
        </p:txBody>
      </p:sp>
      <p:sp>
        <p:nvSpPr>
          <p:cNvPr id="91139" name="Rectangle 3"/>
          <p:cNvSpPr>
            <a:spLocks noGrp="1" noChangeArrowheads="1"/>
          </p:cNvSpPr>
          <p:nvPr>
            <p:ph type="body" sz="half" idx="1"/>
          </p:nvPr>
        </p:nvSpPr>
        <p:spPr>
          <a:xfrm>
            <a:off x="2209800" y="1600201"/>
            <a:ext cx="7848600" cy="4525963"/>
          </a:xfrm>
        </p:spPr>
        <p:txBody>
          <a:bodyPr/>
          <a:lstStyle/>
          <a:p>
            <a:pPr>
              <a:lnSpc>
                <a:spcPct val="80000"/>
              </a:lnSpc>
            </a:pPr>
            <a:r>
              <a:rPr lang="en-US" altLang="en-US" sz="2400"/>
              <a:t>A primary key is a table column that can be used to uniquely identify every row of the table. </a:t>
            </a:r>
          </a:p>
          <a:p>
            <a:pPr>
              <a:lnSpc>
                <a:spcPct val="80000"/>
              </a:lnSpc>
            </a:pPr>
            <a:endParaRPr lang="en-US" altLang="en-US" sz="2400"/>
          </a:p>
          <a:p>
            <a:pPr>
              <a:lnSpc>
                <a:spcPct val="80000"/>
              </a:lnSpc>
            </a:pPr>
            <a:r>
              <a:rPr lang="en-US" altLang="en-US" sz="2400"/>
              <a:t>Any column that has this property will do -- these columns are called candidate keys. </a:t>
            </a:r>
          </a:p>
          <a:p>
            <a:pPr>
              <a:lnSpc>
                <a:spcPct val="80000"/>
              </a:lnSpc>
            </a:pPr>
            <a:endParaRPr lang="en-US" altLang="en-US" sz="2400"/>
          </a:p>
          <a:p>
            <a:pPr>
              <a:lnSpc>
                <a:spcPct val="80000"/>
              </a:lnSpc>
            </a:pPr>
            <a:r>
              <a:rPr lang="en-US" altLang="en-US" sz="2400"/>
              <a:t>A table can have many candidate keys but only one primary key. The primary key cannot be null.</a:t>
            </a:r>
          </a:p>
          <a:p>
            <a:pPr eaLnBrk="1" hangingPunct="1">
              <a:lnSpc>
                <a:spcPct val="80000"/>
              </a:lnSpc>
              <a:buFont typeface="Wingdings" panose="05000000000000000000" pitchFamily="2" charset="2"/>
              <a:buNone/>
            </a:pPr>
            <a:endParaRPr lang="en-US" altLang="en-US" sz="1800"/>
          </a:p>
          <a:p>
            <a:pPr eaLnBrk="1" hangingPunct="1">
              <a:lnSpc>
                <a:spcPct val="80000"/>
              </a:lnSpc>
              <a:buFont typeface="Wingdings" panose="05000000000000000000" pitchFamily="2" charset="2"/>
              <a:buNone/>
            </a:pPr>
            <a:endParaRPr lang="en-US" altLang="en-US" sz="2000"/>
          </a:p>
          <a:p>
            <a:pPr eaLnBrk="1" hangingPunct="1">
              <a:lnSpc>
                <a:spcPct val="80000"/>
              </a:lnSpc>
              <a:buFont typeface="Wingdings" panose="05000000000000000000" pitchFamily="2" charset="2"/>
              <a:buNone/>
            </a:pPr>
            <a:endParaRPr lang="en-US" altLang="en-US" sz="2000"/>
          </a:p>
        </p:txBody>
      </p:sp>
    </p:spTree>
    <p:extLst>
      <p:ext uri="{BB962C8B-B14F-4D97-AF65-F5344CB8AC3E}">
        <p14:creationId xmlns:p14="http://schemas.microsoft.com/office/powerpoint/2010/main" val="536556372"/>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sz="half" idx="1"/>
          </p:nvPr>
        </p:nvSpPr>
        <p:spPr>
          <a:xfrm>
            <a:off x="1919288" y="1524000"/>
            <a:ext cx="8305800" cy="1752600"/>
          </a:xfrm>
        </p:spPr>
        <p:txBody>
          <a:bodyPr/>
          <a:lstStyle/>
          <a:p>
            <a:pPr>
              <a:lnSpc>
                <a:spcPct val="80000"/>
              </a:lnSpc>
            </a:pPr>
            <a:r>
              <a:rPr lang="en-US" altLang="en-US" sz="2400"/>
              <a:t>A </a:t>
            </a:r>
            <a:r>
              <a:rPr lang="en-US" altLang="en-US" sz="2400" b="1"/>
              <a:t>foreign key</a:t>
            </a:r>
            <a:r>
              <a:rPr lang="en-US" altLang="en-US" sz="2400"/>
              <a:t> is a column, or combination of columns, that contain values that are found in the primary key </a:t>
            </a:r>
          </a:p>
          <a:p>
            <a:pPr>
              <a:lnSpc>
                <a:spcPct val="80000"/>
              </a:lnSpc>
              <a:buFontTx/>
              <a:buNone/>
            </a:pPr>
            <a:r>
              <a:rPr lang="en-US" altLang="en-US" sz="2400"/>
              <a:t>   of some table (including, possibly, itself).</a:t>
            </a:r>
          </a:p>
          <a:p>
            <a:pPr>
              <a:lnSpc>
                <a:spcPct val="80000"/>
              </a:lnSpc>
            </a:pPr>
            <a:r>
              <a:rPr lang="en-US" altLang="en-US" sz="2400"/>
              <a:t> A foreign key may be null, and almost always is not unique. </a:t>
            </a:r>
          </a:p>
          <a:p>
            <a:pPr>
              <a:lnSpc>
                <a:spcPct val="80000"/>
              </a:lnSpc>
            </a:pPr>
            <a:endParaRPr lang="en-US" altLang="en-US" sz="2400"/>
          </a:p>
          <a:p>
            <a:pPr>
              <a:lnSpc>
                <a:spcPct val="80000"/>
              </a:lnSpc>
            </a:pPr>
            <a:endParaRPr lang="en-US" altLang="en-US" sz="2000"/>
          </a:p>
        </p:txBody>
      </p:sp>
      <p:graphicFrame>
        <p:nvGraphicFramePr>
          <p:cNvPr id="110658" name="Group 66"/>
          <p:cNvGraphicFramePr>
            <a:graphicFrameLocks noGrp="1"/>
          </p:cNvGraphicFramePr>
          <p:nvPr>
            <p:ph sz="quarter" idx="2"/>
          </p:nvPr>
        </p:nvGraphicFramePr>
        <p:xfrm>
          <a:off x="1524000" y="3276600"/>
          <a:ext cx="4038600" cy="2209801"/>
        </p:xfrm>
        <a:graphic>
          <a:graphicData uri="http://schemas.openxmlformats.org/drawingml/2006/table">
            <a:tbl>
              <a:tblPr firstRow="1">
                <a:tableStyleId>{74C1A8A3-306A-4EB7-A6B1-4F7E0EB9C5D6}</a:tableStyleId>
              </a:tblPr>
              <a:tblGrid>
                <a:gridCol w="1662113">
                  <a:extLst>
                    <a:ext uri="{9D8B030D-6E8A-4147-A177-3AD203B41FA5}">
                      <a16:colId xmlns:a16="http://schemas.microsoft.com/office/drawing/2014/main" val="20000"/>
                    </a:ext>
                  </a:extLst>
                </a:gridCol>
                <a:gridCol w="2376487">
                  <a:extLst>
                    <a:ext uri="{9D8B030D-6E8A-4147-A177-3AD203B41FA5}">
                      <a16:colId xmlns:a16="http://schemas.microsoft.com/office/drawing/2014/main" val="20001"/>
                    </a:ext>
                  </a:extLst>
                </a:gridCol>
              </a:tblGrid>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err="1">
                          <a:ln>
                            <a:noFill/>
                          </a:ln>
                          <a:effectLst/>
                        </a:rPr>
                        <a:t>ClrPK</a:t>
                      </a:r>
                      <a:r>
                        <a:rPr kumimoji="0" lang="en-US" sz="1400" u="none" strike="noStrike" cap="none" normalizeH="0" baseline="0" dirty="0">
                          <a:ln>
                            <a:noFill/>
                          </a:ln>
                          <a:effectLst/>
                        </a:rPr>
                        <a:t>  </a:t>
                      </a:r>
                      <a:endParaRPr kumimoji="0" lang="en-US" sz="1400" b="1" i="0" u="none" strike="noStrike" cap="none" normalizeH="0" baseline="0" dirty="0">
                        <a:ln>
                          <a:noFill/>
                        </a:ln>
                        <a:solidFill>
                          <a:schemeClr val="hlink"/>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err="1">
                          <a:ln>
                            <a:noFill/>
                          </a:ln>
                          <a:effectLst/>
                        </a:rPr>
                        <a:t>ColourName</a:t>
                      </a:r>
                      <a:endParaRPr kumimoji="0" lang="en-US" sz="1400" b="1" i="0" u="none" strike="noStrike" cap="none" normalizeH="0" baseline="0" dirty="0">
                        <a:ln>
                          <a:noFill/>
                        </a:ln>
                        <a:solidFill>
                          <a:schemeClr val="hlink"/>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yellow</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20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red</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30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green</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40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blue</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0814" name="Group 222"/>
          <p:cNvGraphicFramePr>
            <a:graphicFrameLocks noGrp="1"/>
          </p:cNvGraphicFramePr>
          <p:nvPr>
            <p:ph sz="quarter" idx="3"/>
          </p:nvPr>
        </p:nvGraphicFramePr>
        <p:xfrm>
          <a:off x="5715000" y="3200401"/>
          <a:ext cx="4038600" cy="3306764"/>
        </p:xfrm>
        <a:graphic>
          <a:graphicData uri="http://schemas.openxmlformats.org/drawingml/2006/table">
            <a:tbl>
              <a:tblPr firstRow="1">
                <a:tableStyleId>{74C1A8A3-306A-4EB7-A6B1-4F7E0EB9C5D6}</a:tableStyleId>
              </a:tblPr>
              <a:tblGrid>
                <a:gridCol w="1154113">
                  <a:extLst>
                    <a:ext uri="{9D8B030D-6E8A-4147-A177-3AD203B41FA5}">
                      <a16:colId xmlns:a16="http://schemas.microsoft.com/office/drawing/2014/main" val="20000"/>
                    </a:ext>
                  </a:extLst>
                </a:gridCol>
                <a:gridCol w="1820862">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tblGrid>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err="1">
                          <a:ln>
                            <a:noFill/>
                          </a:ln>
                          <a:effectLst/>
                        </a:rPr>
                        <a:t>AdjPK</a:t>
                      </a:r>
                      <a:endParaRPr kumimoji="0" lang="en-US" sz="1400" b="1" i="0" u="none" strike="noStrike" cap="none" normalizeH="0" baseline="0" dirty="0">
                        <a:ln>
                          <a:noFill/>
                        </a:ln>
                        <a:solidFill>
                          <a:schemeClr val="hlink"/>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  </a:t>
                      </a:r>
                      <a:r>
                        <a:rPr kumimoji="0" lang="en-US" sz="1400" u="none" strike="noStrike" cap="none" normalizeH="0" baseline="0" dirty="0" err="1">
                          <a:ln>
                            <a:noFill/>
                          </a:ln>
                          <a:effectLst/>
                        </a:rPr>
                        <a:t>AdjectiveName</a:t>
                      </a:r>
                      <a:r>
                        <a:rPr kumimoji="0" lang="en-US" sz="1400" u="none" strike="noStrike" cap="none" normalizeH="0" baseline="0" dirty="0">
                          <a:ln>
                            <a:noFill/>
                          </a:ln>
                          <a:effectLst/>
                        </a:rPr>
                        <a:t>  </a:t>
                      </a:r>
                      <a:endParaRPr kumimoji="0" lang="en-US" sz="1400" b="1" i="0" u="none" strike="noStrike" cap="none" normalizeH="0" baseline="0" dirty="0">
                        <a:ln>
                          <a:noFill/>
                        </a:ln>
                        <a:solidFill>
                          <a:schemeClr val="hlink"/>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err="1">
                          <a:ln>
                            <a:noFill/>
                          </a:ln>
                          <a:effectLst/>
                        </a:rPr>
                        <a:t>ClrFK</a:t>
                      </a:r>
                      <a:endParaRPr kumimoji="0" lang="en-US" sz="1400" b="1" i="0" u="none" strike="noStrike" cap="none" normalizeH="0" baseline="0" dirty="0">
                        <a:ln>
                          <a:noFill/>
                        </a:ln>
                        <a:solidFill>
                          <a:schemeClr val="hlink"/>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904</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angry</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20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913</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a:ln>
                            <a:noFill/>
                          </a:ln>
                          <a:effectLst/>
                        </a:rPr>
                        <a:t>envious    </a:t>
                      </a:r>
                      <a:endParaRPr kumimoji="0" lang="en-US" sz="1400" b="1" i="0" u="none" strike="noStrike" cap="none" normalizeH="0" baseline="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30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937</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lazy</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40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941     </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lonely</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40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954</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fearful</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10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979</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a:ln>
                            <a:noFill/>
                          </a:ln>
                          <a:effectLst/>
                        </a:rPr>
                        <a:t>jealous</a:t>
                      </a:r>
                      <a:endParaRPr kumimoji="0" lang="en-US" sz="1400" b="1" i="0" u="none" strike="noStrike" cap="none" normalizeH="0" baseline="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30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991</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furious</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a:ln>
                            <a:noFill/>
                          </a:ln>
                          <a:effectLst/>
                        </a:rPr>
                        <a:t>50</a:t>
                      </a:r>
                      <a:endParaRPr kumimoji="0" lang="en-US" sz="1400" b="1" i="0" u="none" strike="noStrike" cap="none" normalizeH="0" baseline="0" dirty="0">
                        <a:ln>
                          <a:noFill/>
                        </a:ln>
                        <a:solidFill>
                          <a:srgbClr val="66FF33"/>
                        </a:solidFill>
                        <a:effectLst/>
                        <a:latin typeface="Arial"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Rectangle 5"/>
          <p:cNvSpPr/>
          <p:nvPr/>
        </p:nvSpPr>
        <p:spPr>
          <a:xfrm>
            <a:off x="2209800" y="381000"/>
            <a:ext cx="5562600" cy="677108"/>
          </a:xfrm>
          <a:prstGeom prst="rect">
            <a:avLst/>
          </a:prstGeom>
        </p:spPr>
        <p:txBody>
          <a:bodyPr>
            <a:spAutoFit/>
          </a:bodyPr>
          <a:lstStyle/>
          <a:p>
            <a:pPr>
              <a:defRPr/>
            </a:pPr>
            <a:r>
              <a:rPr lang="en-US" sz="3800" b="1" cap="all" dirty="0" err="1">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ForeignKey</a:t>
            </a:r>
            <a:endParaRPr lang="en-US" sz="38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p:txBody>
      </p:sp>
    </p:spTree>
    <p:extLst>
      <p:ext uri="{BB962C8B-B14F-4D97-AF65-F5344CB8AC3E}">
        <p14:creationId xmlns:p14="http://schemas.microsoft.com/office/powerpoint/2010/main" val="2382130761"/>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noChangeArrowheads="1"/>
          </p:cNvSpPr>
          <p:nvPr>
            <p:ph type="title"/>
          </p:nvPr>
        </p:nvSpPr>
        <p:spPr>
          <a:xfrm>
            <a:off x="2209800" y="2997200"/>
            <a:ext cx="7239000" cy="1143000"/>
          </a:xfrm>
        </p:spPr>
        <p:txBody>
          <a:bodyPr/>
          <a:lstStyle/>
          <a:p>
            <a:r>
              <a:rPr lang="en-US" altLang="en-US">
                <a:solidFill>
                  <a:schemeClr val="tx1"/>
                </a:solidFill>
              </a:rPr>
              <a:t>Language statements</a:t>
            </a:r>
            <a:r>
              <a:rPr lang="en-US" altLang="en-US"/>
              <a:t>:</a:t>
            </a:r>
          </a:p>
        </p:txBody>
      </p:sp>
      <p:sp>
        <p:nvSpPr>
          <p:cNvPr id="3" name="Content Placeholder 2"/>
          <p:cNvSpPr>
            <a:spLocks noGrp="1"/>
          </p:cNvSpPr>
          <p:nvPr>
            <p:ph idx="1"/>
          </p:nvPr>
        </p:nvSpPr>
        <p:spPr>
          <a:xfrm>
            <a:off x="2209800" y="4343400"/>
            <a:ext cx="7239000" cy="1447800"/>
          </a:xfrm>
        </p:spPr>
        <p:txBody>
          <a:bodyPr>
            <a:normAutofit lnSpcReduction="10000"/>
          </a:bodyPr>
          <a:lstStyle/>
          <a:p>
            <a:pPr>
              <a:defRPr/>
            </a:pPr>
            <a:r>
              <a:rPr lang="en-US" dirty="0"/>
              <a:t>Data Manipulation language(DML)</a:t>
            </a:r>
          </a:p>
          <a:p>
            <a:pPr>
              <a:defRPr/>
            </a:pPr>
            <a:r>
              <a:rPr lang="en-US" dirty="0"/>
              <a:t>Data Definition language(DDL)</a:t>
            </a:r>
          </a:p>
          <a:p>
            <a:pPr>
              <a:defRPr/>
            </a:pPr>
            <a:r>
              <a:rPr lang="en-US" dirty="0"/>
              <a:t>Data Control Language(DCL)</a:t>
            </a:r>
          </a:p>
        </p:txBody>
      </p:sp>
      <p:sp>
        <p:nvSpPr>
          <p:cNvPr id="4" name="Content Placeholder 2"/>
          <p:cNvSpPr txBox="1">
            <a:spLocks/>
          </p:cNvSpPr>
          <p:nvPr/>
        </p:nvSpPr>
        <p:spPr>
          <a:xfrm>
            <a:off x="2216150" y="1414464"/>
            <a:ext cx="7239000" cy="1971675"/>
          </a:xfrm>
          <a:prstGeom prst="rect">
            <a:avLst/>
          </a:prstGeom>
        </p:spPr>
        <p:txBody>
          <a:bodyPr>
            <a:normAutofit/>
          </a:bodyPr>
          <a:lstStyle/>
          <a:p>
            <a:pPr marL="274320" indent="-274320">
              <a:spcBef>
                <a:spcPts val="600"/>
              </a:spcBef>
              <a:buClr>
                <a:schemeClr val="tx2"/>
              </a:buClr>
              <a:buSzPct val="73000"/>
              <a:buFont typeface="Wingdings 2"/>
              <a:buChar char=""/>
              <a:defRPr/>
            </a:pPr>
            <a:r>
              <a:rPr lang="en-US" sz="2600" dirty="0"/>
              <a:t>The basic structure in SQL is the </a:t>
            </a:r>
            <a:r>
              <a:rPr lang="en-US" sz="2600" i="1" dirty="0"/>
              <a:t>statement</a:t>
            </a:r>
            <a:r>
              <a:rPr lang="en-US" sz="2600" dirty="0"/>
              <a:t>. Semicolons separate multiple SQL statements. </a:t>
            </a:r>
          </a:p>
          <a:p>
            <a:pPr marL="274320" indent="-274320">
              <a:spcBef>
                <a:spcPts val="600"/>
              </a:spcBef>
              <a:buClr>
                <a:schemeClr val="tx2"/>
              </a:buClr>
              <a:buSzPct val="73000"/>
              <a:buFont typeface="Wingdings 2"/>
              <a:buChar char=""/>
              <a:defRPr/>
            </a:pPr>
            <a:r>
              <a:rPr lang="en-US" sz="2600" dirty="0"/>
              <a:t>SQL is not case sensitive</a:t>
            </a:r>
          </a:p>
        </p:txBody>
      </p:sp>
    </p:spTree>
    <p:extLst>
      <p:ext uri="{BB962C8B-B14F-4D97-AF65-F5344CB8AC3E}">
        <p14:creationId xmlns:p14="http://schemas.microsoft.com/office/powerpoint/2010/main" val="2894039218"/>
      </p:ext>
    </p:extLst>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a:xfrm>
            <a:off x="2514600" y="2895600"/>
            <a:ext cx="7772400" cy="914400"/>
          </a:xfrm>
        </p:spPr>
        <p:txBody>
          <a:bodyPr/>
          <a:lstStyle/>
          <a:p>
            <a:r>
              <a:rPr lang="en-US" altLang="en-US">
                <a:solidFill>
                  <a:schemeClr val="tx1"/>
                </a:solidFill>
              </a:rPr>
              <a:t>1.Data definition language</a:t>
            </a:r>
          </a:p>
        </p:txBody>
      </p:sp>
    </p:spTree>
    <p:extLst>
      <p:ext uri="{BB962C8B-B14F-4D97-AF65-F5344CB8AC3E}">
        <p14:creationId xmlns:p14="http://schemas.microsoft.com/office/powerpoint/2010/main" val="2333409764"/>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noChangeArrowheads="1"/>
          </p:cNvSpPr>
          <p:nvPr>
            <p:ph type="title"/>
          </p:nvPr>
        </p:nvSpPr>
        <p:spPr/>
        <p:txBody>
          <a:bodyPr>
            <a:normAutofit fontScale="90000"/>
          </a:bodyPr>
          <a:lstStyle/>
          <a:p>
            <a:r>
              <a:rPr lang="en-US" altLang="en-US"/>
              <a:t>Database ddl actions:</a:t>
            </a:r>
          </a:p>
        </p:txBody>
      </p:sp>
      <p:sp>
        <p:nvSpPr>
          <p:cNvPr id="3" name="Content Placeholder 2"/>
          <p:cNvSpPr>
            <a:spLocks noGrp="1"/>
          </p:cNvSpPr>
          <p:nvPr>
            <p:ph idx="1"/>
          </p:nvPr>
        </p:nvSpPr>
        <p:spPr/>
        <p:txBody>
          <a:bodyPr/>
          <a:lstStyle/>
          <a:p>
            <a:pPr>
              <a:defRPr/>
            </a:pPr>
            <a:r>
              <a:rPr lang="en-US" dirty="0"/>
              <a:t>DDL actions are used to define and manage database objects.</a:t>
            </a:r>
          </a:p>
          <a:p>
            <a:pPr>
              <a:defRPr/>
            </a:pPr>
            <a:r>
              <a:rPr lang="en-US" dirty="0"/>
              <a:t>Following are the DDL actions:</a:t>
            </a:r>
          </a:p>
          <a:p>
            <a:pPr lvl="1">
              <a:defRPr/>
            </a:pPr>
            <a:r>
              <a:rPr lang="en-US" dirty="0"/>
              <a:t>Create database/table</a:t>
            </a:r>
          </a:p>
          <a:p>
            <a:pPr lvl="1">
              <a:defRPr/>
            </a:pPr>
            <a:r>
              <a:rPr lang="en-US" dirty="0"/>
              <a:t>Alter table</a:t>
            </a:r>
          </a:p>
          <a:p>
            <a:pPr lvl="1">
              <a:defRPr/>
            </a:pPr>
            <a:r>
              <a:rPr lang="en-US" dirty="0"/>
              <a:t>Drop database/table</a:t>
            </a:r>
          </a:p>
          <a:p>
            <a:pPr>
              <a:defRPr/>
            </a:pPr>
            <a:endParaRPr lang="en-US" dirty="0"/>
          </a:p>
          <a:p>
            <a:pPr>
              <a:defRPr/>
            </a:pPr>
            <a:endParaRPr lang="en-US" dirty="0"/>
          </a:p>
        </p:txBody>
      </p:sp>
    </p:spTree>
    <p:extLst>
      <p:ext uri="{BB962C8B-B14F-4D97-AF65-F5344CB8AC3E}">
        <p14:creationId xmlns:p14="http://schemas.microsoft.com/office/powerpoint/2010/main" val="3866022695"/>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004" y="232963"/>
            <a:ext cx="11075542" cy="529109"/>
          </a:xfrm>
        </p:spPr>
        <p:txBody>
          <a:bodyPr>
            <a:normAutofit fontScale="90000"/>
          </a:bodyPr>
          <a:lstStyle/>
          <a:p>
            <a:pPr>
              <a:defRPr/>
            </a:pPr>
            <a:r>
              <a:rPr lang="en-US" sz="3600" b="1" dirty="0"/>
              <a:t>1.The CREATE DATABASE Statement</a:t>
            </a:r>
            <a:endParaRPr lang="en-US" dirty="0"/>
          </a:p>
        </p:txBody>
      </p:sp>
      <p:sp>
        <p:nvSpPr>
          <p:cNvPr id="3" name="Content Placeholder 2"/>
          <p:cNvSpPr>
            <a:spLocks noGrp="1"/>
          </p:cNvSpPr>
          <p:nvPr>
            <p:ph idx="1"/>
          </p:nvPr>
        </p:nvSpPr>
        <p:spPr>
          <a:xfrm>
            <a:off x="2286000" y="1600200"/>
            <a:ext cx="7772400" cy="1295400"/>
          </a:xfrm>
        </p:spPr>
        <p:txBody>
          <a:bodyPr>
            <a:normAutofit/>
          </a:bodyPr>
          <a:lstStyle/>
          <a:p>
            <a:pPr>
              <a:defRPr/>
            </a:pPr>
            <a:r>
              <a:rPr lang="en-US" dirty="0"/>
              <a:t>The CREATE DATABASE statement is used to create a database.</a:t>
            </a:r>
          </a:p>
          <a:p>
            <a:pPr>
              <a:buFontTx/>
              <a:buNone/>
              <a:defRPr/>
            </a:pPr>
            <a:endParaRPr lang="en-US" b="1" dirty="0"/>
          </a:p>
          <a:p>
            <a:pPr>
              <a:defRPr/>
            </a:pPr>
            <a:endParaRPr lang="en-US" dirty="0"/>
          </a:p>
        </p:txBody>
      </p:sp>
      <p:sp>
        <p:nvSpPr>
          <p:cNvPr id="4" name="Rectangle 3"/>
          <p:cNvSpPr/>
          <p:nvPr/>
        </p:nvSpPr>
        <p:spPr>
          <a:xfrm>
            <a:off x="2667001" y="3505201"/>
            <a:ext cx="5986703" cy="584775"/>
          </a:xfrm>
          <a:prstGeom prst="rect">
            <a:avLst/>
          </a:prstGeom>
          <a:solidFill>
            <a:schemeClr val="accent6"/>
          </a:solidFill>
        </p:spPr>
        <p:txBody>
          <a:bodyPr wrap="none">
            <a:spAutoFit/>
          </a:bodyPr>
          <a:lstStyle/>
          <a:p>
            <a:pPr>
              <a:defRPr/>
            </a:pPr>
            <a:r>
              <a:rPr lang="en-US" sz="3200" dirty="0"/>
              <a:t>CREATE DATABASE </a:t>
            </a:r>
            <a:r>
              <a:rPr lang="en-US" sz="3200" dirty="0" err="1"/>
              <a:t>database_name</a:t>
            </a:r>
            <a:endParaRPr lang="en-US" sz="3200" dirty="0"/>
          </a:p>
        </p:txBody>
      </p:sp>
    </p:spTree>
    <p:extLst>
      <p:ext uri="{BB962C8B-B14F-4D97-AF65-F5344CB8AC3E}">
        <p14:creationId xmlns:p14="http://schemas.microsoft.com/office/powerpoint/2010/main" val="1613228220"/>
      </p:ext>
    </p:extLst>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noChangeArrowheads="1"/>
          </p:cNvSpPr>
          <p:nvPr>
            <p:ph type="title"/>
          </p:nvPr>
        </p:nvSpPr>
        <p:spPr/>
        <p:txBody>
          <a:bodyPr>
            <a:normAutofit fontScale="90000"/>
          </a:bodyPr>
          <a:lstStyle/>
          <a:p>
            <a:r>
              <a:rPr lang="en-US" altLang="en-US"/>
              <a:t>2.CREATE TABLE</a:t>
            </a:r>
          </a:p>
        </p:txBody>
      </p:sp>
      <p:sp>
        <p:nvSpPr>
          <p:cNvPr id="3" name="Content Placeholder 2"/>
          <p:cNvSpPr>
            <a:spLocks noGrp="1"/>
          </p:cNvSpPr>
          <p:nvPr>
            <p:ph idx="1"/>
          </p:nvPr>
        </p:nvSpPr>
        <p:spPr>
          <a:xfrm>
            <a:off x="2438400" y="1784350"/>
            <a:ext cx="7772400" cy="1111250"/>
          </a:xfrm>
        </p:spPr>
        <p:txBody>
          <a:bodyPr/>
          <a:lstStyle/>
          <a:p>
            <a:pPr>
              <a:defRPr/>
            </a:pPr>
            <a:r>
              <a:rPr lang="en-US" dirty="0"/>
              <a:t>The CREATE TABLE statement is used to create a table in a existing database.</a:t>
            </a:r>
          </a:p>
        </p:txBody>
      </p:sp>
      <p:sp>
        <p:nvSpPr>
          <p:cNvPr id="4" name="Rectangle 3"/>
          <p:cNvSpPr/>
          <p:nvPr/>
        </p:nvSpPr>
        <p:spPr>
          <a:xfrm>
            <a:off x="3733800" y="3429001"/>
            <a:ext cx="4572000" cy="2678113"/>
          </a:xfrm>
          <a:prstGeom prst="rect">
            <a:avLst/>
          </a:prstGeom>
          <a:solidFill>
            <a:schemeClr val="accent6"/>
          </a:solidFill>
        </p:spPr>
        <p:txBody>
          <a:bodyPr>
            <a:spAutoFit/>
          </a:bodyPr>
          <a:lstStyle/>
          <a:p>
            <a:pPr>
              <a:defRPr/>
            </a:pPr>
            <a:r>
              <a:rPr lang="en-US" sz="2400" b="1" dirty="0">
                <a:solidFill>
                  <a:schemeClr val="bg1"/>
                </a:solidFill>
              </a:rPr>
              <a:t>CREATE TABLE </a:t>
            </a:r>
            <a:r>
              <a:rPr lang="en-US" sz="2400" b="1" dirty="0" err="1">
                <a:solidFill>
                  <a:schemeClr val="bg1"/>
                </a:solidFill>
              </a:rPr>
              <a:t>table_name</a:t>
            </a:r>
            <a:br>
              <a:rPr lang="en-US" sz="2400" b="1" dirty="0">
                <a:solidFill>
                  <a:schemeClr val="bg1"/>
                </a:solidFill>
              </a:rPr>
            </a:br>
            <a:r>
              <a:rPr lang="en-US" sz="2400" b="1" dirty="0">
                <a:solidFill>
                  <a:schemeClr val="bg1"/>
                </a:solidFill>
              </a:rPr>
              <a:t>(</a:t>
            </a:r>
            <a:br>
              <a:rPr lang="en-US" sz="2400" b="1" dirty="0">
                <a:solidFill>
                  <a:schemeClr val="bg1"/>
                </a:solidFill>
              </a:rPr>
            </a:br>
            <a:r>
              <a:rPr lang="en-US" sz="2400" b="1" dirty="0">
                <a:solidFill>
                  <a:schemeClr val="bg1"/>
                </a:solidFill>
              </a:rPr>
              <a:t>column_name1 </a:t>
            </a:r>
            <a:r>
              <a:rPr lang="en-US" sz="2400" b="1" dirty="0" err="1">
                <a:solidFill>
                  <a:schemeClr val="bg1"/>
                </a:solidFill>
              </a:rPr>
              <a:t>data_type</a:t>
            </a:r>
            <a:r>
              <a:rPr lang="en-US" sz="2400" b="1" dirty="0">
                <a:solidFill>
                  <a:schemeClr val="bg1"/>
                </a:solidFill>
              </a:rPr>
              <a:t>,</a:t>
            </a:r>
            <a:br>
              <a:rPr lang="en-US" sz="2400" b="1" dirty="0">
                <a:solidFill>
                  <a:schemeClr val="bg1"/>
                </a:solidFill>
              </a:rPr>
            </a:br>
            <a:r>
              <a:rPr lang="en-US" sz="2400" b="1" dirty="0">
                <a:solidFill>
                  <a:schemeClr val="bg1"/>
                </a:solidFill>
              </a:rPr>
              <a:t>column_name2 </a:t>
            </a:r>
            <a:r>
              <a:rPr lang="en-US" sz="2400" b="1" dirty="0" err="1">
                <a:solidFill>
                  <a:schemeClr val="bg1"/>
                </a:solidFill>
              </a:rPr>
              <a:t>data_type</a:t>
            </a:r>
            <a:r>
              <a:rPr lang="en-US" sz="2400" b="1" dirty="0">
                <a:solidFill>
                  <a:schemeClr val="bg1"/>
                </a:solidFill>
              </a:rPr>
              <a:t>,</a:t>
            </a:r>
            <a:br>
              <a:rPr lang="en-US" sz="2400" b="1" dirty="0">
                <a:solidFill>
                  <a:schemeClr val="bg1"/>
                </a:solidFill>
              </a:rPr>
            </a:br>
            <a:r>
              <a:rPr lang="en-US" sz="2400" b="1" dirty="0">
                <a:solidFill>
                  <a:schemeClr val="bg1"/>
                </a:solidFill>
              </a:rPr>
              <a:t>column_name3 </a:t>
            </a:r>
            <a:r>
              <a:rPr lang="en-US" sz="2400" b="1" dirty="0" err="1">
                <a:solidFill>
                  <a:schemeClr val="bg1"/>
                </a:solidFill>
              </a:rPr>
              <a:t>data_type</a:t>
            </a:r>
            <a:r>
              <a:rPr lang="en-US" sz="2400" b="1" dirty="0">
                <a:solidFill>
                  <a:schemeClr val="bg1"/>
                </a:solidFill>
              </a:rPr>
              <a:t>,</a:t>
            </a:r>
            <a:br>
              <a:rPr lang="en-US" sz="2400" b="1" dirty="0">
                <a:solidFill>
                  <a:schemeClr val="bg1"/>
                </a:solidFill>
              </a:rPr>
            </a:br>
            <a:r>
              <a:rPr lang="en-US" sz="2400" b="1" dirty="0">
                <a:solidFill>
                  <a:schemeClr val="bg1"/>
                </a:solidFill>
              </a:rPr>
              <a:t>....</a:t>
            </a:r>
            <a:br>
              <a:rPr lang="en-US" sz="2400" b="1" dirty="0">
                <a:solidFill>
                  <a:schemeClr val="bg1"/>
                </a:solidFill>
              </a:rPr>
            </a:br>
            <a:r>
              <a:rPr lang="en-US" sz="2400" b="1" dirty="0">
                <a:solidFill>
                  <a:schemeClr val="bg1"/>
                </a:solidFill>
              </a:rPr>
              <a:t>)</a:t>
            </a:r>
          </a:p>
        </p:txBody>
      </p:sp>
    </p:spTree>
    <p:extLst>
      <p:ext uri="{BB962C8B-B14F-4D97-AF65-F5344CB8AC3E}">
        <p14:creationId xmlns:p14="http://schemas.microsoft.com/office/powerpoint/2010/main" val="772825198"/>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noChangeArrowheads="1"/>
          </p:cNvSpPr>
          <p:nvPr>
            <p:ph type="title"/>
          </p:nvPr>
        </p:nvSpPr>
        <p:spPr/>
        <p:txBody>
          <a:bodyPr>
            <a:normAutofit fontScale="90000"/>
          </a:bodyPr>
          <a:lstStyle/>
          <a:p>
            <a:r>
              <a:rPr lang="en-US" altLang="en-US"/>
              <a:t>Example:</a:t>
            </a:r>
          </a:p>
        </p:txBody>
      </p:sp>
      <p:sp>
        <p:nvSpPr>
          <p:cNvPr id="4" name="Rectangle 3"/>
          <p:cNvSpPr/>
          <p:nvPr/>
        </p:nvSpPr>
        <p:spPr>
          <a:xfrm>
            <a:off x="3810000" y="2274888"/>
            <a:ext cx="4572000" cy="3046412"/>
          </a:xfrm>
          <a:prstGeom prst="rect">
            <a:avLst/>
          </a:prstGeom>
          <a:solidFill>
            <a:schemeClr val="accent6"/>
          </a:solidFill>
        </p:spPr>
        <p:txBody>
          <a:bodyPr>
            <a:spAutoFit/>
          </a:bodyPr>
          <a:lstStyle/>
          <a:p>
            <a:pPr>
              <a:defRPr/>
            </a:pPr>
            <a:r>
              <a:rPr lang="en-US" sz="2400" b="1" dirty="0">
                <a:solidFill>
                  <a:schemeClr val="bg1"/>
                </a:solidFill>
              </a:rPr>
              <a:t>CREATE TABLE customer</a:t>
            </a:r>
            <a:br>
              <a:rPr lang="en-US" sz="2400" b="1" dirty="0">
                <a:solidFill>
                  <a:schemeClr val="bg1"/>
                </a:solidFill>
              </a:rPr>
            </a:br>
            <a:r>
              <a:rPr lang="en-US" sz="2400" b="1" dirty="0">
                <a:solidFill>
                  <a:schemeClr val="bg1"/>
                </a:solidFill>
              </a:rPr>
              <a:t>(</a:t>
            </a:r>
            <a:br>
              <a:rPr lang="en-US" sz="2400" b="1" dirty="0">
                <a:solidFill>
                  <a:schemeClr val="bg1"/>
                </a:solidFill>
              </a:rPr>
            </a:br>
            <a:r>
              <a:rPr lang="en-US" sz="2400" b="1" dirty="0" err="1">
                <a:solidFill>
                  <a:schemeClr val="bg1"/>
                </a:solidFill>
              </a:rPr>
              <a:t>C_Id</a:t>
            </a:r>
            <a:r>
              <a:rPr lang="en-US" sz="2400" b="1" dirty="0">
                <a:solidFill>
                  <a:schemeClr val="bg1"/>
                </a:solidFill>
              </a:rPr>
              <a:t>  </a:t>
            </a:r>
            <a:r>
              <a:rPr lang="en-US" sz="2400" b="1" dirty="0" err="1">
                <a:solidFill>
                  <a:schemeClr val="bg1"/>
                </a:solidFill>
              </a:rPr>
              <a:t>int</a:t>
            </a:r>
            <a:r>
              <a:rPr lang="en-US" sz="2400" b="1" dirty="0">
                <a:solidFill>
                  <a:schemeClr val="bg1"/>
                </a:solidFill>
              </a:rPr>
              <a:t>,</a:t>
            </a:r>
            <a:br>
              <a:rPr lang="en-US" sz="2400" b="1" dirty="0">
                <a:solidFill>
                  <a:schemeClr val="bg1"/>
                </a:solidFill>
              </a:rPr>
            </a:br>
            <a:r>
              <a:rPr lang="en-US" sz="2400" b="1" dirty="0" err="1">
                <a:solidFill>
                  <a:schemeClr val="bg1"/>
                </a:solidFill>
              </a:rPr>
              <a:t>LastName</a:t>
            </a:r>
            <a:r>
              <a:rPr lang="en-US" sz="2400" b="1" dirty="0">
                <a:solidFill>
                  <a:schemeClr val="bg1"/>
                </a:solidFill>
              </a:rPr>
              <a:t>  </a:t>
            </a:r>
            <a:r>
              <a:rPr lang="en-US" sz="2400" b="1" dirty="0" err="1">
                <a:solidFill>
                  <a:schemeClr val="bg1"/>
                </a:solidFill>
              </a:rPr>
              <a:t>varchar</a:t>
            </a:r>
            <a:r>
              <a:rPr lang="en-US" sz="2400" b="1" dirty="0">
                <a:solidFill>
                  <a:schemeClr val="bg1"/>
                </a:solidFill>
              </a:rPr>
              <a:t>(255),</a:t>
            </a:r>
            <a:br>
              <a:rPr lang="en-US" sz="2400" b="1" dirty="0">
                <a:solidFill>
                  <a:schemeClr val="bg1"/>
                </a:solidFill>
              </a:rPr>
            </a:br>
            <a:r>
              <a:rPr lang="en-US" sz="2400" b="1" dirty="0" err="1">
                <a:solidFill>
                  <a:schemeClr val="bg1"/>
                </a:solidFill>
              </a:rPr>
              <a:t>FirstName</a:t>
            </a:r>
            <a:r>
              <a:rPr lang="en-US" sz="2400" b="1" dirty="0">
                <a:solidFill>
                  <a:schemeClr val="bg1"/>
                </a:solidFill>
              </a:rPr>
              <a:t>  </a:t>
            </a:r>
            <a:r>
              <a:rPr lang="en-US" sz="2400" b="1" dirty="0" err="1">
                <a:solidFill>
                  <a:schemeClr val="bg1"/>
                </a:solidFill>
              </a:rPr>
              <a:t>varchar</a:t>
            </a:r>
            <a:r>
              <a:rPr lang="en-US" sz="2400" b="1" dirty="0">
                <a:solidFill>
                  <a:schemeClr val="bg1"/>
                </a:solidFill>
              </a:rPr>
              <a:t>(255),</a:t>
            </a:r>
            <a:br>
              <a:rPr lang="en-US" sz="2400" b="1" dirty="0">
                <a:solidFill>
                  <a:schemeClr val="bg1"/>
                </a:solidFill>
              </a:rPr>
            </a:br>
            <a:r>
              <a:rPr lang="en-US" sz="2400" b="1" dirty="0">
                <a:solidFill>
                  <a:schemeClr val="bg1"/>
                </a:solidFill>
              </a:rPr>
              <a:t>Address  </a:t>
            </a:r>
            <a:r>
              <a:rPr lang="en-US" sz="2400" b="1" dirty="0" err="1">
                <a:solidFill>
                  <a:schemeClr val="bg1"/>
                </a:solidFill>
              </a:rPr>
              <a:t>varchar</a:t>
            </a:r>
            <a:r>
              <a:rPr lang="en-US" sz="2400" b="1" dirty="0">
                <a:solidFill>
                  <a:schemeClr val="bg1"/>
                </a:solidFill>
              </a:rPr>
              <a:t>(255),</a:t>
            </a:r>
            <a:br>
              <a:rPr lang="en-US" sz="2400" b="1" dirty="0">
                <a:solidFill>
                  <a:schemeClr val="bg1"/>
                </a:solidFill>
              </a:rPr>
            </a:br>
            <a:r>
              <a:rPr lang="en-US" sz="2400" b="1" dirty="0">
                <a:solidFill>
                  <a:schemeClr val="bg1"/>
                </a:solidFill>
              </a:rPr>
              <a:t>City  </a:t>
            </a:r>
            <a:r>
              <a:rPr lang="en-US" sz="2400" b="1" dirty="0" err="1">
                <a:solidFill>
                  <a:schemeClr val="bg1"/>
                </a:solidFill>
              </a:rPr>
              <a:t>varchar</a:t>
            </a:r>
            <a:r>
              <a:rPr lang="en-US" sz="2400" b="1" dirty="0">
                <a:solidFill>
                  <a:schemeClr val="bg1"/>
                </a:solidFill>
              </a:rPr>
              <a:t>(255)</a:t>
            </a:r>
            <a:br>
              <a:rPr lang="en-US" sz="2400" b="1" dirty="0">
                <a:solidFill>
                  <a:schemeClr val="bg1"/>
                </a:solidFill>
              </a:rPr>
            </a:br>
            <a:r>
              <a:rPr lang="en-US" sz="2400" b="1" dirty="0">
                <a:solidFill>
                  <a:schemeClr val="bg1"/>
                </a:solidFill>
              </a:rPr>
              <a:t>)</a:t>
            </a:r>
          </a:p>
        </p:txBody>
      </p:sp>
    </p:spTree>
    <p:extLst>
      <p:ext uri="{BB962C8B-B14F-4D97-AF65-F5344CB8AC3E}">
        <p14:creationId xmlns:p14="http://schemas.microsoft.com/office/powerpoint/2010/main" val="616093098"/>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a:xfrm>
            <a:off x="2514600" y="457200"/>
            <a:ext cx="7772400" cy="914400"/>
          </a:xfrm>
        </p:spPr>
        <p:txBody>
          <a:bodyPr/>
          <a:lstStyle/>
          <a:p>
            <a:r>
              <a:rPr lang="en-US" altLang="en-US"/>
              <a:t>3.Alter Table:</a:t>
            </a:r>
          </a:p>
        </p:txBody>
      </p:sp>
      <p:sp>
        <p:nvSpPr>
          <p:cNvPr id="3" name="Content Placeholder 2"/>
          <p:cNvSpPr>
            <a:spLocks noGrp="1"/>
          </p:cNvSpPr>
          <p:nvPr>
            <p:ph idx="1"/>
          </p:nvPr>
        </p:nvSpPr>
        <p:spPr>
          <a:xfrm>
            <a:off x="2209800" y="1752600"/>
            <a:ext cx="7772400" cy="4572000"/>
          </a:xfrm>
        </p:spPr>
        <p:txBody>
          <a:bodyPr>
            <a:normAutofit/>
          </a:bodyPr>
          <a:lstStyle/>
          <a:p>
            <a:pPr>
              <a:defRPr/>
            </a:pPr>
            <a:r>
              <a:rPr lang="en-US" dirty="0"/>
              <a:t>The ALTER TABLE statement is used to add, delete, or modify columns in an existing table.</a:t>
            </a:r>
            <a:endParaRPr lang="en-US" b="1" dirty="0"/>
          </a:p>
        </p:txBody>
      </p:sp>
    </p:spTree>
    <p:extLst>
      <p:ext uri="{BB962C8B-B14F-4D97-AF65-F5344CB8AC3E}">
        <p14:creationId xmlns:p14="http://schemas.microsoft.com/office/powerpoint/2010/main" val="373070614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normAutofit fontScale="90000"/>
          </a:bodyPr>
          <a:lstStyle/>
          <a:p>
            <a:r>
              <a:rPr lang="en-US" altLang="en-US"/>
              <a:t>Database Systems</a:t>
            </a:r>
          </a:p>
        </p:txBody>
      </p:sp>
      <p:sp>
        <p:nvSpPr>
          <p:cNvPr id="3" name="Content Placeholder 2"/>
          <p:cNvSpPr>
            <a:spLocks noGrp="1"/>
          </p:cNvSpPr>
          <p:nvPr>
            <p:ph idx="1"/>
          </p:nvPr>
        </p:nvSpPr>
        <p:spPr/>
        <p:txBody>
          <a:bodyPr/>
          <a:lstStyle/>
          <a:p>
            <a:pPr>
              <a:defRPr/>
            </a:pPr>
            <a:endParaRPr lang="en-US" dirty="0"/>
          </a:p>
          <a:p>
            <a:pPr>
              <a:defRPr/>
            </a:pPr>
            <a:r>
              <a:rPr lang="en-US" sz="2400" dirty="0"/>
              <a:t>Solved issues of handling large volume of data.</a:t>
            </a:r>
          </a:p>
          <a:p>
            <a:pPr>
              <a:defRPr/>
            </a:pPr>
            <a:endParaRPr lang="en-US" sz="2400" dirty="0"/>
          </a:p>
          <a:p>
            <a:pPr>
              <a:defRPr/>
            </a:pPr>
            <a:r>
              <a:rPr lang="en-US" sz="2400" dirty="0"/>
              <a:t>Used to store data in an efficient and organize manner.</a:t>
            </a:r>
          </a:p>
          <a:p>
            <a:pPr>
              <a:defRPr/>
            </a:pPr>
            <a:endParaRPr lang="en-US" sz="2400" dirty="0"/>
          </a:p>
          <a:p>
            <a:pPr>
              <a:defRPr/>
            </a:pPr>
            <a:r>
              <a:rPr lang="en-US" sz="2400" dirty="0"/>
              <a:t>Allows quick and easy management of data.</a:t>
            </a:r>
          </a:p>
          <a:p>
            <a:pPr>
              <a:defRPr/>
            </a:pPr>
            <a:endParaRPr lang="en-US" sz="2400" dirty="0"/>
          </a:p>
          <a:p>
            <a:pPr>
              <a:defRPr/>
            </a:pPr>
            <a:r>
              <a:rPr lang="en-US" sz="2400" dirty="0"/>
              <a:t>Data is more permanent and long-lasting.</a:t>
            </a:r>
          </a:p>
          <a:p>
            <a:pPr>
              <a:defRPr/>
            </a:pPr>
            <a:endParaRPr lang="en-US" sz="2400" dirty="0"/>
          </a:p>
        </p:txBody>
      </p:sp>
    </p:spTree>
    <p:extLst>
      <p:ext uri="{BB962C8B-B14F-4D97-AF65-F5344CB8AC3E}">
        <p14:creationId xmlns:p14="http://schemas.microsoft.com/office/powerpoint/2010/main" val="1772399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1400" y="3657600"/>
            <a:ext cx="4572000" cy="707886"/>
          </a:xfrm>
          <a:prstGeom prst="rect">
            <a:avLst/>
          </a:prstGeom>
          <a:solidFill>
            <a:schemeClr val="accent6"/>
          </a:solidFill>
        </p:spPr>
        <p:txBody>
          <a:bodyPr>
            <a:spAutoFit/>
          </a:bodyPr>
          <a:lstStyle/>
          <a:p>
            <a:pPr>
              <a:defRPr/>
            </a:pPr>
            <a:r>
              <a:rPr lang="en-US" sz="2000" b="1" dirty="0">
                <a:solidFill>
                  <a:schemeClr val="bg1"/>
                </a:solidFill>
              </a:rPr>
              <a:t>ALTER TABLE </a:t>
            </a:r>
            <a:r>
              <a:rPr lang="en-US" sz="2000" b="1" dirty="0" err="1">
                <a:solidFill>
                  <a:schemeClr val="bg1"/>
                </a:solidFill>
              </a:rPr>
              <a:t>table_name</a:t>
            </a:r>
            <a:br>
              <a:rPr lang="en-US" sz="2000" b="1" dirty="0">
                <a:solidFill>
                  <a:schemeClr val="bg1"/>
                </a:solidFill>
              </a:rPr>
            </a:br>
            <a:r>
              <a:rPr lang="en-US" sz="2000" b="1" dirty="0">
                <a:solidFill>
                  <a:schemeClr val="bg1"/>
                </a:solidFill>
              </a:rPr>
              <a:t>ALTER COLUMN </a:t>
            </a:r>
            <a:r>
              <a:rPr lang="en-US" sz="2000" b="1" dirty="0" err="1">
                <a:solidFill>
                  <a:schemeClr val="bg1"/>
                </a:solidFill>
              </a:rPr>
              <a:t>column_name</a:t>
            </a:r>
            <a:r>
              <a:rPr lang="en-US" sz="2000" b="1" dirty="0">
                <a:solidFill>
                  <a:schemeClr val="bg1"/>
                </a:solidFill>
              </a:rPr>
              <a:t> </a:t>
            </a:r>
            <a:r>
              <a:rPr lang="en-US" sz="2000" b="1" dirty="0" err="1">
                <a:solidFill>
                  <a:schemeClr val="bg1"/>
                </a:solidFill>
              </a:rPr>
              <a:t>datatype</a:t>
            </a:r>
            <a:endParaRPr lang="en-US" sz="2000" b="1" dirty="0">
              <a:solidFill>
                <a:schemeClr val="bg1"/>
              </a:solidFill>
            </a:endParaRPr>
          </a:p>
        </p:txBody>
      </p:sp>
      <p:sp>
        <p:nvSpPr>
          <p:cNvPr id="5" name="Rectangle 4"/>
          <p:cNvSpPr/>
          <p:nvPr/>
        </p:nvSpPr>
        <p:spPr>
          <a:xfrm>
            <a:off x="3733800" y="1619251"/>
            <a:ext cx="4572000" cy="830263"/>
          </a:xfrm>
          <a:prstGeom prst="rect">
            <a:avLst/>
          </a:prstGeom>
          <a:solidFill>
            <a:schemeClr val="accent6"/>
          </a:solidFill>
        </p:spPr>
        <p:txBody>
          <a:bodyPr>
            <a:spAutoFit/>
          </a:bodyPr>
          <a:lstStyle/>
          <a:p>
            <a:pPr>
              <a:defRPr/>
            </a:pPr>
            <a:r>
              <a:rPr lang="en-US" sz="2400" b="1" dirty="0">
                <a:solidFill>
                  <a:schemeClr val="bg1"/>
                </a:solidFill>
              </a:rPr>
              <a:t>ALTER TABLE </a:t>
            </a:r>
            <a:r>
              <a:rPr lang="en-US" sz="2400" b="1" dirty="0" err="1">
                <a:solidFill>
                  <a:schemeClr val="bg1"/>
                </a:solidFill>
              </a:rPr>
              <a:t>table</a:t>
            </a:r>
            <a:r>
              <a:rPr lang="en-US" sz="2400" b="1" dirty="0">
                <a:solidFill>
                  <a:schemeClr val="bg1"/>
                </a:solidFill>
              </a:rPr>
              <a:t> name</a:t>
            </a:r>
            <a:br>
              <a:rPr lang="en-US" sz="2400" b="1" dirty="0">
                <a:solidFill>
                  <a:schemeClr val="bg1"/>
                </a:solidFill>
              </a:rPr>
            </a:br>
            <a:r>
              <a:rPr lang="en-US" sz="2400" b="1" dirty="0">
                <a:solidFill>
                  <a:schemeClr val="bg1"/>
                </a:solidFill>
              </a:rPr>
              <a:t>DROP COLUMN </a:t>
            </a:r>
            <a:r>
              <a:rPr lang="en-US" sz="2400" b="1" dirty="0" err="1">
                <a:solidFill>
                  <a:schemeClr val="bg1"/>
                </a:solidFill>
              </a:rPr>
              <a:t>column</a:t>
            </a:r>
            <a:r>
              <a:rPr lang="en-US" sz="2400" b="1" dirty="0">
                <a:solidFill>
                  <a:schemeClr val="bg1"/>
                </a:solidFill>
              </a:rPr>
              <a:t> name </a:t>
            </a:r>
          </a:p>
        </p:txBody>
      </p:sp>
      <p:sp>
        <p:nvSpPr>
          <p:cNvPr id="6" name="Rectangle 5"/>
          <p:cNvSpPr/>
          <p:nvPr/>
        </p:nvSpPr>
        <p:spPr>
          <a:xfrm>
            <a:off x="3581400" y="5638801"/>
            <a:ext cx="4572000" cy="830263"/>
          </a:xfrm>
          <a:prstGeom prst="rect">
            <a:avLst/>
          </a:prstGeom>
          <a:solidFill>
            <a:schemeClr val="accent6"/>
          </a:solidFill>
        </p:spPr>
        <p:txBody>
          <a:bodyPr>
            <a:spAutoFit/>
          </a:bodyPr>
          <a:lstStyle/>
          <a:p>
            <a:pPr>
              <a:defRPr/>
            </a:pPr>
            <a:r>
              <a:rPr lang="en-US" sz="2400" b="1" dirty="0">
                <a:solidFill>
                  <a:schemeClr val="bg1"/>
                </a:solidFill>
              </a:rPr>
              <a:t>ALTER TABLE </a:t>
            </a:r>
            <a:r>
              <a:rPr lang="en-US" sz="2400" b="1" dirty="0" err="1">
                <a:solidFill>
                  <a:schemeClr val="bg1"/>
                </a:solidFill>
              </a:rPr>
              <a:t>table_name</a:t>
            </a:r>
            <a:br>
              <a:rPr lang="en-US" sz="2400" b="1" dirty="0">
                <a:solidFill>
                  <a:schemeClr val="bg1"/>
                </a:solidFill>
              </a:rPr>
            </a:br>
            <a:r>
              <a:rPr lang="en-US" sz="2400" b="1" dirty="0">
                <a:solidFill>
                  <a:schemeClr val="bg1"/>
                </a:solidFill>
              </a:rPr>
              <a:t>ADD </a:t>
            </a:r>
            <a:r>
              <a:rPr lang="en-US" sz="2400" b="1" dirty="0" err="1">
                <a:solidFill>
                  <a:schemeClr val="bg1"/>
                </a:solidFill>
              </a:rPr>
              <a:t>column_name</a:t>
            </a:r>
            <a:r>
              <a:rPr lang="en-US" sz="2400" b="1" dirty="0">
                <a:solidFill>
                  <a:schemeClr val="bg1"/>
                </a:solidFill>
              </a:rPr>
              <a:t> </a:t>
            </a:r>
            <a:r>
              <a:rPr lang="en-US" sz="2400" b="1" dirty="0" err="1">
                <a:solidFill>
                  <a:schemeClr val="bg1"/>
                </a:solidFill>
              </a:rPr>
              <a:t>datatype</a:t>
            </a:r>
            <a:r>
              <a:rPr lang="en-US" sz="2400" b="1" dirty="0">
                <a:solidFill>
                  <a:schemeClr val="bg1"/>
                </a:solidFill>
              </a:rPr>
              <a:t> </a:t>
            </a:r>
          </a:p>
        </p:txBody>
      </p:sp>
      <p:sp>
        <p:nvSpPr>
          <p:cNvPr id="100357" name="Rectangle 6"/>
          <p:cNvSpPr>
            <a:spLocks noChangeArrowheads="1"/>
          </p:cNvSpPr>
          <p:nvPr/>
        </p:nvSpPr>
        <p:spPr bwMode="auto">
          <a:xfrm>
            <a:off x="2514600" y="990601"/>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t>1.To delete a column in a table:</a:t>
            </a:r>
          </a:p>
        </p:txBody>
      </p:sp>
      <p:sp>
        <p:nvSpPr>
          <p:cNvPr id="100358" name="Rectangle 7"/>
          <p:cNvSpPr>
            <a:spLocks noChangeArrowheads="1"/>
          </p:cNvSpPr>
          <p:nvPr/>
        </p:nvSpPr>
        <p:spPr bwMode="auto">
          <a:xfrm>
            <a:off x="2438400" y="2667001"/>
            <a:ext cx="6553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t>2.To change the data type of a column in a table:</a:t>
            </a:r>
          </a:p>
        </p:txBody>
      </p:sp>
      <p:sp>
        <p:nvSpPr>
          <p:cNvPr id="100359" name="Rectangle 8"/>
          <p:cNvSpPr>
            <a:spLocks noChangeArrowheads="1"/>
          </p:cNvSpPr>
          <p:nvPr/>
        </p:nvSpPr>
        <p:spPr bwMode="auto">
          <a:xfrm>
            <a:off x="2590800" y="5029201"/>
            <a:ext cx="4379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t>3.To add a column in a table:</a:t>
            </a:r>
          </a:p>
        </p:txBody>
      </p:sp>
      <p:sp>
        <p:nvSpPr>
          <p:cNvPr id="100360" name="TextBox 9"/>
          <p:cNvSpPr txBox="1">
            <a:spLocks noChangeArrowheads="1"/>
          </p:cNvSpPr>
          <p:nvPr/>
        </p:nvSpPr>
        <p:spPr bwMode="auto">
          <a:xfrm>
            <a:off x="4876801" y="381001"/>
            <a:ext cx="14105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b="1"/>
              <a:t>SYNTAX</a:t>
            </a:r>
          </a:p>
        </p:txBody>
      </p:sp>
    </p:spTree>
    <p:extLst>
      <p:ext uri="{BB962C8B-B14F-4D97-AF65-F5344CB8AC3E}">
        <p14:creationId xmlns:p14="http://schemas.microsoft.com/office/powerpoint/2010/main" val="1254208190"/>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Drop Command in SQL:</a:t>
            </a:r>
            <a:endParaRPr lang="en-US" dirty="0"/>
          </a:p>
        </p:txBody>
      </p:sp>
      <p:sp>
        <p:nvSpPr>
          <p:cNvPr id="3" name="Content Placeholder 2"/>
          <p:cNvSpPr>
            <a:spLocks noGrp="1"/>
          </p:cNvSpPr>
          <p:nvPr>
            <p:ph idx="1"/>
          </p:nvPr>
        </p:nvSpPr>
        <p:spPr>
          <a:xfrm>
            <a:off x="1905000" y="1447800"/>
            <a:ext cx="7772400" cy="3016250"/>
          </a:xfrm>
        </p:spPr>
        <p:txBody>
          <a:bodyPr>
            <a:normAutofit/>
          </a:bodyPr>
          <a:lstStyle/>
          <a:p>
            <a:pPr>
              <a:defRPr/>
            </a:pPr>
            <a:r>
              <a:rPr lang="en-US" dirty="0"/>
              <a:t>Drop command is used to remove an Object from a database or used to remove </a:t>
            </a:r>
            <a:r>
              <a:rPr lang="en-US"/>
              <a:t>complete database. </a:t>
            </a:r>
            <a:endParaRPr lang="en-US" dirty="0"/>
          </a:p>
          <a:p>
            <a:pPr>
              <a:defRPr/>
            </a:pPr>
            <a:r>
              <a:rPr lang="en-US" dirty="0"/>
              <a:t>When Drop Table command is used, it deletes all rows from that table, then removes the table from the database and removes all references to that table.</a:t>
            </a:r>
          </a:p>
        </p:txBody>
      </p:sp>
      <p:sp>
        <p:nvSpPr>
          <p:cNvPr id="4" name="Rectangle 3"/>
          <p:cNvSpPr/>
          <p:nvPr/>
        </p:nvSpPr>
        <p:spPr>
          <a:xfrm>
            <a:off x="2895600" y="4648201"/>
            <a:ext cx="5867400" cy="923925"/>
          </a:xfrm>
          <a:prstGeom prst="rect">
            <a:avLst/>
          </a:prstGeom>
          <a:solidFill>
            <a:schemeClr val="accent6"/>
          </a:solidFill>
        </p:spPr>
        <p:txBody>
          <a:bodyPr>
            <a:spAutoFit/>
          </a:bodyPr>
          <a:lstStyle/>
          <a:p>
            <a:pPr>
              <a:defRPr/>
            </a:pPr>
            <a:r>
              <a:rPr lang="en-US" b="1" dirty="0">
                <a:solidFill>
                  <a:schemeClr val="bg1"/>
                </a:solidFill>
              </a:rPr>
              <a:t>Syntax: </a:t>
            </a:r>
          </a:p>
          <a:p>
            <a:pPr>
              <a:defRPr/>
            </a:pPr>
            <a:r>
              <a:rPr lang="en-US" b="1" dirty="0">
                <a:solidFill>
                  <a:schemeClr val="bg1"/>
                </a:solidFill>
              </a:rPr>
              <a:t>DROP TABLE Table_Name</a:t>
            </a:r>
            <a:br>
              <a:rPr lang="en-US" b="1" dirty="0">
                <a:solidFill>
                  <a:schemeClr val="bg1"/>
                </a:solidFill>
              </a:rPr>
            </a:br>
            <a:r>
              <a:rPr lang="en-US" b="1" dirty="0">
                <a:solidFill>
                  <a:schemeClr val="bg1"/>
                </a:solidFill>
              </a:rPr>
              <a:t>Ex: DROP TABLE Department</a:t>
            </a:r>
          </a:p>
        </p:txBody>
      </p:sp>
    </p:spTree>
    <p:extLst>
      <p:ext uri="{BB962C8B-B14F-4D97-AF65-F5344CB8AC3E}">
        <p14:creationId xmlns:p14="http://schemas.microsoft.com/office/powerpoint/2010/main" val="3667661309"/>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Truncate Command in SQL:</a:t>
            </a:r>
            <a:endParaRPr lang="en-US" dirty="0"/>
          </a:p>
        </p:txBody>
      </p:sp>
      <p:sp>
        <p:nvSpPr>
          <p:cNvPr id="3" name="Content Placeholder 2"/>
          <p:cNvSpPr>
            <a:spLocks noGrp="1"/>
          </p:cNvSpPr>
          <p:nvPr>
            <p:ph idx="1"/>
          </p:nvPr>
        </p:nvSpPr>
        <p:spPr/>
        <p:txBody>
          <a:bodyPr/>
          <a:lstStyle/>
          <a:p>
            <a:pPr>
              <a:defRPr/>
            </a:pPr>
            <a:r>
              <a:rPr lang="en-US" dirty="0"/>
              <a:t>Truncate Command is used to delete all the records from a table and frees the space in disc.</a:t>
            </a:r>
            <a:br>
              <a:rPr lang="en-US" dirty="0"/>
            </a:br>
            <a:br>
              <a:rPr lang="en-US" dirty="0"/>
            </a:br>
            <a:r>
              <a:rPr lang="en-US" dirty="0"/>
              <a:t>Syntax: TRUNCATE TABLE Table_Name</a:t>
            </a:r>
            <a:br>
              <a:rPr lang="en-US" dirty="0"/>
            </a:br>
            <a:br>
              <a:rPr lang="en-US" dirty="0"/>
            </a:br>
            <a:r>
              <a:rPr lang="en-US" dirty="0"/>
              <a:t>Ex: TRUNCATE TABLE Department</a:t>
            </a:r>
          </a:p>
        </p:txBody>
      </p:sp>
    </p:spTree>
    <p:extLst>
      <p:ext uri="{BB962C8B-B14F-4D97-AF65-F5344CB8AC3E}">
        <p14:creationId xmlns:p14="http://schemas.microsoft.com/office/powerpoint/2010/main" val="3977817661"/>
      </p:ext>
    </p:extLst>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noChangeArrowheads="1"/>
          </p:cNvSpPr>
          <p:nvPr>
            <p:ph type="title"/>
          </p:nvPr>
        </p:nvSpPr>
        <p:spPr/>
        <p:txBody>
          <a:bodyPr>
            <a:normAutofit fontScale="90000"/>
          </a:bodyPr>
          <a:lstStyle/>
          <a:p>
            <a:r>
              <a:rPr lang="en-US" altLang="en-US" sz="3200" b="1"/>
              <a:t>Difference between Delete and Truncate Command:</a:t>
            </a:r>
            <a:endParaRPr lang="en-US" altLang="en-US"/>
          </a:p>
        </p:txBody>
      </p:sp>
      <p:sp>
        <p:nvSpPr>
          <p:cNvPr id="3" name="Content Placeholder 2"/>
          <p:cNvSpPr>
            <a:spLocks noGrp="1"/>
          </p:cNvSpPr>
          <p:nvPr>
            <p:ph idx="1"/>
          </p:nvPr>
        </p:nvSpPr>
        <p:spPr>
          <a:xfrm>
            <a:off x="1981200" y="1524000"/>
            <a:ext cx="7772400" cy="4572000"/>
          </a:xfrm>
        </p:spPr>
        <p:txBody>
          <a:bodyPr/>
          <a:lstStyle/>
          <a:p>
            <a:pPr>
              <a:defRPr/>
            </a:pPr>
            <a:endParaRPr lang="en-US" dirty="0"/>
          </a:p>
          <a:p>
            <a:pPr>
              <a:defRPr/>
            </a:pPr>
            <a:r>
              <a:rPr lang="en-US" b="1" u="sng" dirty="0"/>
              <a:t>Delete Command</a:t>
            </a:r>
            <a:r>
              <a:rPr lang="en-US" u="sng" dirty="0"/>
              <a:t> </a:t>
            </a:r>
            <a:r>
              <a:rPr lang="en-US" dirty="0"/>
              <a:t>deletes records from a table based on a condition or deletes all the records if no condition is specified. But it doesn't free the space.</a:t>
            </a:r>
          </a:p>
          <a:p>
            <a:pPr>
              <a:defRPr/>
            </a:pPr>
            <a:endParaRPr lang="en-US" dirty="0"/>
          </a:p>
          <a:p>
            <a:pPr>
              <a:defRPr/>
            </a:pPr>
            <a:r>
              <a:rPr lang="en-US" b="1" u="sng" dirty="0"/>
              <a:t>Truncate Command</a:t>
            </a:r>
            <a:r>
              <a:rPr lang="en-US" u="sng" dirty="0"/>
              <a:t> </a:t>
            </a:r>
            <a:r>
              <a:rPr lang="en-US" dirty="0"/>
              <a:t>deletes all the records from a table as well as frees up the space.</a:t>
            </a:r>
          </a:p>
        </p:txBody>
      </p:sp>
    </p:spTree>
    <p:extLst>
      <p:ext uri="{BB962C8B-B14F-4D97-AF65-F5344CB8AC3E}">
        <p14:creationId xmlns:p14="http://schemas.microsoft.com/office/powerpoint/2010/main" val="4261028621"/>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682" y="155864"/>
            <a:ext cx="8229600" cy="914400"/>
          </a:xfrm>
        </p:spPr>
        <p:txBody>
          <a:bodyPr>
            <a:normAutofit fontScale="90000"/>
          </a:bodyPr>
          <a:lstStyle/>
          <a:p>
            <a:pPr>
              <a:defRPr/>
            </a:pPr>
            <a:r>
              <a:rPr lang="en-US" sz="3200" b="1" dirty="0"/>
              <a:t>Difference between Drop and Truncate Command in SQL:</a:t>
            </a:r>
            <a:endParaRPr lang="en-US" sz="3200" dirty="0"/>
          </a:p>
        </p:txBody>
      </p:sp>
      <p:sp>
        <p:nvSpPr>
          <p:cNvPr id="3" name="Content Placeholder 2"/>
          <p:cNvSpPr>
            <a:spLocks noGrp="1"/>
          </p:cNvSpPr>
          <p:nvPr>
            <p:ph idx="1"/>
          </p:nvPr>
        </p:nvSpPr>
        <p:spPr>
          <a:xfrm>
            <a:off x="986785" y="1371601"/>
            <a:ext cx="11075542" cy="5143500"/>
          </a:xfrm>
        </p:spPr>
        <p:txBody>
          <a:bodyPr>
            <a:normAutofit/>
          </a:bodyPr>
          <a:lstStyle/>
          <a:p>
            <a:pPr>
              <a:defRPr/>
            </a:pPr>
            <a:r>
              <a:rPr lang="en-US" sz="2400" b="1" u="sng" dirty="0"/>
              <a:t>Truncate Command</a:t>
            </a:r>
            <a:r>
              <a:rPr lang="en-US" sz="2400" u="sng" dirty="0"/>
              <a:t> </a:t>
            </a:r>
            <a:r>
              <a:rPr lang="en-US" sz="2400" dirty="0"/>
              <a:t>removes all rows from a table, but the table structure, all relationships, constraints remain in the Database.</a:t>
            </a:r>
          </a:p>
          <a:p>
            <a:pPr>
              <a:defRPr/>
            </a:pPr>
            <a:endParaRPr lang="en-US" sz="2400" dirty="0"/>
          </a:p>
          <a:p>
            <a:pPr>
              <a:defRPr/>
            </a:pPr>
            <a:r>
              <a:rPr lang="en-US" sz="2400" b="1" u="sng" dirty="0"/>
              <a:t>Drop Command</a:t>
            </a:r>
            <a:r>
              <a:rPr lang="en-US" sz="2400" u="sng" dirty="0"/>
              <a:t> </a:t>
            </a:r>
            <a:r>
              <a:rPr lang="en-US" sz="2400" dirty="0"/>
              <a:t>removes the entire table, all relationships associated with that table, all constraints in that table. </a:t>
            </a:r>
          </a:p>
          <a:p>
            <a:pPr>
              <a:defRPr/>
            </a:pPr>
            <a:endParaRPr lang="en-US" sz="2400" dirty="0"/>
          </a:p>
          <a:p>
            <a:pPr>
              <a:defRPr/>
            </a:pPr>
            <a:r>
              <a:rPr lang="en-US" sz="2400" dirty="0"/>
              <a:t>We can insert new records in a truncated table. But it is not possible when a table is dropped as it doesn't exist. </a:t>
            </a:r>
          </a:p>
        </p:txBody>
      </p:sp>
    </p:spTree>
    <p:extLst>
      <p:ext uri="{BB962C8B-B14F-4D97-AF65-F5344CB8AC3E}">
        <p14:creationId xmlns:p14="http://schemas.microsoft.com/office/powerpoint/2010/main" val="1345160688"/>
      </p:ext>
    </p:extLst>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103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10DDE37B-9EB4-4409-99AF-E11EF07D02E7}" type="slidenum">
              <a:rPr kumimoji="1" lang="en-US" altLang="en-US" sz="1400"/>
              <a:pPr>
                <a:spcBef>
                  <a:spcPct val="0"/>
                </a:spcBef>
              </a:pPr>
              <a:t>75</a:t>
            </a:fld>
            <a:endParaRPr kumimoji="1" lang="en-US" altLang="en-US" sz="1400"/>
          </a:p>
        </p:txBody>
      </p:sp>
      <p:sp>
        <p:nvSpPr>
          <p:cNvPr id="2" name="Rounded Rectangle 1"/>
          <p:cNvSpPr/>
          <p:nvPr/>
        </p:nvSpPr>
        <p:spPr>
          <a:xfrm>
            <a:off x="2362200" y="1379113"/>
            <a:ext cx="6553200" cy="1981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spcBef>
                <a:spcPct val="20000"/>
              </a:spcBef>
              <a:defRPr/>
            </a:pPr>
            <a:r>
              <a:rPr lang="en-US" altLang="en-US" sz="4800" dirty="0">
                <a:solidFill>
                  <a:schemeClr val="accent1">
                    <a:satMod val="150000"/>
                  </a:schemeClr>
                </a:solidFill>
                <a:effectLst>
                  <a:outerShdw blurRad="38100" dist="38100" dir="2700000" algn="tl">
                    <a:srgbClr val="000000"/>
                  </a:outerShdw>
                </a:effectLst>
              </a:rPr>
              <a:t>SQL(DML)</a:t>
            </a:r>
            <a:endParaRPr lang="en-US" sz="4800" dirty="0"/>
          </a:p>
        </p:txBody>
      </p:sp>
    </p:spTree>
    <p:extLst>
      <p:ext uri="{BB962C8B-B14F-4D97-AF65-F5344CB8AC3E}">
        <p14:creationId xmlns:p14="http://schemas.microsoft.com/office/powerpoint/2010/main" val="3282991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defTabSz="457207">
              <a:defRPr/>
            </a:pPr>
            <a:r>
              <a:rPr lang="en-US" dirty="0">
                <a:solidFill>
                  <a:schemeClr val="accent1">
                    <a:satMod val="150000"/>
                  </a:schemeClr>
                </a:solidFill>
              </a:rPr>
              <a:t>DML INTRODUCTION</a:t>
            </a:r>
          </a:p>
        </p:txBody>
      </p:sp>
      <p:sp>
        <p:nvSpPr>
          <p:cNvPr id="3" name="Content Placeholder 2"/>
          <p:cNvSpPr>
            <a:spLocks noGrp="1"/>
          </p:cNvSpPr>
          <p:nvPr>
            <p:ph idx="1"/>
          </p:nvPr>
        </p:nvSpPr>
        <p:spPr>
          <a:xfrm>
            <a:off x="2351088" y="2052638"/>
            <a:ext cx="7783512" cy="4195762"/>
          </a:xfrm>
        </p:spPr>
        <p:txBody>
          <a:bodyPr rtlCol="0">
            <a:normAutofit/>
          </a:bodyPr>
          <a:lstStyle/>
          <a:p>
            <a:pPr marL="438912" indent="-320040" defTabSz="457207">
              <a:spcBef>
                <a:spcPts val="0"/>
              </a:spcBef>
              <a:buClr>
                <a:schemeClr val="bg2">
                  <a:lumMod val="40000"/>
                  <a:lumOff val="60000"/>
                </a:schemeClr>
              </a:buClr>
              <a:buFont typeface="Wingdings 2"/>
              <a:buChar char=""/>
              <a:defRPr/>
            </a:pPr>
            <a:r>
              <a:rPr lang="en-US" dirty="0"/>
              <a:t>DML stands for Data manipulation language.</a:t>
            </a:r>
          </a:p>
          <a:p>
            <a:pPr marL="438912" indent="-320040" defTabSz="457207">
              <a:spcBef>
                <a:spcPts val="0"/>
              </a:spcBef>
              <a:buClr>
                <a:schemeClr val="bg2">
                  <a:lumMod val="40000"/>
                  <a:lumOff val="60000"/>
                </a:schemeClr>
              </a:buClr>
              <a:buFont typeface="Wingdings 2"/>
              <a:buChar char=""/>
              <a:defRPr/>
            </a:pPr>
            <a:r>
              <a:rPr lang="en-US" dirty="0"/>
              <a:t>DML are used for managing data in database.</a:t>
            </a:r>
          </a:p>
          <a:p>
            <a:pPr marL="0" indent="0" algn="ctr" defTabSz="457207">
              <a:spcBef>
                <a:spcPts val="0"/>
              </a:spcBef>
              <a:buClr>
                <a:schemeClr val="bg2">
                  <a:lumMod val="40000"/>
                  <a:lumOff val="60000"/>
                </a:schemeClr>
              </a:buClr>
              <a:buNone/>
              <a:defRPr/>
            </a:pPr>
            <a:r>
              <a:rPr lang="en-US" dirty="0"/>
              <a:t>or</a:t>
            </a:r>
          </a:p>
          <a:p>
            <a:pPr marL="438912" indent="-320040" defTabSz="457207">
              <a:spcBef>
                <a:spcPts val="0"/>
              </a:spcBef>
              <a:buClr>
                <a:schemeClr val="bg2">
                  <a:lumMod val="40000"/>
                  <a:lumOff val="60000"/>
                </a:schemeClr>
              </a:buClr>
              <a:buFont typeface="Wingdings 2"/>
              <a:buChar char=""/>
              <a:defRPr/>
            </a:pPr>
            <a:r>
              <a:rPr lang="en-US" dirty="0"/>
              <a:t>DML statements are used to work with the data in tables</a:t>
            </a:r>
            <a:br>
              <a:rPr lang="en-US" dirty="0"/>
            </a:br>
            <a:r>
              <a:rPr lang="en-US" dirty="0"/>
              <a:t> </a:t>
            </a:r>
          </a:p>
        </p:txBody>
      </p:sp>
    </p:spTree>
    <p:extLst>
      <p:ext uri="{BB962C8B-B14F-4D97-AF65-F5344CB8AC3E}">
        <p14:creationId xmlns:p14="http://schemas.microsoft.com/office/powerpoint/2010/main" val="3963780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defTabSz="457207">
              <a:defRPr/>
            </a:pPr>
            <a:r>
              <a:rPr lang="en-US" dirty="0">
                <a:solidFill>
                  <a:schemeClr val="accent1">
                    <a:satMod val="150000"/>
                  </a:schemeClr>
                </a:solidFill>
              </a:rPr>
              <a:t>DML statements</a:t>
            </a:r>
          </a:p>
        </p:txBody>
      </p:sp>
      <p:sp>
        <p:nvSpPr>
          <p:cNvPr id="3" name="Content Placeholder 2"/>
          <p:cNvSpPr>
            <a:spLocks noGrp="1"/>
          </p:cNvSpPr>
          <p:nvPr>
            <p:ph idx="1"/>
          </p:nvPr>
        </p:nvSpPr>
        <p:spPr/>
        <p:txBody>
          <a:bodyPr rtlCol="0">
            <a:normAutofit/>
          </a:bodyPr>
          <a:lstStyle/>
          <a:p>
            <a:pPr marL="0" indent="0" defTabSz="457207">
              <a:spcBef>
                <a:spcPts val="0"/>
              </a:spcBef>
              <a:buClr>
                <a:schemeClr val="bg2">
                  <a:lumMod val="40000"/>
                  <a:lumOff val="60000"/>
                </a:schemeClr>
              </a:buClr>
              <a:buNone/>
              <a:defRPr/>
            </a:pPr>
            <a:r>
              <a:rPr lang="en-US" dirty="0"/>
              <a:t>These are the following DML statements:</a:t>
            </a:r>
          </a:p>
          <a:p>
            <a:pPr marL="438912" indent="-320040" defTabSz="457207">
              <a:spcBef>
                <a:spcPts val="0"/>
              </a:spcBef>
              <a:buClr>
                <a:schemeClr val="bg2">
                  <a:lumMod val="40000"/>
                  <a:lumOff val="60000"/>
                </a:schemeClr>
              </a:buClr>
              <a:buFont typeface="Wingdings 2"/>
              <a:buChar char=""/>
              <a:defRPr/>
            </a:pPr>
            <a:r>
              <a:rPr lang="en-US" dirty="0"/>
              <a:t>INSERT </a:t>
            </a:r>
          </a:p>
          <a:p>
            <a:pPr marL="438912" indent="-320040" defTabSz="457207">
              <a:spcBef>
                <a:spcPts val="0"/>
              </a:spcBef>
              <a:buClr>
                <a:schemeClr val="bg2">
                  <a:lumMod val="40000"/>
                  <a:lumOff val="60000"/>
                </a:schemeClr>
              </a:buClr>
              <a:buFont typeface="Wingdings 2"/>
              <a:buChar char=""/>
              <a:defRPr/>
            </a:pPr>
            <a:r>
              <a:rPr lang="en-US" dirty="0"/>
              <a:t>UPDATE </a:t>
            </a:r>
          </a:p>
          <a:p>
            <a:pPr marL="438912" indent="-320040" defTabSz="457207">
              <a:spcBef>
                <a:spcPts val="0"/>
              </a:spcBef>
              <a:buClr>
                <a:schemeClr val="bg2">
                  <a:lumMod val="40000"/>
                  <a:lumOff val="60000"/>
                </a:schemeClr>
              </a:buClr>
              <a:buFont typeface="Wingdings 2"/>
              <a:buChar char=""/>
              <a:defRPr/>
            </a:pPr>
            <a:r>
              <a:rPr lang="en-US" dirty="0"/>
              <a:t>DELETE </a:t>
            </a:r>
          </a:p>
          <a:p>
            <a:pPr marL="438912" indent="-320040" defTabSz="457207">
              <a:spcBef>
                <a:spcPts val="0"/>
              </a:spcBef>
              <a:buClr>
                <a:schemeClr val="bg2">
                  <a:lumMod val="40000"/>
                  <a:lumOff val="60000"/>
                </a:schemeClr>
              </a:buClr>
              <a:buFont typeface="Wingdings 2"/>
              <a:buChar char=""/>
              <a:defRPr/>
            </a:pPr>
            <a:r>
              <a:rPr lang="en-US" dirty="0"/>
              <a:t>SELECT </a:t>
            </a:r>
          </a:p>
          <a:p>
            <a:pPr marL="438912" indent="-320040" defTabSz="457207">
              <a:spcBef>
                <a:spcPts val="0"/>
              </a:spcBef>
              <a:buClr>
                <a:schemeClr val="bg2">
                  <a:lumMod val="40000"/>
                  <a:lumOff val="60000"/>
                </a:schemeClr>
              </a:buClr>
              <a:buFont typeface="Wingdings 2"/>
              <a:buChar char=""/>
              <a:defRPr/>
            </a:pPr>
            <a:r>
              <a:rPr lang="en-US" dirty="0"/>
              <a:t>TRUNCATE </a:t>
            </a:r>
          </a:p>
          <a:p>
            <a:pPr marL="0" indent="0" defTabSz="457207">
              <a:spcBef>
                <a:spcPts val="0"/>
              </a:spcBef>
              <a:buClr>
                <a:schemeClr val="bg2">
                  <a:lumMod val="40000"/>
                  <a:lumOff val="60000"/>
                </a:schemeClr>
              </a:buClr>
              <a:buNone/>
              <a:defRPr/>
            </a:pPr>
            <a:endParaRPr lang="en-US" dirty="0"/>
          </a:p>
          <a:p>
            <a:pPr marL="438912" indent="-320040" defTabSz="457207">
              <a:spcBef>
                <a:spcPts val="0"/>
              </a:spcBef>
              <a:buClr>
                <a:schemeClr val="bg2">
                  <a:lumMod val="40000"/>
                  <a:lumOff val="60000"/>
                </a:schemeClr>
              </a:buClr>
              <a:buFont typeface="Wingdings 2"/>
              <a:buChar char=""/>
              <a:defRPr/>
            </a:pPr>
            <a:endParaRPr lang="en-US" dirty="0"/>
          </a:p>
        </p:txBody>
      </p:sp>
    </p:spTree>
    <p:extLst>
      <p:ext uri="{BB962C8B-B14F-4D97-AF65-F5344CB8AC3E}">
        <p14:creationId xmlns:p14="http://schemas.microsoft.com/office/powerpoint/2010/main" val="27379301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39950" y="404813"/>
            <a:ext cx="7772400" cy="914400"/>
          </a:xfrm>
        </p:spPr>
        <p:txBody>
          <a:bodyPr vert="horz" lIns="92075" tIns="46038" rIns="92075" bIns="46038" rtlCol="0" anchor="ctr">
            <a:normAutofit/>
          </a:bodyPr>
          <a:lstStyle/>
          <a:p>
            <a:pPr defTabSz="457207">
              <a:defRPr/>
            </a:pPr>
            <a:r>
              <a:rPr lang="en-US" altLang="en-US" dirty="0">
                <a:solidFill>
                  <a:schemeClr val="accent1">
                    <a:satMod val="150000"/>
                  </a:schemeClr>
                </a:solidFill>
              </a:rPr>
              <a:t>Data Manipulation Language (DML)</a:t>
            </a:r>
          </a:p>
        </p:txBody>
      </p:sp>
      <p:sp>
        <p:nvSpPr>
          <p:cNvPr id="22531" name="Rectangle 3"/>
          <p:cNvSpPr>
            <a:spLocks noGrp="1" noChangeArrowheads="1"/>
          </p:cNvSpPr>
          <p:nvPr>
            <p:ph idx="1"/>
          </p:nvPr>
        </p:nvSpPr>
        <p:spPr>
          <a:xfrm>
            <a:off x="2286000" y="1541463"/>
            <a:ext cx="7772400" cy="3886200"/>
          </a:xfrm>
        </p:spPr>
        <p:txBody>
          <a:bodyPr vert="horz" lIns="92075" tIns="46038" rIns="92075" bIns="46038" rtlCol="0">
            <a:normAutofit/>
          </a:bodyPr>
          <a:lstStyle/>
          <a:p>
            <a:pPr marL="438912" indent="-320040" defTabSz="457207">
              <a:spcBef>
                <a:spcPts val="0"/>
              </a:spcBef>
              <a:spcAft>
                <a:spcPct val="20000"/>
              </a:spcAft>
              <a:buClr>
                <a:schemeClr val="bg2">
                  <a:lumMod val="40000"/>
                  <a:lumOff val="60000"/>
                </a:schemeClr>
              </a:buClr>
              <a:buNone/>
              <a:defRPr/>
            </a:pPr>
            <a:r>
              <a:rPr lang="en-US" altLang="en-US" dirty="0"/>
              <a:t>Used to create, modify and retrieve data</a:t>
            </a:r>
          </a:p>
          <a:p>
            <a:pPr marL="731520" lvl="1" indent="-274320" defTabSz="457207">
              <a:spcAft>
                <a:spcPct val="20000"/>
              </a:spcAft>
              <a:buClr>
                <a:schemeClr val="bg2">
                  <a:lumMod val="40000"/>
                  <a:lumOff val="60000"/>
                </a:schemeClr>
              </a:buClr>
              <a:buFont typeface="Wingdings"/>
              <a:buChar char=""/>
              <a:defRPr/>
            </a:pPr>
            <a:r>
              <a:rPr lang="en-US" altLang="en-US" dirty="0"/>
              <a:t>Insert</a:t>
            </a:r>
          </a:p>
          <a:p>
            <a:pPr marL="731520" lvl="1" indent="-274320" defTabSz="457207">
              <a:spcAft>
                <a:spcPct val="20000"/>
              </a:spcAft>
              <a:buClr>
                <a:schemeClr val="bg2">
                  <a:lumMod val="40000"/>
                  <a:lumOff val="60000"/>
                </a:schemeClr>
              </a:buClr>
              <a:buFont typeface="Wingdings"/>
              <a:buChar char=""/>
              <a:defRPr/>
            </a:pPr>
            <a:r>
              <a:rPr lang="en-US" altLang="en-US" dirty="0"/>
              <a:t>Select</a:t>
            </a:r>
          </a:p>
          <a:p>
            <a:pPr marL="731520" lvl="1" indent="-274320" defTabSz="457207">
              <a:spcAft>
                <a:spcPct val="20000"/>
              </a:spcAft>
              <a:buClr>
                <a:schemeClr val="bg2">
                  <a:lumMod val="40000"/>
                  <a:lumOff val="60000"/>
                </a:schemeClr>
              </a:buClr>
              <a:buFont typeface="Wingdings"/>
              <a:buChar char=""/>
              <a:defRPr/>
            </a:pPr>
            <a:r>
              <a:rPr lang="en-US" altLang="en-US" dirty="0"/>
              <a:t>Update</a:t>
            </a:r>
          </a:p>
          <a:p>
            <a:pPr marL="731520" lvl="1" indent="-274320" defTabSz="457207">
              <a:spcAft>
                <a:spcPct val="20000"/>
              </a:spcAft>
              <a:buClr>
                <a:schemeClr val="bg2">
                  <a:lumMod val="40000"/>
                  <a:lumOff val="60000"/>
                </a:schemeClr>
              </a:buClr>
              <a:buFont typeface="Wingdings"/>
              <a:buChar char=""/>
              <a:defRPr/>
            </a:pPr>
            <a:r>
              <a:rPr lang="en-US" altLang="en-US" dirty="0"/>
              <a:t>Delete</a:t>
            </a:r>
          </a:p>
          <a:p>
            <a:pPr marL="457200" lvl="1" indent="0" defTabSz="457207">
              <a:spcAft>
                <a:spcPct val="20000"/>
              </a:spcAft>
              <a:buClr>
                <a:schemeClr val="bg2">
                  <a:lumMod val="40000"/>
                  <a:lumOff val="60000"/>
                </a:schemeClr>
              </a:buClr>
              <a:buNone/>
              <a:defRPr/>
            </a:pPr>
            <a:endParaRPr lang="en-US" altLang="en-US" dirty="0"/>
          </a:p>
        </p:txBody>
      </p:sp>
      <p:sp>
        <p:nvSpPr>
          <p:cNvPr id="2" name="Rectangle 1"/>
          <p:cNvSpPr>
            <a:spLocks noChangeArrowheads="1"/>
          </p:cNvSpPr>
          <p:nvPr/>
        </p:nvSpPr>
        <p:spPr bwMode="auto">
          <a:xfrm>
            <a:off x="4349750" y="2238375"/>
            <a:ext cx="556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kumimoji="1" lang="en-US" altLang="en-US" sz="2400"/>
              <a:t>to insert data into a table</a:t>
            </a:r>
          </a:p>
        </p:txBody>
      </p:sp>
      <p:sp>
        <p:nvSpPr>
          <p:cNvPr id="5" name="Rectangle 4"/>
          <p:cNvSpPr>
            <a:spLocks noChangeArrowheads="1"/>
          </p:cNvSpPr>
          <p:nvPr/>
        </p:nvSpPr>
        <p:spPr bwMode="auto">
          <a:xfrm>
            <a:off x="4349750" y="2800350"/>
            <a:ext cx="556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kumimoji="1" lang="en-US" altLang="en-US" sz="2400"/>
              <a:t>to query data in the database</a:t>
            </a:r>
          </a:p>
        </p:txBody>
      </p:sp>
      <p:sp>
        <p:nvSpPr>
          <p:cNvPr id="6" name="Rectangle 5"/>
          <p:cNvSpPr>
            <a:spLocks noChangeArrowheads="1"/>
          </p:cNvSpPr>
          <p:nvPr/>
        </p:nvSpPr>
        <p:spPr bwMode="auto">
          <a:xfrm>
            <a:off x="4349750" y="3484563"/>
            <a:ext cx="556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kumimoji="1" lang="en-US" altLang="en-US" sz="2400"/>
              <a:t>to update data in a table</a:t>
            </a:r>
          </a:p>
        </p:txBody>
      </p:sp>
      <p:sp>
        <p:nvSpPr>
          <p:cNvPr id="7" name="Rectangle 6"/>
          <p:cNvSpPr>
            <a:spLocks noChangeArrowheads="1"/>
          </p:cNvSpPr>
          <p:nvPr/>
        </p:nvSpPr>
        <p:spPr bwMode="auto">
          <a:xfrm>
            <a:off x="4351338" y="4046538"/>
            <a:ext cx="5562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kumimoji="1" lang="en-US" altLang="en-US" sz="2400"/>
              <a:t>to delete data from a table</a:t>
            </a:r>
          </a:p>
        </p:txBody>
      </p:sp>
    </p:spTree>
    <p:extLst>
      <p:ext uri="{BB962C8B-B14F-4D97-AF65-F5344CB8AC3E}">
        <p14:creationId xmlns:p14="http://schemas.microsoft.com/office/powerpoint/2010/main" val="2980730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dissolve">
                                      <p:cBhvr>
                                        <p:cTn id="10" dur="500"/>
                                        <p:tgtEl>
                                          <p:spTgt spid="2253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Effect transition="in" filter="dissolve">
                                      <p:cBhvr>
                                        <p:cTn id="13" dur="500"/>
                                        <p:tgtEl>
                                          <p:spTgt spid="225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531">
                                            <p:txEl>
                                              <p:pRg st="3" end="3"/>
                                            </p:txEl>
                                          </p:spTgt>
                                        </p:tgtEl>
                                        <p:attrNameLst>
                                          <p:attrName>style.visibility</p:attrName>
                                        </p:attrNameLst>
                                      </p:cBhvr>
                                      <p:to>
                                        <p:strVal val="visible"/>
                                      </p:to>
                                    </p:set>
                                    <p:animEffect transition="in" filter="dissolve">
                                      <p:cBhvr>
                                        <p:cTn id="16" dur="500"/>
                                        <p:tgtEl>
                                          <p:spTgt spid="225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animEffect transition="in" filter="dissolve">
                                      <p:cBhvr>
                                        <p:cTn id="19" dur="500"/>
                                        <p:tgtEl>
                                          <p:spTgt spid="22531">
                                            <p:txEl>
                                              <p:pRg st="4" end="4"/>
                                            </p:txEl>
                                          </p:spTgt>
                                        </p:tgtEl>
                                      </p:cBhvr>
                                    </p:animEffec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par>
                          <p:cTn id="24" fill="hold" nodeType="afterGroup">
                            <p:stCondLst>
                              <p:cond delay="1000"/>
                            </p:stCondLst>
                            <p:childTnLst>
                              <p:par>
                                <p:cTn id="25" presetID="9"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par>
                          <p:cTn id="28" fill="hold" nodeType="afterGroup">
                            <p:stCondLst>
                              <p:cond delay="1500"/>
                            </p:stCondLst>
                            <p:childTnLst>
                              <p:par>
                                <p:cTn id="29" presetID="9"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nodeType="afterGroup">
                            <p:stCondLst>
                              <p:cond delay="2000"/>
                            </p:stCondLst>
                            <p:childTnLst>
                              <p:par>
                                <p:cTn id="33" presetID="9"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allAtOnce"/>
      <p:bldP spid="2" grpId="0"/>
      <p:bldP spid="5" grpId="0"/>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67000" y="438150"/>
            <a:ext cx="6248400" cy="609600"/>
          </a:xfrm>
        </p:spPr>
        <p:txBody>
          <a:bodyPr vert="horz" lIns="92075" tIns="46038" rIns="92075" bIns="46038" rtlCol="0" anchor="ctr">
            <a:normAutofit/>
          </a:bodyPr>
          <a:lstStyle/>
          <a:p>
            <a:pPr defTabSz="457207">
              <a:defRPr/>
            </a:pPr>
            <a:r>
              <a:rPr lang="en-US" altLang="en-US" sz="3600" dirty="0">
                <a:solidFill>
                  <a:schemeClr val="accent1">
                    <a:satMod val="150000"/>
                  </a:schemeClr>
                </a:solidFill>
              </a:rPr>
              <a:t>DML - Adding Data to a Table</a:t>
            </a:r>
          </a:p>
        </p:txBody>
      </p:sp>
      <p:sp>
        <p:nvSpPr>
          <p:cNvPr id="26627" name="Rectangle 3"/>
          <p:cNvSpPr>
            <a:spLocks noGrp="1" noChangeArrowheads="1"/>
          </p:cNvSpPr>
          <p:nvPr>
            <p:ph idx="1"/>
          </p:nvPr>
        </p:nvSpPr>
        <p:spPr>
          <a:xfrm>
            <a:off x="2286000" y="1600200"/>
            <a:ext cx="8229600" cy="44196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dirty="0"/>
          </a:p>
          <a:p>
            <a:pPr marL="438912" indent="-320040" defTabSz="457207">
              <a:spcBef>
                <a:spcPts val="0"/>
              </a:spcBef>
              <a:buClr>
                <a:schemeClr val="bg2">
                  <a:lumMod val="40000"/>
                  <a:lumOff val="60000"/>
                </a:schemeClr>
              </a:buClr>
              <a:buNone/>
              <a:defRPr/>
            </a:pPr>
            <a:r>
              <a:rPr lang="en-US" sz="1900" dirty="0"/>
              <a:t>      Insert statement is used to insert data into a table. </a:t>
            </a:r>
            <a:endParaRPr lang="en-US" altLang="en-US" sz="1900" dirty="0"/>
          </a:p>
          <a:p>
            <a:pPr marL="438912" indent="-320040" defTabSz="457207">
              <a:spcBef>
                <a:spcPts val="0"/>
              </a:spcBef>
              <a:buClr>
                <a:schemeClr val="bg2">
                  <a:lumMod val="40000"/>
                  <a:lumOff val="60000"/>
                </a:schemeClr>
              </a:buClr>
              <a:buNone/>
              <a:defRPr/>
            </a:pPr>
            <a:r>
              <a:rPr lang="en-US" altLang="en-US" sz="1900" dirty="0"/>
              <a:t>     Use the Insert keyword and specify:</a:t>
            </a:r>
          </a:p>
          <a:p>
            <a:pPr marL="731520" lvl="1" indent="-274320" defTabSz="457207">
              <a:spcBef>
                <a:spcPct val="15000"/>
              </a:spcBef>
              <a:buClr>
                <a:schemeClr val="bg2">
                  <a:lumMod val="40000"/>
                  <a:lumOff val="60000"/>
                </a:schemeClr>
              </a:buClr>
              <a:buFont typeface="Wingdings"/>
              <a:buChar char=""/>
              <a:defRPr/>
            </a:pPr>
            <a:r>
              <a:rPr lang="en-US" altLang="en-US" sz="2000" dirty="0"/>
              <a:t>table name</a:t>
            </a:r>
          </a:p>
          <a:p>
            <a:pPr marL="731520" lvl="1" indent="-274320" defTabSz="457207">
              <a:spcBef>
                <a:spcPct val="15000"/>
              </a:spcBef>
              <a:buClr>
                <a:schemeClr val="bg2">
                  <a:lumMod val="40000"/>
                  <a:lumOff val="60000"/>
                </a:schemeClr>
              </a:buClr>
              <a:buFont typeface="Wingdings"/>
              <a:buChar char=""/>
              <a:defRPr/>
            </a:pPr>
            <a:r>
              <a:rPr lang="en-US" altLang="en-US" sz="2000" dirty="0"/>
              <a:t>field names - optional</a:t>
            </a:r>
          </a:p>
          <a:p>
            <a:pPr marL="731520" lvl="1" indent="-274320" defTabSz="457207">
              <a:spcBef>
                <a:spcPct val="15000"/>
              </a:spcBef>
              <a:buClr>
                <a:schemeClr val="bg2">
                  <a:lumMod val="40000"/>
                  <a:lumOff val="60000"/>
                </a:schemeClr>
              </a:buClr>
              <a:buFont typeface="Wingdings"/>
              <a:buChar char=""/>
              <a:defRPr/>
            </a:pPr>
            <a:r>
              <a:rPr lang="en-US" altLang="en-US" sz="2000" dirty="0"/>
              <a:t>values for each field</a:t>
            </a:r>
            <a:endParaRPr lang="en-US" altLang="en-US" sz="2000" b="1" u="sng" dirty="0"/>
          </a:p>
          <a:p>
            <a:pPr marL="438912" indent="-320040" defTabSz="457207">
              <a:spcBef>
                <a:spcPts val="0"/>
              </a:spcBef>
              <a:buClr>
                <a:schemeClr val="bg2">
                  <a:lumMod val="40000"/>
                  <a:lumOff val="60000"/>
                </a:schemeClr>
              </a:buClr>
              <a:buNone/>
              <a:defRPr/>
            </a:pPr>
            <a:r>
              <a:rPr lang="en-US" altLang="en-US" b="1" dirty="0"/>
              <a:t>  </a:t>
            </a:r>
            <a:r>
              <a:rPr lang="en-US" altLang="en-US" b="1" u="sng" dirty="0"/>
              <a:t> SYNTAX:</a:t>
            </a:r>
            <a:endParaRPr lang="en-US" altLang="en-US" sz="1600" b="1" u="sng"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endParaRPr lang="en-US" altLang="en-US" sz="1600" dirty="0"/>
          </a:p>
          <a:p>
            <a:pPr marL="0" indent="0" defTabSz="457207">
              <a:spcBef>
                <a:spcPts val="0"/>
              </a:spcBef>
              <a:buClr>
                <a:schemeClr val="bg2">
                  <a:lumMod val="40000"/>
                  <a:lumOff val="60000"/>
                </a:schemeClr>
              </a:buClr>
              <a:buNone/>
              <a:defRPr/>
            </a:pPr>
            <a:endParaRPr lang="en-US" dirty="0"/>
          </a:p>
          <a:p>
            <a:pPr marL="0" indent="0" defTabSz="457207">
              <a:spcBef>
                <a:spcPts val="0"/>
              </a:spcBef>
              <a:buClr>
                <a:schemeClr val="bg2">
                  <a:lumMod val="40000"/>
                  <a:lumOff val="60000"/>
                </a:schemeClr>
              </a:buClr>
              <a:buNone/>
              <a:defRPr/>
            </a:pPr>
            <a:r>
              <a:rPr lang="en-US" sz="1800" dirty="0"/>
              <a:t>   </a:t>
            </a:r>
          </a:p>
          <a:p>
            <a:pPr marL="0" indent="0" defTabSz="457207">
              <a:spcBef>
                <a:spcPts val="0"/>
              </a:spcBef>
              <a:buClr>
                <a:schemeClr val="bg2">
                  <a:lumMod val="40000"/>
                  <a:lumOff val="60000"/>
                </a:schemeClr>
              </a:buClr>
              <a:buNone/>
              <a:defRPr/>
            </a:pPr>
            <a:endParaRPr lang="en-US" sz="1800" dirty="0"/>
          </a:p>
          <a:p>
            <a:pPr marL="0" indent="0" defTabSz="457207">
              <a:spcBef>
                <a:spcPts val="0"/>
              </a:spcBef>
              <a:buClr>
                <a:schemeClr val="bg2">
                  <a:lumMod val="40000"/>
                  <a:lumOff val="60000"/>
                </a:schemeClr>
              </a:buClr>
              <a:buNone/>
              <a:defRPr/>
            </a:pPr>
            <a:endParaRPr lang="en-US" dirty="0"/>
          </a:p>
        </p:txBody>
      </p:sp>
      <p:sp>
        <p:nvSpPr>
          <p:cNvPr id="6" name="Rounded Rectangle 5"/>
          <p:cNvSpPr/>
          <p:nvPr/>
        </p:nvSpPr>
        <p:spPr>
          <a:xfrm>
            <a:off x="3225800" y="4495800"/>
            <a:ext cx="6019800" cy="66675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US" b="1" dirty="0">
                <a:solidFill>
                  <a:schemeClr val="tx1"/>
                </a:solidFill>
              </a:rPr>
              <a:t>INSERT</a:t>
            </a:r>
            <a:r>
              <a:rPr lang="en-US" dirty="0">
                <a:solidFill>
                  <a:schemeClr val="tx1"/>
                </a:solidFill>
              </a:rPr>
              <a:t> into </a:t>
            </a:r>
            <a:r>
              <a:rPr lang="en-US" i="1" dirty="0">
                <a:solidFill>
                  <a:schemeClr val="tx1"/>
                </a:solidFill>
              </a:rPr>
              <a:t>table-name</a:t>
            </a:r>
            <a:r>
              <a:rPr lang="en-US" dirty="0">
                <a:solidFill>
                  <a:schemeClr val="tx1"/>
                </a:solidFill>
              </a:rPr>
              <a:t> values(data1,data2,..)</a:t>
            </a:r>
          </a:p>
        </p:txBody>
      </p:sp>
    </p:spTree>
    <p:extLst>
      <p:ext uri="{BB962C8B-B14F-4D97-AF65-F5344CB8AC3E}">
        <p14:creationId xmlns:p14="http://schemas.microsoft.com/office/powerpoint/2010/main" val="73555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endParaRPr lang="en-US" sz="2400" dirty="0"/>
          </a:p>
          <a:p>
            <a:pPr>
              <a:buFontTx/>
              <a:buNone/>
              <a:defRPr/>
            </a:pPr>
            <a:r>
              <a:rPr lang="en-US" sz="2400" b="1" dirty="0"/>
              <a:t>Advantages of database systems:</a:t>
            </a:r>
          </a:p>
          <a:p>
            <a:pPr>
              <a:defRPr/>
            </a:pPr>
            <a:r>
              <a:rPr lang="en-US" sz="2400" dirty="0"/>
              <a:t>The amount of redundancy in the stored data can be reduced.</a:t>
            </a:r>
          </a:p>
          <a:p>
            <a:pPr>
              <a:defRPr/>
            </a:pPr>
            <a:r>
              <a:rPr lang="en-US" sz="2400" dirty="0"/>
              <a:t>No more inconsistent data.</a:t>
            </a:r>
          </a:p>
          <a:p>
            <a:pPr>
              <a:defRPr/>
            </a:pPr>
            <a:r>
              <a:rPr lang="en-US" sz="2400" dirty="0"/>
              <a:t>The stored data can be shared.</a:t>
            </a:r>
          </a:p>
          <a:p>
            <a:pPr>
              <a:defRPr/>
            </a:pPr>
            <a:r>
              <a:rPr lang="en-US" sz="2400" dirty="0"/>
              <a:t>Standard can be set and followed.</a:t>
            </a:r>
          </a:p>
          <a:p>
            <a:pPr>
              <a:defRPr/>
            </a:pPr>
            <a:r>
              <a:rPr lang="en-US" sz="2400" dirty="0"/>
              <a:t>Data integrity can be maintained.</a:t>
            </a:r>
          </a:p>
          <a:p>
            <a:pPr>
              <a:defRPr/>
            </a:pPr>
            <a:r>
              <a:rPr lang="en-US" sz="2400" dirty="0"/>
              <a:t>Security of data can be implemented.</a:t>
            </a:r>
          </a:p>
          <a:p>
            <a:pPr>
              <a:defRPr/>
            </a:pPr>
            <a:endParaRPr lang="en-US" sz="2400" dirty="0"/>
          </a:p>
        </p:txBody>
      </p:sp>
      <p:sp>
        <p:nvSpPr>
          <p:cNvPr id="15363" name="Title 1"/>
          <p:cNvSpPr>
            <a:spLocks noGrp="1" noChangeArrowheads="1"/>
          </p:cNvSpPr>
          <p:nvPr>
            <p:ph type="title"/>
          </p:nvPr>
        </p:nvSpPr>
        <p:spPr/>
        <p:txBody>
          <a:bodyPr>
            <a:normAutofit fontScale="90000"/>
          </a:bodyPr>
          <a:lstStyle/>
          <a:p>
            <a:r>
              <a:rPr lang="en-US" altLang="en-US"/>
              <a:t>Database Systems</a:t>
            </a:r>
          </a:p>
        </p:txBody>
      </p:sp>
    </p:spTree>
    <p:extLst>
      <p:ext uri="{BB962C8B-B14F-4D97-AF65-F5344CB8AC3E}">
        <p14:creationId xmlns:p14="http://schemas.microsoft.com/office/powerpoint/2010/main" val="1605277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733800" y="228600"/>
            <a:ext cx="6248400" cy="609600"/>
          </a:xfrm>
        </p:spPr>
        <p:txBody>
          <a:bodyPr vert="horz" lIns="92075" tIns="46038" rIns="92075" bIns="46038" rtlCol="0" anchor="ctr">
            <a:normAutofit/>
          </a:bodyPr>
          <a:lstStyle/>
          <a:p>
            <a:pPr defTabSz="457207">
              <a:defRPr/>
            </a:pPr>
            <a:r>
              <a:rPr lang="en-US" altLang="en-US" sz="3600">
                <a:solidFill>
                  <a:schemeClr val="accent1">
                    <a:satMod val="150000"/>
                  </a:schemeClr>
                </a:solidFill>
              </a:rPr>
              <a:t>DML - Adding Data to a Table</a:t>
            </a:r>
          </a:p>
        </p:txBody>
      </p:sp>
      <p:sp>
        <p:nvSpPr>
          <p:cNvPr id="26627" name="Rectangle 3"/>
          <p:cNvSpPr>
            <a:spLocks noGrp="1" noChangeArrowheads="1"/>
          </p:cNvSpPr>
          <p:nvPr>
            <p:ph idx="1"/>
          </p:nvPr>
        </p:nvSpPr>
        <p:spPr>
          <a:xfrm>
            <a:off x="2209800" y="1447800"/>
            <a:ext cx="8229600" cy="44958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r>
              <a:rPr lang="en-US" altLang="en-US" sz="1600" b="1" u="sng" dirty="0"/>
              <a:t>EXAMPLE:</a:t>
            </a:r>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r>
              <a:rPr lang="en-US" altLang="en-US" sz="1600" b="1" u="sng"/>
              <a:t>Output:</a:t>
            </a: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438912" indent="-320040" defTabSz="457207">
              <a:spcBef>
                <a:spcPts val="0"/>
              </a:spcBef>
              <a:buClr>
                <a:schemeClr val="bg2">
                  <a:lumMod val="40000"/>
                  <a:lumOff val="60000"/>
                </a:schemeClr>
              </a:buClr>
              <a:buNone/>
              <a:defRPr/>
            </a:pPr>
            <a:endParaRPr lang="en-US" altLang="en-US" sz="1600" b="1" u="sng" dirty="0"/>
          </a:p>
          <a:p>
            <a:pPr marL="0" indent="0" defTabSz="457207">
              <a:spcBef>
                <a:spcPts val="0"/>
              </a:spcBef>
              <a:buClr>
                <a:schemeClr val="bg2">
                  <a:lumMod val="40000"/>
                  <a:lumOff val="60000"/>
                </a:schemeClr>
              </a:buClr>
              <a:buNone/>
              <a:defRPr/>
            </a:pPr>
            <a:r>
              <a:rPr lang="en-US" sz="1800" dirty="0"/>
              <a:t>   </a:t>
            </a:r>
          </a:p>
          <a:p>
            <a:pPr marL="0" indent="0" defTabSz="457207">
              <a:spcBef>
                <a:spcPts val="0"/>
              </a:spcBef>
              <a:buClr>
                <a:schemeClr val="bg2">
                  <a:lumMod val="40000"/>
                  <a:lumOff val="60000"/>
                </a:schemeClr>
              </a:buClr>
              <a:buNone/>
              <a:defRPr/>
            </a:pPr>
            <a:endParaRPr lang="en-US" sz="1800" dirty="0"/>
          </a:p>
          <a:p>
            <a:pPr marL="0" indent="0" defTabSz="457207">
              <a:spcBef>
                <a:spcPts val="0"/>
              </a:spcBef>
              <a:buClr>
                <a:schemeClr val="bg2">
                  <a:lumMod val="40000"/>
                  <a:lumOff val="60000"/>
                </a:schemeClr>
              </a:buClr>
              <a:buNone/>
              <a:defRPr/>
            </a:pPr>
            <a:endParaRPr lang="en-US" dirty="0"/>
          </a:p>
        </p:txBody>
      </p:sp>
      <p:sp>
        <p:nvSpPr>
          <p:cNvPr id="8" name="Rounded Rectangle 7"/>
          <p:cNvSpPr/>
          <p:nvPr/>
        </p:nvSpPr>
        <p:spPr>
          <a:xfrm>
            <a:off x="3810000" y="2076450"/>
            <a:ext cx="5181600" cy="97155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rgbClr val="111111"/>
                </a:solidFill>
                <a:latin typeface="Monaco"/>
              </a:rPr>
              <a:t>  INSERT into</a:t>
            </a:r>
            <a:r>
              <a:rPr lang="en-US" b="1" dirty="0">
                <a:solidFill>
                  <a:schemeClr val="tx1"/>
                </a:solidFill>
              </a:rPr>
              <a:t> batch1706 </a:t>
            </a:r>
            <a:r>
              <a:rPr lang="en-US" dirty="0">
                <a:solidFill>
                  <a:srgbClr val="111111"/>
                </a:solidFill>
                <a:latin typeface="Monaco"/>
              </a:rPr>
              <a:t>values(101,'Ahsan',’karachi’,’tahir’,’nadia’)</a:t>
            </a:r>
            <a:r>
              <a:rPr lang="en-US" dirty="0"/>
              <a:t> </a:t>
            </a:r>
            <a:endParaRPr lang="en-US" sz="4000" dirty="0"/>
          </a:p>
        </p:txBody>
      </p:sp>
      <p:graphicFrame>
        <p:nvGraphicFramePr>
          <p:cNvPr id="7" name="Content Placeholder 3"/>
          <p:cNvGraphicFramePr>
            <a:graphicFrameLocks/>
          </p:cNvGraphicFramePr>
          <p:nvPr/>
        </p:nvGraphicFramePr>
        <p:xfrm>
          <a:off x="3505200" y="3657600"/>
          <a:ext cx="6477000" cy="1143000"/>
        </p:xfrm>
        <a:graphic>
          <a:graphicData uri="http://schemas.openxmlformats.org/drawingml/2006/table">
            <a:tbl>
              <a:tblPr>
                <a:tableStyleId>{284E427A-3D55-4303-BF80-6455036E1DE7}</a:tableStyleId>
              </a:tblPr>
              <a:tblGrid>
                <a:gridCol w="812743">
                  <a:extLst>
                    <a:ext uri="{9D8B030D-6E8A-4147-A177-3AD203B41FA5}">
                      <a16:colId xmlns:a16="http://schemas.microsoft.com/office/drawing/2014/main" val="20000"/>
                    </a:ext>
                  </a:extLst>
                </a:gridCol>
                <a:gridCol w="1042665">
                  <a:extLst>
                    <a:ext uri="{9D8B030D-6E8A-4147-A177-3AD203B41FA5}">
                      <a16:colId xmlns:a16="http://schemas.microsoft.com/office/drawing/2014/main" val="20001"/>
                    </a:ext>
                  </a:extLst>
                </a:gridCol>
                <a:gridCol w="1368831">
                  <a:extLst>
                    <a:ext uri="{9D8B030D-6E8A-4147-A177-3AD203B41FA5}">
                      <a16:colId xmlns:a16="http://schemas.microsoft.com/office/drawing/2014/main" val="20002"/>
                    </a:ext>
                  </a:extLst>
                </a:gridCol>
                <a:gridCol w="1500161">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1143000">
                <a:tc>
                  <a:txBody>
                    <a:bodyPr/>
                    <a:lstStyle/>
                    <a:p>
                      <a:pPr algn="ctr" fontAlgn="t"/>
                      <a:r>
                        <a:rPr lang="en-US" b="1" dirty="0">
                          <a:solidFill>
                            <a:srgbClr val="7030A0"/>
                          </a:solidFill>
                          <a:effectLst/>
                        </a:rPr>
                        <a:t>S_id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b="1" dirty="0">
                          <a:solidFill>
                            <a:srgbClr val="7030A0"/>
                          </a:solidFill>
                          <a:effectLst/>
                        </a:rPr>
                        <a:t>SName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sz="1800" b="1" dirty="0">
                          <a:solidFill>
                            <a:srgbClr val="7030A0"/>
                          </a:solidFill>
                        </a:rPr>
                        <a:t>address</a:t>
                      </a:r>
                      <a:endParaRPr lang="en-US" b="1" dirty="0">
                        <a:solidFill>
                          <a:srgbClr val="7030A0"/>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b="1" dirty="0" err="1">
                          <a:solidFill>
                            <a:srgbClr val="7030A0"/>
                          </a:solidFill>
                          <a:effectLst/>
                        </a:rPr>
                        <a:t>lastname</a:t>
                      </a:r>
                      <a:endParaRPr lang="en-US" b="1" dirty="0">
                        <a:solidFill>
                          <a:srgbClr val="7030A0"/>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sz="1800" b="1" dirty="0" err="1">
                          <a:solidFill>
                            <a:srgbClr val="7030A0"/>
                          </a:solidFill>
                        </a:rPr>
                        <a:t>mothername</a:t>
                      </a:r>
                      <a:endParaRPr lang="en-US" b="1" dirty="0">
                        <a:solidFill>
                          <a:srgbClr val="7030A0"/>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3581400" y="4114800"/>
          <a:ext cx="6400800" cy="647700"/>
        </p:xfrm>
        <a:graphic>
          <a:graphicData uri="http://schemas.openxmlformats.org/drawingml/2006/table">
            <a:tbl>
              <a:tblPr/>
              <a:tblGrid>
                <a:gridCol w="6400800">
                  <a:extLst>
                    <a:ext uri="{9D8B030D-6E8A-4147-A177-3AD203B41FA5}">
                      <a16:colId xmlns:a16="http://schemas.microsoft.com/office/drawing/2014/main" val="20000"/>
                    </a:ext>
                  </a:extLst>
                </a:gridCol>
              </a:tblGrid>
              <a:tr h="647700">
                <a:tc>
                  <a:txBody>
                    <a:bodyPr/>
                    <a:lstStyle/>
                    <a:p>
                      <a:r>
                        <a:rPr lang="en-US" dirty="0">
                          <a:solidFill>
                            <a:srgbClr val="7030A0"/>
                          </a:solidFill>
                        </a:rPr>
                        <a:t>101      Ahsan        Karachi           </a:t>
                      </a:r>
                      <a:r>
                        <a:rPr lang="en-US" dirty="0" err="1">
                          <a:solidFill>
                            <a:srgbClr val="7030A0"/>
                          </a:solidFill>
                        </a:rPr>
                        <a:t>tahir</a:t>
                      </a:r>
                      <a:r>
                        <a:rPr lang="en-US" dirty="0">
                          <a:solidFill>
                            <a:srgbClr val="7030A0"/>
                          </a:solidFill>
                        </a:rPr>
                        <a:t>                 </a:t>
                      </a:r>
                      <a:r>
                        <a:rPr lang="en-US" dirty="0" err="1">
                          <a:solidFill>
                            <a:srgbClr val="7030A0"/>
                          </a:solidFill>
                        </a:rPr>
                        <a:t>nadia</a:t>
                      </a:r>
                      <a:endParaRPr lang="en-US" dirty="0">
                        <a:solidFill>
                          <a:srgbClr val="7030A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31792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95600" y="257175"/>
            <a:ext cx="6248400" cy="609600"/>
          </a:xfrm>
        </p:spPr>
        <p:txBody>
          <a:bodyPr vert="horz" lIns="92075" tIns="46038" rIns="92075" bIns="46038" rtlCol="0" anchor="ctr">
            <a:normAutofit/>
          </a:bodyPr>
          <a:lstStyle/>
          <a:p>
            <a:pPr defTabSz="457207">
              <a:defRPr/>
            </a:pPr>
            <a:r>
              <a:rPr lang="en-US" altLang="en-US" sz="3600" dirty="0">
                <a:solidFill>
                  <a:schemeClr val="accent1">
                    <a:satMod val="150000"/>
                  </a:schemeClr>
                </a:solidFill>
              </a:rPr>
              <a:t>DML - Adding Data to a Table</a:t>
            </a:r>
          </a:p>
        </p:txBody>
      </p:sp>
      <p:sp>
        <p:nvSpPr>
          <p:cNvPr id="26627" name="Rectangle 3"/>
          <p:cNvSpPr>
            <a:spLocks noGrp="1" noChangeArrowheads="1"/>
          </p:cNvSpPr>
          <p:nvPr>
            <p:ph idx="1"/>
          </p:nvPr>
        </p:nvSpPr>
        <p:spPr>
          <a:xfrm>
            <a:off x="2286000" y="1066800"/>
            <a:ext cx="8229600" cy="49530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dirty="0"/>
          </a:p>
          <a:p>
            <a:pPr marL="438912" indent="-320040" defTabSz="457207">
              <a:spcBef>
                <a:spcPts val="0"/>
              </a:spcBef>
              <a:buClr>
                <a:schemeClr val="bg2">
                  <a:lumMod val="40000"/>
                  <a:lumOff val="60000"/>
                </a:schemeClr>
              </a:buClr>
              <a:buNone/>
              <a:defRPr/>
            </a:pPr>
            <a:r>
              <a:rPr lang="en-US" altLang="en-US" b="1" u="sng" dirty="0"/>
              <a:t>SYNTAX:</a:t>
            </a:r>
            <a:endParaRPr lang="en-US" altLang="en-US" sz="1600" b="1" u="sng"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endParaRPr lang="en-US" altLang="en-US" sz="1600" dirty="0"/>
          </a:p>
          <a:p>
            <a:pPr marL="438912" indent="-320040" defTabSz="457207">
              <a:spcBef>
                <a:spcPts val="0"/>
              </a:spcBef>
              <a:buClr>
                <a:schemeClr val="bg2">
                  <a:lumMod val="40000"/>
                  <a:lumOff val="60000"/>
                </a:schemeClr>
              </a:buClr>
              <a:buNone/>
              <a:defRPr/>
            </a:pPr>
            <a:r>
              <a:rPr lang="en-US" altLang="en-US" sz="1800" b="1" dirty="0"/>
              <a:t>EXAMPLE:</a:t>
            </a:r>
            <a:endParaRPr lang="en-US" altLang="en-US" sz="1600" b="1" dirty="0"/>
          </a:p>
          <a:p>
            <a:pPr marL="0" indent="0" defTabSz="457207">
              <a:spcBef>
                <a:spcPts val="0"/>
              </a:spcBef>
              <a:buClr>
                <a:schemeClr val="bg2">
                  <a:lumMod val="40000"/>
                  <a:lumOff val="60000"/>
                </a:schemeClr>
              </a:buClr>
              <a:buNone/>
              <a:defRPr/>
            </a:pPr>
            <a:endParaRPr lang="en-US" dirty="0"/>
          </a:p>
          <a:p>
            <a:pPr marL="438912" indent="-320040" defTabSz="457207">
              <a:spcBef>
                <a:spcPts val="0"/>
              </a:spcBef>
              <a:buClr>
                <a:schemeClr val="bg2">
                  <a:lumMod val="40000"/>
                  <a:lumOff val="60000"/>
                </a:schemeClr>
              </a:buClr>
              <a:buNone/>
              <a:defRPr/>
            </a:pPr>
            <a:endParaRPr lang="en-US" altLang="en-US" sz="1600" dirty="0"/>
          </a:p>
          <a:p>
            <a:pPr marL="0" indent="0" defTabSz="457207">
              <a:spcBef>
                <a:spcPts val="0"/>
              </a:spcBef>
              <a:buClr>
                <a:schemeClr val="bg2">
                  <a:lumMod val="40000"/>
                  <a:lumOff val="60000"/>
                </a:schemeClr>
              </a:buClr>
              <a:buNone/>
              <a:defRPr/>
            </a:pPr>
            <a:r>
              <a:rPr lang="en-US" sz="1800" dirty="0"/>
              <a:t>   </a:t>
            </a:r>
          </a:p>
          <a:p>
            <a:pPr marL="0" indent="0" defTabSz="457207">
              <a:spcBef>
                <a:spcPts val="0"/>
              </a:spcBef>
              <a:buClr>
                <a:schemeClr val="bg2">
                  <a:lumMod val="40000"/>
                  <a:lumOff val="60000"/>
                </a:schemeClr>
              </a:buClr>
              <a:buNone/>
              <a:defRPr/>
            </a:pPr>
            <a:endParaRPr lang="en-US" sz="1800" dirty="0"/>
          </a:p>
          <a:p>
            <a:pPr marL="0" indent="0" defTabSz="457207">
              <a:spcBef>
                <a:spcPts val="0"/>
              </a:spcBef>
              <a:buClr>
                <a:schemeClr val="bg2">
                  <a:lumMod val="40000"/>
                  <a:lumOff val="60000"/>
                </a:schemeClr>
              </a:buClr>
              <a:buNone/>
              <a:defRPr/>
            </a:pPr>
            <a:r>
              <a:rPr lang="en-US" altLang="en-US" b="1" dirty="0"/>
              <a:t> </a:t>
            </a:r>
            <a:endParaRPr lang="en-US" dirty="0"/>
          </a:p>
        </p:txBody>
      </p:sp>
      <p:sp>
        <p:nvSpPr>
          <p:cNvPr id="6" name="Rounded Rectangle 5"/>
          <p:cNvSpPr/>
          <p:nvPr/>
        </p:nvSpPr>
        <p:spPr>
          <a:xfrm>
            <a:off x="2895600" y="1981200"/>
            <a:ext cx="6705600" cy="66675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38912" indent="-320040">
              <a:defRPr/>
            </a:pPr>
            <a:r>
              <a:rPr lang="en-US" altLang="en-US" dirty="0">
                <a:solidFill>
                  <a:schemeClr val="tx1"/>
                </a:solidFill>
              </a:rPr>
              <a:t>INSERT INTO TableName [(columnList)] VALUES (dataValueList)</a:t>
            </a:r>
          </a:p>
        </p:txBody>
      </p:sp>
      <p:sp>
        <p:nvSpPr>
          <p:cNvPr id="7" name="Rounded Rectangle 6"/>
          <p:cNvSpPr/>
          <p:nvPr/>
        </p:nvSpPr>
        <p:spPr>
          <a:xfrm>
            <a:off x="2895600" y="3276600"/>
            <a:ext cx="6705600" cy="66675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38912" indent="-320040">
              <a:defRPr/>
            </a:pPr>
            <a:r>
              <a:rPr lang="en-US" dirty="0">
                <a:solidFill>
                  <a:schemeClr val="tx1"/>
                </a:solidFill>
              </a:rPr>
              <a:t>INSERT into </a:t>
            </a:r>
            <a:r>
              <a:rPr lang="en-US" b="1" dirty="0">
                <a:solidFill>
                  <a:schemeClr val="tx1"/>
                </a:solidFill>
              </a:rPr>
              <a:t>batch1706</a:t>
            </a:r>
            <a:r>
              <a:rPr lang="en-US" dirty="0">
                <a:solidFill>
                  <a:schemeClr val="tx1"/>
                </a:solidFill>
              </a:rPr>
              <a:t>(Id, name) values(102,'Ansa')</a:t>
            </a:r>
          </a:p>
          <a:p>
            <a:pPr marL="438912" indent="-320040">
              <a:defRPr/>
            </a:pPr>
            <a:endParaRPr lang="en-US" altLang="en-US" dirty="0">
              <a:solidFill>
                <a:schemeClr val="tx1"/>
              </a:solidFill>
            </a:endParaRPr>
          </a:p>
        </p:txBody>
      </p:sp>
      <p:pic>
        <p:nvPicPr>
          <p:cNvPr id="11469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419600"/>
            <a:ext cx="670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5463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733800" y="228600"/>
            <a:ext cx="6248400" cy="609600"/>
          </a:xfrm>
        </p:spPr>
        <p:txBody>
          <a:bodyPr vert="horz" lIns="92075" tIns="46038" rIns="92075" bIns="46038" rtlCol="0" anchor="ctr">
            <a:normAutofit/>
          </a:bodyPr>
          <a:lstStyle/>
          <a:p>
            <a:pPr defTabSz="457207">
              <a:defRPr/>
            </a:pPr>
            <a:r>
              <a:rPr lang="en-US" altLang="en-US" sz="3600">
                <a:solidFill>
                  <a:schemeClr val="accent1">
                    <a:satMod val="150000"/>
                  </a:schemeClr>
                </a:solidFill>
              </a:rPr>
              <a:t>DML - Adding Data to a Table</a:t>
            </a:r>
          </a:p>
        </p:txBody>
      </p:sp>
      <p:sp>
        <p:nvSpPr>
          <p:cNvPr id="26627" name="Rectangle 3"/>
          <p:cNvSpPr>
            <a:spLocks noGrp="1" noChangeArrowheads="1"/>
          </p:cNvSpPr>
          <p:nvPr>
            <p:ph idx="1"/>
          </p:nvPr>
        </p:nvSpPr>
        <p:spPr>
          <a:xfrm>
            <a:off x="2133600" y="1447800"/>
            <a:ext cx="8382000" cy="52578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dirty="0"/>
          </a:p>
          <a:p>
            <a:pPr marL="0" indent="0" defTabSz="457207">
              <a:spcBef>
                <a:spcPts val="0"/>
              </a:spcBef>
              <a:buClr>
                <a:schemeClr val="bg2">
                  <a:lumMod val="40000"/>
                  <a:lumOff val="60000"/>
                </a:schemeClr>
              </a:buClr>
              <a:buNone/>
              <a:defRPr/>
            </a:pPr>
            <a:r>
              <a:rPr lang="en-US" altLang="en-US" b="1" dirty="0"/>
              <a:t>EXAMPLE:</a:t>
            </a:r>
            <a:endParaRPr lang="en-US" altLang="en-US" sz="1800" b="1" dirty="0"/>
          </a:p>
          <a:p>
            <a:pPr marL="0" indent="0" defTabSz="457207">
              <a:spcBef>
                <a:spcPts val="0"/>
              </a:spcBef>
              <a:buClr>
                <a:schemeClr val="bg2">
                  <a:lumMod val="40000"/>
                  <a:lumOff val="60000"/>
                </a:schemeClr>
              </a:buClr>
              <a:buNone/>
              <a:defRPr/>
            </a:pPr>
            <a:endParaRPr lang="en-US" dirty="0"/>
          </a:p>
          <a:p>
            <a:pPr marL="0" indent="0" defTabSz="457207">
              <a:spcBef>
                <a:spcPts val="0"/>
              </a:spcBef>
              <a:buClr>
                <a:schemeClr val="bg2">
                  <a:lumMod val="40000"/>
                  <a:lumOff val="60000"/>
                </a:schemeClr>
              </a:buClr>
              <a:buNone/>
              <a:defRPr/>
            </a:pPr>
            <a:endParaRPr lang="en-US" dirty="0"/>
          </a:p>
          <a:p>
            <a:pPr marL="0" indent="0" defTabSz="457207">
              <a:spcBef>
                <a:spcPts val="0"/>
              </a:spcBef>
              <a:buClr>
                <a:schemeClr val="bg2">
                  <a:lumMod val="40000"/>
                  <a:lumOff val="60000"/>
                </a:schemeClr>
              </a:buClr>
              <a:buNone/>
              <a:defRPr/>
            </a:pPr>
            <a:endParaRPr lang="en-US" dirty="0"/>
          </a:p>
          <a:p>
            <a:pPr marL="0" indent="0" defTabSz="457207">
              <a:spcBef>
                <a:spcPts val="0"/>
              </a:spcBef>
              <a:buClr>
                <a:schemeClr val="bg2">
                  <a:lumMod val="40000"/>
                  <a:lumOff val="60000"/>
                </a:schemeClr>
              </a:buClr>
              <a:buNone/>
              <a:defRPr/>
            </a:pPr>
            <a:endParaRPr lang="en-US" sz="2400" b="1" u="sng" dirty="0"/>
          </a:p>
          <a:p>
            <a:pPr marL="0" indent="0" defTabSz="457207">
              <a:spcBef>
                <a:spcPts val="0"/>
              </a:spcBef>
              <a:buClr>
                <a:schemeClr val="bg2">
                  <a:lumMod val="40000"/>
                  <a:lumOff val="60000"/>
                </a:schemeClr>
              </a:buClr>
              <a:buNone/>
              <a:defRPr/>
            </a:pPr>
            <a:endParaRPr lang="en-US" sz="2400" b="1" u="sng" dirty="0"/>
          </a:p>
          <a:p>
            <a:pPr marL="0" indent="0" defTabSz="457207">
              <a:spcBef>
                <a:spcPts val="0"/>
              </a:spcBef>
              <a:buClr>
                <a:schemeClr val="bg2">
                  <a:lumMod val="40000"/>
                  <a:lumOff val="60000"/>
                </a:schemeClr>
              </a:buClr>
              <a:buNone/>
              <a:defRPr/>
            </a:pPr>
            <a:endParaRPr lang="en-US" sz="2400" b="1" u="sng" dirty="0"/>
          </a:p>
          <a:p>
            <a:pPr marL="0" indent="0" defTabSz="457207">
              <a:spcBef>
                <a:spcPts val="0"/>
              </a:spcBef>
              <a:buClr>
                <a:schemeClr val="bg2">
                  <a:lumMod val="40000"/>
                  <a:lumOff val="60000"/>
                </a:schemeClr>
              </a:buClr>
              <a:buNone/>
              <a:defRPr/>
            </a:pPr>
            <a:r>
              <a:rPr lang="en-US" sz="2400" b="1" u="sng" dirty="0"/>
              <a:t>Output</a:t>
            </a:r>
            <a:r>
              <a:rPr lang="en-US" b="1" u="sng" dirty="0"/>
              <a:t>:</a:t>
            </a:r>
          </a:p>
        </p:txBody>
      </p:sp>
      <p:sp>
        <p:nvSpPr>
          <p:cNvPr id="8" name="Rounded Rectangle 7"/>
          <p:cNvSpPr/>
          <p:nvPr/>
        </p:nvSpPr>
        <p:spPr>
          <a:xfrm>
            <a:off x="2438400" y="2286000"/>
            <a:ext cx="7772400" cy="13716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dirty="0">
                <a:solidFill>
                  <a:schemeClr val="tx1"/>
                </a:solidFill>
              </a:rPr>
              <a:t>insert into </a:t>
            </a:r>
            <a:r>
              <a:rPr lang="en-US" b="1" dirty="0">
                <a:solidFill>
                  <a:schemeClr val="tx1"/>
                </a:solidFill>
              </a:rPr>
              <a:t>batch1706</a:t>
            </a:r>
            <a:r>
              <a:rPr lang="en-US" dirty="0">
                <a:solidFill>
                  <a:schemeClr val="tx1"/>
                </a:solidFill>
              </a:rPr>
              <a:t> values (34,‘nida',’lahore123’,’zeeshan’,’sidra’),(14,'hamza',’karachi’,’taimoor’,’rida’)</a:t>
            </a:r>
          </a:p>
          <a:p>
            <a:pPr marL="438912" indent="-320040">
              <a:defRPr/>
            </a:pPr>
            <a:endParaRPr lang="en-US" altLang="en-US" dirty="0">
              <a:solidFill>
                <a:schemeClr val="tx1"/>
              </a:solidFill>
            </a:endParaRPr>
          </a:p>
        </p:txBody>
      </p:sp>
      <p:graphicFrame>
        <p:nvGraphicFramePr>
          <p:cNvPr id="2" name="Table 1"/>
          <p:cNvGraphicFramePr>
            <a:graphicFrameLocks noGrp="1"/>
          </p:cNvGraphicFramePr>
          <p:nvPr/>
        </p:nvGraphicFramePr>
        <p:xfrm>
          <a:off x="2819400" y="4570414"/>
          <a:ext cx="7391400" cy="2124075"/>
        </p:xfrm>
        <a:graphic>
          <a:graphicData uri="http://schemas.openxmlformats.org/drawingml/2006/table">
            <a:tbl>
              <a:tblPr firstRow="1" bandRow="1">
                <a:tableStyleId>{5C22544A-7EE6-4342-B048-85BDC9FD1C3A}</a:tableStyleId>
              </a:tblPr>
              <a:tblGrid>
                <a:gridCol w="147828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23444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640271">
                <a:tc>
                  <a:txBody>
                    <a:bodyPr/>
                    <a:lstStyle/>
                    <a:p>
                      <a:r>
                        <a:rPr lang="en-US" sz="1800" dirty="0">
                          <a:solidFill>
                            <a:srgbClr val="7030A0"/>
                          </a:solidFill>
                        </a:rPr>
                        <a:t>S_ID</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70951">
                <a:tc>
                  <a:txBody>
                    <a:bodyPr/>
                    <a:lstStyle/>
                    <a:p>
                      <a:r>
                        <a:rPr lang="en-US" sz="1800" dirty="0">
                          <a:solidFill>
                            <a:srgbClr val="7030A0"/>
                          </a:solidFill>
                        </a:rPr>
                        <a:t>101</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370951">
                <a:tc>
                  <a:txBody>
                    <a:bodyPr/>
                    <a:lstStyle/>
                    <a:p>
                      <a:r>
                        <a:rPr lang="en-US" sz="1800" dirty="0">
                          <a:solidFill>
                            <a:srgbClr val="7030A0"/>
                          </a:solidFill>
                        </a:rPr>
                        <a:t>102</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0951">
                <a:tc>
                  <a:txBody>
                    <a:bodyPr/>
                    <a:lstStyle/>
                    <a:p>
                      <a:r>
                        <a:rPr lang="en-US" sz="1800" dirty="0">
                          <a:solidFill>
                            <a:srgbClr val="7030A0"/>
                          </a:solidFill>
                        </a:rPr>
                        <a:t>34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nida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lahore23</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zeeshan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sidra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370951">
                <a:tc>
                  <a:txBody>
                    <a:bodyPr/>
                    <a:lstStyle/>
                    <a:p>
                      <a:r>
                        <a:rPr lang="en-US" sz="1800" dirty="0">
                          <a:solidFill>
                            <a:srgbClr val="7030A0"/>
                          </a:solidFill>
                        </a:rPr>
                        <a:t>14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hamza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taimoor</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08235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16226" y="76200"/>
            <a:ext cx="7165975" cy="1143000"/>
          </a:xfrm>
        </p:spPr>
        <p:txBody>
          <a:bodyPr rtlCol="0">
            <a:noAutofit/>
          </a:bodyPr>
          <a:lstStyle/>
          <a:p>
            <a:pPr defTabSz="457207">
              <a:defRPr/>
            </a:pPr>
            <a:r>
              <a:rPr lang="en-US" dirty="0">
                <a:solidFill>
                  <a:schemeClr val="accent1">
                    <a:satMod val="150000"/>
                  </a:schemeClr>
                </a:solidFill>
              </a:rPr>
              <a:t>DML SELECT Statement</a:t>
            </a:r>
          </a:p>
        </p:txBody>
      </p:sp>
      <p:sp>
        <p:nvSpPr>
          <p:cNvPr id="3" name="Content Placeholder 2"/>
          <p:cNvSpPr>
            <a:spLocks noGrp="1"/>
          </p:cNvSpPr>
          <p:nvPr>
            <p:ph idx="1"/>
          </p:nvPr>
        </p:nvSpPr>
        <p:spPr>
          <a:xfrm>
            <a:off x="25146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0" indent="0" defTabSz="457207">
              <a:spcBef>
                <a:spcPts val="0"/>
              </a:spcBef>
              <a:buClr>
                <a:schemeClr val="bg2">
                  <a:lumMod val="40000"/>
                  <a:lumOff val="60000"/>
                </a:schemeClr>
              </a:buClr>
              <a:buNone/>
              <a:defRPr/>
            </a:pPr>
            <a:endParaRPr lang="en-US" b="1" dirty="0"/>
          </a:p>
          <a:p>
            <a:pPr marL="438912" indent="-320040" defTabSz="457207">
              <a:spcBef>
                <a:spcPts val="0"/>
              </a:spcBef>
              <a:buClr>
                <a:srgbClr val="F0AD00"/>
              </a:buClr>
              <a:buFont typeface="Wingdings 2"/>
              <a:buChar char=""/>
              <a:defRPr/>
            </a:pPr>
            <a:r>
              <a:rPr lang="en-US" sz="2400" dirty="0">
                <a:solidFill>
                  <a:prstClr val="black"/>
                </a:solidFill>
              </a:rPr>
              <a:t>Select query is used to retrieve data from a tables. It is the most used SQL query.</a:t>
            </a:r>
          </a:p>
          <a:p>
            <a:pPr marL="438912" indent="-320040" defTabSz="457207">
              <a:spcBef>
                <a:spcPts val="0"/>
              </a:spcBef>
              <a:buClr>
                <a:srgbClr val="F0AD00"/>
              </a:buClr>
              <a:buFont typeface="Wingdings 2"/>
              <a:buChar char=""/>
              <a:defRPr/>
            </a:pPr>
            <a:r>
              <a:rPr lang="en-US" sz="2400" dirty="0">
                <a:solidFill>
                  <a:prstClr val="black"/>
                </a:solidFill>
              </a:rPr>
              <a:t> We can retrieve complete tables, or partial by mentioning conditions using WHERE clause</a:t>
            </a:r>
          </a:p>
          <a:p>
            <a:pPr marL="118872" indent="0" defTabSz="457207">
              <a:spcBef>
                <a:spcPts val="0"/>
              </a:spcBef>
              <a:buClr>
                <a:srgbClr val="F0AD00"/>
              </a:buClr>
              <a:buNone/>
              <a:defRPr/>
            </a:pPr>
            <a:r>
              <a:rPr lang="en-US" sz="2400" dirty="0">
                <a:solidFill>
                  <a:prstClr val="black"/>
                </a:solidFill>
              </a:rPr>
              <a:t> </a:t>
            </a:r>
          </a:p>
          <a:p>
            <a:pPr marL="118872" indent="0" defTabSz="457207">
              <a:spcBef>
                <a:spcPts val="0"/>
              </a:spcBef>
              <a:buClr>
                <a:srgbClr val="F0AD00"/>
              </a:buClr>
              <a:buNone/>
              <a:defRPr/>
            </a:pPr>
            <a:r>
              <a:rPr lang="en-US" sz="2400" b="1" u="sng" dirty="0">
                <a:solidFill>
                  <a:prstClr val="black"/>
                </a:solidFill>
              </a:rPr>
              <a:t>SYNTAX:</a:t>
            </a:r>
          </a:p>
          <a:p>
            <a:pPr marL="118872" indent="0" defTabSz="457207">
              <a:spcBef>
                <a:spcPts val="0"/>
              </a:spcBef>
              <a:buClr>
                <a:srgbClr val="F0AD00"/>
              </a:buClr>
              <a:buNone/>
              <a:defRPr/>
            </a:pPr>
            <a:endParaRPr lang="en-US" sz="2400" dirty="0">
              <a:solidFill>
                <a:prstClr val="black"/>
              </a:solidFill>
            </a:endParaRPr>
          </a:p>
          <a:p>
            <a:pPr marL="118872" indent="0" defTabSz="457207">
              <a:spcBef>
                <a:spcPts val="0"/>
              </a:spcBef>
              <a:buClr>
                <a:srgbClr val="F0AD00"/>
              </a:buClr>
              <a:buNone/>
              <a:defRPr/>
            </a:pPr>
            <a:endParaRPr lang="en-US" sz="2400" dirty="0">
              <a:solidFill>
                <a:prstClr val="black"/>
              </a:solidFill>
            </a:endParaRPr>
          </a:p>
          <a:p>
            <a:pPr marL="118872" indent="0" defTabSz="457207">
              <a:spcBef>
                <a:spcPts val="0"/>
              </a:spcBef>
              <a:buClr>
                <a:srgbClr val="F0AD00"/>
              </a:buClr>
              <a:buNone/>
              <a:defRPr/>
            </a:pPr>
            <a:br>
              <a:rPr lang="en-US" sz="2400" dirty="0">
                <a:solidFill>
                  <a:prstClr val="black"/>
                </a:solidFill>
              </a:rPr>
            </a:br>
            <a:endParaRPr lang="en-US" dirty="0"/>
          </a:p>
        </p:txBody>
      </p:sp>
      <p:sp>
        <p:nvSpPr>
          <p:cNvPr id="1187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011EDEE7-322E-46B6-8DEA-689E5E0CAE15}" type="slidenum">
              <a:rPr kumimoji="1" lang="en-US" altLang="en-US" sz="1400"/>
              <a:pPr>
                <a:spcBef>
                  <a:spcPct val="0"/>
                </a:spcBef>
              </a:pPr>
              <a:t>83</a:t>
            </a:fld>
            <a:endParaRPr kumimoji="1" lang="en-US" altLang="en-US" sz="1400"/>
          </a:p>
        </p:txBody>
      </p:sp>
      <p:sp>
        <p:nvSpPr>
          <p:cNvPr id="118789" name="Rectangle 1"/>
          <p:cNvSpPr>
            <a:spLocks noChangeArrowheads="1"/>
          </p:cNvSpPr>
          <p:nvPr/>
        </p:nvSpPr>
        <p:spPr bwMode="auto">
          <a:xfrm>
            <a:off x="31242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7" name="Rounded Rectangle 6"/>
          <p:cNvSpPr/>
          <p:nvPr/>
        </p:nvSpPr>
        <p:spPr>
          <a:xfrm>
            <a:off x="2819400" y="4356100"/>
            <a:ext cx="6019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t> </a:t>
            </a:r>
            <a:r>
              <a:rPr lang="en-US" sz="2000" b="1" dirty="0">
                <a:solidFill>
                  <a:schemeClr val="tx1"/>
                </a:solidFill>
              </a:rPr>
              <a:t>SELECT</a:t>
            </a:r>
            <a:r>
              <a:rPr lang="en-US" sz="2000" dirty="0">
                <a:solidFill>
                  <a:schemeClr val="tx1"/>
                </a:solidFill>
              </a:rPr>
              <a:t> column-name1, column-name2,column-nameN from </a:t>
            </a:r>
            <a:r>
              <a:rPr lang="en-US" sz="2000" i="1" dirty="0">
                <a:solidFill>
                  <a:schemeClr val="tx1"/>
                </a:solidFill>
              </a:rPr>
              <a:t>table-name</a:t>
            </a:r>
            <a:r>
              <a:rPr lang="en-US" sz="2000" dirty="0">
                <a:solidFill>
                  <a:schemeClr val="tx1"/>
                </a:solidFill>
              </a:rPr>
              <a:t>;</a:t>
            </a:r>
          </a:p>
        </p:txBody>
      </p:sp>
    </p:spTree>
    <p:extLst>
      <p:ext uri="{BB962C8B-B14F-4D97-AF65-F5344CB8AC3E}">
        <p14:creationId xmlns:p14="http://schemas.microsoft.com/office/powerpoint/2010/main" val="13487569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16226" y="76200"/>
            <a:ext cx="7165975" cy="1143000"/>
          </a:xfrm>
        </p:spPr>
        <p:txBody>
          <a:bodyPr rtlCol="0">
            <a:noAutofit/>
          </a:bodyPr>
          <a:lstStyle/>
          <a:p>
            <a:pPr defTabSz="457207">
              <a:defRPr/>
            </a:pPr>
            <a:r>
              <a:rPr lang="en-US" dirty="0">
                <a:solidFill>
                  <a:schemeClr val="accent1">
                    <a:satMod val="150000"/>
                  </a:schemeClr>
                </a:solidFill>
              </a:rPr>
              <a:t>DML SELECT Statement</a:t>
            </a:r>
          </a:p>
        </p:txBody>
      </p:sp>
      <p:sp>
        <p:nvSpPr>
          <p:cNvPr id="3" name="Content Placeholder 2"/>
          <p:cNvSpPr>
            <a:spLocks noGrp="1"/>
          </p:cNvSpPr>
          <p:nvPr>
            <p:ph idx="1"/>
          </p:nvPr>
        </p:nvSpPr>
        <p:spPr>
          <a:xfrm>
            <a:off x="25146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118872" indent="0" defTabSz="457207">
              <a:spcBef>
                <a:spcPts val="0"/>
              </a:spcBef>
              <a:buClr>
                <a:srgbClr val="F0AD00"/>
              </a:buClr>
              <a:buNone/>
              <a:defRPr/>
            </a:pPr>
            <a:endParaRPr lang="en-US" b="1" dirty="0"/>
          </a:p>
          <a:p>
            <a:pPr marL="118872" indent="0" defTabSz="457207">
              <a:spcBef>
                <a:spcPts val="0"/>
              </a:spcBef>
              <a:buClr>
                <a:srgbClr val="F0AD00"/>
              </a:buClr>
              <a:buNone/>
              <a:defRPr/>
            </a:pPr>
            <a:r>
              <a:rPr lang="en-US" sz="2400" dirty="0">
                <a:solidFill>
                  <a:prstClr val="black"/>
                </a:solidFill>
              </a:rPr>
              <a:t> </a:t>
            </a:r>
            <a:r>
              <a:rPr lang="en-US" sz="2400" b="1" u="sng" dirty="0">
                <a:solidFill>
                  <a:prstClr val="black"/>
                </a:solidFill>
              </a:rPr>
              <a:t>EXAMPLE:</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r>
              <a:rPr lang="en-US" sz="2400" b="1" u="sng" dirty="0">
                <a:solidFill>
                  <a:prstClr val="black"/>
                </a:solidFill>
              </a:rPr>
              <a:t>Output:</a:t>
            </a:r>
            <a:br>
              <a:rPr lang="en-US" sz="2400" dirty="0">
                <a:solidFill>
                  <a:prstClr val="black"/>
                </a:solidFill>
              </a:rPr>
            </a:br>
            <a:endParaRPr lang="en-US" dirty="0"/>
          </a:p>
        </p:txBody>
      </p:sp>
      <p:sp>
        <p:nvSpPr>
          <p:cNvPr id="1198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0E182211-4E3B-4B51-9C65-80DFB12FC767}" type="slidenum">
              <a:rPr kumimoji="1" lang="en-US" altLang="en-US" sz="1400"/>
              <a:pPr>
                <a:spcBef>
                  <a:spcPct val="0"/>
                </a:spcBef>
              </a:pPr>
              <a:t>84</a:t>
            </a:fld>
            <a:endParaRPr kumimoji="1" lang="en-US" altLang="en-US" sz="1400"/>
          </a:p>
        </p:txBody>
      </p:sp>
      <p:sp>
        <p:nvSpPr>
          <p:cNvPr id="119813" name="Rectangle 1"/>
          <p:cNvSpPr>
            <a:spLocks noChangeArrowheads="1"/>
          </p:cNvSpPr>
          <p:nvPr/>
        </p:nvSpPr>
        <p:spPr bwMode="auto">
          <a:xfrm>
            <a:off x="32004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8" name="Rounded Rectangle 7"/>
          <p:cNvSpPr/>
          <p:nvPr/>
        </p:nvSpPr>
        <p:spPr>
          <a:xfrm>
            <a:off x="3094038" y="1981200"/>
            <a:ext cx="6019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SELECT * from </a:t>
            </a:r>
            <a:r>
              <a:rPr lang="en-US" sz="2000" b="1" dirty="0">
                <a:solidFill>
                  <a:schemeClr val="tx1"/>
                </a:solidFill>
              </a:rPr>
              <a:t>batch1706</a:t>
            </a:r>
            <a:r>
              <a:rPr lang="en-US" sz="2000" dirty="0">
                <a:solidFill>
                  <a:schemeClr val="tx1"/>
                </a:solidFill>
              </a:rPr>
              <a:t> </a:t>
            </a:r>
          </a:p>
        </p:txBody>
      </p:sp>
      <p:graphicFrame>
        <p:nvGraphicFramePr>
          <p:cNvPr id="9" name="Table 8"/>
          <p:cNvGraphicFramePr>
            <a:graphicFrameLocks noGrp="1"/>
          </p:cNvGraphicFramePr>
          <p:nvPr/>
        </p:nvGraphicFramePr>
        <p:xfrm>
          <a:off x="3094038" y="4038601"/>
          <a:ext cx="6964362" cy="2124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660842">
                  <a:extLst>
                    <a:ext uri="{9D8B030D-6E8A-4147-A177-3AD203B41FA5}">
                      <a16:colId xmlns:a16="http://schemas.microsoft.com/office/drawing/2014/main" val="20004"/>
                    </a:ext>
                  </a:extLst>
                </a:gridCol>
              </a:tblGrid>
              <a:tr h="640271">
                <a:tc>
                  <a:txBody>
                    <a:bodyPr/>
                    <a:lstStyle/>
                    <a:p>
                      <a:r>
                        <a:rPr lang="en-US" sz="1800" dirty="0">
                          <a:solidFill>
                            <a:srgbClr val="7030A0"/>
                          </a:solidFill>
                        </a:rPr>
                        <a:t>S_ID</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70951">
                <a:tc>
                  <a:txBody>
                    <a:bodyPr/>
                    <a:lstStyle/>
                    <a:p>
                      <a:r>
                        <a:rPr lang="en-US" sz="1800" dirty="0">
                          <a:solidFill>
                            <a:srgbClr val="7030A0"/>
                          </a:solidFill>
                        </a:rPr>
                        <a:t>101</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370951">
                <a:tc>
                  <a:txBody>
                    <a:bodyPr/>
                    <a:lstStyle/>
                    <a:p>
                      <a:r>
                        <a:rPr lang="en-US" sz="1800" dirty="0">
                          <a:solidFill>
                            <a:srgbClr val="7030A0"/>
                          </a:solidFill>
                        </a:rPr>
                        <a:t>102</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0951">
                <a:tc>
                  <a:txBody>
                    <a:bodyPr/>
                    <a:lstStyle/>
                    <a:p>
                      <a:r>
                        <a:rPr lang="en-US" sz="1800" dirty="0">
                          <a:solidFill>
                            <a:srgbClr val="7030A0"/>
                          </a:solidFill>
                        </a:rPr>
                        <a:t>34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nida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lahore23</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zeeshan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sidra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370951">
                <a:tc>
                  <a:txBody>
                    <a:bodyPr/>
                    <a:lstStyle/>
                    <a:p>
                      <a:r>
                        <a:rPr lang="en-US" sz="1800" dirty="0">
                          <a:solidFill>
                            <a:srgbClr val="7030A0"/>
                          </a:solidFill>
                        </a:rPr>
                        <a:t>14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hamza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taimoor</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5712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16226" y="76200"/>
            <a:ext cx="7165975" cy="1143000"/>
          </a:xfrm>
        </p:spPr>
        <p:txBody>
          <a:bodyPr rtlCol="0">
            <a:noAutofit/>
          </a:bodyPr>
          <a:lstStyle/>
          <a:p>
            <a:pPr defTabSz="457207">
              <a:defRPr/>
            </a:pPr>
            <a:r>
              <a:rPr lang="en-US" dirty="0">
                <a:solidFill>
                  <a:schemeClr val="accent1">
                    <a:satMod val="150000"/>
                  </a:schemeClr>
                </a:solidFill>
              </a:rPr>
              <a:t>DML SELECT Statement</a:t>
            </a:r>
          </a:p>
        </p:txBody>
      </p:sp>
      <p:sp>
        <p:nvSpPr>
          <p:cNvPr id="3" name="Content Placeholder 2"/>
          <p:cNvSpPr>
            <a:spLocks noGrp="1"/>
          </p:cNvSpPr>
          <p:nvPr>
            <p:ph idx="1"/>
          </p:nvPr>
        </p:nvSpPr>
        <p:spPr>
          <a:xfrm>
            <a:off x="25908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118872" indent="0" defTabSz="457207">
              <a:spcBef>
                <a:spcPts val="0"/>
              </a:spcBef>
              <a:buClr>
                <a:srgbClr val="F0AD00"/>
              </a:buClr>
              <a:buNone/>
              <a:defRPr/>
            </a:pPr>
            <a:endParaRPr lang="en-US" b="1" dirty="0"/>
          </a:p>
          <a:p>
            <a:pPr marL="118872" indent="0" defTabSz="457207">
              <a:spcBef>
                <a:spcPts val="0"/>
              </a:spcBef>
              <a:buClr>
                <a:srgbClr val="F0AD00"/>
              </a:buClr>
              <a:buNone/>
              <a:defRPr/>
            </a:pPr>
            <a:r>
              <a:rPr lang="en-US" sz="2400" dirty="0">
                <a:solidFill>
                  <a:prstClr val="black"/>
                </a:solidFill>
              </a:rPr>
              <a:t> </a:t>
            </a:r>
            <a:r>
              <a:rPr lang="en-US" sz="2400" b="1" u="sng" dirty="0">
                <a:solidFill>
                  <a:prstClr val="black"/>
                </a:solidFill>
              </a:rPr>
              <a:t>EXAMPLE:</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r>
              <a:rPr lang="en-US" sz="2400" b="1" u="sng" dirty="0">
                <a:solidFill>
                  <a:prstClr val="black"/>
                </a:solidFill>
              </a:rPr>
              <a:t>Output:</a:t>
            </a:r>
            <a:br>
              <a:rPr lang="en-US" sz="2400" dirty="0">
                <a:solidFill>
                  <a:prstClr val="black"/>
                </a:solidFill>
              </a:rPr>
            </a:br>
            <a:endParaRPr lang="en-US" dirty="0"/>
          </a:p>
        </p:txBody>
      </p:sp>
      <p:sp>
        <p:nvSpPr>
          <p:cNvPr id="1208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4B927E40-83B3-4172-A34B-E08C1A898718}" type="slidenum">
              <a:rPr kumimoji="1" lang="en-US" altLang="en-US" sz="1400"/>
              <a:pPr>
                <a:spcBef>
                  <a:spcPct val="0"/>
                </a:spcBef>
              </a:pPr>
              <a:t>85</a:t>
            </a:fld>
            <a:endParaRPr kumimoji="1" lang="en-US" altLang="en-US" sz="1400"/>
          </a:p>
        </p:txBody>
      </p:sp>
      <p:sp>
        <p:nvSpPr>
          <p:cNvPr id="120837" name="Rectangle 1"/>
          <p:cNvSpPr>
            <a:spLocks noChangeArrowheads="1"/>
          </p:cNvSpPr>
          <p:nvPr/>
        </p:nvSpPr>
        <p:spPr bwMode="auto">
          <a:xfrm>
            <a:off x="32004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8" name="Rounded Rectangle 7"/>
          <p:cNvSpPr/>
          <p:nvPr/>
        </p:nvSpPr>
        <p:spPr>
          <a:xfrm>
            <a:off x="2895600" y="1981200"/>
            <a:ext cx="6781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SELECT * from </a:t>
            </a:r>
            <a:r>
              <a:rPr lang="en-US" sz="2000" b="1" dirty="0">
                <a:solidFill>
                  <a:schemeClr val="tx1"/>
                </a:solidFill>
              </a:rPr>
              <a:t>batch1706  WHERE</a:t>
            </a:r>
            <a:r>
              <a:rPr lang="en-US" sz="2000" dirty="0">
                <a:solidFill>
                  <a:schemeClr val="tx1"/>
                </a:solidFill>
              </a:rPr>
              <a:t> </a:t>
            </a:r>
            <a:r>
              <a:rPr lang="en-US" sz="2000" dirty="0" err="1">
                <a:solidFill>
                  <a:schemeClr val="tx1"/>
                </a:solidFill>
              </a:rPr>
              <a:t>sname</a:t>
            </a:r>
            <a:r>
              <a:rPr lang="en-US" sz="2000" dirty="0">
                <a:solidFill>
                  <a:schemeClr val="tx1"/>
                </a:solidFill>
              </a:rPr>
              <a:t> = 'Ahsan';</a:t>
            </a:r>
          </a:p>
        </p:txBody>
      </p:sp>
      <p:graphicFrame>
        <p:nvGraphicFramePr>
          <p:cNvPr id="11" name="Table 10"/>
          <p:cNvGraphicFramePr>
            <a:graphicFrameLocks noGrp="1"/>
          </p:cNvGraphicFramePr>
          <p:nvPr/>
        </p:nvGraphicFramePr>
        <p:xfrm>
          <a:off x="2819400" y="3962401"/>
          <a:ext cx="7162800" cy="1438275"/>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24968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40053">
                <a:tc>
                  <a:txBody>
                    <a:bodyPr/>
                    <a:lstStyle/>
                    <a:p>
                      <a:r>
                        <a:rPr lang="en-US" sz="1800" dirty="0">
                          <a:solidFill>
                            <a:srgbClr val="7030A0"/>
                          </a:solidFill>
                        </a:rPr>
                        <a:t>S_ID</a:t>
                      </a: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798222">
                <a:tc>
                  <a:txBody>
                    <a:bodyPr/>
                    <a:lstStyle/>
                    <a:p>
                      <a:r>
                        <a:rPr lang="en-US" sz="1800" dirty="0">
                          <a:solidFill>
                            <a:srgbClr val="7030A0"/>
                          </a:solidFill>
                        </a:rPr>
                        <a:t>101</a:t>
                      </a: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8960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332039" y="327025"/>
            <a:ext cx="7165975" cy="1143000"/>
          </a:xfrm>
        </p:spPr>
        <p:txBody>
          <a:bodyPr rtlCol="0">
            <a:noAutofit/>
          </a:bodyPr>
          <a:lstStyle/>
          <a:p>
            <a:pPr defTabSz="457207">
              <a:defRPr/>
            </a:pPr>
            <a:r>
              <a:rPr lang="en-US" dirty="0">
                <a:solidFill>
                  <a:schemeClr val="accent1">
                    <a:satMod val="150000"/>
                  </a:schemeClr>
                </a:solidFill>
              </a:rPr>
              <a:t>DML :</a:t>
            </a:r>
            <a:r>
              <a:rPr lang="en-US" dirty="0"/>
              <a:t>LIKE clause</a:t>
            </a:r>
            <a:endParaRPr lang="en-US" dirty="0">
              <a:solidFill>
                <a:schemeClr val="accent1">
                  <a:satMod val="150000"/>
                </a:schemeClr>
              </a:solidFill>
            </a:endParaRPr>
          </a:p>
        </p:txBody>
      </p:sp>
      <p:sp>
        <p:nvSpPr>
          <p:cNvPr id="3" name="Content Placeholder 2"/>
          <p:cNvSpPr>
            <a:spLocks noGrp="1"/>
          </p:cNvSpPr>
          <p:nvPr>
            <p:ph idx="1"/>
          </p:nvPr>
        </p:nvSpPr>
        <p:spPr>
          <a:xfrm>
            <a:off x="25908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118872" indent="0" defTabSz="457207">
              <a:spcBef>
                <a:spcPts val="0"/>
              </a:spcBef>
              <a:buClr>
                <a:srgbClr val="F0AD00"/>
              </a:buClr>
              <a:buNone/>
              <a:defRPr/>
            </a:pPr>
            <a:endParaRPr lang="en-US" b="1" dirty="0"/>
          </a:p>
          <a:p>
            <a:pPr marL="118872" indent="0" defTabSz="457207">
              <a:spcBef>
                <a:spcPts val="0"/>
              </a:spcBef>
              <a:buClr>
                <a:srgbClr val="F0AD00"/>
              </a:buClr>
              <a:buNone/>
              <a:defRPr/>
            </a:pPr>
            <a:r>
              <a:rPr lang="en-US" sz="2400" dirty="0">
                <a:solidFill>
                  <a:prstClr val="black"/>
                </a:solidFill>
              </a:rPr>
              <a:t> </a:t>
            </a:r>
            <a:r>
              <a:rPr lang="en-US" sz="2400" b="1" u="sng" dirty="0">
                <a:solidFill>
                  <a:prstClr val="black"/>
                </a:solidFill>
              </a:rPr>
              <a:t>EXAMPLE:</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r>
              <a:rPr lang="en-US" sz="2400" dirty="0"/>
              <a:t>The above query will return all records where </a:t>
            </a:r>
            <a:r>
              <a:rPr lang="en-US" sz="2400" b="1" dirty="0" err="1"/>
              <a:t>sname</a:t>
            </a:r>
            <a:r>
              <a:rPr lang="en-US" sz="2400" dirty="0"/>
              <a:t> starts with character 'A'.</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r>
              <a:rPr lang="en-US" sz="2400" b="1" u="sng" dirty="0">
                <a:solidFill>
                  <a:prstClr val="black"/>
                </a:solidFill>
              </a:rPr>
              <a:t>Output:</a:t>
            </a:r>
            <a:br>
              <a:rPr lang="en-US" sz="2400" dirty="0">
                <a:solidFill>
                  <a:prstClr val="black"/>
                </a:solidFill>
              </a:rPr>
            </a:br>
            <a:endParaRPr lang="en-US" dirty="0"/>
          </a:p>
        </p:txBody>
      </p:sp>
      <p:sp>
        <p:nvSpPr>
          <p:cNvPr id="1218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A334FD2B-1DAC-4ED8-85EC-1D0E1FD50D29}" type="slidenum">
              <a:rPr kumimoji="1" lang="en-US" altLang="en-US" sz="1400"/>
              <a:pPr>
                <a:spcBef>
                  <a:spcPct val="0"/>
                </a:spcBef>
              </a:pPr>
              <a:t>86</a:t>
            </a:fld>
            <a:endParaRPr kumimoji="1" lang="en-US" altLang="en-US" sz="1400"/>
          </a:p>
        </p:txBody>
      </p:sp>
      <p:sp>
        <p:nvSpPr>
          <p:cNvPr id="121861" name="Rectangle 1"/>
          <p:cNvSpPr>
            <a:spLocks noChangeArrowheads="1"/>
          </p:cNvSpPr>
          <p:nvPr/>
        </p:nvSpPr>
        <p:spPr bwMode="auto">
          <a:xfrm>
            <a:off x="32004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8" name="Rounded Rectangle 7"/>
          <p:cNvSpPr/>
          <p:nvPr/>
        </p:nvSpPr>
        <p:spPr>
          <a:xfrm>
            <a:off x="2829104" y="2041422"/>
            <a:ext cx="6477000" cy="701779"/>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SELECT * from </a:t>
            </a:r>
            <a:r>
              <a:rPr lang="en-US" sz="2000" b="1" dirty="0">
                <a:solidFill>
                  <a:schemeClr val="tx1"/>
                </a:solidFill>
              </a:rPr>
              <a:t>batch1706</a:t>
            </a:r>
            <a:r>
              <a:rPr lang="en-US" sz="2000" dirty="0">
                <a:solidFill>
                  <a:schemeClr val="tx1"/>
                </a:solidFill>
              </a:rPr>
              <a:t> where </a:t>
            </a:r>
            <a:r>
              <a:rPr lang="en-US" sz="2000" dirty="0" err="1">
                <a:solidFill>
                  <a:schemeClr val="tx1"/>
                </a:solidFill>
              </a:rPr>
              <a:t>sname</a:t>
            </a:r>
            <a:r>
              <a:rPr lang="en-US" sz="2000" dirty="0">
                <a:solidFill>
                  <a:schemeClr val="tx1"/>
                </a:solidFill>
              </a:rPr>
              <a:t> like 'A%'</a:t>
            </a:r>
          </a:p>
        </p:txBody>
      </p:sp>
      <p:graphicFrame>
        <p:nvGraphicFramePr>
          <p:cNvPr id="9" name="Table 8"/>
          <p:cNvGraphicFramePr>
            <a:graphicFrameLocks noGrp="1"/>
          </p:cNvGraphicFramePr>
          <p:nvPr/>
        </p:nvGraphicFramePr>
        <p:xfrm>
          <a:off x="2819400" y="5029201"/>
          <a:ext cx="7062788" cy="1450975"/>
        </p:xfrm>
        <a:graphic>
          <a:graphicData uri="http://schemas.openxmlformats.org/drawingml/2006/table">
            <a:tbl>
              <a:tblPr firstRow="1" bandRow="1">
                <a:tableStyleId>{5C22544A-7EE6-4342-B048-85BDC9FD1C3A}</a:tableStyleId>
              </a:tblPr>
              <a:tblGrid>
                <a:gridCol w="1321115">
                  <a:extLst>
                    <a:ext uri="{9D8B030D-6E8A-4147-A177-3AD203B41FA5}">
                      <a16:colId xmlns:a16="http://schemas.microsoft.com/office/drawing/2014/main" val="20000"/>
                    </a:ext>
                  </a:extLst>
                </a:gridCol>
                <a:gridCol w="1321115">
                  <a:extLst>
                    <a:ext uri="{9D8B030D-6E8A-4147-A177-3AD203B41FA5}">
                      <a16:colId xmlns:a16="http://schemas.microsoft.com/office/drawing/2014/main" val="20001"/>
                    </a:ext>
                  </a:extLst>
                </a:gridCol>
                <a:gridCol w="1321115">
                  <a:extLst>
                    <a:ext uri="{9D8B030D-6E8A-4147-A177-3AD203B41FA5}">
                      <a16:colId xmlns:a16="http://schemas.microsoft.com/office/drawing/2014/main" val="20002"/>
                    </a:ext>
                  </a:extLst>
                </a:gridCol>
                <a:gridCol w="1321115">
                  <a:extLst>
                    <a:ext uri="{9D8B030D-6E8A-4147-A177-3AD203B41FA5}">
                      <a16:colId xmlns:a16="http://schemas.microsoft.com/office/drawing/2014/main" val="20003"/>
                    </a:ext>
                  </a:extLst>
                </a:gridCol>
                <a:gridCol w="1778328">
                  <a:extLst>
                    <a:ext uri="{9D8B030D-6E8A-4147-A177-3AD203B41FA5}">
                      <a16:colId xmlns:a16="http://schemas.microsoft.com/office/drawing/2014/main" val="20004"/>
                    </a:ext>
                  </a:extLst>
                </a:gridCol>
              </a:tblGrid>
              <a:tr h="396360">
                <a:tc>
                  <a:txBody>
                    <a:bodyPr/>
                    <a:lstStyle/>
                    <a:p>
                      <a:r>
                        <a:rPr lang="en-US" sz="1800" dirty="0">
                          <a:solidFill>
                            <a:srgbClr val="7030A0"/>
                          </a:solidFill>
                        </a:rPr>
                        <a:t>S_ID</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65703">
                <a:tc>
                  <a:txBody>
                    <a:bodyPr/>
                    <a:lstStyle/>
                    <a:p>
                      <a:r>
                        <a:rPr lang="en-US" sz="1800" dirty="0">
                          <a:solidFill>
                            <a:srgbClr val="7030A0"/>
                          </a:solidFill>
                        </a:rPr>
                        <a:t>101</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688911">
                <a:tc>
                  <a:txBody>
                    <a:bodyPr/>
                    <a:lstStyle/>
                    <a:p>
                      <a:r>
                        <a:rPr lang="en-US" sz="1800" dirty="0">
                          <a:solidFill>
                            <a:srgbClr val="7030A0"/>
                          </a:solidFill>
                        </a:rPr>
                        <a:t>102</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null</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null</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null</a:t>
                      </a:r>
                    </a:p>
                  </a:txBody>
                  <a:tcPr marL="91442" marR="91442"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60218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16226" y="76200"/>
            <a:ext cx="7165975" cy="1143000"/>
          </a:xfrm>
        </p:spPr>
        <p:txBody>
          <a:bodyPr rtlCol="0">
            <a:noAutofit/>
          </a:bodyPr>
          <a:lstStyle/>
          <a:p>
            <a:pPr defTabSz="457207">
              <a:defRPr/>
            </a:pPr>
            <a:r>
              <a:rPr lang="en-US" dirty="0">
                <a:solidFill>
                  <a:schemeClr val="accent1">
                    <a:satMod val="150000"/>
                  </a:schemeClr>
                </a:solidFill>
              </a:rPr>
              <a:t>DML :</a:t>
            </a:r>
            <a:r>
              <a:rPr lang="en-US" dirty="0"/>
              <a:t>LIKE clause</a:t>
            </a:r>
            <a:endParaRPr lang="en-US" dirty="0">
              <a:solidFill>
                <a:schemeClr val="accent1">
                  <a:satMod val="150000"/>
                </a:schemeClr>
              </a:solidFill>
            </a:endParaRPr>
          </a:p>
        </p:txBody>
      </p:sp>
      <p:sp>
        <p:nvSpPr>
          <p:cNvPr id="3" name="Content Placeholder 2"/>
          <p:cNvSpPr>
            <a:spLocks noGrp="1"/>
          </p:cNvSpPr>
          <p:nvPr>
            <p:ph idx="1"/>
          </p:nvPr>
        </p:nvSpPr>
        <p:spPr>
          <a:xfrm>
            <a:off x="26670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118872" indent="0" defTabSz="457207">
              <a:spcBef>
                <a:spcPts val="0"/>
              </a:spcBef>
              <a:buClr>
                <a:srgbClr val="F0AD00"/>
              </a:buClr>
              <a:buNone/>
              <a:defRPr/>
            </a:pPr>
            <a:endParaRPr lang="en-US" b="1" dirty="0"/>
          </a:p>
          <a:p>
            <a:pPr marL="118872" indent="0" defTabSz="457207">
              <a:spcBef>
                <a:spcPts val="0"/>
              </a:spcBef>
              <a:buClr>
                <a:srgbClr val="F0AD00"/>
              </a:buClr>
              <a:buNone/>
              <a:defRPr/>
            </a:pPr>
            <a:r>
              <a:rPr lang="en-US" sz="2400" dirty="0">
                <a:solidFill>
                  <a:prstClr val="black"/>
                </a:solidFill>
              </a:rPr>
              <a:t> </a:t>
            </a:r>
            <a:r>
              <a:rPr lang="en-US" sz="2400" b="1" u="sng" dirty="0">
                <a:solidFill>
                  <a:prstClr val="black"/>
                </a:solidFill>
              </a:rPr>
              <a:t>EXAMPLE:</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342906" indent="-342906" defTabSz="457207">
              <a:buClr>
                <a:schemeClr val="bg2">
                  <a:lumMod val="40000"/>
                  <a:lumOff val="60000"/>
                </a:schemeClr>
              </a:buClr>
              <a:buFont typeface="Wingdings 3" charset="2"/>
              <a:buChar char=""/>
              <a:defRPr/>
            </a:pPr>
            <a:r>
              <a:rPr lang="en-US" sz="2400" dirty="0"/>
              <a:t>The above query will return all records from </a:t>
            </a:r>
            <a:r>
              <a:rPr lang="en-US" sz="2400" b="1" dirty="0"/>
              <a:t>Student</a:t>
            </a:r>
            <a:r>
              <a:rPr lang="en-US" sz="2400" dirty="0"/>
              <a:t> table where </a:t>
            </a:r>
            <a:r>
              <a:rPr lang="en-US" sz="2400" b="1" dirty="0" err="1"/>
              <a:t>sname</a:t>
            </a:r>
            <a:r>
              <a:rPr lang="en-US" sz="2400" dirty="0"/>
              <a:t> contain ‘a' as second character.</a:t>
            </a:r>
          </a:p>
          <a:p>
            <a:pPr marL="118872" indent="0" defTabSz="457207">
              <a:spcBef>
                <a:spcPts val="0"/>
              </a:spcBef>
              <a:buClr>
                <a:srgbClr val="F0AD00"/>
              </a:buClr>
              <a:buNone/>
              <a:defRPr/>
            </a:pPr>
            <a:r>
              <a:rPr lang="en-US" sz="2400" b="1" u="sng" dirty="0">
                <a:solidFill>
                  <a:prstClr val="black"/>
                </a:solidFill>
              </a:rPr>
              <a:t>Output:</a:t>
            </a:r>
            <a:br>
              <a:rPr lang="en-US" sz="2400" dirty="0">
                <a:solidFill>
                  <a:prstClr val="black"/>
                </a:solidFill>
              </a:rPr>
            </a:br>
            <a:endParaRPr lang="en-US" dirty="0"/>
          </a:p>
        </p:txBody>
      </p:sp>
      <p:sp>
        <p:nvSpPr>
          <p:cNvPr id="1228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E8E251BB-5EEF-4D25-B6F4-A916D20E5BA7}" type="slidenum">
              <a:rPr kumimoji="1" lang="en-US" altLang="en-US" sz="1400"/>
              <a:pPr>
                <a:spcBef>
                  <a:spcPct val="0"/>
                </a:spcBef>
              </a:pPr>
              <a:t>87</a:t>
            </a:fld>
            <a:endParaRPr kumimoji="1" lang="en-US" altLang="en-US" sz="1400"/>
          </a:p>
        </p:txBody>
      </p:sp>
      <p:sp>
        <p:nvSpPr>
          <p:cNvPr id="122885" name="Rectangle 1"/>
          <p:cNvSpPr>
            <a:spLocks noChangeArrowheads="1"/>
          </p:cNvSpPr>
          <p:nvPr/>
        </p:nvSpPr>
        <p:spPr bwMode="auto">
          <a:xfrm>
            <a:off x="32004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8" name="Rounded Rectangle 7"/>
          <p:cNvSpPr/>
          <p:nvPr/>
        </p:nvSpPr>
        <p:spPr>
          <a:xfrm>
            <a:off x="2971800" y="2008152"/>
            <a:ext cx="6629400" cy="701779"/>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SELECT * from </a:t>
            </a:r>
            <a:r>
              <a:rPr lang="en-US" sz="2000" b="1" dirty="0">
                <a:solidFill>
                  <a:schemeClr val="tx1"/>
                </a:solidFill>
              </a:rPr>
              <a:t>batch1706</a:t>
            </a:r>
            <a:r>
              <a:rPr lang="en-US" sz="2000" dirty="0">
                <a:solidFill>
                  <a:schemeClr val="tx1"/>
                </a:solidFill>
              </a:rPr>
              <a:t> where </a:t>
            </a:r>
            <a:r>
              <a:rPr lang="en-US" sz="2000" dirty="0" err="1">
                <a:solidFill>
                  <a:schemeClr val="tx1"/>
                </a:solidFill>
              </a:rPr>
              <a:t>sname</a:t>
            </a:r>
            <a:r>
              <a:rPr lang="en-US" sz="2000" dirty="0">
                <a:solidFill>
                  <a:schemeClr val="tx1"/>
                </a:solidFill>
              </a:rPr>
              <a:t> like '_a%'</a:t>
            </a:r>
          </a:p>
        </p:txBody>
      </p:sp>
      <p:graphicFrame>
        <p:nvGraphicFramePr>
          <p:cNvPr id="10" name="Table 9"/>
          <p:cNvGraphicFramePr>
            <a:graphicFrameLocks noGrp="1"/>
          </p:cNvGraphicFramePr>
          <p:nvPr/>
        </p:nvGraphicFramePr>
        <p:xfrm>
          <a:off x="2819401" y="5105401"/>
          <a:ext cx="6583365" cy="1438275"/>
        </p:xfrm>
        <a:graphic>
          <a:graphicData uri="http://schemas.openxmlformats.org/drawingml/2006/table">
            <a:tbl>
              <a:tblPr firstRow="1" bandRow="1">
                <a:tableStyleId>{5C22544A-7EE6-4342-B048-85BDC9FD1C3A}</a:tableStyleId>
              </a:tblPr>
              <a:tblGrid>
                <a:gridCol w="1316673">
                  <a:extLst>
                    <a:ext uri="{9D8B030D-6E8A-4147-A177-3AD203B41FA5}">
                      <a16:colId xmlns:a16="http://schemas.microsoft.com/office/drawing/2014/main" val="20000"/>
                    </a:ext>
                  </a:extLst>
                </a:gridCol>
                <a:gridCol w="1316673">
                  <a:extLst>
                    <a:ext uri="{9D8B030D-6E8A-4147-A177-3AD203B41FA5}">
                      <a16:colId xmlns:a16="http://schemas.microsoft.com/office/drawing/2014/main" val="20001"/>
                    </a:ext>
                  </a:extLst>
                </a:gridCol>
                <a:gridCol w="1316673">
                  <a:extLst>
                    <a:ext uri="{9D8B030D-6E8A-4147-A177-3AD203B41FA5}">
                      <a16:colId xmlns:a16="http://schemas.microsoft.com/office/drawing/2014/main" val="20002"/>
                    </a:ext>
                  </a:extLst>
                </a:gridCol>
                <a:gridCol w="1316673">
                  <a:extLst>
                    <a:ext uri="{9D8B030D-6E8A-4147-A177-3AD203B41FA5}">
                      <a16:colId xmlns:a16="http://schemas.microsoft.com/office/drawing/2014/main" val="20003"/>
                    </a:ext>
                  </a:extLst>
                </a:gridCol>
                <a:gridCol w="1316673">
                  <a:extLst>
                    <a:ext uri="{9D8B030D-6E8A-4147-A177-3AD203B41FA5}">
                      <a16:colId xmlns:a16="http://schemas.microsoft.com/office/drawing/2014/main" val="20004"/>
                    </a:ext>
                  </a:extLst>
                </a:gridCol>
              </a:tblGrid>
              <a:tr h="640056">
                <a:tc>
                  <a:txBody>
                    <a:bodyPr/>
                    <a:lstStyle/>
                    <a:p>
                      <a:r>
                        <a:rPr lang="en-US" sz="1800" dirty="0">
                          <a:solidFill>
                            <a:srgbClr val="7030A0"/>
                          </a:solidFill>
                        </a:rPr>
                        <a:t>S_ID</a:t>
                      </a: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lastname</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798219">
                <a:tc>
                  <a:txBody>
                    <a:bodyPr/>
                    <a:lstStyle/>
                    <a:p>
                      <a:r>
                        <a:rPr lang="en-US" sz="1800" dirty="0">
                          <a:solidFill>
                            <a:srgbClr val="7030A0"/>
                          </a:solidFill>
                        </a:rPr>
                        <a:t>14</a:t>
                      </a: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hamza</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taimoor</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L="91431" marR="91431"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478979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16226" y="76200"/>
            <a:ext cx="7165975" cy="1143000"/>
          </a:xfrm>
        </p:spPr>
        <p:txBody>
          <a:bodyPr rtlCol="0">
            <a:noAutofit/>
          </a:bodyPr>
          <a:lstStyle/>
          <a:p>
            <a:pPr defTabSz="457207">
              <a:defRPr/>
            </a:pPr>
            <a:r>
              <a:rPr lang="en-US" dirty="0">
                <a:solidFill>
                  <a:schemeClr val="accent1">
                    <a:satMod val="150000"/>
                  </a:schemeClr>
                </a:solidFill>
              </a:rPr>
              <a:t>DML :</a:t>
            </a:r>
            <a:r>
              <a:rPr lang="en-US" dirty="0"/>
              <a:t>LIKE clause</a:t>
            </a:r>
            <a:endParaRPr lang="en-US" dirty="0">
              <a:solidFill>
                <a:schemeClr val="accent1">
                  <a:satMod val="150000"/>
                </a:schemeClr>
              </a:solidFill>
            </a:endParaRPr>
          </a:p>
        </p:txBody>
      </p:sp>
      <p:sp>
        <p:nvSpPr>
          <p:cNvPr id="3" name="Content Placeholder 2"/>
          <p:cNvSpPr>
            <a:spLocks noGrp="1"/>
          </p:cNvSpPr>
          <p:nvPr>
            <p:ph idx="1"/>
          </p:nvPr>
        </p:nvSpPr>
        <p:spPr>
          <a:xfrm>
            <a:off x="2667000" y="838200"/>
            <a:ext cx="7391400" cy="5791200"/>
          </a:xfrm>
        </p:spPr>
        <p:txBody>
          <a:bodyPr rtlCol="0">
            <a:normAutofit/>
          </a:bodyPr>
          <a:lstStyle/>
          <a:p>
            <a:pPr marL="0" indent="0" defTabSz="457207">
              <a:spcBef>
                <a:spcPts val="0"/>
              </a:spcBef>
              <a:buClr>
                <a:schemeClr val="bg2">
                  <a:lumMod val="40000"/>
                  <a:lumOff val="60000"/>
                </a:schemeClr>
              </a:buClr>
              <a:buNone/>
              <a:defRPr/>
            </a:pPr>
            <a:endParaRPr lang="en-US" b="1" dirty="0"/>
          </a:p>
          <a:p>
            <a:pPr marL="118872" indent="0" defTabSz="457207">
              <a:spcBef>
                <a:spcPts val="0"/>
              </a:spcBef>
              <a:buClr>
                <a:srgbClr val="F0AD00"/>
              </a:buClr>
              <a:buNone/>
              <a:defRPr/>
            </a:pPr>
            <a:r>
              <a:rPr lang="en-US" sz="2400" dirty="0">
                <a:solidFill>
                  <a:prstClr val="black"/>
                </a:solidFill>
              </a:rPr>
              <a:t> </a:t>
            </a:r>
            <a:r>
              <a:rPr lang="en-US" sz="2400" b="1" u="sng" dirty="0">
                <a:solidFill>
                  <a:prstClr val="black"/>
                </a:solidFill>
              </a:rPr>
              <a:t>EXAMPLE:</a:t>
            </a: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118872" indent="0" defTabSz="457207">
              <a:spcBef>
                <a:spcPts val="0"/>
              </a:spcBef>
              <a:buClr>
                <a:srgbClr val="F0AD00"/>
              </a:buClr>
              <a:buNone/>
              <a:defRPr/>
            </a:pPr>
            <a:endParaRPr lang="en-US" sz="2400" b="1" u="sng" dirty="0">
              <a:solidFill>
                <a:prstClr val="black"/>
              </a:solidFill>
            </a:endParaRPr>
          </a:p>
          <a:p>
            <a:pPr marL="342906" indent="-342906" defTabSz="457207">
              <a:buClr>
                <a:schemeClr val="bg2">
                  <a:lumMod val="40000"/>
                  <a:lumOff val="60000"/>
                </a:schemeClr>
              </a:buClr>
              <a:buFont typeface="Wingdings 3" charset="2"/>
              <a:buChar char=""/>
              <a:defRPr/>
            </a:pPr>
            <a:r>
              <a:rPr lang="en-US" sz="2400" dirty="0"/>
              <a:t>The above query will return all records from </a:t>
            </a:r>
            <a:r>
              <a:rPr lang="en-US" sz="2400" b="1" dirty="0"/>
              <a:t>Student</a:t>
            </a:r>
            <a:r>
              <a:rPr lang="en-US" sz="2400" dirty="0"/>
              <a:t> table where </a:t>
            </a:r>
            <a:r>
              <a:rPr lang="en-US" sz="2400" b="1" dirty="0" err="1"/>
              <a:t>sname</a:t>
            </a:r>
            <a:r>
              <a:rPr lang="en-US" sz="2400" dirty="0"/>
              <a:t> contain ‘a' as last character.</a:t>
            </a:r>
          </a:p>
          <a:p>
            <a:pPr marL="118872" indent="0" defTabSz="457207">
              <a:spcBef>
                <a:spcPts val="0"/>
              </a:spcBef>
              <a:buClr>
                <a:srgbClr val="F0AD00"/>
              </a:buClr>
              <a:buNone/>
              <a:defRPr/>
            </a:pPr>
            <a:r>
              <a:rPr lang="en-US" sz="2400" b="1" u="sng" dirty="0">
                <a:solidFill>
                  <a:prstClr val="black"/>
                </a:solidFill>
              </a:rPr>
              <a:t>Output:</a:t>
            </a:r>
            <a:br>
              <a:rPr lang="en-US" sz="2400" dirty="0">
                <a:solidFill>
                  <a:prstClr val="black"/>
                </a:solidFill>
              </a:rPr>
            </a:br>
            <a:endParaRPr lang="en-US" dirty="0"/>
          </a:p>
        </p:txBody>
      </p:sp>
      <p:sp>
        <p:nvSpPr>
          <p:cNvPr id="1239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pPr>
            <a:fld id="{EC68625A-20FE-40D2-BF09-F4522691A51E}" type="slidenum">
              <a:rPr kumimoji="1" lang="en-US" altLang="en-US" sz="1400"/>
              <a:pPr>
                <a:spcBef>
                  <a:spcPct val="0"/>
                </a:spcBef>
              </a:pPr>
              <a:t>88</a:t>
            </a:fld>
            <a:endParaRPr kumimoji="1" lang="en-US" altLang="en-US" sz="1400"/>
          </a:p>
        </p:txBody>
      </p:sp>
      <p:sp>
        <p:nvSpPr>
          <p:cNvPr id="123909" name="Rectangle 1"/>
          <p:cNvSpPr>
            <a:spLocks noChangeArrowheads="1"/>
          </p:cNvSpPr>
          <p:nvPr/>
        </p:nvSpPr>
        <p:spPr bwMode="auto">
          <a:xfrm>
            <a:off x="3200400" y="46482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endParaRPr kumimoji="1" lang="en-US" altLang="en-US">
              <a:solidFill>
                <a:srgbClr val="000000"/>
              </a:solidFill>
            </a:endParaRPr>
          </a:p>
        </p:txBody>
      </p:sp>
      <p:sp>
        <p:nvSpPr>
          <p:cNvPr id="8" name="Rounded Rectangle 7"/>
          <p:cNvSpPr/>
          <p:nvPr/>
        </p:nvSpPr>
        <p:spPr>
          <a:xfrm>
            <a:off x="3048000" y="2071532"/>
            <a:ext cx="6705600" cy="701779"/>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SELECT * from</a:t>
            </a:r>
            <a:r>
              <a:rPr lang="en-US" sz="2000" b="1" dirty="0">
                <a:solidFill>
                  <a:schemeClr val="tx1"/>
                </a:solidFill>
              </a:rPr>
              <a:t> batch1706 </a:t>
            </a:r>
            <a:r>
              <a:rPr lang="en-US" sz="2000" dirty="0">
                <a:solidFill>
                  <a:schemeClr val="tx1"/>
                </a:solidFill>
              </a:rPr>
              <a:t>where </a:t>
            </a:r>
            <a:r>
              <a:rPr lang="en-US" sz="2000" dirty="0" err="1">
                <a:solidFill>
                  <a:schemeClr val="tx1"/>
                </a:solidFill>
              </a:rPr>
              <a:t>sname</a:t>
            </a:r>
            <a:r>
              <a:rPr lang="en-US" sz="2000" dirty="0">
                <a:solidFill>
                  <a:schemeClr val="tx1"/>
                </a:solidFill>
              </a:rPr>
              <a:t> like '%a'</a:t>
            </a:r>
          </a:p>
        </p:txBody>
      </p:sp>
      <p:graphicFrame>
        <p:nvGraphicFramePr>
          <p:cNvPr id="9" name="Table 8"/>
          <p:cNvGraphicFramePr>
            <a:graphicFrameLocks noGrp="1"/>
          </p:cNvGraphicFramePr>
          <p:nvPr/>
        </p:nvGraphicFramePr>
        <p:xfrm>
          <a:off x="2895601" y="4668838"/>
          <a:ext cx="7269164" cy="1752600"/>
        </p:xfrm>
        <a:graphic>
          <a:graphicData uri="http://schemas.openxmlformats.org/drawingml/2006/table">
            <a:tbl>
              <a:tblPr firstRow="1" bandRow="1">
                <a:tableStyleId>{5C22544A-7EE6-4342-B048-85BDC9FD1C3A}</a:tableStyleId>
              </a:tblPr>
              <a:tblGrid>
                <a:gridCol w="1325760">
                  <a:extLst>
                    <a:ext uri="{9D8B030D-6E8A-4147-A177-3AD203B41FA5}">
                      <a16:colId xmlns:a16="http://schemas.microsoft.com/office/drawing/2014/main" val="20000"/>
                    </a:ext>
                  </a:extLst>
                </a:gridCol>
                <a:gridCol w="1325760">
                  <a:extLst>
                    <a:ext uri="{9D8B030D-6E8A-4147-A177-3AD203B41FA5}">
                      <a16:colId xmlns:a16="http://schemas.microsoft.com/office/drawing/2014/main" val="20001"/>
                    </a:ext>
                  </a:extLst>
                </a:gridCol>
                <a:gridCol w="1325760">
                  <a:extLst>
                    <a:ext uri="{9D8B030D-6E8A-4147-A177-3AD203B41FA5}">
                      <a16:colId xmlns:a16="http://schemas.microsoft.com/office/drawing/2014/main" val="20002"/>
                    </a:ext>
                  </a:extLst>
                </a:gridCol>
                <a:gridCol w="1325760">
                  <a:extLst>
                    <a:ext uri="{9D8B030D-6E8A-4147-A177-3AD203B41FA5}">
                      <a16:colId xmlns:a16="http://schemas.microsoft.com/office/drawing/2014/main" val="20003"/>
                    </a:ext>
                  </a:extLst>
                </a:gridCol>
                <a:gridCol w="1966124">
                  <a:extLst>
                    <a:ext uri="{9D8B030D-6E8A-4147-A177-3AD203B41FA5}">
                      <a16:colId xmlns:a16="http://schemas.microsoft.com/office/drawing/2014/main" val="20004"/>
                    </a:ext>
                  </a:extLst>
                </a:gridCol>
              </a:tblGrid>
              <a:tr h="370840">
                <a:tc>
                  <a:txBody>
                    <a:bodyPr/>
                    <a:lstStyle/>
                    <a:p>
                      <a:r>
                        <a:rPr lang="en-US" dirty="0">
                          <a:solidFill>
                            <a:srgbClr val="7030A0"/>
                          </a:solidFill>
                        </a:rPr>
                        <a:t>S_ID</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SName</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solidFill>
                            <a:srgbClr val="7030A0"/>
                          </a:solidFill>
                        </a:rPr>
                        <a:t>address</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mothername</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426720">
                <a:tc>
                  <a:txBody>
                    <a:bodyPr/>
                    <a:lstStyle/>
                    <a:p>
                      <a:endParaRPr lang="en-US" dirty="0">
                        <a:solidFill>
                          <a:srgbClr val="7030A0"/>
                        </a:solidFill>
                      </a:endParaRPr>
                    </a:p>
                    <a:p>
                      <a:r>
                        <a:rPr lang="en-US" dirty="0">
                          <a:solidFill>
                            <a:srgbClr val="7030A0"/>
                          </a:solidFill>
                        </a:rPr>
                        <a:t>102</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p>
                      <a:r>
                        <a:rPr lang="en-US" dirty="0">
                          <a:solidFill>
                            <a:srgbClr val="7030A0"/>
                          </a:solidFill>
                        </a:rPr>
                        <a:t>ansa</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370840">
                <a:tc>
                  <a:txBody>
                    <a:bodyPr/>
                    <a:lstStyle/>
                    <a:p>
                      <a:r>
                        <a:rPr lang="en-US" dirty="0">
                          <a:solidFill>
                            <a:srgbClr val="7030A0"/>
                          </a:solidFill>
                        </a:rPr>
                        <a:t>34</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nida</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a:solidFill>
                            <a:srgbClr val="7030A0"/>
                          </a:solidFill>
                        </a:rPr>
                        <a:t>lahore23</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zeeshan</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sidra</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0840">
                <a:tc>
                  <a:txBody>
                    <a:bodyPr/>
                    <a:lstStyle/>
                    <a:p>
                      <a:r>
                        <a:rPr lang="en-US" dirty="0">
                          <a:solidFill>
                            <a:srgbClr val="7030A0"/>
                          </a:solidFill>
                        </a:rPr>
                        <a:t>14</a:t>
                      </a: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hamza</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karachi</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taimoor</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dirty="0" err="1">
                          <a:solidFill>
                            <a:srgbClr val="7030A0"/>
                          </a:solidFill>
                        </a:rPr>
                        <a:t>rida</a:t>
                      </a:r>
                      <a:endParaRPr lang="en-US" dirty="0">
                        <a:solidFill>
                          <a:srgbClr val="7030A0"/>
                        </a:solidFill>
                      </a:endParaRPr>
                    </a:p>
                  </a:txBody>
                  <a:tcPr marL="91432" marR="91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9482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4600" y="228600"/>
            <a:ext cx="6858000" cy="685800"/>
          </a:xfrm>
        </p:spPr>
        <p:txBody>
          <a:bodyPr vert="horz" lIns="92075" tIns="46038" rIns="92075" bIns="46038" rtlCol="0" anchor="ctr">
            <a:noAutofit/>
          </a:bodyPr>
          <a:lstStyle/>
          <a:p>
            <a:pPr defTabSz="457207">
              <a:defRPr/>
            </a:pPr>
            <a:r>
              <a:rPr lang="en-US" altLang="en-US" sz="3600" dirty="0">
                <a:solidFill>
                  <a:schemeClr val="accent1">
                    <a:satMod val="150000"/>
                  </a:schemeClr>
                </a:solidFill>
              </a:rPr>
              <a:t>DML - Updating Data in a Table</a:t>
            </a:r>
          </a:p>
        </p:txBody>
      </p:sp>
      <p:sp>
        <p:nvSpPr>
          <p:cNvPr id="27651" name="Rectangle 3"/>
          <p:cNvSpPr>
            <a:spLocks noGrp="1" noChangeArrowheads="1"/>
          </p:cNvSpPr>
          <p:nvPr>
            <p:ph idx="1"/>
          </p:nvPr>
        </p:nvSpPr>
        <p:spPr>
          <a:xfrm>
            <a:off x="2286000" y="762000"/>
            <a:ext cx="7772400" cy="6096000"/>
          </a:xfrm>
        </p:spPr>
        <p:txBody>
          <a:bodyPr vert="horz" lIns="92075" tIns="46038" rIns="92075" bIns="46038" rtlCol="0">
            <a:normAutofit/>
          </a:bodyPr>
          <a:lstStyle/>
          <a:p>
            <a:pPr marL="438912" indent="-320040" defTabSz="457207">
              <a:buClr>
                <a:schemeClr val="bg2">
                  <a:lumMod val="40000"/>
                  <a:lumOff val="60000"/>
                </a:schemeClr>
              </a:buClr>
              <a:buNone/>
              <a:defRPr/>
            </a:pPr>
            <a:endParaRPr lang="en-US" altLang="en-US" dirty="0"/>
          </a:p>
          <a:p>
            <a:pPr marL="438912" indent="-320040" defTabSz="457207">
              <a:buClr>
                <a:schemeClr val="bg2">
                  <a:lumMod val="40000"/>
                  <a:lumOff val="60000"/>
                </a:schemeClr>
              </a:buClr>
              <a:buNone/>
              <a:defRPr/>
            </a:pPr>
            <a:endParaRPr lang="en-US" altLang="en-US" dirty="0"/>
          </a:p>
          <a:p>
            <a:pPr marL="438912" indent="-320040" defTabSz="457207">
              <a:buClr>
                <a:schemeClr val="bg2">
                  <a:lumMod val="40000"/>
                  <a:lumOff val="60000"/>
                </a:schemeClr>
              </a:buClr>
              <a:buNone/>
              <a:defRPr/>
            </a:pPr>
            <a:r>
              <a:rPr lang="en-US" dirty="0"/>
              <a:t> Update command is used to modifies data of one or more records..</a:t>
            </a:r>
            <a:r>
              <a:rPr lang="en-US" altLang="en-US" dirty="0"/>
              <a:t> </a:t>
            </a:r>
          </a:p>
          <a:p>
            <a:pPr marL="438912" indent="-320040" defTabSz="457207">
              <a:buClr>
                <a:schemeClr val="bg2">
                  <a:lumMod val="40000"/>
                  <a:lumOff val="60000"/>
                </a:schemeClr>
              </a:buClr>
              <a:buNone/>
              <a:defRPr/>
            </a:pPr>
            <a:r>
              <a:rPr lang="en-US" altLang="en-US" dirty="0"/>
              <a:t>Use the Update and Set keywords and specify:</a:t>
            </a:r>
          </a:p>
          <a:p>
            <a:pPr marL="731520" lvl="1" indent="-274320" defTabSz="457207">
              <a:spcBef>
                <a:spcPct val="0"/>
              </a:spcBef>
              <a:buClr>
                <a:schemeClr val="bg2">
                  <a:lumMod val="40000"/>
                  <a:lumOff val="60000"/>
                </a:schemeClr>
              </a:buClr>
              <a:buFont typeface="Wingdings"/>
              <a:buChar char=""/>
              <a:defRPr/>
            </a:pPr>
            <a:r>
              <a:rPr lang="en-US" altLang="en-US" sz="2000" dirty="0"/>
              <a:t>table name</a:t>
            </a:r>
          </a:p>
          <a:p>
            <a:pPr marL="731520" lvl="1" indent="-274320" defTabSz="457207">
              <a:spcBef>
                <a:spcPct val="0"/>
              </a:spcBef>
              <a:buClr>
                <a:schemeClr val="bg2">
                  <a:lumMod val="40000"/>
                  <a:lumOff val="60000"/>
                </a:schemeClr>
              </a:buClr>
              <a:buFont typeface="Wingdings"/>
              <a:buChar char=""/>
              <a:defRPr/>
            </a:pPr>
            <a:r>
              <a:rPr lang="en-US" altLang="en-US" sz="2000" dirty="0"/>
              <a:t>field name(s)</a:t>
            </a:r>
          </a:p>
          <a:p>
            <a:pPr marL="731520" lvl="1" indent="-274320" defTabSz="457207">
              <a:spcBef>
                <a:spcPct val="0"/>
              </a:spcBef>
              <a:buClr>
                <a:schemeClr val="bg2">
                  <a:lumMod val="40000"/>
                  <a:lumOff val="60000"/>
                </a:schemeClr>
              </a:buClr>
              <a:buFont typeface="Wingdings"/>
              <a:buChar char=""/>
              <a:defRPr/>
            </a:pPr>
            <a:r>
              <a:rPr lang="en-US" altLang="en-US" sz="2000" dirty="0"/>
              <a:t>where clause </a:t>
            </a:r>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r>
              <a:rPr lang="en-US" altLang="en-US" b="1" u="sng" dirty="0"/>
              <a:t>SYNTAX:</a:t>
            </a:r>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b="1" u="sng" dirty="0"/>
          </a:p>
          <a:p>
            <a:pPr marL="438912" indent="-320040" defTabSz="457207">
              <a:spcBef>
                <a:spcPts val="0"/>
              </a:spcBef>
              <a:buClr>
                <a:schemeClr val="bg2">
                  <a:lumMod val="40000"/>
                  <a:lumOff val="60000"/>
                </a:schemeClr>
              </a:buClr>
              <a:buNone/>
              <a:defRPr/>
            </a:pPr>
            <a:endParaRPr lang="en-US" altLang="en-US" sz="2400" b="1" dirty="0">
              <a:latin typeface="Courier New" pitchFamily="49" charset="0"/>
            </a:endParaRPr>
          </a:p>
          <a:p>
            <a:pPr marL="0" indent="0" defTabSz="457207">
              <a:spcBef>
                <a:spcPts val="0"/>
              </a:spcBef>
              <a:buClr>
                <a:schemeClr val="bg2">
                  <a:lumMod val="40000"/>
                  <a:lumOff val="60000"/>
                </a:schemeClr>
              </a:buClr>
              <a:buNone/>
              <a:defRPr/>
            </a:pPr>
            <a:endParaRPr lang="en-US" dirty="0"/>
          </a:p>
        </p:txBody>
      </p:sp>
      <p:sp>
        <p:nvSpPr>
          <p:cNvPr id="5" name="Rounded Rectangle 4"/>
          <p:cNvSpPr/>
          <p:nvPr/>
        </p:nvSpPr>
        <p:spPr>
          <a:xfrm>
            <a:off x="3657600" y="5029200"/>
            <a:ext cx="6019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en-US" sz="2000" dirty="0"/>
              <a:t> </a:t>
            </a:r>
            <a:r>
              <a:rPr lang="en-US" sz="2400" b="1" dirty="0">
                <a:solidFill>
                  <a:schemeClr val="tx1"/>
                </a:solidFill>
              </a:rPr>
              <a:t>UPDATE</a:t>
            </a:r>
            <a:r>
              <a:rPr lang="en-US" sz="2400" dirty="0">
                <a:solidFill>
                  <a:schemeClr val="tx1"/>
                </a:solidFill>
              </a:rPr>
              <a:t> </a:t>
            </a:r>
            <a:r>
              <a:rPr lang="en-US" sz="2400" i="1" dirty="0">
                <a:solidFill>
                  <a:schemeClr val="tx1"/>
                </a:solidFill>
              </a:rPr>
              <a:t>table-name</a:t>
            </a:r>
            <a:r>
              <a:rPr lang="en-US" sz="2400" dirty="0">
                <a:solidFill>
                  <a:schemeClr val="tx1"/>
                </a:solidFill>
              </a:rPr>
              <a:t> set column-name = value </a:t>
            </a:r>
            <a:r>
              <a:rPr lang="en-US" sz="2400" i="1" dirty="0">
                <a:solidFill>
                  <a:schemeClr val="tx1"/>
                </a:solidFill>
              </a:rPr>
              <a:t>where</a:t>
            </a:r>
            <a:r>
              <a:rPr lang="en-US" sz="2400" dirty="0">
                <a:solidFill>
                  <a:schemeClr val="tx1"/>
                </a:solidFill>
              </a:rPr>
              <a:t> </a:t>
            </a:r>
            <a:r>
              <a:rPr lang="en-US" sz="2400" b="1" dirty="0">
                <a:solidFill>
                  <a:schemeClr val="tx1"/>
                </a:solidFill>
              </a:rPr>
              <a:t>condition</a:t>
            </a:r>
            <a:endParaRPr lang="en-US" altLang="en-US" sz="2400" dirty="0">
              <a:solidFill>
                <a:schemeClr val="tx1"/>
              </a:solidFill>
            </a:endParaRPr>
          </a:p>
        </p:txBody>
      </p:sp>
    </p:spTree>
    <p:extLst>
      <p:ext uri="{BB962C8B-B14F-4D97-AF65-F5344CB8AC3E}">
        <p14:creationId xmlns:p14="http://schemas.microsoft.com/office/powerpoint/2010/main" val="312989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1524000" y="274638"/>
            <a:ext cx="9144000" cy="939800"/>
          </a:xfrm>
        </p:spPr>
        <p:txBody>
          <a:bodyPr/>
          <a:lstStyle/>
          <a:p>
            <a:pPr eaLnBrk="1" hangingPunct="1"/>
            <a:r>
              <a:rPr lang="en-US" altLang="en-US"/>
              <a:t>Database Management System (DBMS)</a:t>
            </a:r>
          </a:p>
        </p:txBody>
      </p:sp>
      <p:sp>
        <p:nvSpPr>
          <p:cNvPr id="3" name="Content Placeholder 2"/>
          <p:cNvSpPr>
            <a:spLocks noGrp="1"/>
          </p:cNvSpPr>
          <p:nvPr>
            <p:ph idx="1"/>
          </p:nvPr>
        </p:nvSpPr>
        <p:spPr>
          <a:xfrm>
            <a:off x="1881188" y="1928814"/>
            <a:ext cx="8229600" cy="3900487"/>
          </a:xfrm>
        </p:spPr>
        <p:txBody>
          <a:bodyPr/>
          <a:lstStyle/>
          <a:p>
            <a:pPr algn="just">
              <a:spcBef>
                <a:spcPts val="1700"/>
              </a:spcBef>
              <a:defRPr/>
            </a:pPr>
            <a:r>
              <a:rPr lang="en-US" sz="2400" dirty="0"/>
              <a:t>It is a collection of related records and a set of programs that access and manipulate these records.</a:t>
            </a:r>
          </a:p>
          <a:p>
            <a:pPr algn="just">
              <a:spcBef>
                <a:spcPts val="1700"/>
              </a:spcBef>
              <a:defRPr/>
            </a:pPr>
            <a:r>
              <a:rPr lang="en-US" sz="2400" dirty="0"/>
              <a:t>DBMS provides an environment that is both convenient and efficient to use when there is a large volume of data and many transactions to be processed.</a:t>
            </a:r>
          </a:p>
          <a:p>
            <a:pPr algn="just">
              <a:spcBef>
                <a:spcPts val="1700"/>
              </a:spcBef>
              <a:defRPr/>
            </a:pPr>
            <a:r>
              <a:rPr lang="en-GB" sz="2400" dirty="0"/>
              <a:t>It enables the users to define, create, and maintain the database and provides controlled access to this database.</a:t>
            </a:r>
          </a:p>
          <a:p>
            <a:pPr eaLnBrk="1" hangingPunct="1">
              <a:defRPr/>
            </a:pPr>
            <a:endParaRPr lang="en-US" dirty="0"/>
          </a:p>
        </p:txBody>
      </p:sp>
    </p:spTree>
    <p:extLst>
      <p:ext uri="{BB962C8B-B14F-4D97-AF65-F5344CB8AC3E}">
        <p14:creationId xmlns:p14="http://schemas.microsoft.com/office/powerpoint/2010/main" val="26946310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505200" y="152400"/>
            <a:ext cx="6858000" cy="685800"/>
          </a:xfrm>
        </p:spPr>
        <p:txBody>
          <a:bodyPr vert="horz" lIns="92075" tIns="46038" rIns="92075" bIns="46038" rtlCol="0" anchor="ctr">
            <a:noAutofit/>
          </a:bodyPr>
          <a:lstStyle/>
          <a:p>
            <a:pPr defTabSz="457207">
              <a:defRPr/>
            </a:pPr>
            <a:r>
              <a:rPr lang="en-US" altLang="en-US" sz="3600" dirty="0">
                <a:solidFill>
                  <a:schemeClr val="accent1">
                    <a:satMod val="150000"/>
                  </a:schemeClr>
                </a:solidFill>
              </a:rPr>
              <a:t>DML - Updating Data in a Table</a:t>
            </a:r>
          </a:p>
        </p:txBody>
      </p:sp>
      <p:sp>
        <p:nvSpPr>
          <p:cNvPr id="27651" name="Rectangle 3"/>
          <p:cNvSpPr>
            <a:spLocks noGrp="1" noChangeArrowheads="1"/>
          </p:cNvSpPr>
          <p:nvPr>
            <p:ph idx="1"/>
          </p:nvPr>
        </p:nvSpPr>
        <p:spPr>
          <a:xfrm>
            <a:off x="1676400" y="762000"/>
            <a:ext cx="8382000" cy="6096000"/>
          </a:xfrm>
        </p:spPr>
        <p:txBody>
          <a:bodyPr vert="horz" lIns="92075" tIns="46038" rIns="92075" bIns="46038" rtlCol="0">
            <a:normAutofit/>
          </a:bodyPr>
          <a:lstStyle/>
          <a:p>
            <a:pPr marL="438912" indent="-320040" defTabSz="457207">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r>
              <a:rPr lang="en-US" altLang="en-US" b="1" u="sng" dirty="0"/>
              <a:t>EXAMPLE</a:t>
            </a:r>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r>
              <a:rPr lang="en-US" altLang="en-US" b="1" u="sng" dirty="0" err="1"/>
              <a:t>Ouput</a:t>
            </a:r>
            <a:r>
              <a:rPr lang="en-US" altLang="en-US" b="1" u="sng" dirty="0"/>
              <a:t>:</a:t>
            </a:r>
          </a:p>
          <a:p>
            <a:pPr marL="457200" lvl="1" indent="0" defTabSz="457207">
              <a:spcBef>
                <a:spcPct val="0"/>
              </a:spcBef>
              <a:buClr>
                <a:schemeClr val="bg2">
                  <a:lumMod val="40000"/>
                  <a:lumOff val="60000"/>
                </a:schemeClr>
              </a:buClr>
              <a:buNone/>
              <a:defRPr/>
            </a:pPr>
            <a:endParaRPr lang="en-US" altLang="en-US" b="1" u="sng" dirty="0"/>
          </a:p>
          <a:p>
            <a:pPr marL="438912" indent="-320040" defTabSz="457207">
              <a:spcBef>
                <a:spcPts val="0"/>
              </a:spcBef>
              <a:buClr>
                <a:schemeClr val="bg2">
                  <a:lumMod val="40000"/>
                  <a:lumOff val="60000"/>
                </a:schemeClr>
              </a:buClr>
              <a:buNone/>
              <a:defRPr/>
            </a:pPr>
            <a:endParaRPr lang="en-US" altLang="en-US" sz="2400" b="1" dirty="0">
              <a:latin typeface="Courier New" pitchFamily="49" charset="0"/>
            </a:endParaRPr>
          </a:p>
          <a:p>
            <a:pPr marL="0" indent="0" defTabSz="457207">
              <a:spcBef>
                <a:spcPts val="0"/>
              </a:spcBef>
              <a:buClr>
                <a:schemeClr val="bg2">
                  <a:lumMod val="40000"/>
                  <a:lumOff val="60000"/>
                </a:schemeClr>
              </a:buClr>
              <a:buNone/>
              <a:defRPr/>
            </a:pPr>
            <a:endParaRPr lang="en-US" dirty="0"/>
          </a:p>
        </p:txBody>
      </p:sp>
      <p:sp>
        <p:nvSpPr>
          <p:cNvPr id="6" name="Rounded Rectangle 5"/>
          <p:cNvSpPr/>
          <p:nvPr/>
        </p:nvSpPr>
        <p:spPr>
          <a:xfrm>
            <a:off x="2133600" y="2228850"/>
            <a:ext cx="82296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438912" indent="-320040">
              <a:lnSpc>
                <a:spcPct val="90000"/>
              </a:lnSpc>
              <a:defRPr/>
            </a:pPr>
            <a:r>
              <a:rPr lang="en-US" sz="2000" dirty="0"/>
              <a:t> </a:t>
            </a:r>
            <a:r>
              <a:rPr lang="en-US" sz="2400" dirty="0">
                <a:solidFill>
                  <a:schemeClr val="tx1"/>
                </a:solidFill>
              </a:rPr>
              <a:t>update</a:t>
            </a:r>
            <a:r>
              <a:rPr lang="en-US" sz="2400" b="1" dirty="0">
                <a:solidFill>
                  <a:schemeClr val="tx1"/>
                </a:solidFill>
              </a:rPr>
              <a:t> batch1706 </a:t>
            </a:r>
            <a:r>
              <a:rPr lang="en-US" sz="2400" dirty="0">
                <a:solidFill>
                  <a:schemeClr val="tx1"/>
                </a:solidFill>
              </a:rPr>
              <a:t>set  address=‘Islamabad’ </a:t>
            </a:r>
            <a:r>
              <a:rPr lang="en-US" sz="2400" dirty="0" err="1">
                <a:solidFill>
                  <a:schemeClr val="tx1"/>
                </a:solidFill>
              </a:rPr>
              <a:t>wheres_id</a:t>
            </a:r>
            <a:r>
              <a:rPr lang="en-US" sz="2400" dirty="0">
                <a:solidFill>
                  <a:schemeClr val="tx1"/>
                </a:solidFill>
              </a:rPr>
              <a:t>=102</a:t>
            </a:r>
          </a:p>
        </p:txBody>
      </p:sp>
      <p:graphicFrame>
        <p:nvGraphicFramePr>
          <p:cNvPr id="8" name="Table 7"/>
          <p:cNvGraphicFramePr>
            <a:graphicFrameLocks noGrp="1"/>
          </p:cNvGraphicFramePr>
          <p:nvPr/>
        </p:nvGraphicFramePr>
        <p:xfrm>
          <a:off x="2895601" y="4038600"/>
          <a:ext cx="6964362" cy="2393949"/>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660842">
                  <a:extLst>
                    <a:ext uri="{9D8B030D-6E8A-4147-A177-3AD203B41FA5}">
                      <a16:colId xmlns:a16="http://schemas.microsoft.com/office/drawing/2014/main" val="20004"/>
                    </a:ext>
                  </a:extLst>
                </a:gridCol>
              </a:tblGrid>
              <a:tr h="640463">
                <a:tc>
                  <a:txBody>
                    <a:bodyPr/>
                    <a:lstStyle/>
                    <a:p>
                      <a:r>
                        <a:rPr lang="en-US" sz="1800" dirty="0">
                          <a:solidFill>
                            <a:srgbClr val="7030A0"/>
                          </a:solidFill>
                        </a:rPr>
                        <a:t>S_ID</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71062">
                <a:tc>
                  <a:txBody>
                    <a:bodyPr/>
                    <a:lstStyle/>
                    <a:p>
                      <a:r>
                        <a:rPr lang="en-US" sz="1800" dirty="0">
                          <a:solidFill>
                            <a:srgbClr val="7030A0"/>
                          </a:solidFill>
                        </a:rPr>
                        <a:t>101</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640300">
                <a:tc>
                  <a:txBody>
                    <a:bodyPr/>
                    <a:lstStyle/>
                    <a:p>
                      <a:r>
                        <a:rPr lang="en-US" sz="1800" dirty="0">
                          <a:solidFill>
                            <a:srgbClr val="7030A0"/>
                          </a:solidFill>
                        </a:rPr>
                        <a:t>102</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FF0000"/>
                          </a:solidFill>
                        </a:rPr>
                        <a:t>islamabad</a:t>
                      </a:r>
                      <a:endParaRPr lang="en-US" sz="1800" b="1" dirty="0">
                        <a:solidFill>
                          <a:srgbClr val="FF000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1062">
                <a:tc>
                  <a:txBody>
                    <a:bodyPr/>
                    <a:lstStyle/>
                    <a:p>
                      <a:r>
                        <a:rPr lang="en-US" sz="1800" dirty="0">
                          <a:solidFill>
                            <a:srgbClr val="7030A0"/>
                          </a:solidFill>
                        </a:rPr>
                        <a:t>34</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nida</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lahore23</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zeeshan</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sidra</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371062">
                <a:tc>
                  <a:txBody>
                    <a:bodyPr/>
                    <a:lstStyle/>
                    <a:p>
                      <a:r>
                        <a:rPr lang="en-US" sz="1800" dirty="0">
                          <a:solidFill>
                            <a:srgbClr val="7030A0"/>
                          </a:solidFill>
                        </a:rPr>
                        <a:t>14</a:t>
                      </a: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hamza</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taimoor</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77807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505200" y="152400"/>
            <a:ext cx="6858000" cy="685800"/>
          </a:xfrm>
        </p:spPr>
        <p:txBody>
          <a:bodyPr vert="horz" lIns="92075" tIns="46038" rIns="92075" bIns="46038" rtlCol="0" anchor="ctr">
            <a:noAutofit/>
          </a:bodyPr>
          <a:lstStyle/>
          <a:p>
            <a:pPr defTabSz="457207">
              <a:defRPr/>
            </a:pPr>
            <a:r>
              <a:rPr lang="en-US" altLang="en-US" sz="3600" dirty="0">
                <a:solidFill>
                  <a:schemeClr val="accent1">
                    <a:satMod val="150000"/>
                  </a:schemeClr>
                </a:solidFill>
              </a:rPr>
              <a:t>DML - Updating Data in a Table</a:t>
            </a:r>
          </a:p>
        </p:txBody>
      </p:sp>
      <p:sp>
        <p:nvSpPr>
          <p:cNvPr id="27651" name="Rectangle 3"/>
          <p:cNvSpPr>
            <a:spLocks noGrp="1" noChangeArrowheads="1"/>
          </p:cNvSpPr>
          <p:nvPr>
            <p:ph idx="1"/>
          </p:nvPr>
        </p:nvSpPr>
        <p:spPr>
          <a:xfrm>
            <a:off x="1676400" y="762000"/>
            <a:ext cx="8382000" cy="6096000"/>
          </a:xfrm>
        </p:spPr>
        <p:txBody>
          <a:bodyPr vert="horz" lIns="92075" tIns="46038" rIns="92075" bIns="46038" rtlCol="0">
            <a:normAutofit/>
          </a:bodyPr>
          <a:lstStyle/>
          <a:p>
            <a:pPr marL="438912" indent="-320040" defTabSz="457207">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endParaRPr lang="en-US" altLang="en-US" dirty="0"/>
          </a:p>
          <a:p>
            <a:pPr marL="457200" lvl="1" indent="0" defTabSz="457207">
              <a:spcBef>
                <a:spcPct val="0"/>
              </a:spcBef>
              <a:buClr>
                <a:schemeClr val="bg2">
                  <a:lumMod val="40000"/>
                  <a:lumOff val="60000"/>
                </a:schemeClr>
              </a:buClr>
              <a:buNone/>
              <a:defRPr/>
            </a:pPr>
            <a:r>
              <a:rPr lang="en-US" altLang="en-US" b="1" u="sng" dirty="0"/>
              <a:t>EXAMPLE</a:t>
            </a:r>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endParaRPr lang="en-US" altLang="en-US" b="1" u="sng" dirty="0"/>
          </a:p>
          <a:p>
            <a:pPr marL="457200" lvl="1" indent="0" defTabSz="457207">
              <a:spcBef>
                <a:spcPct val="0"/>
              </a:spcBef>
              <a:buClr>
                <a:schemeClr val="bg2">
                  <a:lumMod val="40000"/>
                  <a:lumOff val="60000"/>
                </a:schemeClr>
              </a:buClr>
              <a:buNone/>
              <a:defRPr/>
            </a:pPr>
            <a:r>
              <a:rPr lang="en-US" altLang="en-US" b="1" u="sng" dirty="0" err="1"/>
              <a:t>Ouput</a:t>
            </a:r>
            <a:r>
              <a:rPr lang="en-US" altLang="en-US" b="1" u="sng" dirty="0"/>
              <a:t>:</a:t>
            </a:r>
          </a:p>
          <a:p>
            <a:pPr marL="457200" lvl="1" indent="0" defTabSz="457207">
              <a:spcBef>
                <a:spcPct val="0"/>
              </a:spcBef>
              <a:buClr>
                <a:schemeClr val="bg2">
                  <a:lumMod val="40000"/>
                  <a:lumOff val="60000"/>
                </a:schemeClr>
              </a:buClr>
              <a:buNone/>
              <a:defRPr/>
            </a:pPr>
            <a:endParaRPr lang="en-US" altLang="en-US" b="1" u="sng" dirty="0"/>
          </a:p>
          <a:p>
            <a:pPr marL="438912" indent="-320040" defTabSz="457207">
              <a:spcBef>
                <a:spcPts val="0"/>
              </a:spcBef>
              <a:buClr>
                <a:schemeClr val="bg2">
                  <a:lumMod val="40000"/>
                  <a:lumOff val="60000"/>
                </a:schemeClr>
              </a:buClr>
              <a:buNone/>
              <a:defRPr/>
            </a:pPr>
            <a:endParaRPr lang="en-US" altLang="en-US" sz="2400" b="1" dirty="0">
              <a:latin typeface="Courier New" pitchFamily="49" charset="0"/>
            </a:endParaRPr>
          </a:p>
          <a:p>
            <a:pPr marL="0" indent="0" defTabSz="457207">
              <a:spcBef>
                <a:spcPts val="0"/>
              </a:spcBef>
              <a:buClr>
                <a:schemeClr val="bg2">
                  <a:lumMod val="40000"/>
                  <a:lumOff val="60000"/>
                </a:schemeClr>
              </a:buClr>
              <a:buNone/>
              <a:defRPr/>
            </a:pPr>
            <a:endParaRPr lang="en-US" dirty="0"/>
          </a:p>
        </p:txBody>
      </p:sp>
      <p:sp>
        <p:nvSpPr>
          <p:cNvPr id="6" name="Rounded Rectangle 5"/>
          <p:cNvSpPr/>
          <p:nvPr/>
        </p:nvSpPr>
        <p:spPr>
          <a:xfrm>
            <a:off x="2133600" y="2775438"/>
            <a:ext cx="84582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UPDATE </a:t>
            </a:r>
            <a:r>
              <a:rPr lang="en-US" sz="2000" b="1" dirty="0">
                <a:solidFill>
                  <a:schemeClr val="tx1"/>
                </a:solidFill>
              </a:rPr>
              <a:t>batch1706</a:t>
            </a:r>
            <a:r>
              <a:rPr lang="en-US" sz="2000" dirty="0">
                <a:solidFill>
                  <a:schemeClr val="tx1"/>
                </a:solidFill>
              </a:rPr>
              <a:t> set </a:t>
            </a:r>
            <a:r>
              <a:rPr lang="en-US" sz="2000" dirty="0" err="1">
                <a:solidFill>
                  <a:schemeClr val="tx1"/>
                </a:solidFill>
              </a:rPr>
              <a:t>sname</a:t>
            </a:r>
            <a:r>
              <a:rPr lang="en-US" sz="2000" dirty="0">
                <a:solidFill>
                  <a:schemeClr val="tx1"/>
                </a:solidFill>
              </a:rPr>
              <a:t>=‘</a:t>
            </a:r>
            <a:r>
              <a:rPr lang="en-US" sz="2000" dirty="0" err="1">
                <a:solidFill>
                  <a:schemeClr val="tx1"/>
                </a:solidFill>
              </a:rPr>
              <a:t>tariq</a:t>
            </a:r>
            <a:r>
              <a:rPr lang="en-US" sz="2000" dirty="0">
                <a:solidFill>
                  <a:schemeClr val="tx1"/>
                </a:solidFill>
              </a:rPr>
              <a:t>', </a:t>
            </a:r>
            <a:r>
              <a:rPr lang="en-US" sz="2000" dirty="0" err="1">
                <a:solidFill>
                  <a:schemeClr val="tx1"/>
                </a:solidFill>
              </a:rPr>
              <a:t>lastname</a:t>
            </a:r>
            <a:r>
              <a:rPr lang="en-US" sz="2000" dirty="0">
                <a:solidFill>
                  <a:schemeClr val="tx1"/>
                </a:solidFill>
              </a:rPr>
              <a:t>=‘</a:t>
            </a:r>
            <a:r>
              <a:rPr lang="en-US" sz="2000" dirty="0" err="1">
                <a:solidFill>
                  <a:schemeClr val="tx1"/>
                </a:solidFill>
              </a:rPr>
              <a:t>shariq</a:t>
            </a:r>
            <a:r>
              <a:rPr lang="en-US" sz="2000" dirty="0">
                <a:solidFill>
                  <a:schemeClr val="tx1"/>
                </a:solidFill>
              </a:rPr>
              <a:t>’ where </a:t>
            </a:r>
            <a:r>
              <a:rPr lang="en-US" sz="2000" dirty="0" err="1">
                <a:solidFill>
                  <a:schemeClr val="tx1"/>
                </a:solidFill>
              </a:rPr>
              <a:t>s_id</a:t>
            </a:r>
            <a:r>
              <a:rPr lang="en-US" sz="2000" dirty="0">
                <a:solidFill>
                  <a:schemeClr val="tx1"/>
                </a:solidFill>
              </a:rPr>
              <a:t>=14</a:t>
            </a:r>
            <a:endParaRPr lang="en-US" sz="2000" dirty="0"/>
          </a:p>
        </p:txBody>
      </p:sp>
      <p:graphicFrame>
        <p:nvGraphicFramePr>
          <p:cNvPr id="8" name="Table 7"/>
          <p:cNvGraphicFramePr>
            <a:graphicFrameLocks noGrp="1"/>
          </p:cNvGraphicFramePr>
          <p:nvPr/>
        </p:nvGraphicFramePr>
        <p:xfrm>
          <a:off x="2819401" y="4343401"/>
          <a:ext cx="6964362" cy="2124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660842">
                  <a:extLst>
                    <a:ext uri="{9D8B030D-6E8A-4147-A177-3AD203B41FA5}">
                      <a16:colId xmlns:a16="http://schemas.microsoft.com/office/drawing/2014/main" val="20004"/>
                    </a:ext>
                  </a:extLst>
                </a:gridCol>
              </a:tblGrid>
              <a:tr h="640271">
                <a:tc>
                  <a:txBody>
                    <a:bodyPr/>
                    <a:lstStyle/>
                    <a:p>
                      <a:r>
                        <a:rPr lang="en-US" sz="1800" dirty="0">
                          <a:solidFill>
                            <a:srgbClr val="7030A0"/>
                          </a:solidFill>
                        </a:rPr>
                        <a:t>S_ID</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lastname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70951">
                <a:tc>
                  <a:txBody>
                    <a:bodyPr/>
                    <a:lstStyle/>
                    <a:p>
                      <a:r>
                        <a:rPr lang="en-US" sz="1800" dirty="0">
                          <a:solidFill>
                            <a:srgbClr val="7030A0"/>
                          </a:solidFill>
                        </a:rPr>
                        <a:t>101</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ahsan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tahir</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nadia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370951">
                <a:tc>
                  <a:txBody>
                    <a:bodyPr/>
                    <a:lstStyle/>
                    <a:p>
                      <a:r>
                        <a:rPr lang="en-US" sz="1800" dirty="0">
                          <a:solidFill>
                            <a:srgbClr val="7030A0"/>
                          </a:solidFill>
                        </a:rPr>
                        <a:t>102</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0951">
                <a:tc>
                  <a:txBody>
                    <a:bodyPr/>
                    <a:lstStyle/>
                    <a:p>
                      <a:r>
                        <a:rPr lang="en-US" sz="1800" dirty="0">
                          <a:solidFill>
                            <a:srgbClr val="7030A0"/>
                          </a:solidFill>
                        </a:rPr>
                        <a:t>34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nida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lahore23</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zeeshan</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sidra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370951">
                <a:tc>
                  <a:txBody>
                    <a:bodyPr/>
                    <a:lstStyle/>
                    <a:p>
                      <a:r>
                        <a:rPr lang="en-US" sz="1800" dirty="0">
                          <a:solidFill>
                            <a:srgbClr val="7030A0"/>
                          </a:solidFill>
                        </a:rPr>
                        <a:t>14</a:t>
                      </a: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tariq</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shariq</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T="45734" marB="457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3640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2205038" y="177800"/>
            <a:ext cx="6248400" cy="692150"/>
          </a:xfrm>
        </p:spPr>
        <p:txBody>
          <a:bodyPr vert="horz" lIns="92075" tIns="46038" rIns="92075" bIns="46038" rtlCol="0" anchor="ctr">
            <a:normAutofit/>
          </a:bodyPr>
          <a:lstStyle/>
          <a:p>
            <a:pPr defTabSz="457207">
              <a:defRPr/>
            </a:pPr>
            <a:r>
              <a:rPr lang="en-US" altLang="en-US" dirty="0">
                <a:solidFill>
                  <a:schemeClr val="accent1">
                    <a:satMod val="150000"/>
                  </a:schemeClr>
                </a:solidFill>
              </a:rPr>
              <a:t>DML-Deleting Records</a:t>
            </a:r>
          </a:p>
        </p:txBody>
      </p:sp>
      <p:sp>
        <p:nvSpPr>
          <p:cNvPr id="28675" name="Rectangle 2051"/>
          <p:cNvSpPr>
            <a:spLocks noGrp="1" noChangeArrowheads="1"/>
          </p:cNvSpPr>
          <p:nvPr>
            <p:ph idx="1"/>
          </p:nvPr>
        </p:nvSpPr>
        <p:spPr>
          <a:xfrm>
            <a:off x="2209800" y="1219200"/>
            <a:ext cx="8305800" cy="56388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sz="1800" dirty="0">
              <a:solidFill>
                <a:srgbClr val="000000"/>
              </a:solidFill>
            </a:endParaRPr>
          </a:p>
          <a:p>
            <a:pPr marL="438912" indent="-320040" defTabSz="457207">
              <a:spcBef>
                <a:spcPts val="0"/>
              </a:spcBef>
              <a:buClr>
                <a:schemeClr val="bg2">
                  <a:lumMod val="40000"/>
                  <a:lumOff val="60000"/>
                </a:schemeClr>
              </a:buClr>
              <a:buFont typeface="Wingdings 2"/>
              <a:buChar char=""/>
              <a:defRPr/>
            </a:pPr>
            <a:r>
              <a:rPr lang="en-US" sz="1800" dirty="0">
                <a:solidFill>
                  <a:srgbClr val="000000"/>
                </a:solidFill>
              </a:rPr>
              <a:t>Delete command is used to remove data from a table. </a:t>
            </a:r>
          </a:p>
          <a:p>
            <a:pPr marL="438912" indent="-320040" defTabSz="457207">
              <a:spcBef>
                <a:spcPts val="0"/>
              </a:spcBef>
              <a:buClr>
                <a:schemeClr val="bg2">
                  <a:lumMod val="40000"/>
                  <a:lumOff val="60000"/>
                </a:schemeClr>
              </a:buClr>
              <a:buFont typeface="Wingdings 2"/>
              <a:buChar char=""/>
              <a:defRPr/>
            </a:pPr>
            <a:r>
              <a:rPr lang="en-US" sz="1800" dirty="0">
                <a:solidFill>
                  <a:srgbClr val="000000"/>
                </a:solidFill>
              </a:rPr>
              <a:t>Delete command can also be used with condition to delete</a:t>
            </a:r>
          </a:p>
          <a:p>
            <a:pPr marL="118872" indent="0" defTabSz="457207">
              <a:spcBef>
                <a:spcPts val="0"/>
              </a:spcBef>
              <a:buClr>
                <a:schemeClr val="bg2">
                  <a:lumMod val="40000"/>
                  <a:lumOff val="60000"/>
                </a:schemeClr>
              </a:buClr>
              <a:buNone/>
              <a:defRPr/>
            </a:pPr>
            <a:r>
              <a:rPr lang="en-US" sz="1800" dirty="0">
                <a:solidFill>
                  <a:srgbClr val="000000"/>
                </a:solidFill>
              </a:rPr>
              <a:t>       a particular row.</a:t>
            </a:r>
            <a:endParaRPr lang="en-US" altLang="en-US" sz="1800" dirty="0"/>
          </a:p>
          <a:p>
            <a:pPr marL="118872" indent="0" defTabSz="457207">
              <a:spcBef>
                <a:spcPts val="0"/>
              </a:spcBef>
              <a:buClr>
                <a:schemeClr val="bg2">
                  <a:lumMod val="40000"/>
                  <a:lumOff val="60000"/>
                </a:schemeClr>
              </a:buClr>
              <a:buNone/>
              <a:defRPr/>
            </a:pPr>
            <a:r>
              <a:rPr lang="en-US" altLang="en-US" sz="1800" dirty="0"/>
              <a:t>   </a:t>
            </a:r>
            <a:r>
              <a:rPr lang="en-US" altLang="en-US" sz="1800" b="1" u="sng" dirty="0"/>
              <a:t>SYNTAX:</a:t>
            </a:r>
          </a:p>
          <a:p>
            <a:pPr marL="457200" lvl="1" indent="0" defTabSz="457207">
              <a:buClr>
                <a:schemeClr val="bg2">
                  <a:lumMod val="40000"/>
                  <a:lumOff val="60000"/>
                </a:schemeClr>
              </a:buClr>
              <a:buNone/>
              <a:defRPr/>
            </a:pPr>
            <a:endParaRPr lang="en-US" altLang="en-US"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r>
              <a:rPr lang="en-US" altLang="en-US" b="1" u="sng" dirty="0"/>
              <a:t>Example:</a:t>
            </a:r>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r>
              <a:rPr lang="en-US" altLang="en-US" b="1" u="sng" dirty="0"/>
              <a:t>Output:</a:t>
            </a:r>
          </a:p>
        </p:txBody>
      </p:sp>
      <p:sp>
        <p:nvSpPr>
          <p:cNvPr id="5" name="Rounded Rectangle 4"/>
          <p:cNvSpPr/>
          <p:nvPr/>
        </p:nvSpPr>
        <p:spPr>
          <a:xfrm>
            <a:off x="3810000" y="2609850"/>
            <a:ext cx="50292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t> </a:t>
            </a:r>
            <a:r>
              <a:rPr lang="en-US" sz="2000" b="1" dirty="0">
                <a:solidFill>
                  <a:schemeClr val="tx1"/>
                </a:solidFill>
              </a:rPr>
              <a:t>DELETE</a:t>
            </a:r>
            <a:r>
              <a:rPr lang="en-US" sz="2000" dirty="0">
                <a:solidFill>
                  <a:schemeClr val="tx1"/>
                </a:solidFill>
              </a:rPr>
              <a:t> from </a:t>
            </a:r>
            <a:r>
              <a:rPr lang="en-US" sz="2000" i="1" dirty="0">
                <a:solidFill>
                  <a:schemeClr val="tx1"/>
                </a:solidFill>
              </a:rPr>
              <a:t>table-name</a:t>
            </a:r>
            <a:endParaRPr lang="en-US" sz="2000" dirty="0">
              <a:solidFill>
                <a:schemeClr val="tx1"/>
              </a:solidFill>
            </a:endParaRPr>
          </a:p>
        </p:txBody>
      </p:sp>
      <p:sp>
        <p:nvSpPr>
          <p:cNvPr id="6" name="Rounded Rectangle 5"/>
          <p:cNvSpPr/>
          <p:nvPr/>
        </p:nvSpPr>
        <p:spPr>
          <a:xfrm>
            <a:off x="3962400" y="3657600"/>
            <a:ext cx="58674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 </a:t>
            </a:r>
          </a:p>
          <a:p>
            <a:pPr eaLnBrk="1" hangingPunct="1">
              <a:spcBef>
                <a:spcPct val="20000"/>
              </a:spcBef>
              <a:defRPr/>
            </a:pPr>
            <a:r>
              <a:rPr lang="en-US" sz="2000" dirty="0">
                <a:solidFill>
                  <a:schemeClr val="tx1"/>
                </a:solidFill>
              </a:rPr>
              <a:t>  </a:t>
            </a:r>
            <a:r>
              <a:rPr lang="en-US" dirty="0">
                <a:solidFill>
                  <a:schemeClr val="tx1"/>
                </a:solidFill>
              </a:rPr>
              <a:t>delete from </a:t>
            </a:r>
            <a:r>
              <a:rPr lang="en-US" b="1" dirty="0">
                <a:solidFill>
                  <a:schemeClr val="tx1"/>
                </a:solidFill>
              </a:rPr>
              <a:t>batch1706</a:t>
            </a:r>
            <a:r>
              <a:rPr lang="en-US" dirty="0">
                <a:solidFill>
                  <a:schemeClr val="tx1"/>
                </a:solidFill>
              </a:rPr>
              <a:t> where </a:t>
            </a:r>
            <a:r>
              <a:rPr lang="en-US" dirty="0" err="1">
                <a:solidFill>
                  <a:schemeClr val="tx1"/>
                </a:solidFill>
              </a:rPr>
              <a:t>sname</a:t>
            </a:r>
            <a:r>
              <a:rPr lang="en-US" dirty="0">
                <a:solidFill>
                  <a:schemeClr val="tx1"/>
                </a:solidFill>
              </a:rPr>
              <a:t>=‘</a:t>
            </a:r>
            <a:r>
              <a:rPr lang="en-US" dirty="0" err="1">
                <a:solidFill>
                  <a:schemeClr val="tx1"/>
                </a:solidFill>
              </a:rPr>
              <a:t>ahsan</a:t>
            </a:r>
            <a:r>
              <a:rPr lang="en-US" dirty="0">
                <a:solidFill>
                  <a:schemeClr val="tx1"/>
                </a:solidFill>
              </a:rPr>
              <a:t>‘</a:t>
            </a:r>
          </a:p>
        </p:txBody>
      </p:sp>
      <p:graphicFrame>
        <p:nvGraphicFramePr>
          <p:cNvPr id="7" name="Table 6"/>
          <p:cNvGraphicFramePr>
            <a:graphicFrameLocks noGrp="1"/>
          </p:cNvGraphicFramePr>
          <p:nvPr/>
        </p:nvGraphicFramePr>
        <p:xfrm>
          <a:off x="2843214" y="5186364"/>
          <a:ext cx="6962776" cy="1476375"/>
        </p:xfrm>
        <a:graphic>
          <a:graphicData uri="http://schemas.openxmlformats.org/drawingml/2006/table">
            <a:tbl>
              <a:tblPr firstRow="1" bandRow="1">
                <a:tableStyleId>{5C22544A-7EE6-4342-B048-85BDC9FD1C3A}</a:tableStyleId>
              </a:tblPr>
              <a:tblGrid>
                <a:gridCol w="1325578">
                  <a:extLst>
                    <a:ext uri="{9D8B030D-6E8A-4147-A177-3AD203B41FA5}">
                      <a16:colId xmlns:a16="http://schemas.microsoft.com/office/drawing/2014/main" val="20000"/>
                    </a:ext>
                  </a:extLst>
                </a:gridCol>
                <a:gridCol w="1325578">
                  <a:extLst>
                    <a:ext uri="{9D8B030D-6E8A-4147-A177-3AD203B41FA5}">
                      <a16:colId xmlns:a16="http://schemas.microsoft.com/office/drawing/2014/main" val="20001"/>
                    </a:ext>
                  </a:extLst>
                </a:gridCol>
                <a:gridCol w="1325578">
                  <a:extLst>
                    <a:ext uri="{9D8B030D-6E8A-4147-A177-3AD203B41FA5}">
                      <a16:colId xmlns:a16="http://schemas.microsoft.com/office/drawing/2014/main" val="20002"/>
                    </a:ext>
                  </a:extLst>
                </a:gridCol>
                <a:gridCol w="1325578">
                  <a:extLst>
                    <a:ext uri="{9D8B030D-6E8A-4147-A177-3AD203B41FA5}">
                      <a16:colId xmlns:a16="http://schemas.microsoft.com/office/drawing/2014/main" val="20003"/>
                    </a:ext>
                  </a:extLst>
                </a:gridCol>
                <a:gridCol w="1660464">
                  <a:extLst>
                    <a:ext uri="{9D8B030D-6E8A-4147-A177-3AD203B41FA5}">
                      <a16:colId xmlns:a16="http://schemas.microsoft.com/office/drawing/2014/main" val="20004"/>
                    </a:ext>
                  </a:extLst>
                </a:gridCol>
              </a:tblGrid>
              <a:tr h="365615">
                <a:tc>
                  <a:txBody>
                    <a:bodyPr/>
                    <a:lstStyle/>
                    <a:p>
                      <a:r>
                        <a:rPr lang="en-US" sz="1800" dirty="0">
                          <a:solidFill>
                            <a:srgbClr val="7030A0"/>
                          </a:solidFill>
                        </a:rPr>
                        <a:t>S_ID</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SName</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address</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b="1" dirty="0" err="1">
                          <a:solidFill>
                            <a:srgbClr val="7030A0"/>
                          </a:solidFill>
                        </a:rPr>
                        <a:t>lastname</a:t>
                      </a:r>
                      <a:r>
                        <a:rPr lang="en-US" sz="1800" b="1" dirty="0">
                          <a:solidFill>
                            <a:srgbClr val="7030A0"/>
                          </a:solidFill>
                        </a:rPr>
                        <a:t> </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mothername</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370253">
                <a:tc>
                  <a:txBody>
                    <a:bodyPr/>
                    <a:lstStyle/>
                    <a:p>
                      <a:r>
                        <a:rPr lang="en-US" sz="1800" dirty="0">
                          <a:solidFill>
                            <a:srgbClr val="7030A0"/>
                          </a:solidFill>
                        </a:rPr>
                        <a:t>102</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ansa</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sz="180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370253">
                <a:tc>
                  <a:txBody>
                    <a:bodyPr/>
                    <a:lstStyle/>
                    <a:p>
                      <a:r>
                        <a:rPr lang="en-US" sz="1800" dirty="0">
                          <a:solidFill>
                            <a:srgbClr val="7030A0"/>
                          </a:solidFill>
                        </a:rPr>
                        <a:t>34</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nida</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a:solidFill>
                            <a:srgbClr val="7030A0"/>
                          </a:solidFill>
                        </a:rPr>
                        <a:t>lahore23</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zeeshan</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sidra</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370253">
                <a:tc>
                  <a:txBody>
                    <a:bodyPr/>
                    <a:lstStyle/>
                    <a:p>
                      <a:r>
                        <a:rPr lang="en-US" sz="1800" dirty="0">
                          <a:solidFill>
                            <a:srgbClr val="7030A0"/>
                          </a:solidFill>
                        </a:rPr>
                        <a:t>14</a:t>
                      </a: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tariq</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karachi</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shariq</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800" dirty="0" err="1">
                          <a:solidFill>
                            <a:srgbClr val="7030A0"/>
                          </a:solidFill>
                        </a:rPr>
                        <a:t>rida</a:t>
                      </a:r>
                      <a:endParaRPr lang="en-US" sz="1800" dirty="0">
                        <a:solidFill>
                          <a:srgbClr val="7030A0"/>
                        </a:solidFill>
                      </a:endParaRPr>
                    </a:p>
                  </a:txBody>
                  <a:tcPr marL="91419" marR="91419" marT="45648" marB="4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015756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3657600" y="152400"/>
            <a:ext cx="6248400" cy="692150"/>
          </a:xfrm>
        </p:spPr>
        <p:txBody>
          <a:bodyPr vert="horz" lIns="92075" tIns="46038" rIns="92075" bIns="46038" rtlCol="0" anchor="ctr">
            <a:normAutofit/>
          </a:bodyPr>
          <a:lstStyle/>
          <a:p>
            <a:pPr defTabSz="457207">
              <a:defRPr/>
            </a:pPr>
            <a:r>
              <a:rPr lang="en-US" altLang="en-US">
                <a:solidFill>
                  <a:schemeClr val="accent1">
                    <a:satMod val="150000"/>
                  </a:schemeClr>
                </a:solidFill>
              </a:rPr>
              <a:t>DML-Deleting Records</a:t>
            </a:r>
          </a:p>
        </p:txBody>
      </p:sp>
      <p:sp>
        <p:nvSpPr>
          <p:cNvPr id="28675" name="Rectangle 2051"/>
          <p:cNvSpPr>
            <a:spLocks noGrp="1" noChangeArrowheads="1"/>
          </p:cNvSpPr>
          <p:nvPr>
            <p:ph idx="1"/>
          </p:nvPr>
        </p:nvSpPr>
        <p:spPr>
          <a:xfrm>
            <a:off x="2209800" y="1219200"/>
            <a:ext cx="8305800" cy="56388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sz="1800" dirty="0"/>
          </a:p>
          <a:p>
            <a:pPr marL="438912" indent="-320040" defTabSz="457207">
              <a:spcBef>
                <a:spcPts val="0"/>
              </a:spcBef>
              <a:buClr>
                <a:schemeClr val="bg2">
                  <a:lumMod val="40000"/>
                  <a:lumOff val="60000"/>
                </a:schemeClr>
              </a:buClr>
              <a:buNone/>
              <a:defRPr/>
            </a:pPr>
            <a:endParaRPr lang="en-US" sz="1800" dirty="0">
              <a:solidFill>
                <a:srgbClr val="000000"/>
              </a:solidFill>
            </a:endParaRPr>
          </a:p>
          <a:p>
            <a:pPr marL="438912" indent="-320040" defTabSz="457207">
              <a:spcBef>
                <a:spcPts val="0"/>
              </a:spcBef>
              <a:buClr>
                <a:schemeClr val="bg2">
                  <a:lumMod val="40000"/>
                  <a:lumOff val="60000"/>
                </a:schemeClr>
              </a:buClr>
              <a:buFont typeface="Wingdings 2"/>
              <a:buChar char=""/>
              <a:defRPr/>
            </a:pPr>
            <a:r>
              <a:rPr lang="en-US" sz="1800" dirty="0">
                <a:solidFill>
                  <a:srgbClr val="000000"/>
                </a:solidFill>
              </a:rPr>
              <a:t>Delete command is used to remove data from a table. </a:t>
            </a:r>
          </a:p>
          <a:p>
            <a:pPr marL="438912" indent="-320040" defTabSz="457207">
              <a:spcBef>
                <a:spcPts val="0"/>
              </a:spcBef>
              <a:buClr>
                <a:schemeClr val="bg2">
                  <a:lumMod val="40000"/>
                  <a:lumOff val="60000"/>
                </a:schemeClr>
              </a:buClr>
              <a:buFont typeface="Wingdings 2"/>
              <a:buChar char=""/>
              <a:defRPr/>
            </a:pPr>
            <a:r>
              <a:rPr lang="en-US" sz="1800" dirty="0">
                <a:solidFill>
                  <a:srgbClr val="000000"/>
                </a:solidFill>
              </a:rPr>
              <a:t>Delete command can also be used with condition to delete</a:t>
            </a:r>
          </a:p>
          <a:p>
            <a:pPr marL="118872" indent="0" defTabSz="457207">
              <a:spcBef>
                <a:spcPts val="0"/>
              </a:spcBef>
              <a:buClr>
                <a:schemeClr val="bg2">
                  <a:lumMod val="40000"/>
                  <a:lumOff val="60000"/>
                </a:schemeClr>
              </a:buClr>
              <a:buNone/>
              <a:defRPr/>
            </a:pPr>
            <a:r>
              <a:rPr lang="en-US" sz="1800" dirty="0">
                <a:solidFill>
                  <a:srgbClr val="000000"/>
                </a:solidFill>
              </a:rPr>
              <a:t>       a particular row.</a:t>
            </a:r>
            <a:endParaRPr lang="en-US" altLang="en-US" sz="1800" dirty="0"/>
          </a:p>
          <a:p>
            <a:pPr marL="438912" indent="-320040" defTabSz="457207">
              <a:spcBef>
                <a:spcPts val="0"/>
              </a:spcBef>
              <a:buClr>
                <a:schemeClr val="bg2">
                  <a:lumMod val="40000"/>
                  <a:lumOff val="60000"/>
                </a:schemeClr>
              </a:buClr>
              <a:buFont typeface="Wingdings 2"/>
              <a:buChar char=""/>
              <a:defRPr/>
            </a:pPr>
            <a:r>
              <a:rPr lang="en-US" altLang="en-US" sz="1800" dirty="0"/>
              <a:t>Use the Delete From keywords and specify:</a:t>
            </a:r>
          </a:p>
          <a:p>
            <a:pPr marL="731520" lvl="1" indent="-274320" defTabSz="457207">
              <a:buClr>
                <a:schemeClr val="bg2">
                  <a:lumMod val="40000"/>
                  <a:lumOff val="60000"/>
                </a:schemeClr>
              </a:buClr>
              <a:buFont typeface="Wingdings"/>
              <a:buChar char=""/>
              <a:defRPr/>
            </a:pPr>
            <a:r>
              <a:rPr lang="en-US" altLang="en-US" dirty="0"/>
              <a:t>table name</a:t>
            </a:r>
          </a:p>
          <a:p>
            <a:pPr marL="731520" lvl="1" indent="-274320" defTabSz="457207">
              <a:buClr>
                <a:schemeClr val="bg2">
                  <a:lumMod val="40000"/>
                  <a:lumOff val="60000"/>
                </a:schemeClr>
              </a:buClr>
              <a:buFont typeface="Wingdings"/>
              <a:buChar char=""/>
              <a:defRPr/>
            </a:pPr>
            <a:r>
              <a:rPr lang="en-US" altLang="en-US" dirty="0"/>
              <a:t>where clause (optional)</a:t>
            </a:r>
          </a:p>
          <a:p>
            <a:pPr marL="457200" lvl="1" indent="0" defTabSz="457207">
              <a:buClr>
                <a:schemeClr val="bg2">
                  <a:lumMod val="40000"/>
                  <a:lumOff val="60000"/>
                </a:schemeClr>
              </a:buClr>
              <a:buNone/>
              <a:defRPr/>
            </a:pPr>
            <a:r>
              <a:rPr lang="en-US" altLang="en-US" b="1" u="sng" dirty="0"/>
              <a:t> EXAMPLE:</a:t>
            </a:r>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r>
              <a:rPr lang="en-US" altLang="en-US" b="1" u="sng" dirty="0"/>
              <a:t>Output:</a:t>
            </a:r>
          </a:p>
          <a:p>
            <a:pPr marL="457200" lvl="1" indent="0" defTabSz="457207">
              <a:buClr>
                <a:schemeClr val="bg2">
                  <a:lumMod val="40000"/>
                  <a:lumOff val="60000"/>
                </a:schemeClr>
              </a:buClr>
              <a:buNone/>
              <a:defRPr/>
            </a:pPr>
            <a:endParaRPr lang="en-US" altLang="en-US" b="1" u="sng" dirty="0"/>
          </a:p>
        </p:txBody>
      </p:sp>
      <p:sp>
        <p:nvSpPr>
          <p:cNvPr id="6" name="Rounded Rectangle 5"/>
          <p:cNvSpPr/>
          <p:nvPr/>
        </p:nvSpPr>
        <p:spPr>
          <a:xfrm>
            <a:off x="4648200" y="3962400"/>
            <a:ext cx="5257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t> </a:t>
            </a:r>
            <a:r>
              <a:rPr lang="en-US" sz="2000" b="1" dirty="0">
                <a:solidFill>
                  <a:schemeClr val="tx1"/>
                </a:solidFill>
              </a:rPr>
              <a:t>DELETE</a:t>
            </a:r>
            <a:r>
              <a:rPr lang="en-US" sz="2000" dirty="0">
                <a:solidFill>
                  <a:schemeClr val="tx1"/>
                </a:solidFill>
              </a:rPr>
              <a:t> from </a:t>
            </a:r>
            <a:r>
              <a:rPr lang="en-US" sz="2000" b="1" dirty="0">
                <a:solidFill>
                  <a:schemeClr val="tx1"/>
                </a:solidFill>
              </a:rPr>
              <a:t>batch1706</a:t>
            </a:r>
            <a:endParaRPr lang="en-US" sz="2000" dirty="0">
              <a:solidFill>
                <a:schemeClr val="tx1"/>
              </a:solidFill>
            </a:endParaRPr>
          </a:p>
        </p:txBody>
      </p:sp>
      <p:graphicFrame>
        <p:nvGraphicFramePr>
          <p:cNvPr id="8" name="Content Placeholder 3"/>
          <p:cNvGraphicFramePr>
            <a:graphicFrameLocks/>
          </p:cNvGraphicFramePr>
          <p:nvPr/>
        </p:nvGraphicFramePr>
        <p:xfrm>
          <a:off x="3276601" y="5562600"/>
          <a:ext cx="6671603" cy="426720"/>
        </p:xfrm>
        <a:graphic>
          <a:graphicData uri="http://schemas.openxmlformats.org/drawingml/2006/table">
            <a:tbl>
              <a:tblPr>
                <a:tableStyleId>{284E427A-3D55-4303-BF80-6455036E1DE7}</a:tableStyleId>
              </a:tblPr>
              <a:tblGrid>
                <a:gridCol w="837162">
                  <a:extLst>
                    <a:ext uri="{9D8B030D-6E8A-4147-A177-3AD203B41FA5}">
                      <a16:colId xmlns:a16="http://schemas.microsoft.com/office/drawing/2014/main" val="20000"/>
                    </a:ext>
                  </a:extLst>
                </a:gridCol>
                <a:gridCol w="1073992">
                  <a:extLst>
                    <a:ext uri="{9D8B030D-6E8A-4147-A177-3AD203B41FA5}">
                      <a16:colId xmlns:a16="http://schemas.microsoft.com/office/drawing/2014/main" val="20001"/>
                    </a:ext>
                  </a:extLst>
                </a:gridCol>
                <a:gridCol w="1409959">
                  <a:extLst>
                    <a:ext uri="{9D8B030D-6E8A-4147-A177-3AD203B41FA5}">
                      <a16:colId xmlns:a16="http://schemas.microsoft.com/office/drawing/2014/main" val="20002"/>
                    </a:ext>
                  </a:extLst>
                </a:gridCol>
                <a:gridCol w="1676970">
                  <a:extLst>
                    <a:ext uri="{9D8B030D-6E8A-4147-A177-3AD203B41FA5}">
                      <a16:colId xmlns:a16="http://schemas.microsoft.com/office/drawing/2014/main" val="20003"/>
                    </a:ext>
                  </a:extLst>
                </a:gridCol>
                <a:gridCol w="1673520">
                  <a:extLst>
                    <a:ext uri="{9D8B030D-6E8A-4147-A177-3AD203B41FA5}">
                      <a16:colId xmlns:a16="http://schemas.microsoft.com/office/drawing/2014/main" val="20004"/>
                    </a:ext>
                  </a:extLst>
                </a:gridCol>
              </a:tblGrid>
              <a:tr h="350520">
                <a:tc>
                  <a:txBody>
                    <a:bodyPr/>
                    <a:lstStyle/>
                    <a:p>
                      <a:pPr algn="ctr" fontAlgn="t"/>
                      <a:r>
                        <a:rPr lang="en-US" b="1" dirty="0">
                          <a:effectLst/>
                        </a:rPr>
                        <a:t>S_id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b="1" dirty="0">
                          <a:effectLst/>
                        </a:rPr>
                        <a:t>SName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sz="1800" b="1" dirty="0">
                          <a:solidFill>
                            <a:schemeClr val="bg1"/>
                          </a:solidFill>
                        </a:rPr>
                        <a:t>address</a:t>
                      </a:r>
                      <a:endParaRPr lang="en-US" b="1" dirty="0">
                        <a:solidFill>
                          <a:schemeClr val="bg1"/>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sz="1800" b="1" dirty="0" err="1">
                          <a:solidFill>
                            <a:schemeClr val="bg1"/>
                          </a:solidFill>
                        </a:rPr>
                        <a:t>lastname</a:t>
                      </a:r>
                      <a:r>
                        <a:rPr lang="en-US" sz="1800" b="1" dirty="0">
                          <a:solidFill>
                            <a:schemeClr val="bg1"/>
                          </a:solidFill>
                        </a:rPr>
                        <a:t> </a:t>
                      </a:r>
                      <a:endParaRPr lang="en-US" b="1" dirty="0">
                        <a:solidFill>
                          <a:schemeClr val="bg1"/>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t"/>
                      <a:r>
                        <a:rPr lang="en-US" sz="1800" b="1" dirty="0">
                          <a:solidFill>
                            <a:schemeClr val="bg1"/>
                          </a:solidFill>
                        </a:rPr>
                        <a:t>mothername</a:t>
                      </a:r>
                      <a:endParaRPr lang="en-US" b="1" dirty="0">
                        <a:solidFill>
                          <a:schemeClr val="bg1"/>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52744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a:xfrm>
            <a:off x="3657600" y="152400"/>
            <a:ext cx="6248400" cy="692150"/>
          </a:xfrm>
        </p:spPr>
        <p:txBody>
          <a:bodyPr vert="horz" lIns="92075" tIns="46038" rIns="92075" bIns="46038" rtlCol="0" anchor="ctr">
            <a:normAutofit/>
          </a:bodyPr>
          <a:lstStyle/>
          <a:p>
            <a:pPr defTabSz="457207">
              <a:defRPr/>
            </a:pPr>
            <a:r>
              <a:rPr lang="en-US" altLang="en-US" dirty="0">
                <a:solidFill>
                  <a:schemeClr val="accent1">
                    <a:satMod val="150000"/>
                  </a:schemeClr>
                </a:solidFill>
              </a:rPr>
              <a:t>DML-Truncate</a:t>
            </a:r>
          </a:p>
        </p:txBody>
      </p:sp>
      <p:sp>
        <p:nvSpPr>
          <p:cNvPr id="28675" name="Rectangle 2051"/>
          <p:cNvSpPr>
            <a:spLocks noGrp="1" noChangeArrowheads="1"/>
          </p:cNvSpPr>
          <p:nvPr>
            <p:ph idx="1"/>
          </p:nvPr>
        </p:nvSpPr>
        <p:spPr>
          <a:xfrm>
            <a:off x="2209800" y="1219200"/>
            <a:ext cx="8305800" cy="5638800"/>
          </a:xfrm>
        </p:spPr>
        <p:txBody>
          <a:bodyPr vert="horz" lIns="92075" tIns="46038" rIns="92075" bIns="46038" rtlCol="0">
            <a:normAutofit/>
          </a:bodyPr>
          <a:lstStyle/>
          <a:p>
            <a:pPr marL="438912" indent="-320040" defTabSz="457207">
              <a:spcBef>
                <a:spcPts val="0"/>
              </a:spcBef>
              <a:buClr>
                <a:schemeClr val="bg2">
                  <a:lumMod val="40000"/>
                  <a:lumOff val="60000"/>
                </a:schemeClr>
              </a:buClr>
              <a:buNone/>
              <a:defRPr/>
            </a:pPr>
            <a:endParaRPr lang="en-US" altLang="en-US" sz="1800" dirty="0"/>
          </a:p>
          <a:p>
            <a:pPr marL="438912" indent="-320040" defTabSz="457207">
              <a:spcBef>
                <a:spcPts val="0"/>
              </a:spcBef>
              <a:buClr>
                <a:schemeClr val="bg2">
                  <a:lumMod val="40000"/>
                  <a:lumOff val="60000"/>
                </a:schemeClr>
              </a:buClr>
              <a:buNone/>
              <a:defRPr/>
            </a:pPr>
            <a:endParaRPr lang="en-US" sz="1800" dirty="0">
              <a:solidFill>
                <a:srgbClr val="000000"/>
              </a:solidFill>
            </a:endParaRPr>
          </a:p>
          <a:p>
            <a:pPr marL="342906" indent="-342906" defTabSz="457207">
              <a:buClr>
                <a:schemeClr val="bg2">
                  <a:lumMod val="40000"/>
                  <a:lumOff val="60000"/>
                </a:schemeClr>
              </a:buClr>
              <a:buFont typeface="Wingdings 3" charset="2"/>
              <a:buChar char=""/>
              <a:defRPr/>
            </a:pPr>
            <a:r>
              <a:rPr lang="en-US" sz="1800" dirty="0"/>
              <a:t>The SQL </a:t>
            </a:r>
            <a:r>
              <a:rPr lang="en-US" sz="1800" b="1" dirty="0"/>
              <a:t>TRUNCATE TABLE</a:t>
            </a:r>
            <a:r>
              <a:rPr lang="en-US" sz="1800" dirty="0"/>
              <a:t> command is used to delete complete data from an existing table</a:t>
            </a:r>
          </a:p>
          <a:p>
            <a:pPr marL="118872" indent="0" defTabSz="457207">
              <a:buClr>
                <a:schemeClr val="bg2">
                  <a:lumMod val="40000"/>
                  <a:lumOff val="60000"/>
                </a:schemeClr>
              </a:buClr>
              <a:buNone/>
              <a:defRPr/>
            </a:pPr>
            <a:r>
              <a:rPr lang="en-US" sz="1800" b="1" i="1" dirty="0"/>
              <a:t>      </a:t>
            </a:r>
            <a:r>
              <a:rPr lang="en-US" sz="1800" b="1" u="sng" dirty="0"/>
              <a:t>SYNTAX:</a:t>
            </a:r>
            <a:endParaRPr lang="en-US" altLang="en-US" sz="1800" b="1" u="sng"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endParaRPr lang="en-US" altLang="en-US" b="1" u="sng" dirty="0"/>
          </a:p>
          <a:p>
            <a:pPr marL="457200" lvl="1" indent="0" defTabSz="457207">
              <a:buClr>
                <a:schemeClr val="bg2">
                  <a:lumMod val="40000"/>
                  <a:lumOff val="60000"/>
                </a:schemeClr>
              </a:buClr>
              <a:buNone/>
              <a:defRPr/>
            </a:pPr>
            <a:r>
              <a:rPr lang="en-US" altLang="en-US" b="1" u="sng" dirty="0"/>
              <a:t>EXAMPLE:</a:t>
            </a:r>
          </a:p>
          <a:p>
            <a:pPr marL="457200" lvl="1" indent="0" defTabSz="457207">
              <a:buClr>
                <a:schemeClr val="bg2">
                  <a:lumMod val="40000"/>
                  <a:lumOff val="60000"/>
                </a:schemeClr>
              </a:buClr>
              <a:buNone/>
              <a:defRPr/>
            </a:pPr>
            <a:endParaRPr lang="en-US" altLang="en-US" b="1" u="sng" dirty="0"/>
          </a:p>
        </p:txBody>
      </p:sp>
      <p:sp>
        <p:nvSpPr>
          <p:cNvPr id="6" name="Rounded Rectangle 5"/>
          <p:cNvSpPr/>
          <p:nvPr/>
        </p:nvSpPr>
        <p:spPr>
          <a:xfrm>
            <a:off x="4152900" y="2895600"/>
            <a:ext cx="52578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8872">
              <a:spcBef>
                <a:spcPct val="20000"/>
              </a:spcBef>
              <a:defRPr/>
            </a:pPr>
            <a:r>
              <a:rPr lang="en-US" sz="2000" dirty="0">
                <a:solidFill>
                  <a:schemeClr val="tx1"/>
                </a:solidFill>
              </a:rPr>
              <a:t>TRUNCATE TABLE </a:t>
            </a:r>
            <a:r>
              <a:rPr lang="en-US" sz="2000" dirty="0" err="1">
                <a:solidFill>
                  <a:schemeClr val="tx1"/>
                </a:solidFill>
              </a:rPr>
              <a:t>table</a:t>
            </a:r>
            <a:r>
              <a:rPr lang="en-US" sz="2000" dirty="0">
                <a:solidFill>
                  <a:schemeClr val="tx1"/>
                </a:solidFill>
              </a:rPr>
              <a:t> name</a:t>
            </a:r>
          </a:p>
        </p:txBody>
      </p:sp>
      <p:sp>
        <p:nvSpPr>
          <p:cNvPr id="7" name="Rounded Rectangle 6"/>
          <p:cNvSpPr/>
          <p:nvPr/>
        </p:nvSpPr>
        <p:spPr>
          <a:xfrm>
            <a:off x="4177585" y="4438650"/>
            <a:ext cx="4953000" cy="876300"/>
          </a:xfrm>
          <a:prstGeom prst="roundRect">
            <a:avLst/>
          </a:prstGeom>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defRPr/>
            </a:pPr>
            <a:r>
              <a:rPr lang="en-US" sz="2000" dirty="0">
                <a:solidFill>
                  <a:schemeClr val="tx1"/>
                </a:solidFill>
              </a:rPr>
              <a:t> </a:t>
            </a:r>
          </a:p>
          <a:p>
            <a:pPr marL="118872">
              <a:spcBef>
                <a:spcPct val="20000"/>
              </a:spcBef>
              <a:defRPr/>
            </a:pPr>
            <a:r>
              <a:rPr lang="en-US" sz="2000" dirty="0">
                <a:solidFill>
                  <a:schemeClr val="tx1"/>
                </a:solidFill>
              </a:rPr>
              <a:t>TRUNCATE TABLE </a:t>
            </a:r>
            <a:r>
              <a:rPr lang="en-US" sz="2000" b="1" dirty="0">
                <a:solidFill>
                  <a:schemeClr val="tx1"/>
                </a:solidFill>
              </a:rPr>
              <a:t>batch1706 </a:t>
            </a:r>
            <a:endParaRPr lang="en-US" sz="2000" dirty="0">
              <a:solidFill>
                <a:schemeClr val="tx1"/>
              </a:solidFill>
            </a:endParaRPr>
          </a:p>
        </p:txBody>
      </p:sp>
    </p:spTree>
    <p:extLst>
      <p:ext uri="{BB962C8B-B14F-4D97-AF65-F5344CB8AC3E}">
        <p14:creationId xmlns:p14="http://schemas.microsoft.com/office/powerpoint/2010/main" val="22829670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noChangeArrowheads="1"/>
          </p:cNvSpPr>
          <p:nvPr>
            <p:ph type="ctrTitle"/>
          </p:nvPr>
        </p:nvSpPr>
        <p:spPr/>
        <p:txBody>
          <a:bodyPr/>
          <a:lstStyle/>
          <a:p>
            <a:r>
              <a:rPr lang="en-US" altLang="en-US"/>
              <a:t>SQL STATEMENTS</a:t>
            </a:r>
          </a:p>
        </p:txBody>
      </p:sp>
    </p:spTree>
    <p:extLst>
      <p:ext uri="{BB962C8B-B14F-4D97-AF65-F5344CB8AC3E}">
        <p14:creationId xmlns:p14="http://schemas.microsoft.com/office/powerpoint/2010/main" val="3882476575"/>
      </p:ext>
    </p:extLst>
  </p:cSld>
  <p:clrMapOvr>
    <a:masterClrMapping/>
  </p:clrMapOvr>
  <p:transition spd="slow">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p:txBody>
          <a:bodyPr>
            <a:normAutofit fontScale="90000"/>
          </a:bodyPr>
          <a:lstStyle/>
          <a:p>
            <a:pPr eaLnBrk="1" hangingPunct="1"/>
            <a:r>
              <a:rPr lang="en-US" altLang="en-US" sz="4000"/>
              <a:t>1.Selecting Data</a:t>
            </a:r>
            <a:br>
              <a:rPr lang="en-US" altLang="en-US" sz="4000"/>
            </a:br>
            <a:endParaRPr lang="en-US" altLang="en-US" sz="4000"/>
          </a:p>
        </p:txBody>
      </p:sp>
      <p:sp>
        <p:nvSpPr>
          <p:cNvPr id="96259" name="Rectangle 3"/>
          <p:cNvSpPr>
            <a:spLocks noGrp="1" noChangeArrowheads="1"/>
          </p:cNvSpPr>
          <p:nvPr>
            <p:ph type="body" sz="half" idx="1"/>
          </p:nvPr>
        </p:nvSpPr>
        <p:spPr>
          <a:xfrm>
            <a:off x="2057400" y="1143000"/>
            <a:ext cx="7924800" cy="5410200"/>
          </a:xfrm>
        </p:spPr>
        <p:txBody>
          <a:bodyPr>
            <a:normAutofit/>
          </a:bodyPr>
          <a:lstStyle/>
          <a:p>
            <a:pPr eaLnBrk="1" hangingPunct="1">
              <a:lnSpc>
                <a:spcPct val="80000"/>
              </a:lnSpc>
              <a:defRPr/>
            </a:pPr>
            <a:r>
              <a:rPr lang="en-US" sz="2000" dirty="0"/>
              <a:t>The </a:t>
            </a:r>
            <a:r>
              <a:rPr lang="en-US" sz="2000" b="1" dirty="0"/>
              <a:t>select</a:t>
            </a:r>
            <a:r>
              <a:rPr lang="en-US" sz="2000" dirty="0"/>
              <a:t> statement is used to query the database and retrieve selected data that match the criteria that you specify. Here is the format of a simple select statement:</a:t>
            </a:r>
          </a:p>
          <a:p>
            <a:pPr eaLnBrk="1" hangingPunct="1">
              <a:lnSpc>
                <a:spcPct val="80000"/>
              </a:lnSpc>
              <a:defRPr/>
            </a:pPr>
            <a:endParaRPr lang="en-US" sz="2000" dirty="0"/>
          </a:p>
          <a:p>
            <a:pPr algn="ctr">
              <a:lnSpc>
                <a:spcPct val="80000"/>
              </a:lnSpc>
              <a:buFontTx/>
              <a:buNone/>
              <a:defRPr/>
            </a:pPr>
            <a:r>
              <a:rPr lang="en-US" sz="2000" dirty="0">
                <a:solidFill>
                  <a:schemeClr val="accent3">
                    <a:lumMod val="40000"/>
                    <a:lumOff val="60000"/>
                  </a:schemeClr>
                </a:solidFill>
              </a:rPr>
              <a:t> SELECT * FROM Table1</a:t>
            </a:r>
          </a:p>
          <a:p>
            <a:pPr>
              <a:lnSpc>
                <a:spcPct val="80000"/>
              </a:lnSpc>
              <a:buFontTx/>
              <a:buNone/>
              <a:defRPr/>
            </a:pPr>
            <a:endParaRPr lang="en-US" sz="2000" dirty="0">
              <a:solidFill>
                <a:schemeClr val="accent3">
                  <a:lumMod val="40000"/>
                  <a:lumOff val="60000"/>
                </a:schemeClr>
              </a:solidFill>
            </a:endParaRPr>
          </a:p>
          <a:p>
            <a:pPr>
              <a:lnSpc>
                <a:spcPct val="80000"/>
              </a:lnSpc>
              <a:defRPr/>
            </a:pPr>
            <a:r>
              <a:rPr lang="en-US" sz="2000" dirty="0"/>
              <a:t>The column names that follow the select keyword determine which columns will be returned in the results. You can select as many column names that you'd like, or you can use a "*" to select all columns.</a:t>
            </a:r>
          </a:p>
          <a:p>
            <a:pPr>
              <a:lnSpc>
                <a:spcPct val="80000"/>
              </a:lnSpc>
              <a:defRPr/>
            </a:pPr>
            <a:endParaRPr lang="en-US" sz="2000" dirty="0"/>
          </a:p>
          <a:p>
            <a:pPr>
              <a:lnSpc>
                <a:spcPct val="80000"/>
              </a:lnSpc>
              <a:buFontTx/>
              <a:buNone/>
              <a:defRPr/>
            </a:pPr>
            <a:r>
              <a:rPr lang="en-US" sz="2000" dirty="0">
                <a:solidFill>
                  <a:schemeClr val="accent3">
                    <a:lumMod val="40000"/>
                    <a:lumOff val="60000"/>
                  </a:schemeClr>
                </a:solidFill>
              </a:rPr>
              <a:t>			</a:t>
            </a:r>
          </a:p>
          <a:p>
            <a:pPr algn="ctr">
              <a:lnSpc>
                <a:spcPct val="80000"/>
              </a:lnSpc>
              <a:buFontTx/>
              <a:buNone/>
              <a:defRPr/>
            </a:pPr>
            <a:r>
              <a:rPr lang="en-US" sz="2000" dirty="0">
                <a:solidFill>
                  <a:schemeClr val="accent3">
                    <a:lumMod val="40000"/>
                    <a:lumOff val="60000"/>
                  </a:schemeClr>
                </a:solidFill>
              </a:rPr>
              <a:t>	SELECT Column1, Column2, Column3, </a:t>
            </a:r>
          </a:p>
          <a:p>
            <a:pPr algn="ctr">
              <a:lnSpc>
                <a:spcPct val="80000"/>
              </a:lnSpc>
              <a:buFontTx/>
              <a:buNone/>
              <a:defRPr/>
            </a:pPr>
            <a:r>
              <a:rPr lang="en-US" sz="2000" dirty="0">
                <a:solidFill>
                  <a:schemeClr val="accent3">
                    <a:lumMod val="40000"/>
                    <a:lumOff val="60000"/>
                  </a:schemeClr>
                </a:solidFill>
              </a:rPr>
              <a:t>FROM Table1</a:t>
            </a:r>
          </a:p>
          <a:p>
            <a:pPr>
              <a:lnSpc>
                <a:spcPct val="80000"/>
              </a:lnSpc>
              <a:buFontTx/>
              <a:buNone/>
              <a:defRPr/>
            </a:pPr>
            <a:endParaRPr lang="en-US" sz="2000" dirty="0">
              <a:solidFill>
                <a:schemeClr val="accent3">
                  <a:lumMod val="40000"/>
                  <a:lumOff val="60000"/>
                </a:schemeClr>
              </a:solidFill>
            </a:endParaRPr>
          </a:p>
          <a:p>
            <a:pPr eaLnBrk="1" hangingPunct="1">
              <a:lnSpc>
                <a:spcPct val="80000"/>
              </a:lnSpc>
              <a:defRPr/>
            </a:pPr>
            <a:r>
              <a:rPr lang="en-US" sz="2000" dirty="0"/>
              <a:t>The table name that follows the keyword </a:t>
            </a:r>
            <a:r>
              <a:rPr lang="en-US" sz="2000" b="1" dirty="0"/>
              <a:t>from</a:t>
            </a:r>
            <a:r>
              <a:rPr lang="en-US" sz="2000" dirty="0"/>
              <a:t> specifies the table that will be queried to retrieve the desired results.</a:t>
            </a:r>
          </a:p>
        </p:txBody>
      </p:sp>
    </p:spTree>
    <p:extLst>
      <p:ext uri="{BB962C8B-B14F-4D97-AF65-F5344CB8AC3E}">
        <p14:creationId xmlns:p14="http://schemas.microsoft.com/office/powerpoint/2010/main" val="2368891673"/>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noChangeArrowheads="1"/>
          </p:cNvSpPr>
          <p:nvPr>
            <p:ph type="title"/>
          </p:nvPr>
        </p:nvSpPr>
        <p:spPr/>
        <p:txBody>
          <a:bodyPr/>
          <a:lstStyle/>
          <a:p>
            <a:r>
              <a:rPr lang="en-US" altLang="en-US" b="1"/>
              <a:t>SQL DISTINCT</a:t>
            </a:r>
            <a:endParaRPr lang="en-US" altLang="en-US"/>
          </a:p>
        </p:txBody>
      </p:sp>
      <p:sp>
        <p:nvSpPr>
          <p:cNvPr id="133123" name="Text Placeholder 2"/>
          <p:cNvSpPr>
            <a:spLocks noGrp="1" noChangeArrowheads="1"/>
          </p:cNvSpPr>
          <p:nvPr>
            <p:ph type="body" sz="half" idx="1"/>
          </p:nvPr>
        </p:nvSpPr>
        <p:spPr>
          <a:xfrm>
            <a:off x="1981200" y="1600201"/>
            <a:ext cx="8382000" cy="4525963"/>
          </a:xfrm>
        </p:spPr>
        <p:txBody>
          <a:bodyPr/>
          <a:lstStyle/>
          <a:p>
            <a:r>
              <a:rPr lang="en-US" altLang="en-US"/>
              <a:t>The </a:t>
            </a:r>
            <a:r>
              <a:rPr lang="en-US" altLang="en-US" b="1"/>
              <a:t>SQL DISTINCT</a:t>
            </a:r>
            <a:r>
              <a:rPr lang="en-US" altLang="en-US"/>
              <a:t> clause is used together with the SQL SELECT keyword, to return a dataset with unique entries for certain database table column. </a:t>
            </a:r>
          </a:p>
          <a:p>
            <a:r>
              <a:rPr lang="en-US" altLang="en-US"/>
              <a:t>SQL </a:t>
            </a:r>
            <a:r>
              <a:rPr lang="en-US" altLang="en-US" b="1" i="1"/>
              <a:t>SELECT DISTINCT</a:t>
            </a:r>
            <a:r>
              <a:rPr lang="en-US" altLang="en-US"/>
              <a:t> is a very useful way to eliminate retrieving duplicate data reserved for very specific situations.</a:t>
            </a:r>
          </a:p>
        </p:txBody>
      </p:sp>
    </p:spTree>
    <p:extLst>
      <p:ext uri="{BB962C8B-B14F-4D97-AF65-F5344CB8AC3E}">
        <p14:creationId xmlns:p14="http://schemas.microsoft.com/office/powerpoint/2010/main" val="1341530395"/>
      </p:ext>
    </p:extLst>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type="body" sz="half" idx="1"/>
          </p:nvPr>
        </p:nvSpPr>
        <p:spPr>
          <a:xfrm>
            <a:off x="1981200" y="228600"/>
            <a:ext cx="8001000" cy="990600"/>
          </a:xfrm>
        </p:spPr>
        <p:txBody>
          <a:bodyPr>
            <a:normAutofit/>
          </a:bodyPr>
          <a:lstStyle/>
          <a:p>
            <a:pPr>
              <a:defRPr/>
            </a:pPr>
            <a:r>
              <a:rPr lang="en-US" dirty="0"/>
              <a:t>We will use our Customers database table to illustrate the usage of </a:t>
            </a:r>
            <a:r>
              <a:rPr lang="en-US" b="1" dirty="0"/>
              <a:t>SQL DISTINCT</a:t>
            </a:r>
            <a:r>
              <a:rPr lang="en-US" dirty="0"/>
              <a:t>. </a:t>
            </a:r>
          </a:p>
        </p:txBody>
      </p:sp>
      <p:graphicFrame>
        <p:nvGraphicFramePr>
          <p:cNvPr id="6" name="Table 5"/>
          <p:cNvGraphicFramePr>
            <a:graphicFrameLocks noGrp="1"/>
          </p:cNvGraphicFramePr>
          <p:nvPr/>
        </p:nvGraphicFramePr>
        <p:xfrm>
          <a:off x="2209800" y="1447801"/>
          <a:ext cx="8229600" cy="2930575"/>
        </p:xfrm>
        <a:graphic>
          <a:graphicData uri="http://schemas.openxmlformats.org/drawingml/2006/table">
            <a:tbl>
              <a:tblPr firstRow="1" bandRow="1">
                <a:tableStyleId>{7DF18680-E054-41AD-8BC1-D1AEF772440D}</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543">
                <a:tc>
                  <a:txBody>
                    <a:bodyPr/>
                    <a:lstStyle/>
                    <a:p>
                      <a:r>
                        <a:rPr lang="en-US" sz="1800" dirty="0" err="1"/>
                        <a:t>FirstName</a:t>
                      </a:r>
                      <a:endParaRPr lang="en-US" sz="1800" dirty="0"/>
                    </a:p>
                  </a:txBody>
                  <a:tcPr marT="45684" marB="45684" anchor="ctr"/>
                </a:tc>
                <a:tc>
                  <a:txBody>
                    <a:bodyPr/>
                    <a:lstStyle/>
                    <a:p>
                      <a:r>
                        <a:rPr lang="en-US" sz="1800"/>
                        <a:t>LastName</a:t>
                      </a:r>
                    </a:p>
                  </a:txBody>
                  <a:tcPr marT="45684" marB="45684" anchor="ctr"/>
                </a:tc>
                <a:tc>
                  <a:txBody>
                    <a:bodyPr/>
                    <a:lstStyle/>
                    <a:p>
                      <a:r>
                        <a:rPr lang="en-US" sz="1800" dirty="0"/>
                        <a:t>Email</a:t>
                      </a:r>
                    </a:p>
                  </a:txBody>
                  <a:tcPr marT="45684" marB="45684" anchor="ctr"/>
                </a:tc>
                <a:tc>
                  <a:txBody>
                    <a:bodyPr/>
                    <a:lstStyle/>
                    <a:p>
                      <a:r>
                        <a:rPr lang="en-US" sz="1800"/>
                        <a:t>DOB</a:t>
                      </a:r>
                    </a:p>
                  </a:txBody>
                  <a:tcPr marT="45684" marB="45684" anchor="ctr"/>
                </a:tc>
                <a:tc>
                  <a:txBody>
                    <a:bodyPr/>
                    <a:lstStyle/>
                    <a:p>
                      <a:r>
                        <a:rPr lang="en-US" sz="1800"/>
                        <a:t>Phone</a:t>
                      </a:r>
                    </a:p>
                  </a:txBody>
                  <a:tcPr marT="45684" marB="45684" anchor="ctr"/>
                </a:tc>
                <a:extLst>
                  <a:ext uri="{0D108BD9-81ED-4DB2-BD59-A6C34878D82A}">
                    <a16:rowId xmlns:a16="http://schemas.microsoft.com/office/drawing/2014/main" val="10000"/>
                  </a:ext>
                </a:extLst>
              </a:tr>
              <a:tr h="639996">
                <a:tc>
                  <a:txBody>
                    <a:bodyPr/>
                    <a:lstStyle/>
                    <a:p>
                      <a:r>
                        <a:rPr lang="en-US" sz="1800"/>
                        <a:t>John</a:t>
                      </a:r>
                    </a:p>
                  </a:txBody>
                  <a:tcPr marT="45684" marB="45684" anchor="ctr"/>
                </a:tc>
                <a:tc>
                  <a:txBody>
                    <a:bodyPr/>
                    <a:lstStyle/>
                    <a:p>
                      <a:r>
                        <a:rPr lang="en-US" sz="1800" dirty="0"/>
                        <a:t>Smith</a:t>
                      </a:r>
                    </a:p>
                  </a:txBody>
                  <a:tcPr marT="45684" marB="45684" anchor="ctr"/>
                </a:tc>
                <a:tc>
                  <a:txBody>
                    <a:bodyPr/>
                    <a:lstStyle/>
                    <a:p>
                      <a:r>
                        <a:rPr lang="en-US" sz="1800" dirty="0"/>
                        <a:t>John.Smith@yahoo.com</a:t>
                      </a:r>
                    </a:p>
                  </a:txBody>
                  <a:tcPr marT="45684" marB="45684" anchor="ctr"/>
                </a:tc>
                <a:tc>
                  <a:txBody>
                    <a:bodyPr/>
                    <a:lstStyle/>
                    <a:p>
                      <a:r>
                        <a:rPr lang="en-US" sz="1800"/>
                        <a:t>2/4/1968</a:t>
                      </a:r>
                    </a:p>
                  </a:txBody>
                  <a:tcPr marT="45684" marB="45684" anchor="ctr"/>
                </a:tc>
                <a:tc>
                  <a:txBody>
                    <a:bodyPr/>
                    <a:lstStyle/>
                    <a:p>
                      <a:r>
                        <a:rPr lang="en-US" sz="1800"/>
                        <a:t>626 222-2222</a:t>
                      </a:r>
                    </a:p>
                  </a:txBody>
                  <a:tcPr marT="45684" marB="45684" anchor="ctr"/>
                </a:tc>
                <a:extLst>
                  <a:ext uri="{0D108BD9-81ED-4DB2-BD59-A6C34878D82A}">
                    <a16:rowId xmlns:a16="http://schemas.microsoft.com/office/drawing/2014/main" val="10001"/>
                  </a:ext>
                </a:extLst>
              </a:tr>
              <a:tr h="639996">
                <a:tc>
                  <a:txBody>
                    <a:bodyPr/>
                    <a:lstStyle/>
                    <a:p>
                      <a:r>
                        <a:rPr lang="en-US" sz="1800"/>
                        <a:t>Steven</a:t>
                      </a:r>
                    </a:p>
                  </a:txBody>
                  <a:tcPr marT="45684" marB="45684" anchor="ctr"/>
                </a:tc>
                <a:tc>
                  <a:txBody>
                    <a:bodyPr/>
                    <a:lstStyle/>
                    <a:p>
                      <a:r>
                        <a:rPr lang="en-US" sz="1800"/>
                        <a:t>Goldfish</a:t>
                      </a:r>
                    </a:p>
                  </a:txBody>
                  <a:tcPr marT="45684" marB="45684" anchor="ctr"/>
                </a:tc>
                <a:tc>
                  <a:txBody>
                    <a:bodyPr/>
                    <a:lstStyle/>
                    <a:p>
                      <a:r>
                        <a:rPr lang="en-US" sz="1800" dirty="0"/>
                        <a:t>goldfish@fishhere.net</a:t>
                      </a:r>
                    </a:p>
                  </a:txBody>
                  <a:tcPr marT="45684" marB="45684" anchor="ctr"/>
                </a:tc>
                <a:tc>
                  <a:txBody>
                    <a:bodyPr/>
                    <a:lstStyle/>
                    <a:p>
                      <a:r>
                        <a:rPr lang="en-US" sz="1800"/>
                        <a:t>4/4/1974</a:t>
                      </a:r>
                    </a:p>
                  </a:txBody>
                  <a:tcPr marT="45684" marB="45684" anchor="ctr"/>
                </a:tc>
                <a:tc>
                  <a:txBody>
                    <a:bodyPr/>
                    <a:lstStyle/>
                    <a:p>
                      <a:r>
                        <a:rPr lang="en-US" sz="1800"/>
                        <a:t>323 455-4545</a:t>
                      </a:r>
                    </a:p>
                  </a:txBody>
                  <a:tcPr marT="45684" marB="45684" anchor="ctr"/>
                </a:tc>
                <a:extLst>
                  <a:ext uri="{0D108BD9-81ED-4DB2-BD59-A6C34878D82A}">
                    <a16:rowId xmlns:a16="http://schemas.microsoft.com/office/drawing/2014/main" val="10002"/>
                  </a:ext>
                </a:extLst>
              </a:tr>
              <a:tr h="639996">
                <a:tc>
                  <a:txBody>
                    <a:bodyPr/>
                    <a:lstStyle/>
                    <a:p>
                      <a:r>
                        <a:rPr lang="en-US" sz="1800"/>
                        <a:t>Paula</a:t>
                      </a:r>
                    </a:p>
                  </a:txBody>
                  <a:tcPr marT="45684" marB="45684" anchor="ctr"/>
                </a:tc>
                <a:tc>
                  <a:txBody>
                    <a:bodyPr/>
                    <a:lstStyle/>
                    <a:p>
                      <a:r>
                        <a:rPr lang="en-US" sz="1800"/>
                        <a:t>Brown</a:t>
                      </a:r>
                    </a:p>
                  </a:txBody>
                  <a:tcPr marT="45684" marB="45684" anchor="ctr"/>
                </a:tc>
                <a:tc>
                  <a:txBody>
                    <a:bodyPr/>
                    <a:lstStyle/>
                    <a:p>
                      <a:r>
                        <a:rPr lang="en-US" sz="1800" dirty="0"/>
                        <a:t>pb@herowndomain.org</a:t>
                      </a:r>
                    </a:p>
                  </a:txBody>
                  <a:tcPr marT="45684" marB="45684" anchor="ctr"/>
                </a:tc>
                <a:tc>
                  <a:txBody>
                    <a:bodyPr/>
                    <a:lstStyle/>
                    <a:p>
                      <a:r>
                        <a:rPr lang="en-US" sz="1800"/>
                        <a:t>5/24/1978</a:t>
                      </a:r>
                    </a:p>
                  </a:txBody>
                  <a:tcPr marT="45684" marB="45684" anchor="ctr"/>
                </a:tc>
                <a:tc>
                  <a:txBody>
                    <a:bodyPr/>
                    <a:lstStyle/>
                    <a:p>
                      <a:r>
                        <a:rPr lang="en-US" sz="1800"/>
                        <a:t>416 323-3232</a:t>
                      </a:r>
                    </a:p>
                  </a:txBody>
                  <a:tcPr marT="45684" marB="45684" anchor="ctr"/>
                </a:tc>
                <a:extLst>
                  <a:ext uri="{0D108BD9-81ED-4DB2-BD59-A6C34878D82A}">
                    <a16:rowId xmlns:a16="http://schemas.microsoft.com/office/drawing/2014/main" val="10003"/>
                  </a:ext>
                </a:extLst>
              </a:tr>
              <a:tr h="639996">
                <a:tc>
                  <a:txBody>
                    <a:bodyPr/>
                    <a:lstStyle/>
                    <a:p>
                      <a:r>
                        <a:rPr lang="en-US" sz="1800"/>
                        <a:t>James</a:t>
                      </a:r>
                    </a:p>
                  </a:txBody>
                  <a:tcPr marT="45684" marB="45684" anchor="ctr"/>
                </a:tc>
                <a:tc>
                  <a:txBody>
                    <a:bodyPr/>
                    <a:lstStyle/>
                    <a:p>
                      <a:r>
                        <a:rPr lang="en-US" sz="1800"/>
                        <a:t>Smith</a:t>
                      </a:r>
                    </a:p>
                  </a:txBody>
                  <a:tcPr marT="45684" marB="45684" anchor="ctr"/>
                </a:tc>
                <a:tc>
                  <a:txBody>
                    <a:bodyPr/>
                    <a:lstStyle/>
                    <a:p>
                      <a:r>
                        <a:rPr lang="en-US" sz="1800"/>
                        <a:t>jim@supergig.co.uk</a:t>
                      </a:r>
                    </a:p>
                  </a:txBody>
                  <a:tcPr marT="45684" marB="45684" anchor="ctr"/>
                </a:tc>
                <a:tc>
                  <a:txBody>
                    <a:bodyPr/>
                    <a:lstStyle/>
                    <a:p>
                      <a:r>
                        <a:rPr lang="en-US" sz="1800"/>
                        <a:t>20/10/1980</a:t>
                      </a:r>
                    </a:p>
                  </a:txBody>
                  <a:tcPr marT="45684" marB="45684" anchor="ctr"/>
                </a:tc>
                <a:tc>
                  <a:txBody>
                    <a:bodyPr/>
                    <a:lstStyle/>
                    <a:p>
                      <a:r>
                        <a:rPr lang="en-US" sz="1800" dirty="0"/>
                        <a:t>416 323-8888</a:t>
                      </a:r>
                    </a:p>
                  </a:txBody>
                  <a:tcPr marT="45684" marB="45684" anchor="ctr"/>
                </a:tc>
                <a:extLst>
                  <a:ext uri="{0D108BD9-81ED-4DB2-BD59-A6C34878D82A}">
                    <a16:rowId xmlns:a16="http://schemas.microsoft.com/office/drawing/2014/main" val="10004"/>
                  </a:ext>
                </a:extLst>
              </a:tr>
            </a:tbl>
          </a:graphicData>
        </a:graphic>
      </p:graphicFrame>
      <p:sp>
        <p:nvSpPr>
          <p:cNvPr id="134185" name="Rectangle 6"/>
          <p:cNvSpPr>
            <a:spLocks noChangeArrowheads="1"/>
          </p:cNvSpPr>
          <p:nvPr/>
        </p:nvSpPr>
        <p:spPr bwMode="auto">
          <a:xfrm>
            <a:off x="2667000" y="4495800"/>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b="1"/>
              <a:t>SELECT DISTINCT LastName   FROM Customers </a:t>
            </a:r>
          </a:p>
        </p:txBody>
      </p:sp>
      <p:graphicFrame>
        <p:nvGraphicFramePr>
          <p:cNvPr id="8" name="Table 7"/>
          <p:cNvGraphicFramePr>
            <a:graphicFrameLocks noGrp="1"/>
          </p:cNvGraphicFramePr>
          <p:nvPr/>
        </p:nvGraphicFramePr>
        <p:xfrm>
          <a:off x="4876800" y="5181600"/>
          <a:ext cx="2133600" cy="1482724"/>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val="20000"/>
                    </a:ext>
                  </a:extLst>
                </a:gridCol>
              </a:tblGrid>
              <a:tr h="370681">
                <a:tc>
                  <a:txBody>
                    <a:bodyPr/>
                    <a:lstStyle/>
                    <a:p>
                      <a:r>
                        <a:rPr lang="en-US" sz="1800" dirty="0" err="1"/>
                        <a:t>LastName</a:t>
                      </a:r>
                      <a:endParaRPr lang="en-US" sz="1800" dirty="0"/>
                    </a:p>
                  </a:txBody>
                  <a:tcPr marT="45700" marB="45700" anchor="ctr"/>
                </a:tc>
                <a:extLst>
                  <a:ext uri="{0D108BD9-81ED-4DB2-BD59-A6C34878D82A}">
                    <a16:rowId xmlns:a16="http://schemas.microsoft.com/office/drawing/2014/main" val="10000"/>
                  </a:ext>
                </a:extLst>
              </a:tr>
              <a:tr h="370681">
                <a:tc>
                  <a:txBody>
                    <a:bodyPr/>
                    <a:lstStyle/>
                    <a:p>
                      <a:r>
                        <a:rPr lang="en-US" sz="1800" dirty="0"/>
                        <a:t>Smith</a:t>
                      </a:r>
                    </a:p>
                  </a:txBody>
                  <a:tcPr marT="45700" marB="45700" anchor="ctr"/>
                </a:tc>
                <a:extLst>
                  <a:ext uri="{0D108BD9-81ED-4DB2-BD59-A6C34878D82A}">
                    <a16:rowId xmlns:a16="http://schemas.microsoft.com/office/drawing/2014/main" val="10001"/>
                  </a:ext>
                </a:extLst>
              </a:tr>
              <a:tr h="370681">
                <a:tc>
                  <a:txBody>
                    <a:bodyPr/>
                    <a:lstStyle/>
                    <a:p>
                      <a:r>
                        <a:rPr lang="en-US" sz="1800"/>
                        <a:t>Goldfish</a:t>
                      </a:r>
                    </a:p>
                  </a:txBody>
                  <a:tcPr marT="45700" marB="45700" anchor="ctr"/>
                </a:tc>
                <a:extLst>
                  <a:ext uri="{0D108BD9-81ED-4DB2-BD59-A6C34878D82A}">
                    <a16:rowId xmlns:a16="http://schemas.microsoft.com/office/drawing/2014/main" val="10002"/>
                  </a:ext>
                </a:extLst>
              </a:tr>
              <a:tr h="370681">
                <a:tc>
                  <a:txBody>
                    <a:bodyPr/>
                    <a:lstStyle/>
                    <a:p>
                      <a:r>
                        <a:rPr lang="en-US" sz="1800" dirty="0"/>
                        <a:t>Brown</a:t>
                      </a:r>
                    </a:p>
                  </a:txBody>
                  <a:tcPr marT="45700" marB="457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459250"/>
      </p:ext>
    </p:extLst>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noChangeArrowheads="1"/>
          </p:cNvSpPr>
          <p:nvPr>
            <p:ph type="title"/>
          </p:nvPr>
        </p:nvSpPr>
        <p:spPr/>
        <p:txBody>
          <a:bodyPr>
            <a:normAutofit fontScale="90000"/>
          </a:bodyPr>
          <a:lstStyle/>
          <a:p>
            <a:r>
              <a:rPr lang="en-US" altLang="en-US"/>
              <a:t>CONSTRAINTS</a:t>
            </a:r>
          </a:p>
        </p:txBody>
      </p:sp>
      <p:sp>
        <p:nvSpPr>
          <p:cNvPr id="3" name="Content Placeholder 2"/>
          <p:cNvSpPr>
            <a:spLocks noGrp="1"/>
          </p:cNvSpPr>
          <p:nvPr>
            <p:ph idx="1"/>
          </p:nvPr>
        </p:nvSpPr>
        <p:spPr/>
        <p:txBody>
          <a:bodyPr/>
          <a:lstStyle/>
          <a:p>
            <a:pPr>
              <a:defRPr/>
            </a:pPr>
            <a:r>
              <a:rPr lang="en-US" dirty="0"/>
              <a:t>SQL constraints are used to specify rules for data in a table.</a:t>
            </a:r>
          </a:p>
          <a:p>
            <a:pPr marL="0" indent="0">
              <a:buNone/>
              <a:defRPr/>
            </a:pPr>
            <a:endParaRPr lang="en-US" dirty="0"/>
          </a:p>
          <a:p>
            <a:pPr>
              <a:defRPr/>
            </a:pPr>
            <a:r>
              <a:rPr lang="en-US" dirty="0"/>
              <a:t>Constraints can be specified when the table is created with the CREATE TABLE statement, or after the table is created with the ALTER TABLE statement.</a:t>
            </a:r>
          </a:p>
        </p:txBody>
      </p:sp>
    </p:spTree>
    <p:extLst>
      <p:ext uri="{BB962C8B-B14F-4D97-AF65-F5344CB8AC3E}">
        <p14:creationId xmlns:p14="http://schemas.microsoft.com/office/powerpoint/2010/main" val="798518105"/>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id="{A072C5DD-F512-42C1-BFC7-CEEA06380018}" vid="{D26834ED-673E-4A3B-A1EC-14A78A8CC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emplate>
  <TotalTime>746</TotalTime>
  <Words>15401</Words>
  <Application>Microsoft Office PowerPoint</Application>
  <PresentationFormat>Widescreen</PresentationFormat>
  <Paragraphs>2926</Paragraphs>
  <Slides>272</Slides>
  <Notes>38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2</vt:i4>
      </vt:variant>
      <vt:variant>
        <vt:lpstr>Slide Titles</vt:lpstr>
      </vt:variant>
      <vt:variant>
        <vt:i4>272</vt:i4>
      </vt:variant>
    </vt:vector>
  </HeadingPairs>
  <TitlesOfParts>
    <vt:vector size="293" baseType="lpstr">
      <vt:lpstr>MS PGothic</vt:lpstr>
      <vt:lpstr>MS PGothic</vt:lpstr>
      <vt:lpstr>Arial</vt:lpstr>
      <vt:lpstr>Arial Black</vt:lpstr>
      <vt:lpstr>Arial Unicode MS</vt:lpstr>
      <vt:lpstr>Berlin Sans FB Demi</vt:lpstr>
      <vt:lpstr>Calibri</vt:lpstr>
      <vt:lpstr>Calibri Light</vt:lpstr>
      <vt:lpstr>Courier New</vt:lpstr>
      <vt:lpstr>Georgia</vt:lpstr>
      <vt:lpstr>Helvetica</vt:lpstr>
      <vt:lpstr>Mangal</vt:lpstr>
      <vt:lpstr>Monaco</vt:lpstr>
      <vt:lpstr>Tahoma</vt:lpstr>
      <vt:lpstr>Times New Roman</vt:lpstr>
      <vt:lpstr>Wingdings</vt:lpstr>
      <vt:lpstr>Wingdings 2</vt:lpstr>
      <vt:lpstr>Wingdings 3</vt:lpstr>
      <vt:lpstr>Office Theme</vt:lpstr>
      <vt:lpstr>Document</vt:lpstr>
      <vt:lpstr>Worksheet</vt:lpstr>
      <vt:lpstr>RDBMS Concepts</vt:lpstr>
      <vt:lpstr>Data and Database</vt:lpstr>
      <vt:lpstr>Data Management</vt:lpstr>
      <vt:lpstr>File Based Systems</vt:lpstr>
      <vt:lpstr>Problems with file storage</vt:lpstr>
      <vt:lpstr>File-based systems</vt:lpstr>
      <vt:lpstr>Database Systems</vt:lpstr>
      <vt:lpstr>Database Systems</vt:lpstr>
      <vt:lpstr>Database Management System (DBMS)</vt:lpstr>
      <vt:lpstr>Database Management System (DBMS)</vt:lpstr>
      <vt:lpstr>Benefits of DBMS</vt:lpstr>
      <vt:lpstr>Database Models</vt:lpstr>
      <vt:lpstr>Database Models</vt:lpstr>
      <vt:lpstr>Hierarchical Model</vt:lpstr>
      <vt:lpstr>Network Model</vt:lpstr>
      <vt:lpstr>Relational Data Model</vt:lpstr>
      <vt:lpstr>Relational Database Management System (RDBMS)</vt:lpstr>
      <vt:lpstr>Terms related to RDBMS</vt:lpstr>
      <vt:lpstr>Terms related to RDBMS</vt:lpstr>
      <vt:lpstr>Entities and Tables</vt:lpstr>
      <vt:lpstr>Entities and Tables</vt:lpstr>
      <vt:lpstr>Data Modeling</vt:lpstr>
      <vt:lpstr>Data Modeling </vt:lpstr>
      <vt:lpstr>Levels of data modeling:</vt:lpstr>
      <vt:lpstr>Conceptual Data Model</vt:lpstr>
      <vt:lpstr>Logical Data Model</vt:lpstr>
      <vt:lpstr>Physical Data Model</vt:lpstr>
      <vt:lpstr>Comparison:</vt:lpstr>
      <vt:lpstr>Entity-Relationship Model </vt:lpstr>
      <vt:lpstr>ER-Model</vt:lpstr>
      <vt:lpstr>Entity:</vt:lpstr>
      <vt:lpstr>Attributes </vt:lpstr>
      <vt:lpstr>Relationship</vt:lpstr>
      <vt:lpstr>Relationship</vt:lpstr>
      <vt:lpstr>One-to-Many Relationships </vt:lpstr>
      <vt:lpstr>One-to-Many Relationships </vt:lpstr>
      <vt:lpstr>Many-to-Many Relationships </vt:lpstr>
      <vt:lpstr>Many-to-Many Relationships </vt:lpstr>
      <vt:lpstr>One-to-One Relationships </vt:lpstr>
      <vt:lpstr>Many-to-One Relationships </vt:lpstr>
      <vt:lpstr>ER-Model</vt:lpstr>
      <vt:lpstr>ER-Model</vt:lpstr>
      <vt:lpstr>ER-Model</vt:lpstr>
      <vt:lpstr>Steps to create ER model:</vt:lpstr>
      <vt:lpstr>ERD Example:</vt:lpstr>
      <vt:lpstr>Normalization</vt:lpstr>
      <vt:lpstr>Normalization</vt:lpstr>
      <vt:lpstr>Why we do Normalization?</vt:lpstr>
      <vt:lpstr>Database Anomalies:</vt:lpstr>
      <vt:lpstr>First Normal Form (1NF)</vt:lpstr>
      <vt:lpstr>1NF</vt:lpstr>
      <vt:lpstr>Second Normal Form (2NF)</vt:lpstr>
      <vt:lpstr>Functional Dependency</vt:lpstr>
      <vt:lpstr>2NF</vt:lpstr>
      <vt:lpstr>Data Integrity</vt:lpstr>
      <vt:lpstr>Third Normal Form (3NF)</vt:lpstr>
      <vt:lpstr>Transitive Dependency</vt:lpstr>
      <vt:lpstr>3NF</vt:lpstr>
      <vt:lpstr>SQL STATEMENTS</vt:lpstr>
      <vt:lpstr>Here is an example of a simple database table:</vt:lpstr>
      <vt:lpstr>Primary Key (PK)</vt:lpstr>
      <vt:lpstr>PowerPoint Presentation</vt:lpstr>
      <vt:lpstr>Language statements:</vt:lpstr>
      <vt:lpstr>1.Data definition language</vt:lpstr>
      <vt:lpstr>Database ddl actions:</vt:lpstr>
      <vt:lpstr>1.The CREATE DATABASE Statement</vt:lpstr>
      <vt:lpstr>2.CREATE TABLE</vt:lpstr>
      <vt:lpstr>Example:</vt:lpstr>
      <vt:lpstr>3.Alter Table:</vt:lpstr>
      <vt:lpstr>PowerPoint Presentation</vt:lpstr>
      <vt:lpstr>Drop Command in SQL:</vt:lpstr>
      <vt:lpstr>Truncate Command in SQL:</vt:lpstr>
      <vt:lpstr>Difference between Delete and Truncate Command:</vt:lpstr>
      <vt:lpstr>Difference between Drop and Truncate Command in SQL:</vt:lpstr>
      <vt:lpstr>PowerPoint Presentation</vt:lpstr>
      <vt:lpstr>DML INTRODUCTION</vt:lpstr>
      <vt:lpstr>DML statements</vt:lpstr>
      <vt:lpstr>Data Manipulation Language (DML)</vt:lpstr>
      <vt:lpstr>DML - Adding Data to a Table</vt:lpstr>
      <vt:lpstr>DML - Adding Data to a Table</vt:lpstr>
      <vt:lpstr>DML - Adding Data to a Table</vt:lpstr>
      <vt:lpstr>DML - Adding Data to a Table</vt:lpstr>
      <vt:lpstr>DML SELECT Statement</vt:lpstr>
      <vt:lpstr>DML SELECT Statement</vt:lpstr>
      <vt:lpstr>DML SELECT Statement</vt:lpstr>
      <vt:lpstr>DML :LIKE clause</vt:lpstr>
      <vt:lpstr>DML :LIKE clause</vt:lpstr>
      <vt:lpstr>DML :LIKE clause</vt:lpstr>
      <vt:lpstr>DML - Updating Data in a Table</vt:lpstr>
      <vt:lpstr>DML - Updating Data in a Table</vt:lpstr>
      <vt:lpstr>DML - Updating Data in a Table</vt:lpstr>
      <vt:lpstr>DML-Deleting Records</vt:lpstr>
      <vt:lpstr>DML-Deleting Records</vt:lpstr>
      <vt:lpstr>DML-Truncate</vt:lpstr>
      <vt:lpstr>SQL STATEMENTS</vt:lpstr>
      <vt:lpstr>1.Selecting Data </vt:lpstr>
      <vt:lpstr>SQL DISTINCT</vt:lpstr>
      <vt:lpstr>PowerPoint Presentation</vt:lpstr>
      <vt:lpstr>CONSTRAINTS</vt:lpstr>
      <vt:lpstr>Syntax</vt:lpstr>
      <vt:lpstr>constraints</vt:lpstr>
      <vt:lpstr>NOT NULL Constraint</vt:lpstr>
      <vt:lpstr>example</vt:lpstr>
      <vt:lpstr>UNIQUE Constraint</vt:lpstr>
      <vt:lpstr>example</vt:lpstr>
      <vt:lpstr>PRIMARY KEY Constraint</vt:lpstr>
      <vt:lpstr>example</vt:lpstr>
      <vt:lpstr>FOREIGN KEY Constraint</vt:lpstr>
      <vt:lpstr>example</vt:lpstr>
      <vt:lpstr>CHECK Constraint</vt:lpstr>
      <vt:lpstr>example</vt:lpstr>
      <vt:lpstr>DEFAULT Constraint</vt:lpstr>
      <vt:lpstr>example</vt:lpstr>
      <vt:lpstr>WHERE clause</vt:lpstr>
      <vt:lpstr>PowerPoint Presentation</vt:lpstr>
      <vt:lpstr>SQL - Where with Multiple Conditions </vt:lpstr>
      <vt:lpstr>WHERE clause with AND operator</vt:lpstr>
      <vt:lpstr>Customers</vt:lpstr>
      <vt:lpstr>WHERE clause with OR operator</vt:lpstr>
      <vt:lpstr>Customers</vt:lpstr>
      <vt:lpstr>Combine AND &amp; OR :</vt:lpstr>
      <vt:lpstr>Customers</vt:lpstr>
      <vt:lpstr>ORDER BY clause</vt:lpstr>
      <vt:lpstr>Customers</vt:lpstr>
      <vt:lpstr>PowerPoint Presentation</vt:lpstr>
      <vt:lpstr>IN Operator</vt:lpstr>
      <vt:lpstr>PowerPoint Presentation</vt:lpstr>
      <vt:lpstr>PowerPoint Presentation</vt:lpstr>
      <vt:lpstr>LIKE operator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TOP Clause</vt:lpstr>
      <vt:lpstr>SQL FUNCTIONS</vt:lpstr>
      <vt:lpstr>SQL Aggregate Functions </vt:lpstr>
      <vt:lpstr>1.SQL COUNT()</vt:lpstr>
      <vt:lpstr>PowerPoint Presentation</vt:lpstr>
      <vt:lpstr>2.SQL AVG():</vt:lpstr>
      <vt:lpstr>Orders table</vt:lpstr>
      <vt:lpstr>3.SQL SUM():</vt:lpstr>
      <vt:lpstr>PowerPoint Presentation</vt:lpstr>
      <vt:lpstr>4.SQL MAX():</vt:lpstr>
      <vt:lpstr>5.SQL MIN():</vt:lpstr>
      <vt:lpstr>JOINS</vt:lpstr>
      <vt:lpstr>PowerPoint Presentation</vt:lpstr>
      <vt:lpstr>PowerPoint Presentation</vt:lpstr>
      <vt:lpstr>1.INNER JOIN</vt:lpstr>
      <vt:lpstr>INNER JOIN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JOIN</vt:lpstr>
      <vt:lpstr>TASK</vt:lpstr>
      <vt:lpstr>GROUP BY CLAUSE</vt:lpstr>
      <vt:lpstr>PowerPoint Presentation</vt:lpstr>
      <vt:lpstr>GROUP BY WITH WHERE </vt:lpstr>
      <vt:lpstr>GROUP BY WITH NULL </vt:lpstr>
      <vt:lpstr>GROUP BY WITH ALL</vt:lpstr>
      <vt:lpstr>SUMMARIZING DATA</vt:lpstr>
      <vt:lpstr> Rollup   </vt:lpstr>
      <vt:lpstr>Output</vt:lpstr>
      <vt:lpstr>CUBE </vt:lpstr>
      <vt:lpstr>Output  </vt:lpstr>
      <vt:lpstr>  Difference b/w CUBE &amp; ROLLUP: </vt:lpstr>
      <vt:lpstr>VIEWS</vt:lpstr>
      <vt:lpstr>What is a VIEW?</vt:lpstr>
      <vt:lpstr>PowerPoint Presentation</vt:lpstr>
      <vt:lpstr>Use Of VIEWS</vt:lpstr>
      <vt:lpstr>PowerPoint Presentation</vt:lpstr>
      <vt:lpstr>Creating a View</vt:lpstr>
      <vt:lpstr>Running a View</vt:lpstr>
      <vt:lpstr>Drop a View</vt:lpstr>
      <vt:lpstr>PowerPoint Presentation</vt:lpstr>
      <vt:lpstr>Alter  a View</vt:lpstr>
      <vt:lpstr>Display VIEW definition</vt:lpstr>
      <vt:lpstr>PowerPoint Presentation</vt:lpstr>
      <vt:lpstr>TYPES OF VIEWS</vt:lpstr>
      <vt:lpstr>TYPES OF VIEWS</vt:lpstr>
      <vt:lpstr>1.Normal /Standard views</vt:lpstr>
      <vt:lpstr>PowerPoint Presentation</vt:lpstr>
      <vt:lpstr>2.Partitioned Views:</vt:lpstr>
      <vt:lpstr>1. Local Partitioned View:</vt:lpstr>
      <vt:lpstr>PowerPoint Presentation</vt:lpstr>
      <vt:lpstr>PowerPoint Presentation</vt:lpstr>
      <vt:lpstr>2. Global Partitioned View</vt:lpstr>
      <vt:lpstr>PowerPoint Presentation</vt:lpstr>
      <vt:lpstr>View Creation Option</vt:lpstr>
      <vt:lpstr>1-Schema BindSchema Binding  Option: </vt:lpstr>
      <vt:lpstr>PowerPoint Presentation</vt:lpstr>
      <vt:lpstr>If we want to change/Alter the defination of a table which refered by a schema binded view, we will get following error message. </vt:lpstr>
      <vt:lpstr>2-Encryption  </vt:lpstr>
      <vt:lpstr>DATA CONTROL LANGUAGE</vt:lpstr>
      <vt:lpstr>PowerPoint Presentation</vt:lpstr>
      <vt:lpstr>PowerPoint Presentation</vt:lpstr>
      <vt:lpstr>Grant statment</vt:lpstr>
      <vt:lpstr>PowerPoint Presentation</vt:lpstr>
      <vt:lpstr>Revoke statement</vt:lpstr>
      <vt:lpstr>PowerPoint Presentation</vt:lpstr>
      <vt:lpstr>Deny statement</vt:lpstr>
      <vt:lpstr>PowerPoint Presentation</vt:lpstr>
      <vt:lpstr>STORED PROCEDURES </vt:lpstr>
      <vt:lpstr>CONTENTS</vt:lpstr>
      <vt:lpstr>INTRODUCTION TO STORED PROCEDURES</vt:lpstr>
      <vt:lpstr>PowerPoint Presentation</vt:lpstr>
      <vt:lpstr>System Stored Procedure</vt:lpstr>
      <vt:lpstr>Catalog stored procedure:</vt:lpstr>
      <vt:lpstr>Database Engine Stored Procedures</vt:lpstr>
      <vt:lpstr>Security Stored procedures:</vt:lpstr>
      <vt:lpstr>Full-Text Stored procedures:</vt:lpstr>
      <vt:lpstr>USER DEFINED STORED PROCEDURE</vt:lpstr>
      <vt:lpstr>Create Stored Procedure</vt:lpstr>
      <vt:lpstr>PowerPoint Presentation</vt:lpstr>
      <vt:lpstr>PowerPoint Presentation</vt:lpstr>
      <vt:lpstr>PowerPoint Presentation</vt:lpstr>
      <vt:lpstr>Using Wildcard Characters:</vt:lpstr>
      <vt:lpstr>Input Variables</vt:lpstr>
      <vt:lpstr>PowerPoint Presentation</vt:lpstr>
      <vt:lpstr>PowerPoint Presentation</vt:lpstr>
      <vt:lpstr>PowerPoint Presentation</vt:lpstr>
      <vt:lpstr>PowerPoint Presentation</vt:lpstr>
      <vt:lpstr>If – else statement </vt:lpstr>
      <vt:lpstr>TRY…….CATCH Construct</vt:lpstr>
      <vt:lpstr>ERROR Function</vt:lpstr>
      <vt:lpstr>EXAMPLE</vt:lpstr>
      <vt:lpstr>Sp_addmessage stored procedure</vt:lpstr>
      <vt:lpstr>SUBQUERY</vt:lpstr>
      <vt:lpstr>Using a Subquery to Solve a Problem</vt:lpstr>
      <vt:lpstr>PowerPoint Presentation</vt:lpstr>
      <vt:lpstr>PowerPoint Presentation</vt:lpstr>
      <vt:lpstr>Subquery Syntax</vt:lpstr>
      <vt:lpstr>Using a Subquery</vt:lpstr>
      <vt:lpstr>Types of Subqueries</vt:lpstr>
      <vt:lpstr>Executing Single-Row Subqueries</vt:lpstr>
      <vt:lpstr>What Is Wrong with This Statement?</vt:lpstr>
      <vt:lpstr>Multiple-Row Subqueries</vt:lpstr>
      <vt:lpstr>Using the ANY Operator  in Multiple-Row Subqueries</vt:lpstr>
      <vt:lpstr>Using the ALL Operator in Multiple-Row Subqueries</vt:lpstr>
      <vt:lpstr>Indexes</vt:lpstr>
      <vt:lpstr>This session will cover…..</vt:lpstr>
      <vt:lpstr>What are indexes and why they are used?</vt:lpstr>
      <vt:lpstr>PowerPoint Presentation</vt:lpstr>
      <vt:lpstr>Indexes may be either Clustered or Non-Clustered.</vt:lpstr>
      <vt:lpstr>PowerPoint Presentation</vt:lpstr>
      <vt:lpstr>PowerPoint Presentation</vt:lpstr>
      <vt:lpstr>PowerPoint Presentation</vt:lpstr>
      <vt:lpstr>Types of Indexes</vt:lpstr>
      <vt:lpstr>UNIQUE INDEX:</vt:lpstr>
      <vt:lpstr>PowerPoint Presentation</vt:lpstr>
      <vt:lpstr>Clustered Index</vt:lpstr>
      <vt:lpstr>PowerPoint Presentation</vt:lpstr>
      <vt:lpstr>Triggers:</vt:lpstr>
      <vt:lpstr>Triggers:</vt:lpstr>
      <vt:lpstr>Triggers:</vt:lpstr>
      <vt:lpstr>Triggers:</vt:lpstr>
      <vt:lpstr>Triggers:</vt:lpstr>
      <vt:lpstr>Triggers:</vt:lpstr>
      <vt:lpstr>Triggers:</vt:lpstr>
      <vt:lpstr>Triggers:</vt:lpstr>
      <vt:lpstr>Triggers: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Concepts</dc:title>
  <dc:creator>Sana Sheeraz</dc:creator>
  <cp:lastModifiedBy>HP</cp:lastModifiedBy>
  <cp:revision>48</cp:revision>
  <dcterms:created xsi:type="dcterms:W3CDTF">2018-12-08T11:37:24Z</dcterms:created>
  <dcterms:modified xsi:type="dcterms:W3CDTF">2024-01-28T18:40:16Z</dcterms:modified>
</cp:coreProperties>
</file>