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D49A-7497-965C-7932-B0C059E6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C3E33-2E87-E850-F6D9-96B5A3A3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2922-51CB-A097-CFF9-5529299A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BF3B-1A5F-2CA2-867C-9B4C523E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338E-CF45-924F-E27C-BBEECB17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A3D4-6839-E128-DEF6-308086AF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F78BD-EBB6-E73C-92A1-F14C3451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A415-A15C-15E6-4778-E3748EF1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FDD4-E8F4-D3C7-9D56-B43E7F30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B246-50AE-5E84-43F0-3D3E4031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76687-919C-DBA5-2D19-169BFC2DD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239CE-E339-01B9-3B61-717EE337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9867-890D-BA27-23D8-29CB53FE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0869-14B6-DE15-4255-C35D75E3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7059-F7FB-AE86-1E43-3E24003A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8138-9041-1788-3208-8C82AC2D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2D58-D24C-B284-54AE-DA4E8E8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B2A3-9768-DD45-D19B-47CB852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8BF2-293C-229E-C3BA-49BE054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1CD1-D780-640B-AB57-F60FF99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F032-4883-4F5C-2117-4E16B087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9065-A5C3-7DA4-5428-9549523D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5A60-278E-7798-1A08-B4D4ADBF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7215-ED0D-439F-20FE-45BFE7D9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55A4-A06A-54ED-1716-C632C1CF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96C-E5A7-7B59-1CE8-4DB29136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8DE4-377A-92CC-E36E-8EAC7764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DC3F9-CE16-7EFF-D872-0DFA75D9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0816-F4C2-94FA-3334-70303165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94D4-FBC0-ABBF-77C6-23A278AD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B3AC-EB57-D557-0299-D6022FD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CFA2-2319-6D71-DF93-3B23F169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8A63-9C37-DDC5-652B-456459C4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76D5E-BAC0-8E97-E9B9-20FFE9CB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D7F3A-F2A0-1F91-B400-EF1ACEED6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7050E-801D-56F5-E8DD-ACC1ED141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1F17D-3445-4A04-C3F8-9E4D346B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37F95-5C9F-9AC8-3544-7FE3D523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99BAE-E51A-D649-D2F6-1E36135C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FCE8-BCCA-FA37-445B-E71EDE6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6C111-6AD7-1047-58CF-A81A15A9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D80A3-B86C-7BFC-B99C-4A0E43E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1744-24D8-E123-2EFD-34F67C5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B629-DD4F-D5E4-AC76-B1FE8984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CD1A8-1A36-85D4-43A2-8AC975C7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FA02D-78A1-98A5-9F31-39FA0074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719A-4682-AFFA-84BE-1C06FF09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C0F3-FB9A-FE3C-B62D-71A47A1C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34A71-02B8-C1F0-0B16-DBCDA0D5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6311-B0F7-778F-FBEB-D10BD40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0CA5E-00A5-A7A1-EADA-8567735A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742B-D9AB-6BEB-EBB4-0C2255B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3F7E-BBEB-ADC4-3513-4553C1C5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F94-B115-0998-37C7-BADFE8468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96E1F-70E8-937E-05CC-DD04AD79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65FC-B0A7-B235-947F-C4C7022D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665-A6AB-40F1-DCAE-4755DF4F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C045-E73B-3719-9F28-6181F7BA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58EEA-B941-C1EA-51DC-3706746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4DD5-252A-8CD8-A24F-5CBC7C2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6C3-B264-FBE8-7C69-0E95DAB7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543B9-FAD4-440E-8E87-F4D186F37D3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6B65-214D-8A17-B2A5-AEDB0EC2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B233-036C-97E9-AAE6-B4F2E9E0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81D39-C49A-4215-A5B2-F8E62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BF5-294F-DC03-A3E9-8FA511C08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Analyzing Chart-Topping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8787-094A-9BE2-B1BE-04A2EC71F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Billboard and Spotify Web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C38F-FB35-A909-EFF3-1B51FEC87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37" y="434447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Questions to Evaluate: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7339-7B10-DC67-B6D2-501D22A1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77" y="1834165"/>
            <a:ext cx="5359751" cy="440724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 popular music trending more towards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 popular music getting faster?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Are popular songs getting longer?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Is popular music becoming more explicit?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err="1"/>
              <a:t>trendspopular</a:t>
            </a:r>
            <a:r>
              <a:rPr lang="en-US" dirty="0"/>
              <a:t> music would we highlight to music executives looking to publish the next big hit?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CB898AA-642F-7E21-406C-442B7138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31" r="23181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131-4DDD-0C67-B9D7-16F01083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181"/>
            <a:ext cx="3739278" cy="721266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Danceability</a:t>
            </a:r>
          </a:p>
        </p:txBody>
      </p:sp>
      <p:pic>
        <p:nvPicPr>
          <p:cNvPr id="7" name="Picture 6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5E8635EA-EB26-5866-2E27-A6F64579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8"/>
          <a:stretch/>
        </p:blipFill>
        <p:spPr>
          <a:xfrm>
            <a:off x="3830841" y="1088465"/>
            <a:ext cx="825629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B0EA9-DEBC-B766-111C-CD7E6DB7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33C6-964A-6D1A-0E92-BC900344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Tempo</a:t>
            </a:r>
          </a:p>
        </p:txBody>
      </p:sp>
      <p:pic>
        <p:nvPicPr>
          <p:cNvPr id="4" name="Picture 3" descr="A blue lines with black text&#10;&#10;Description automatically generated">
            <a:extLst>
              <a:ext uri="{FF2B5EF4-FFF2-40B4-BE49-F238E27FC236}">
                <a16:creationId xmlns:a16="http://schemas.microsoft.com/office/drawing/2014/main" id="{004DABE3-DA0D-1E65-7C89-3AAA7896A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t="6397" r="9044" b="3897"/>
          <a:stretch/>
        </p:blipFill>
        <p:spPr>
          <a:xfrm>
            <a:off x="4503902" y="1404969"/>
            <a:ext cx="7561923" cy="4048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75550-A2BC-5EDF-4D96-CC3C44AD766F}"/>
              </a:ext>
            </a:extLst>
          </p:cNvPr>
          <p:cNvSpPr txBox="1"/>
          <p:nvPr/>
        </p:nvSpPr>
        <p:spPr>
          <a:xfrm>
            <a:off x="314587" y="427839"/>
            <a:ext cx="4819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Tempo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C60C1-23BA-0C81-F9A9-623FB3757806}"/>
              </a:ext>
            </a:extLst>
          </p:cNvPr>
          <p:cNvSpPr txBox="1"/>
          <p:nvPr/>
        </p:nvSpPr>
        <p:spPr>
          <a:xfrm>
            <a:off x="238738" y="1404969"/>
            <a:ext cx="362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apparent trend from beginning of the measurement period to the end (1980 –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 variation from year to year</a:t>
            </a:r>
          </a:p>
        </p:txBody>
      </p:sp>
    </p:spTree>
    <p:extLst>
      <p:ext uri="{BB962C8B-B14F-4D97-AF65-F5344CB8AC3E}">
        <p14:creationId xmlns:p14="http://schemas.microsoft.com/office/powerpoint/2010/main" val="6067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1674F-4007-AF7F-89B8-386FC3BB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4EE-1FED-8175-0560-DA498CCC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3716323" cy="4269853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E. </a:t>
            </a:r>
            <a:r>
              <a:rPr lang="en-US" sz="2400" dirty="0" err="1">
                <a:solidFill>
                  <a:srgbClr val="FFFFFF"/>
                </a:solidFill>
              </a:rPr>
              <a:t>nergy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aph showing the growth of energy&#10;&#10;Description automatically generated">
            <a:extLst>
              <a:ext uri="{FF2B5EF4-FFF2-40B4-BE49-F238E27FC236}">
                <a16:creationId xmlns:a16="http://schemas.microsoft.com/office/drawing/2014/main" id="{9E898919-95DA-0393-14FE-8DCA0E3D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2650" r="8234"/>
          <a:stretch/>
        </p:blipFill>
        <p:spPr>
          <a:xfrm>
            <a:off x="4412503" y="1598246"/>
            <a:ext cx="7322297" cy="3984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E4D99-DF63-08A0-62F2-AA586057A8CC}"/>
              </a:ext>
            </a:extLst>
          </p:cNvPr>
          <p:cNvSpPr txBox="1"/>
          <p:nvPr/>
        </p:nvSpPr>
        <p:spPr>
          <a:xfrm>
            <a:off x="307609" y="391886"/>
            <a:ext cx="466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56935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03355-4284-E24A-18A5-F852251B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8391-CA24-1564-D444-3A14A3A0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Valence</a:t>
            </a:r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1BE62AF0-F604-B525-3277-62267365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t="3755" r="8510"/>
          <a:stretch/>
        </p:blipFill>
        <p:spPr>
          <a:xfrm>
            <a:off x="4589503" y="1633538"/>
            <a:ext cx="7061556" cy="388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6CA75-2953-6166-E511-E17DF442BBF0}"/>
              </a:ext>
            </a:extLst>
          </p:cNvPr>
          <p:cNvSpPr txBox="1"/>
          <p:nvPr/>
        </p:nvSpPr>
        <p:spPr>
          <a:xfrm>
            <a:off x="272642" y="322976"/>
            <a:ext cx="453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Valence</a:t>
            </a:r>
          </a:p>
        </p:txBody>
      </p:sp>
    </p:spTree>
    <p:extLst>
      <p:ext uri="{BB962C8B-B14F-4D97-AF65-F5344CB8AC3E}">
        <p14:creationId xmlns:p14="http://schemas.microsoft.com/office/powerpoint/2010/main" val="5890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6A2B2-774A-68A7-2F54-81E942025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growth of the company&#10;&#10;Description automatically generated">
            <a:extLst>
              <a:ext uri="{FF2B5EF4-FFF2-40B4-BE49-F238E27FC236}">
                <a16:creationId xmlns:a16="http://schemas.microsoft.com/office/drawing/2014/main" id="{7AC2269C-9B5F-2F90-CFAE-577E72D7B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" t="2557" r="8418"/>
          <a:stretch/>
        </p:blipFill>
        <p:spPr>
          <a:xfrm>
            <a:off x="4277109" y="1438712"/>
            <a:ext cx="7373950" cy="4090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7B297-995D-620B-0D48-ED6B7F1BBE29}"/>
              </a:ext>
            </a:extLst>
          </p:cNvPr>
          <p:cNvSpPr txBox="1"/>
          <p:nvPr/>
        </p:nvSpPr>
        <p:spPr>
          <a:xfrm>
            <a:off x="218114" y="213919"/>
            <a:ext cx="47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Loudness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F5153-75CD-35D3-C2E0-13FA8C905F33}"/>
              </a:ext>
            </a:extLst>
          </p:cNvPr>
          <p:cNvSpPr txBox="1"/>
          <p:nvPr/>
        </p:nvSpPr>
        <p:spPr>
          <a:xfrm>
            <a:off x="218114" y="1602297"/>
            <a:ext cx="38547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increase in loudness from 1980 to 2024.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Decrease from the peak in 2010, but still maintaining levels well above the first two measurement decades.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Greatest increase in average measured loudness occurred in the 1990s.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9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A0588-025D-5F65-523E-0B9C1E79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6C4505AB-060A-93AF-A98D-3494A90D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5415" r="8785" b="1129"/>
          <a:stretch/>
        </p:blipFill>
        <p:spPr>
          <a:xfrm>
            <a:off x="4530055" y="1325461"/>
            <a:ext cx="7434121" cy="4074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C0B554-4565-B99C-6060-A85B27D41815}"/>
              </a:ext>
            </a:extLst>
          </p:cNvPr>
          <p:cNvSpPr txBox="1"/>
          <p:nvPr/>
        </p:nvSpPr>
        <p:spPr>
          <a:xfrm>
            <a:off x="272642" y="243281"/>
            <a:ext cx="4257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Song Duration</a:t>
            </a:r>
          </a:p>
        </p:txBody>
      </p:sp>
    </p:spTree>
    <p:extLst>
      <p:ext uri="{BB962C8B-B14F-4D97-AF65-F5344CB8AC3E}">
        <p14:creationId xmlns:p14="http://schemas.microsoft.com/office/powerpoint/2010/main" val="31259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E3F2-E6E9-C343-CC8C-222E3FFB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C76-636B-43A4-C0AF-81D0BCDB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06904"/>
            <a:ext cx="4051883" cy="9521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Explicit Content</a:t>
            </a:r>
          </a:p>
        </p:txBody>
      </p:sp>
      <p:pic>
        <p:nvPicPr>
          <p:cNvPr id="4" name="Picture 3" descr="A green circle with red text&#10;&#10;Description automatically generated">
            <a:extLst>
              <a:ext uri="{FF2B5EF4-FFF2-40B4-BE49-F238E27FC236}">
                <a16:creationId xmlns:a16="http://schemas.microsoft.com/office/drawing/2014/main" id="{9090200B-A18E-2D32-3F61-FFB25E8B9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4" t="5285" r="13830" b="16086"/>
          <a:stretch/>
        </p:blipFill>
        <p:spPr>
          <a:xfrm>
            <a:off x="126325" y="2291267"/>
            <a:ext cx="2566844" cy="2048972"/>
          </a:xfrm>
          <a:prstGeom prst="rect">
            <a:avLst/>
          </a:prstGeom>
        </p:spPr>
      </p:pic>
      <p:pic>
        <p:nvPicPr>
          <p:cNvPr id="7" name="Picture 6" descr="A green and red pie chart&#10;&#10;Description automatically generated">
            <a:extLst>
              <a:ext uri="{FF2B5EF4-FFF2-40B4-BE49-F238E27FC236}">
                <a16:creationId xmlns:a16="http://schemas.microsoft.com/office/drawing/2014/main" id="{907A4AD7-86B4-FE15-7DA6-8DF0ABD1F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5" t="4997" r="16998" b="16854"/>
          <a:stretch/>
        </p:blipFill>
        <p:spPr>
          <a:xfrm>
            <a:off x="2640105" y="2295157"/>
            <a:ext cx="2406409" cy="2048973"/>
          </a:xfrm>
          <a:prstGeom prst="rect">
            <a:avLst/>
          </a:prstGeom>
        </p:spPr>
      </p:pic>
      <p:pic>
        <p:nvPicPr>
          <p:cNvPr id="9" name="Picture 8" descr="A green and red pie chart&#10;&#10;Description automatically generated">
            <a:extLst>
              <a:ext uri="{FF2B5EF4-FFF2-40B4-BE49-F238E27FC236}">
                <a16:creationId xmlns:a16="http://schemas.microsoft.com/office/drawing/2014/main" id="{871E3945-8063-CD02-EE45-2EE07A2AB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4" t="6150" r="21390" b="17334"/>
          <a:stretch/>
        </p:blipFill>
        <p:spPr>
          <a:xfrm>
            <a:off x="5068332" y="2336651"/>
            <a:ext cx="2055336" cy="2007479"/>
          </a:xfrm>
          <a:prstGeom prst="rect">
            <a:avLst/>
          </a:prstGeom>
        </p:spPr>
      </p:pic>
      <p:pic>
        <p:nvPicPr>
          <p:cNvPr id="11" name="Picture 10" descr="A green and red pie chart&#10;&#10;Description automatically generated">
            <a:extLst>
              <a:ext uri="{FF2B5EF4-FFF2-40B4-BE49-F238E27FC236}">
                <a16:creationId xmlns:a16="http://schemas.microsoft.com/office/drawing/2014/main" id="{C6DCA2FB-49A5-984B-5EFD-953824DAF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6054" r="23046" b="16758"/>
          <a:stretch/>
        </p:blipFill>
        <p:spPr>
          <a:xfrm>
            <a:off x="7431798" y="2291267"/>
            <a:ext cx="1914877" cy="2103226"/>
          </a:xfrm>
          <a:prstGeom prst="rect">
            <a:avLst/>
          </a:prstGeom>
        </p:spPr>
      </p:pic>
      <p:pic>
        <p:nvPicPr>
          <p:cNvPr id="13" name="Picture 12" descr="A red and green pie chart&#10;&#10;Description automatically generated">
            <a:extLst>
              <a:ext uri="{FF2B5EF4-FFF2-40B4-BE49-F238E27FC236}">
                <a16:creationId xmlns:a16="http://schemas.microsoft.com/office/drawing/2014/main" id="{0C3B0A9B-80BA-9EF6-9B8E-F3C330372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 t="5765" r="25134" b="13397"/>
          <a:stretch/>
        </p:blipFill>
        <p:spPr>
          <a:xfrm>
            <a:off x="9872973" y="2291267"/>
            <a:ext cx="1679337" cy="21753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2EDFDD-7920-B1E3-D980-9E16C10CDA09}"/>
              </a:ext>
            </a:extLst>
          </p:cNvPr>
          <p:cNvSpPr txBox="1"/>
          <p:nvPr/>
        </p:nvSpPr>
        <p:spPr>
          <a:xfrm>
            <a:off x="213919" y="5104701"/>
            <a:ext cx="102807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There is a clear increasing trend in the ratio of explicit content in popular compared to non-explicit content.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Per decade, the ratio of explicit to non-explicit songs has increased by at least 10 percent.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Starting in the 1980s, explicit content in music was extremely uncommon.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By 2020 and onward, explicit songs now constitute nearly half of our sample of popular songs.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2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200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system-ui</vt:lpstr>
      <vt:lpstr>Office Theme</vt:lpstr>
      <vt:lpstr>Analyzing Chart-Topping Music</vt:lpstr>
      <vt:lpstr>Questions to Evaluate:</vt:lpstr>
      <vt:lpstr>Danceability</vt:lpstr>
      <vt:lpstr>Tempo</vt:lpstr>
      <vt:lpstr>E. nergy</vt:lpstr>
      <vt:lpstr>Valence</vt:lpstr>
      <vt:lpstr>PowerPoint Presentation</vt:lpstr>
      <vt:lpstr>PowerPoint Presentation</vt:lpstr>
      <vt:lpstr>Explicit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Linder</dc:creator>
  <cp:lastModifiedBy>Kevin Linder</cp:lastModifiedBy>
  <cp:revision>35</cp:revision>
  <dcterms:created xsi:type="dcterms:W3CDTF">2024-11-04T04:16:33Z</dcterms:created>
  <dcterms:modified xsi:type="dcterms:W3CDTF">2024-11-04T04:55:29Z</dcterms:modified>
</cp:coreProperties>
</file>