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istory.com/topics/21st-century/2018-ev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1e9ac0e62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1e9ac0e6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1e9ac0e62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1e9ac0e6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1e9ac0e6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1e9ac0e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1e9ac0e62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1e9ac0e6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50">
                <a:solidFill>
                  <a:schemeClr val="dk1"/>
                </a:solidFill>
                <a:highlight>
                  <a:srgbClr val="FFFFFF"/>
                </a:highlight>
              </a:rPr>
              <a:t>ENERGY ANALYSIS Energy: Energy trends in music from 1980 to 2024 showcase an overall upward trend with 2 distinct peak and valley cycles. Starting at it's lowest point in 1980, between 1983 - 1993 we see the first peak and valley with two peaks in 1984 and 1990, dropping down in 1993. Over the next 18 years there is a positive trend in energy levels within music leading to the top peak in 2010 at .750, before the data starts trending downward til present day. Energy peak year 2010 - Singles:I like it Enrique Iglesias, OMG Usher Albums: Katy Perry: Teenage Dream Album | Lady Gaga: The Fame Monster (Bad Romance) | Kesha: Animal Album (Tik Tok) Valence 2010 (.57 right in the middle of the range) Danceability 2010 (.64 also right in the middle of the range) Tempo: 117 on the very low end Loudness: also peaked in Spotify's  2010.</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050">
                <a:solidFill>
                  <a:schemeClr val="dk1"/>
                </a:solidFill>
                <a:highlight>
                  <a:srgbClr val="FFFFFF"/>
                </a:highlight>
              </a:rPr>
              <a:t>Energy De"finition: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sz="1050">
              <a:solidFill>
                <a:schemeClr val="dk1"/>
              </a:solidFill>
              <a:highlight>
                <a:srgbClr val="FFFFFF"/>
              </a:highlight>
            </a:endParaRPr>
          </a:p>
          <a:p>
            <a:pPr indent="0" lvl="0" marL="0" rtl="0" algn="l">
              <a:spcBef>
                <a:spcPts val="50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50">
                <a:solidFill>
                  <a:schemeClr val="dk1"/>
                </a:solidFill>
                <a:highlight>
                  <a:srgbClr val="FFFFFF"/>
                </a:highlight>
              </a:rPr>
              <a:t>VALENCE ANALYSIS Since 1980 Valence, which describes the musical positiveness conveyed by a track has steadily declined over time with the highest peak in 1985 (Energy and Tempo were slightly above the average rate in 85), reaching its lowest point in 2018 followed by a slight increase over the last 6 years, but still within the general decades over time decline. 2018 events: Politics: Trump’s 2nd year in office, Brett Kavanaugh SC battle, Democrats won the House back, John McCain, Barbara Bush and George HW Bush all passed away, Climate: most destructive year of Wildfires in California, major UN report on CLimate Change/heating of the planet Culture: #MeToo movement went global, major data mining Facebook scandal, mass shootings in Florida, Texas and SoCal, Pittsburgh synagogue </a:t>
            </a:r>
            <a:r>
              <a:rPr lang="en-US" sz="1050">
                <a:solidFill>
                  <a:schemeClr val="hlink"/>
                </a:solidFill>
                <a:highlight>
                  <a:srgbClr val="FFFFFF"/>
                </a:highlight>
                <a:uFill>
                  <a:noFill/>
                </a:uFill>
                <a:hlinkClick r:id="rId2"/>
              </a:rPr>
              <a:t>https://www.history.com/topics/21st-century/2018-eve</a:t>
            </a:r>
            <a:endParaRPr sz="1050">
              <a:solidFill>
                <a:schemeClr val="hlink"/>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050">
                <a:solidFill>
                  <a:schemeClr val="dk1"/>
                </a:solidFill>
                <a:highlight>
                  <a:srgbClr val="FFFFFF"/>
                </a:highlight>
              </a:rPr>
              <a:t>Spotify definition of Valence: "A measure from 0.0 to 1.0 describing the musical positiveness conveyed by a track. Tracks with high valence sound more positive (e.g. happy, cheerful, euphoric), while tracks with low valence sound more negative (e.g. sad, depressed, angry)."nts</a:t>
            </a:r>
            <a:endParaRPr sz="1050">
              <a:solidFill>
                <a:schemeClr val="dk1"/>
              </a:solidFill>
              <a:highlight>
                <a:srgbClr val="FFFFFF"/>
              </a:highlight>
            </a:endParaRPr>
          </a:p>
          <a:p>
            <a:pPr indent="0" lvl="0" marL="0" rtl="0" algn="l">
              <a:spcBef>
                <a:spcPts val="50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Verdana"/>
              <a:buNone/>
              <a:defRPr i="0" sz="44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9.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9.png"/><Relationship Id="rId7"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0.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758150" y="225400"/>
            <a:ext cx="11039400" cy="1865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Play"/>
              <a:buNone/>
            </a:pPr>
            <a:r>
              <a:rPr lang="en-US" sz="5400"/>
              <a:t>Analyzing Chart-Topping Music</a:t>
            </a:r>
            <a:endParaRPr/>
          </a:p>
        </p:txBody>
      </p:sp>
      <p:sp>
        <p:nvSpPr>
          <p:cNvPr id="85" name="Google Shape;85;p13"/>
          <p:cNvSpPr txBox="1"/>
          <p:nvPr>
            <p:ph idx="1" type="subTitle"/>
          </p:nvPr>
        </p:nvSpPr>
        <p:spPr>
          <a:xfrm>
            <a:off x="1866625" y="2143950"/>
            <a:ext cx="83235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600"/>
              <a:t>Leveraging Billboard and Spotify Web APIs</a:t>
            </a:r>
            <a:endParaRPr sz="2600"/>
          </a:p>
          <a:p>
            <a:pPr indent="0" lvl="0" marL="0" rtl="0" algn="ctr">
              <a:lnSpc>
                <a:spcPct val="90000"/>
              </a:lnSpc>
              <a:spcBef>
                <a:spcPts val="1000"/>
              </a:spcBef>
              <a:spcAft>
                <a:spcPts val="0"/>
              </a:spcAft>
              <a:buClr>
                <a:schemeClr val="dk1"/>
              </a:buClr>
              <a:buSzPts val="2400"/>
              <a:buNone/>
            </a:pPr>
            <a:r>
              <a:t/>
            </a:r>
            <a:endParaRPr/>
          </a:p>
        </p:txBody>
      </p:sp>
      <p:sp>
        <p:nvSpPr>
          <p:cNvPr id="86" name="Google Shape;86;p13"/>
          <p:cNvSpPr txBox="1"/>
          <p:nvPr/>
        </p:nvSpPr>
        <p:spPr>
          <a:xfrm>
            <a:off x="2141875" y="4846213"/>
            <a:ext cx="7468200" cy="16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chemeClr val="dk1"/>
              </a:solidFill>
            </a:endParaRPr>
          </a:p>
          <a:p>
            <a:pPr indent="0" lvl="0" marL="0" rtl="0" algn="ctr">
              <a:spcBef>
                <a:spcPts val="0"/>
              </a:spcBef>
              <a:spcAft>
                <a:spcPts val="0"/>
              </a:spcAft>
              <a:buNone/>
            </a:pPr>
            <a:r>
              <a:rPr lang="en-US" sz="2600">
                <a:solidFill>
                  <a:schemeClr val="dk1"/>
                </a:solidFill>
                <a:latin typeface="Times New Roman"/>
                <a:ea typeface="Times New Roman"/>
                <a:cs typeface="Times New Roman"/>
                <a:sym typeface="Times New Roman"/>
              </a:rPr>
              <a:t>Elizabeth Bauer, Sarah Jung</a:t>
            </a:r>
            <a:endParaRPr sz="2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US" sz="2600">
                <a:solidFill>
                  <a:schemeClr val="dk1"/>
                </a:solidFill>
                <a:latin typeface="Times New Roman"/>
                <a:ea typeface="Times New Roman"/>
                <a:cs typeface="Times New Roman"/>
                <a:sym typeface="Times New Roman"/>
              </a:rPr>
              <a:t>Kevin Linder, Ana Pertuz</a:t>
            </a:r>
            <a:endParaRPr sz="2600">
              <a:solidFill>
                <a:schemeClr val="dk1"/>
              </a:solidFill>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652775" y="3190525"/>
            <a:ext cx="1655700" cy="1655700"/>
          </a:xfrm>
          <a:prstGeom prst="rect">
            <a:avLst/>
          </a:prstGeom>
          <a:noFill/>
          <a:ln>
            <a:noFill/>
          </a:ln>
        </p:spPr>
      </p:pic>
      <p:pic>
        <p:nvPicPr>
          <p:cNvPr id="88" name="Google Shape;88;p13"/>
          <p:cNvPicPr preferRelativeResize="0"/>
          <p:nvPr/>
        </p:nvPicPr>
        <p:blipFill>
          <a:blip r:embed="rId4">
            <a:alphaModFix/>
          </a:blip>
          <a:stretch>
            <a:fillRect/>
          </a:stretch>
        </p:blipFill>
        <p:spPr>
          <a:xfrm>
            <a:off x="2737500" y="3138100"/>
            <a:ext cx="1467125" cy="1760550"/>
          </a:xfrm>
          <a:prstGeom prst="rect">
            <a:avLst/>
          </a:prstGeom>
          <a:noFill/>
          <a:ln>
            <a:noFill/>
          </a:ln>
        </p:spPr>
      </p:pic>
      <p:pic>
        <p:nvPicPr>
          <p:cNvPr id="89" name="Google Shape;89;p13"/>
          <p:cNvPicPr preferRelativeResize="0"/>
          <p:nvPr/>
        </p:nvPicPr>
        <p:blipFill>
          <a:blip r:embed="rId5">
            <a:alphaModFix/>
          </a:blip>
          <a:stretch>
            <a:fillRect/>
          </a:stretch>
        </p:blipFill>
        <p:spPr>
          <a:xfrm>
            <a:off x="4633650" y="3085675"/>
            <a:ext cx="1865400" cy="1865400"/>
          </a:xfrm>
          <a:prstGeom prst="rect">
            <a:avLst/>
          </a:prstGeom>
          <a:noFill/>
          <a:ln>
            <a:noFill/>
          </a:ln>
        </p:spPr>
      </p:pic>
      <p:pic>
        <p:nvPicPr>
          <p:cNvPr id="90" name="Google Shape;90;p13"/>
          <p:cNvPicPr preferRelativeResize="0"/>
          <p:nvPr/>
        </p:nvPicPr>
        <p:blipFill>
          <a:blip r:embed="rId6">
            <a:alphaModFix/>
          </a:blip>
          <a:stretch>
            <a:fillRect/>
          </a:stretch>
        </p:blipFill>
        <p:spPr>
          <a:xfrm>
            <a:off x="6950850" y="3085675"/>
            <a:ext cx="2490396" cy="1865400"/>
          </a:xfrm>
          <a:prstGeom prst="rect">
            <a:avLst/>
          </a:prstGeom>
          <a:noFill/>
          <a:ln>
            <a:noFill/>
          </a:ln>
        </p:spPr>
      </p:pic>
      <p:pic>
        <p:nvPicPr>
          <p:cNvPr id="91" name="Google Shape;91;p13"/>
          <p:cNvPicPr preferRelativeResize="0"/>
          <p:nvPr/>
        </p:nvPicPr>
        <p:blipFill>
          <a:blip r:embed="rId7">
            <a:alphaModFix/>
          </a:blip>
          <a:stretch>
            <a:fillRect/>
          </a:stretch>
        </p:blipFill>
        <p:spPr>
          <a:xfrm>
            <a:off x="9816850" y="3138100"/>
            <a:ext cx="1760550" cy="176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831850" y="1736763"/>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Clr>
                <a:schemeClr val="dk1"/>
              </a:buClr>
              <a:buSzPts val="6000"/>
              <a:buFont typeface="Play"/>
              <a:buNone/>
            </a:pPr>
            <a:r>
              <a:rPr lang="en-US" sz="5100">
                <a:latin typeface="Verdana"/>
                <a:ea typeface="Verdana"/>
                <a:cs typeface="Verdana"/>
                <a:sym typeface="Verdana"/>
              </a:rPr>
              <a:t>Is </a:t>
            </a:r>
            <a:r>
              <a:rPr b="1" lang="en-US" sz="5100"/>
              <a:t>popular music</a:t>
            </a:r>
            <a:r>
              <a:rPr lang="en-US" sz="5100">
                <a:latin typeface="Verdana"/>
                <a:ea typeface="Verdana"/>
                <a:cs typeface="Verdana"/>
                <a:sym typeface="Verdana"/>
              </a:rPr>
              <a:t> getting more or less </a:t>
            </a:r>
            <a:r>
              <a:rPr b="1" lang="en-US" sz="5100"/>
              <a:t>complex/diverse</a:t>
            </a:r>
            <a:r>
              <a:rPr lang="en-US" sz="5100">
                <a:latin typeface="Verdana"/>
                <a:ea typeface="Verdana"/>
                <a:cs typeface="Verdana"/>
                <a:sym typeface="Verdana"/>
              </a:rPr>
              <a:t>?</a:t>
            </a:r>
            <a:endParaRPr sz="5100">
              <a:latin typeface="Verdana"/>
              <a:ea typeface="Verdana"/>
              <a:cs typeface="Verdana"/>
              <a:sym typeface="Verdana"/>
            </a:endParaRPr>
          </a:p>
        </p:txBody>
      </p:sp>
      <p:sp>
        <p:nvSpPr>
          <p:cNvPr id="158" name="Google Shape;15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635650" y="230350"/>
            <a:ext cx="10346700" cy="1187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Key Distribution</a:t>
            </a:r>
            <a:endParaRPr/>
          </a:p>
        </p:txBody>
      </p:sp>
      <p:pic>
        <p:nvPicPr>
          <p:cNvPr descr="A graph of blue bars&#10;&#10;Description automatically generated with medium confidence" id="164" name="Google Shape;164;p23"/>
          <p:cNvPicPr preferRelativeResize="0"/>
          <p:nvPr/>
        </p:nvPicPr>
        <p:blipFill rotWithShape="1">
          <a:blip r:embed="rId3">
            <a:alphaModFix/>
          </a:blip>
          <a:srcRect b="0" l="0" r="0" t="0"/>
          <a:stretch/>
        </p:blipFill>
        <p:spPr>
          <a:xfrm>
            <a:off x="7995842" y="1098629"/>
            <a:ext cx="3665472" cy="2749104"/>
          </a:xfrm>
          <a:prstGeom prst="rect">
            <a:avLst/>
          </a:prstGeom>
          <a:noFill/>
          <a:ln>
            <a:noFill/>
          </a:ln>
        </p:spPr>
      </p:pic>
      <p:pic>
        <p:nvPicPr>
          <p:cNvPr descr="A graph of blue bars&#10;&#10;Description automatically generated with medium confidence" id="165" name="Google Shape;165;p23"/>
          <p:cNvPicPr preferRelativeResize="0"/>
          <p:nvPr/>
        </p:nvPicPr>
        <p:blipFill rotWithShape="1">
          <a:blip r:embed="rId4">
            <a:alphaModFix/>
          </a:blip>
          <a:srcRect b="0" l="0" r="0" t="0"/>
          <a:stretch/>
        </p:blipFill>
        <p:spPr>
          <a:xfrm>
            <a:off x="4298233" y="3847785"/>
            <a:ext cx="3665472" cy="2749104"/>
          </a:xfrm>
          <a:prstGeom prst="rect">
            <a:avLst/>
          </a:prstGeom>
          <a:noFill/>
          <a:ln>
            <a:noFill/>
          </a:ln>
        </p:spPr>
      </p:pic>
      <p:pic>
        <p:nvPicPr>
          <p:cNvPr descr="A graph of blue bars&#10;&#10;Description automatically generated with medium confidence" id="166" name="Google Shape;166;p23"/>
          <p:cNvPicPr preferRelativeResize="0"/>
          <p:nvPr/>
        </p:nvPicPr>
        <p:blipFill rotWithShape="1">
          <a:blip r:embed="rId5">
            <a:alphaModFix/>
          </a:blip>
          <a:srcRect b="0" l="0" r="0" t="0"/>
          <a:stretch/>
        </p:blipFill>
        <p:spPr>
          <a:xfrm>
            <a:off x="7963717" y="3847785"/>
            <a:ext cx="3665472" cy="2749104"/>
          </a:xfrm>
          <a:prstGeom prst="rect">
            <a:avLst/>
          </a:prstGeom>
          <a:noFill/>
          <a:ln>
            <a:noFill/>
          </a:ln>
        </p:spPr>
      </p:pic>
      <p:pic>
        <p:nvPicPr>
          <p:cNvPr id="167" name="Google Shape;167;p23"/>
          <p:cNvPicPr preferRelativeResize="0"/>
          <p:nvPr/>
        </p:nvPicPr>
        <p:blipFill>
          <a:blip r:embed="rId6">
            <a:alphaModFix/>
          </a:blip>
          <a:stretch>
            <a:fillRect/>
          </a:stretch>
        </p:blipFill>
        <p:spPr>
          <a:xfrm>
            <a:off x="4263263" y="1098613"/>
            <a:ext cx="3665475" cy="2749112"/>
          </a:xfrm>
          <a:prstGeom prst="rect">
            <a:avLst/>
          </a:prstGeom>
          <a:noFill/>
          <a:ln>
            <a:noFill/>
          </a:ln>
        </p:spPr>
      </p:pic>
      <p:sp>
        <p:nvSpPr>
          <p:cNvPr id="168" name="Google Shape;168;p23"/>
          <p:cNvSpPr txBox="1"/>
          <p:nvPr/>
        </p:nvSpPr>
        <p:spPr>
          <a:xfrm>
            <a:off x="409725" y="1417450"/>
            <a:ext cx="3492900" cy="4816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US" sz="1900">
                <a:solidFill>
                  <a:schemeClr val="dk1"/>
                </a:solidFill>
              </a:rPr>
              <a:t>popular/”easier” keys in music are C major/A minor, G major/E minor</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those easier keys are heavy used in popular music in the ‘80s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afterwards, music keys </a:t>
            </a:r>
            <a:r>
              <a:rPr b="1" lang="en-US" sz="1900">
                <a:solidFill>
                  <a:schemeClr val="dk1"/>
                </a:solidFill>
              </a:rPr>
              <a:t>seem to be getting more diverse</a:t>
            </a:r>
            <a:r>
              <a:rPr lang="en-US" sz="1900">
                <a:solidFill>
                  <a:schemeClr val="dk1"/>
                </a:solidFill>
              </a:rPr>
              <a:t>, with songs using more obscure keys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US" sz="1900">
                <a:solidFill>
                  <a:schemeClr val="dk1"/>
                </a:solidFill>
              </a:rPr>
              <a:t>C and G remain popular</a:t>
            </a:r>
            <a:r>
              <a:rPr lang="en-US" sz="1900">
                <a:solidFill>
                  <a:schemeClr val="dk1"/>
                </a:solidFill>
              </a:rPr>
              <a:t> keys through the decades</a:t>
            </a:r>
            <a:endParaRPr sz="1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2684750" y="1076200"/>
            <a:ext cx="6822475" cy="5116825"/>
          </a:xfrm>
          <a:prstGeom prst="rect">
            <a:avLst/>
          </a:prstGeom>
          <a:noFill/>
          <a:ln>
            <a:noFill/>
          </a:ln>
        </p:spPr>
      </p:pic>
      <p:sp>
        <p:nvSpPr>
          <p:cNvPr id="174" name="Google Shape;174;p24"/>
          <p:cNvSpPr txBox="1"/>
          <p:nvPr>
            <p:ph type="title"/>
          </p:nvPr>
        </p:nvSpPr>
        <p:spPr>
          <a:xfrm>
            <a:off x="428450" y="190500"/>
            <a:ext cx="9405300" cy="124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Time Signature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Time Signature</a:t>
            </a:r>
            <a:endParaRPr/>
          </a:p>
        </p:txBody>
      </p:sp>
      <p:pic>
        <p:nvPicPr>
          <p:cNvPr descr="A pie chart with numbers and a few percentages&#10;&#10;Description automatically generated" id="180" name="Google Shape;180;p25"/>
          <p:cNvPicPr preferRelativeResize="0"/>
          <p:nvPr/>
        </p:nvPicPr>
        <p:blipFill rotWithShape="1">
          <a:blip r:embed="rId3">
            <a:alphaModFix/>
          </a:blip>
          <a:srcRect b="0" l="0" r="0" t="0"/>
          <a:stretch/>
        </p:blipFill>
        <p:spPr>
          <a:xfrm>
            <a:off x="3161164" y="2119506"/>
            <a:ext cx="3307729" cy="2480797"/>
          </a:xfrm>
          <a:prstGeom prst="rect">
            <a:avLst/>
          </a:prstGeom>
          <a:noFill/>
          <a:ln>
            <a:noFill/>
          </a:ln>
        </p:spPr>
      </p:pic>
      <p:pic>
        <p:nvPicPr>
          <p:cNvPr descr="A pie chart with numbers and a few percentages&#10;&#10;Description automatically generated" id="181" name="Google Shape;181;p25"/>
          <p:cNvPicPr preferRelativeResize="0"/>
          <p:nvPr/>
        </p:nvPicPr>
        <p:blipFill rotWithShape="1">
          <a:blip r:embed="rId4">
            <a:alphaModFix/>
          </a:blip>
          <a:srcRect b="0" l="0" r="0" t="0"/>
          <a:stretch/>
        </p:blipFill>
        <p:spPr>
          <a:xfrm>
            <a:off x="6014707" y="2119506"/>
            <a:ext cx="3307730" cy="2480797"/>
          </a:xfrm>
          <a:prstGeom prst="rect">
            <a:avLst/>
          </a:prstGeom>
          <a:noFill/>
          <a:ln>
            <a:noFill/>
          </a:ln>
        </p:spPr>
      </p:pic>
      <p:pic>
        <p:nvPicPr>
          <p:cNvPr descr="A pie chart with numbers and a few percentages&#10;&#10;Description automatically generated" id="182" name="Google Shape;182;p25"/>
          <p:cNvPicPr preferRelativeResize="0"/>
          <p:nvPr/>
        </p:nvPicPr>
        <p:blipFill rotWithShape="1">
          <a:blip r:embed="rId5">
            <a:alphaModFix/>
          </a:blip>
          <a:srcRect b="0" l="0" r="0" t="0"/>
          <a:stretch/>
        </p:blipFill>
        <p:spPr>
          <a:xfrm>
            <a:off x="8884271" y="2119506"/>
            <a:ext cx="3307729" cy="2480797"/>
          </a:xfrm>
          <a:prstGeom prst="rect">
            <a:avLst/>
          </a:prstGeom>
          <a:noFill/>
          <a:ln>
            <a:noFill/>
          </a:ln>
        </p:spPr>
      </p:pic>
      <p:pic>
        <p:nvPicPr>
          <p:cNvPr id="183" name="Google Shape;183;p25"/>
          <p:cNvPicPr preferRelativeResize="0"/>
          <p:nvPr/>
        </p:nvPicPr>
        <p:blipFill>
          <a:blip r:embed="rId6">
            <a:alphaModFix/>
          </a:blip>
          <a:stretch>
            <a:fillRect/>
          </a:stretch>
        </p:blipFill>
        <p:spPr>
          <a:xfrm>
            <a:off x="272850" y="2119500"/>
            <a:ext cx="3307742" cy="2480800"/>
          </a:xfrm>
          <a:prstGeom prst="rect">
            <a:avLst/>
          </a:prstGeom>
          <a:noFill/>
          <a:ln>
            <a:noFill/>
          </a:ln>
        </p:spPr>
      </p:pic>
      <p:sp>
        <p:nvSpPr>
          <p:cNvPr id="184" name="Google Shape;184;p25"/>
          <p:cNvSpPr txBox="1"/>
          <p:nvPr/>
        </p:nvSpPr>
        <p:spPr>
          <a:xfrm>
            <a:off x="730750" y="4815225"/>
            <a:ext cx="8348700" cy="1283700"/>
          </a:xfrm>
          <a:prstGeom prst="rect">
            <a:avLst/>
          </a:prstGeom>
          <a:noFill/>
          <a:ln>
            <a:noFill/>
          </a:ln>
        </p:spPr>
        <p:txBody>
          <a:bodyPr anchorCtr="0" anchor="t" bIns="91425" lIns="91425" spcFirstLastPara="1" rIns="91425" wrap="square" tIns="91425">
            <a:noAutofit/>
          </a:bodyPr>
          <a:lstStyle/>
          <a:p>
            <a:pPr indent="-292100" lvl="0" marL="457200" rtl="0" algn="l">
              <a:spcBef>
                <a:spcPts val="1000"/>
              </a:spcBef>
              <a:spcAft>
                <a:spcPts val="0"/>
              </a:spcAft>
              <a:buClr>
                <a:schemeClr val="dk1"/>
              </a:buClr>
              <a:buSzPts val="1000"/>
              <a:buChar char="●"/>
            </a:pPr>
            <a:r>
              <a:rPr b="1" lang="en-US" sz="1600">
                <a:solidFill>
                  <a:schemeClr val="dk1"/>
                </a:solidFill>
              </a:rPr>
              <a:t>4/4</a:t>
            </a:r>
            <a:r>
              <a:rPr lang="en-US" sz="1600">
                <a:solidFill>
                  <a:schemeClr val="dk1"/>
                </a:solidFill>
              </a:rPr>
              <a:t> is a sort of </a:t>
            </a:r>
            <a:r>
              <a:rPr b="1" lang="en-US" sz="1600">
                <a:solidFill>
                  <a:schemeClr val="dk1"/>
                </a:solidFill>
              </a:rPr>
              <a:t>“standard” time signature</a:t>
            </a:r>
            <a:endParaRPr b="1" sz="1600">
              <a:solidFill>
                <a:schemeClr val="dk1"/>
              </a:solidFill>
            </a:endParaRPr>
          </a:p>
          <a:p>
            <a:pPr indent="-292100" lvl="0" marL="457200" rtl="0" algn="l">
              <a:spcBef>
                <a:spcPts val="1000"/>
              </a:spcBef>
              <a:spcAft>
                <a:spcPts val="0"/>
              </a:spcAft>
              <a:buClr>
                <a:schemeClr val="dk1"/>
              </a:buClr>
              <a:buSzPts val="1000"/>
              <a:buChar char="●"/>
            </a:pPr>
            <a:r>
              <a:rPr lang="en-US" sz="1600">
                <a:solidFill>
                  <a:schemeClr val="dk1"/>
                </a:solidFill>
              </a:rPr>
              <a:t>trend in a </a:t>
            </a:r>
            <a:r>
              <a:rPr b="1" lang="en-US" sz="1600">
                <a:solidFill>
                  <a:schemeClr val="dk1"/>
                </a:solidFill>
              </a:rPr>
              <a:t>rising portion of songs not in 4/4</a:t>
            </a:r>
            <a:endParaRPr b="1" sz="1600">
              <a:solidFill>
                <a:schemeClr val="dk1"/>
              </a:solidFill>
            </a:endParaRPr>
          </a:p>
          <a:p>
            <a:pPr indent="-292100" lvl="0" marL="457200" rtl="0" algn="l">
              <a:spcBef>
                <a:spcPts val="1000"/>
              </a:spcBef>
              <a:spcAft>
                <a:spcPts val="1000"/>
              </a:spcAft>
              <a:buClr>
                <a:schemeClr val="dk1"/>
              </a:buClr>
              <a:buSzPts val="1000"/>
              <a:buChar char="●"/>
            </a:pPr>
            <a:r>
              <a:rPr b="1" lang="en-US" sz="1600">
                <a:solidFill>
                  <a:schemeClr val="dk1"/>
                </a:solidFill>
              </a:rPr>
              <a:t>implication:</a:t>
            </a:r>
            <a:r>
              <a:rPr lang="en-US" sz="1600">
                <a:solidFill>
                  <a:schemeClr val="dk1"/>
                </a:solidFill>
              </a:rPr>
              <a:t> popular songs are experimenting more with time signatures outside 4/4</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0" name="Google Shape;190;p26"/>
          <p:cNvPicPr preferRelativeResize="0"/>
          <p:nvPr/>
        </p:nvPicPr>
        <p:blipFill>
          <a:blip r:embed="rId3">
            <a:alphaModFix/>
          </a:blip>
          <a:stretch>
            <a:fillRect/>
          </a:stretch>
        </p:blipFill>
        <p:spPr>
          <a:xfrm>
            <a:off x="359650" y="560825"/>
            <a:ext cx="11472700" cy="573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ctrTitle"/>
          </p:nvPr>
        </p:nvSpPr>
        <p:spPr>
          <a:xfrm>
            <a:off x="1" y="406900"/>
            <a:ext cx="6350400" cy="952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Play"/>
              <a:buNone/>
            </a:pPr>
            <a:r>
              <a:rPr lang="en-US" sz="4800"/>
              <a:t>Explicit Content</a:t>
            </a:r>
            <a:endParaRPr/>
          </a:p>
        </p:txBody>
      </p:sp>
      <p:pic>
        <p:nvPicPr>
          <p:cNvPr descr="A green circle with red text&#10;&#10;Description automatically generated" id="196" name="Google Shape;196;p27"/>
          <p:cNvPicPr preferRelativeResize="0"/>
          <p:nvPr/>
        </p:nvPicPr>
        <p:blipFill rotWithShape="1">
          <a:blip r:embed="rId3">
            <a:alphaModFix/>
          </a:blip>
          <a:srcRect b="16086" l="12294" r="13829" t="5285"/>
          <a:stretch/>
        </p:blipFill>
        <p:spPr>
          <a:xfrm>
            <a:off x="126325" y="2291267"/>
            <a:ext cx="2566844" cy="2048972"/>
          </a:xfrm>
          <a:prstGeom prst="rect">
            <a:avLst/>
          </a:prstGeom>
          <a:noFill/>
          <a:ln>
            <a:noFill/>
          </a:ln>
        </p:spPr>
      </p:pic>
      <p:pic>
        <p:nvPicPr>
          <p:cNvPr descr="A green and red pie chart&#10;&#10;Description automatically generated" id="197" name="Google Shape;197;p27"/>
          <p:cNvPicPr preferRelativeResize="0"/>
          <p:nvPr/>
        </p:nvPicPr>
        <p:blipFill rotWithShape="1">
          <a:blip r:embed="rId4">
            <a:alphaModFix/>
          </a:blip>
          <a:srcRect b="16854" l="14165" r="16998" t="4997"/>
          <a:stretch/>
        </p:blipFill>
        <p:spPr>
          <a:xfrm>
            <a:off x="2640105" y="2295157"/>
            <a:ext cx="2406409" cy="2048973"/>
          </a:xfrm>
          <a:prstGeom prst="rect">
            <a:avLst/>
          </a:prstGeom>
          <a:noFill/>
          <a:ln>
            <a:noFill/>
          </a:ln>
        </p:spPr>
      </p:pic>
      <p:pic>
        <p:nvPicPr>
          <p:cNvPr descr="A green and red pie chart&#10;&#10;Description automatically generated" id="198" name="Google Shape;198;p27"/>
          <p:cNvPicPr preferRelativeResize="0"/>
          <p:nvPr/>
        </p:nvPicPr>
        <p:blipFill rotWithShape="1">
          <a:blip r:embed="rId5">
            <a:alphaModFix/>
          </a:blip>
          <a:srcRect b="17333" l="19854" r="21389" t="6150"/>
          <a:stretch/>
        </p:blipFill>
        <p:spPr>
          <a:xfrm>
            <a:off x="5068332" y="2336651"/>
            <a:ext cx="2055336" cy="2007479"/>
          </a:xfrm>
          <a:prstGeom prst="rect">
            <a:avLst/>
          </a:prstGeom>
          <a:noFill/>
          <a:ln>
            <a:noFill/>
          </a:ln>
        </p:spPr>
      </p:pic>
      <p:pic>
        <p:nvPicPr>
          <p:cNvPr descr="A green and red pie chart&#10;&#10;Description automatically generated" id="199" name="Google Shape;199;p27"/>
          <p:cNvPicPr preferRelativeResize="0"/>
          <p:nvPr/>
        </p:nvPicPr>
        <p:blipFill rotWithShape="1">
          <a:blip r:embed="rId6">
            <a:alphaModFix/>
          </a:blip>
          <a:srcRect b="16758" l="24246" r="23045" t="6054"/>
          <a:stretch/>
        </p:blipFill>
        <p:spPr>
          <a:xfrm>
            <a:off x="7431798" y="2291267"/>
            <a:ext cx="1914877" cy="2103226"/>
          </a:xfrm>
          <a:prstGeom prst="rect">
            <a:avLst/>
          </a:prstGeom>
          <a:noFill/>
          <a:ln>
            <a:noFill/>
          </a:ln>
        </p:spPr>
      </p:pic>
      <p:pic>
        <p:nvPicPr>
          <p:cNvPr descr="A red and green pie chart&#10;&#10;Description automatically generated" id="200" name="Google Shape;200;p27"/>
          <p:cNvPicPr preferRelativeResize="0"/>
          <p:nvPr/>
        </p:nvPicPr>
        <p:blipFill rotWithShape="1">
          <a:blip r:embed="rId7">
            <a:alphaModFix/>
          </a:blip>
          <a:srcRect b="13396" l="28063" r="25134" t="5765"/>
          <a:stretch/>
        </p:blipFill>
        <p:spPr>
          <a:xfrm>
            <a:off x="9872973" y="2291267"/>
            <a:ext cx="1679337" cy="2175387"/>
          </a:xfrm>
          <a:prstGeom prst="rect">
            <a:avLst/>
          </a:prstGeom>
          <a:noFill/>
          <a:ln>
            <a:noFill/>
          </a:ln>
        </p:spPr>
      </p:pic>
      <p:sp>
        <p:nvSpPr>
          <p:cNvPr id="201" name="Google Shape;201;p27"/>
          <p:cNvSpPr txBox="1"/>
          <p:nvPr/>
        </p:nvSpPr>
        <p:spPr>
          <a:xfrm>
            <a:off x="213919" y="5104701"/>
            <a:ext cx="10280709" cy="1538883"/>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There is a clear increasing trend in the ratio of explicit content in popular compared to non-explicit content. </a:t>
            </a:r>
            <a:endParaRPr/>
          </a:p>
          <a:p>
            <a:pPr indent="-171450" lvl="0" marL="17145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Per decade, the ratio of explicit to non-explicit songs has increased by at least 10 percent.</a:t>
            </a:r>
            <a:endParaRPr/>
          </a:p>
          <a:p>
            <a:pPr indent="-171450" lvl="0" marL="17145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 Starting in the 1980s, explicit content in music was extremely uncommon. </a:t>
            </a:r>
            <a:endParaRPr/>
          </a:p>
          <a:p>
            <a:pPr indent="-171450" lvl="0" marL="171450" marR="0" rtl="0" algn="l">
              <a:spcBef>
                <a:spcPts val="0"/>
              </a:spcBef>
              <a:spcAft>
                <a:spcPts val="0"/>
              </a:spcAft>
              <a:buClr>
                <a:schemeClr val="dk1"/>
              </a:buClr>
              <a:buSzPts val="1600"/>
              <a:buFont typeface="Arial"/>
              <a:buChar char="•"/>
            </a:pPr>
            <a:r>
              <a:rPr b="0" i="0" lang="en-US" sz="1600">
                <a:solidFill>
                  <a:schemeClr val="dk1"/>
                </a:solidFill>
                <a:latin typeface="Arial"/>
                <a:ea typeface="Arial"/>
                <a:cs typeface="Arial"/>
                <a:sym typeface="Arial"/>
              </a:rPr>
              <a:t>By 2020 and onward, explicit songs now constitute nearly half of our sample of popular songs.</a:t>
            </a:r>
            <a:endParaRPr/>
          </a:p>
          <a:p>
            <a:pPr indent="-95250" lvl="0" marL="171450" marR="0" rtl="0" algn="l">
              <a:spcBef>
                <a:spcPts val="0"/>
              </a:spcBef>
              <a:spcAft>
                <a:spcPts val="0"/>
              </a:spcAft>
              <a:buClr>
                <a:schemeClr val="dk1"/>
              </a:buClr>
              <a:buSzPts val="1200"/>
              <a:buFont typeface="Arial"/>
              <a:buNone/>
            </a:pPr>
            <a:r>
              <a:t/>
            </a:r>
            <a:endParaRPr b="0" i="0" sz="12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ctrTitle"/>
          </p:nvPr>
        </p:nvSpPr>
        <p:spPr>
          <a:xfrm>
            <a:off x="444775" y="108950"/>
            <a:ext cx="10547100" cy="1577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100"/>
              <a:t>Based on historical trends, what do we expect to see in future hits?</a:t>
            </a:r>
            <a:r>
              <a:rPr lang="en-US" sz="4800"/>
              <a:t> </a:t>
            </a:r>
            <a:endParaRPr sz="4800"/>
          </a:p>
        </p:txBody>
      </p:sp>
      <p:sp>
        <p:nvSpPr>
          <p:cNvPr id="207" name="Google Shape;207;p28"/>
          <p:cNvSpPr txBox="1"/>
          <p:nvPr/>
        </p:nvSpPr>
        <p:spPr>
          <a:xfrm>
            <a:off x="309450" y="2024475"/>
            <a:ext cx="10937400" cy="4628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AutoNum type="arabicPeriod"/>
            </a:pPr>
            <a:r>
              <a:rPr lang="en-US" sz="2800">
                <a:solidFill>
                  <a:schemeClr val="dk1"/>
                </a:solidFill>
              </a:rPr>
              <a:t>Low valence: songs will become increasingly negative (e.g. sad, depressed, angry).</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US" sz="2800">
                <a:solidFill>
                  <a:schemeClr val="dk1"/>
                </a:solidFill>
              </a:rPr>
              <a:t>Duration: songs will continue to get shorter. </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US" sz="2800">
                <a:solidFill>
                  <a:schemeClr val="dk1"/>
                </a:solidFill>
              </a:rPr>
              <a:t>Explicit: we expect explicit songs to soon outnumber non-explicit songs in top 100 charts.</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pic>
        <p:nvPicPr>
          <p:cNvPr id="208" name="Google Shape;208;p28"/>
          <p:cNvPicPr preferRelativeResize="0"/>
          <p:nvPr/>
        </p:nvPicPr>
        <p:blipFill>
          <a:blip r:embed="rId3">
            <a:alphaModFix/>
          </a:blip>
          <a:stretch>
            <a:fillRect/>
          </a:stretch>
        </p:blipFill>
        <p:spPr>
          <a:xfrm>
            <a:off x="8989275" y="3816225"/>
            <a:ext cx="2873050" cy="287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77800" y="1636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data did we use? </a:t>
            </a:r>
            <a:endParaRPr/>
          </a:p>
        </p:txBody>
      </p:sp>
      <p:sp>
        <p:nvSpPr>
          <p:cNvPr id="97" name="Google Shape;97;p14"/>
          <p:cNvSpPr txBox="1"/>
          <p:nvPr>
            <p:ph idx="1" type="body"/>
          </p:nvPr>
        </p:nvSpPr>
        <p:spPr>
          <a:xfrm>
            <a:off x="643850" y="1332725"/>
            <a:ext cx="6939900" cy="2016300"/>
          </a:xfrm>
          <a:prstGeom prst="rect">
            <a:avLst/>
          </a:prstGeom>
        </p:spPr>
        <p:txBody>
          <a:bodyPr anchorCtr="0" anchor="t" bIns="45700" lIns="91425" spcFirstLastPara="1" rIns="91425" wrap="square" tIns="45700">
            <a:normAutofit lnSpcReduction="20000"/>
          </a:bodyPr>
          <a:lstStyle/>
          <a:p>
            <a:pPr indent="-266700" lvl="0" marL="457200" rtl="0" algn="l">
              <a:lnSpc>
                <a:spcPct val="115000"/>
              </a:lnSpc>
              <a:spcBef>
                <a:spcPts val="1000"/>
              </a:spcBef>
              <a:spcAft>
                <a:spcPts val="0"/>
              </a:spcAft>
              <a:buSzPts val="600"/>
              <a:buChar char="●"/>
            </a:pPr>
            <a:r>
              <a:rPr lang="en-US" sz="1600"/>
              <a:t>Billboard charts </a:t>
            </a:r>
            <a:r>
              <a:rPr b="1" lang="en-US" sz="1600"/>
              <a:t>the top 100 songs</a:t>
            </a:r>
            <a:r>
              <a:rPr lang="en-US" sz="1600"/>
              <a:t> in the United States </a:t>
            </a:r>
            <a:r>
              <a:rPr b="1" lang="en-US" sz="1600"/>
              <a:t>every week</a:t>
            </a:r>
            <a:r>
              <a:rPr lang="en-US" sz="1600"/>
              <a:t> on the Hot 100; we took </a:t>
            </a:r>
            <a:r>
              <a:rPr b="1" lang="en-US" sz="1600"/>
              <a:t>this data for every week since 1980</a:t>
            </a:r>
            <a:endParaRPr b="1" sz="1600"/>
          </a:p>
          <a:p>
            <a:pPr indent="-266700" lvl="0" marL="457200" rtl="0" algn="l">
              <a:lnSpc>
                <a:spcPct val="115000"/>
              </a:lnSpc>
              <a:spcBef>
                <a:spcPts val="1000"/>
              </a:spcBef>
              <a:spcAft>
                <a:spcPts val="0"/>
              </a:spcAft>
              <a:buSzPts val="600"/>
              <a:buChar char="●"/>
            </a:pPr>
            <a:r>
              <a:rPr lang="en-US" sz="1600"/>
              <a:t>We </a:t>
            </a:r>
            <a:r>
              <a:rPr b="1" lang="en-US" sz="1600"/>
              <a:t>evaluated the most </a:t>
            </a:r>
            <a:r>
              <a:rPr b="1" lang="en-US" sz="1600"/>
              <a:t>recurring</a:t>
            </a:r>
            <a:r>
              <a:rPr b="1" lang="en-US" sz="1600"/>
              <a:t>, “popular” songs per year</a:t>
            </a:r>
            <a:r>
              <a:rPr lang="en-US" sz="1600"/>
              <a:t> based on </a:t>
            </a:r>
            <a:r>
              <a:rPr b="1" lang="en-US" sz="1600"/>
              <a:t>how many weeks they charted</a:t>
            </a:r>
            <a:r>
              <a:rPr lang="en-US" sz="1600"/>
              <a:t> on the Hot 100 to make a “Top 100 Songs” each year</a:t>
            </a:r>
            <a:endParaRPr sz="1600"/>
          </a:p>
          <a:p>
            <a:pPr indent="-266700" lvl="0" marL="457200" rtl="0" algn="l">
              <a:lnSpc>
                <a:spcPct val="115000"/>
              </a:lnSpc>
              <a:spcBef>
                <a:spcPts val="1000"/>
              </a:spcBef>
              <a:spcAft>
                <a:spcPts val="1000"/>
              </a:spcAft>
              <a:buSzPts val="600"/>
              <a:buChar char="●"/>
            </a:pPr>
            <a:r>
              <a:rPr lang="en-US" sz="1600"/>
              <a:t>We then obtained information about these </a:t>
            </a:r>
            <a:r>
              <a:rPr b="1" lang="en-US" sz="1600"/>
              <a:t>4500 songs across 45 years</a:t>
            </a:r>
            <a:r>
              <a:rPr lang="en-US" sz="1600"/>
              <a:t> by running them through </a:t>
            </a:r>
            <a:r>
              <a:rPr b="1" lang="en-US" sz="1600"/>
              <a:t>Spotify API</a:t>
            </a:r>
            <a:endParaRPr b="1" sz="1600"/>
          </a:p>
        </p:txBody>
      </p:sp>
      <p:pic>
        <p:nvPicPr>
          <p:cNvPr id="98" name="Google Shape;98;p14"/>
          <p:cNvPicPr preferRelativeResize="0"/>
          <p:nvPr/>
        </p:nvPicPr>
        <p:blipFill>
          <a:blip r:embed="rId3">
            <a:alphaModFix/>
          </a:blip>
          <a:stretch>
            <a:fillRect/>
          </a:stretch>
        </p:blipFill>
        <p:spPr>
          <a:xfrm>
            <a:off x="7885675" y="617975"/>
            <a:ext cx="3687601" cy="3687601"/>
          </a:xfrm>
          <a:prstGeom prst="rect">
            <a:avLst/>
          </a:prstGeom>
          <a:noFill/>
          <a:ln>
            <a:noFill/>
          </a:ln>
        </p:spPr>
      </p:pic>
      <p:pic>
        <p:nvPicPr>
          <p:cNvPr id="99" name="Google Shape;99;p14"/>
          <p:cNvPicPr preferRelativeResize="0"/>
          <p:nvPr/>
        </p:nvPicPr>
        <p:blipFill>
          <a:blip r:embed="rId4">
            <a:alphaModFix/>
          </a:blip>
          <a:stretch>
            <a:fillRect/>
          </a:stretch>
        </p:blipFill>
        <p:spPr>
          <a:xfrm>
            <a:off x="7885675" y="4731725"/>
            <a:ext cx="3687600" cy="1667149"/>
          </a:xfrm>
          <a:prstGeom prst="rect">
            <a:avLst/>
          </a:prstGeom>
          <a:noFill/>
          <a:ln>
            <a:noFill/>
          </a:ln>
        </p:spPr>
      </p:pic>
      <p:pic>
        <p:nvPicPr>
          <p:cNvPr id="100" name="Google Shape;100;p14"/>
          <p:cNvPicPr preferRelativeResize="0"/>
          <p:nvPr/>
        </p:nvPicPr>
        <p:blipFill>
          <a:blip r:embed="rId5">
            <a:alphaModFix/>
          </a:blip>
          <a:stretch>
            <a:fillRect/>
          </a:stretch>
        </p:blipFill>
        <p:spPr>
          <a:xfrm>
            <a:off x="884738" y="3529400"/>
            <a:ext cx="6699024" cy="2869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FFFFF"/>
            </a:gs>
            <a:gs pos="100000">
              <a:srgbClr val="8E8E8E"/>
            </a:gs>
          </a:gsLst>
          <a:lin ang="2520000" scaled="0"/>
        </a:gradFill>
      </p:bgPr>
    </p:bg>
    <p:spTree>
      <p:nvGrpSpPr>
        <p:cNvPr id="104" name="Shape 104"/>
        <p:cNvGrpSpPr/>
        <p:nvPr/>
      </p:nvGrpSpPr>
      <p:grpSpPr>
        <a:xfrm>
          <a:off x="0" y="0"/>
          <a:ext cx="0" cy="0"/>
          <a:chOff x="0" y="0"/>
          <a:chExt cx="0" cy="0"/>
        </a:xfrm>
      </p:grpSpPr>
      <p:sp>
        <p:nvSpPr>
          <p:cNvPr id="105" name="Google Shape;105;p15"/>
          <p:cNvSpPr txBox="1"/>
          <p:nvPr>
            <p:ph type="ctrTitle"/>
          </p:nvPr>
        </p:nvSpPr>
        <p:spPr>
          <a:xfrm>
            <a:off x="319276" y="203550"/>
            <a:ext cx="54921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lang="en-US" sz="3300"/>
              <a:t>Questions to Evaluate:</a:t>
            </a:r>
            <a:endParaRPr sz="5700"/>
          </a:p>
        </p:txBody>
      </p:sp>
      <p:sp>
        <p:nvSpPr>
          <p:cNvPr id="106" name="Google Shape;106;p15"/>
          <p:cNvSpPr txBox="1"/>
          <p:nvPr>
            <p:ph idx="1" type="subTitle"/>
          </p:nvPr>
        </p:nvSpPr>
        <p:spPr>
          <a:xfrm>
            <a:off x="231975" y="1318025"/>
            <a:ext cx="5492100" cy="4818600"/>
          </a:xfrm>
          <a:prstGeom prst="rect">
            <a:avLst/>
          </a:prstGeom>
          <a:noFill/>
          <a:ln>
            <a:noFill/>
          </a:ln>
        </p:spPr>
        <p:txBody>
          <a:bodyPr anchorCtr="0" anchor="t" bIns="45700" lIns="91425" spcFirstLastPara="1" rIns="91425" wrap="square" tIns="45700">
            <a:normAutofit fontScale="85000" lnSpcReduction="10000"/>
          </a:bodyPr>
          <a:lstStyle/>
          <a:p>
            <a:pPr indent="-178752" lvl="0" marL="457200" rtl="0" algn="l">
              <a:lnSpc>
                <a:spcPct val="115000"/>
              </a:lnSpc>
              <a:spcBef>
                <a:spcPts val="1000"/>
              </a:spcBef>
              <a:spcAft>
                <a:spcPts val="0"/>
              </a:spcAft>
              <a:buClr>
                <a:schemeClr val="dk1"/>
              </a:buClr>
              <a:buSzPct val="100000"/>
              <a:buFont typeface="Verdana"/>
              <a:buChar char="•"/>
            </a:pPr>
            <a:r>
              <a:rPr lang="en-US" sz="1900">
                <a:latin typeface="Verdana"/>
                <a:ea typeface="Verdana"/>
                <a:cs typeface="Verdana"/>
                <a:sym typeface="Verdana"/>
              </a:rPr>
              <a:t>How the length of the most popular songs has changed over time</a:t>
            </a:r>
            <a:r>
              <a:rPr lang="en-US" sz="1900">
                <a:latin typeface="Verdana"/>
                <a:ea typeface="Verdana"/>
                <a:cs typeface="Verdana"/>
                <a:sym typeface="Verdana"/>
              </a:rPr>
              <a:t>?</a:t>
            </a:r>
            <a:endParaRPr sz="1900">
              <a:latin typeface="Verdana"/>
              <a:ea typeface="Verdana"/>
              <a:cs typeface="Verdana"/>
              <a:sym typeface="Verdana"/>
            </a:endParaRPr>
          </a:p>
          <a:p>
            <a:pPr indent="-178752" lvl="0" marL="457200" rtl="0" algn="l">
              <a:lnSpc>
                <a:spcPct val="115000"/>
              </a:lnSpc>
              <a:spcBef>
                <a:spcPts val="1000"/>
              </a:spcBef>
              <a:spcAft>
                <a:spcPts val="0"/>
              </a:spcAft>
              <a:buClr>
                <a:schemeClr val="dk1"/>
              </a:buClr>
              <a:buSzPct val="100000"/>
              <a:buFont typeface="Verdana"/>
              <a:buChar char="•"/>
            </a:pPr>
            <a:r>
              <a:rPr lang="en-US" sz="1900">
                <a:latin typeface="Verdana"/>
                <a:ea typeface="Verdana"/>
                <a:cs typeface="Verdana"/>
                <a:sym typeface="Verdana"/>
              </a:rPr>
              <a:t>Are popular songs getting faster?</a:t>
            </a:r>
            <a:endParaRPr sz="1900">
              <a:latin typeface="Verdana"/>
              <a:ea typeface="Verdana"/>
              <a:cs typeface="Verdana"/>
              <a:sym typeface="Verdana"/>
            </a:endParaRPr>
          </a:p>
          <a:p>
            <a:pPr indent="-178752" lvl="0" marL="457200" rtl="0" algn="l">
              <a:lnSpc>
                <a:spcPct val="115000"/>
              </a:lnSpc>
              <a:spcBef>
                <a:spcPts val="1000"/>
              </a:spcBef>
              <a:spcAft>
                <a:spcPts val="0"/>
              </a:spcAft>
              <a:buSzPct val="100000"/>
              <a:buFont typeface="Verdana"/>
              <a:buChar char="•"/>
            </a:pPr>
            <a:r>
              <a:rPr lang="en-US" sz="1900">
                <a:latin typeface="Verdana"/>
                <a:ea typeface="Verdana"/>
                <a:cs typeface="Verdana"/>
                <a:sym typeface="Verdana"/>
              </a:rPr>
              <a:t>Are popular songs getting more dance-able?</a:t>
            </a:r>
            <a:endParaRPr sz="1900">
              <a:latin typeface="Verdana"/>
              <a:ea typeface="Verdana"/>
              <a:cs typeface="Verdana"/>
              <a:sym typeface="Verdana"/>
            </a:endParaRPr>
          </a:p>
          <a:p>
            <a:pPr indent="-178752" lvl="0" marL="457200" rtl="0" algn="l">
              <a:lnSpc>
                <a:spcPct val="115000"/>
              </a:lnSpc>
              <a:spcBef>
                <a:spcPts val="1000"/>
              </a:spcBef>
              <a:spcAft>
                <a:spcPts val="0"/>
              </a:spcAft>
              <a:buSzPct val="100000"/>
              <a:buFont typeface="Verdana"/>
              <a:buChar char="•"/>
            </a:pPr>
            <a:r>
              <a:rPr lang="en-US" sz="1900">
                <a:latin typeface="Verdana"/>
                <a:ea typeface="Verdana"/>
                <a:cs typeface="Verdana"/>
                <a:sym typeface="Verdana"/>
              </a:rPr>
              <a:t>Are songs getting more energetic overtime?</a:t>
            </a:r>
            <a:endParaRPr sz="1900">
              <a:latin typeface="Verdana"/>
              <a:ea typeface="Verdana"/>
              <a:cs typeface="Verdana"/>
              <a:sym typeface="Verdana"/>
            </a:endParaRPr>
          </a:p>
          <a:p>
            <a:pPr indent="-178752" lvl="0" marL="457200" rtl="0" algn="l">
              <a:lnSpc>
                <a:spcPct val="115000"/>
              </a:lnSpc>
              <a:spcBef>
                <a:spcPts val="1000"/>
              </a:spcBef>
              <a:spcAft>
                <a:spcPts val="0"/>
              </a:spcAft>
              <a:buSzPct val="100000"/>
              <a:buFont typeface="Verdana"/>
              <a:buChar char="•"/>
            </a:pPr>
            <a:r>
              <a:rPr lang="en-US" sz="1900">
                <a:latin typeface="Verdana"/>
                <a:ea typeface="Verdana"/>
                <a:cs typeface="Verdana"/>
                <a:sym typeface="Verdana"/>
              </a:rPr>
              <a:t>Are songs getting more positive or negative over time?</a:t>
            </a:r>
            <a:endParaRPr sz="1900">
              <a:latin typeface="Verdana"/>
              <a:ea typeface="Verdana"/>
              <a:cs typeface="Verdana"/>
              <a:sym typeface="Verdana"/>
            </a:endParaRPr>
          </a:p>
          <a:p>
            <a:pPr indent="-178752" lvl="0" marL="457200" rtl="0" algn="l">
              <a:lnSpc>
                <a:spcPct val="115000"/>
              </a:lnSpc>
              <a:spcBef>
                <a:spcPts val="1000"/>
              </a:spcBef>
              <a:spcAft>
                <a:spcPts val="0"/>
              </a:spcAft>
              <a:buSzPct val="100000"/>
              <a:buFont typeface="Verdana"/>
              <a:buChar char="•"/>
            </a:pPr>
            <a:r>
              <a:rPr lang="en-US" sz="1900">
                <a:latin typeface="Verdana"/>
                <a:ea typeface="Verdana"/>
                <a:cs typeface="Verdana"/>
                <a:sym typeface="Verdana"/>
              </a:rPr>
              <a:t>Are popular songs getting louder?</a:t>
            </a:r>
            <a:endParaRPr sz="1900">
              <a:latin typeface="Verdana"/>
              <a:ea typeface="Verdana"/>
              <a:cs typeface="Verdana"/>
              <a:sym typeface="Verdana"/>
            </a:endParaRPr>
          </a:p>
          <a:p>
            <a:pPr indent="-178752" lvl="0" marL="457200" marR="0" rtl="0" algn="l">
              <a:lnSpc>
                <a:spcPct val="115000"/>
              </a:lnSpc>
              <a:spcBef>
                <a:spcPts val="1000"/>
              </a:spcBef>
              <a:spcAft>
                <a:spcPts val="0"/>
              </a:spcAft>
              <a:buSzPct val="100000"/>
              <a:buFont typeface="Verdana"/>
              <a:buChar char="•"/>
            </a:pPr>
            <a:r>
              <a:rPr lang="en-US" sz="1900">
                <a:latin typeface="Verdana"/>
                <a:ea typeface="Verdana"/>
                <a:cs typeface="Verdana"/>
                <a:sym typeface="Verdana"/>
              </a:rPr>
              <a:t>I</a:t>
            </a:r>
            <a:r>
              <a:rPr lang="en-US" sz="1900">
                <a:latin typeface="Verdana"/>
                <a:ea typeface="Verdana"/>
                <a:cs typeface="Verdana"/>
                <a:sym typeface="Verdana"/>
              </a:rPr>
              <a:t>s popular music getting more or less complex/diverse (in key and time signature)?</a:t>
            </a:r>
            <a:r>
              <a:rPr lang="en-US" sz="1900">
                <a:latin typeface="Verdana"/>
                <a:ea typeface="Verdana"/>
                <a:cs typeface="Verdana"/>
                <a:sym typeface="Verdana"/>
              </a:rPr>
              <a:t> </a:t>
            </a:r>
            <a:endParaRPr sz="1900">
              <a:latin typeface="Verdana"/>
              <a:ea typeface="Verdana"/>
              <a:cs typeface="Verdana"/>
              <a:sym typeface="Verdana"/>
            </a:endParaRPr>
          </a:p>
          <a:p>
            <a:pPr indent="-178752" lvl="0" marL="457200" rtl="0" algn="l">
              <a:lnSpc>
                <a:spcPct val="115000"/>
              </a:lnSpc>
              <a:spcBef>
                <a:spcPts val="1000"/>
              </a:spcBef>
              <a:spcAft>
                <a:spcPts val="0"/>
              </a:spcAft>
              <a:buClr>
                <a:schemeClr val="dk1"/>
              </a:buClr>
              <a:buSzPct val="100000"/>
              <a:buFont typeface="Verdana"/>
              <a:buChar char="•"/>
            </a:pPr>
            <a:r>
              <a:rPr lang="en-US" sz="1900">
                <a:latin typeface="Verdana"/>
                <a:ea typeface="Verdana"/>
                <a:cs typeface="Verdana"/>
                <a:sym typeface="Verdana"/>
              </a:rPr>
              <a:t>Are popular songs becoming more or less explicit?</a:t>
            </a:r>
            <a:endParaRPr sz="1900">
              <a:latin typeface="Verdana"/>
              <a:ea typeface="Verdana"/>
              <a:cs typeface="Verdana"/>
              <a:sym typeface="Verdana"/>
            </a:endParaRPr>
          </a:p>
          <a:p>
            <a:pPr indent="-178752" lvl="0" marL="457200" rtl="0" algn="l">
              <a:lnSpc>
                <a:spcPct val="115000"/>
              </a:lnSpc>
              <a:spcBef>
                <a:spcPts val="1000"/>
              </a:spcBef>
              <a:spcAft>
                <a:spcPts val="0"/>
              </a:spcAft>
              <a:buClr>
                <a:schemeClr val="dk1"/>
              </a:buClr>
              <a:buSzPct val="100000"/>
              <a:buFont typeface="Verdana"/>
              <a:buChar char="•"/>
            </a:pPr>
            <a:r>
              <a:rPr lang="en-US" sz="1900">
                <a:latin typeface="Verdana"/>
                <a:ea typeface="Verdana"/>
                <a:cs typeface="Verdana"/>
                <a:sym typeface="Verdana"/>
              </a:rPr>
              <a:t>Based on historical trends, what do we expect to see in popular music in the near future</a:t>
            </a:r>
            <a:r>
              <a:rPr lang="en-US" sz="1900">
                <a:latin typeface="Verdana"/>
                <a:ea typeface="Verdana"/>
                <a:cs typeface="Verdana"/>
                <a:sym typeface="Verdana"/>
              </a:rPr>
              <a:t>?</a:t>
            </a:r>
            <a:endParaRPr sz="1900">
              <a:latin typeface="Verdana"/>
              <a:ea typeface="Verdana"/>
              <a:cs typeface="Verdana"/>
              <a:sym typeface="Verdana"/>
            </a:endParaRPr>
          </a:p>
        </p:txBody>
      </p:sp>
      <p:pic>
        <p:nvPicPr>
          <p:cNvPr descr="Magnifying glass and question mark" id="107" name="Google Shape;107;p15"/>
          <p:cNvPicPr preferRelativeResize="0"/>
          <p:nvPr/>
        </p:nvPicPr>
        <p:blipFill rotWithShape="1">
          <a:blip r:embed="rId3">
            <a:alphaModFix/>
          </a:blip>
          <a:srcRect b="0" l="26828" r="23184" t="0"/>
          <a:stretch/>
        </p:blipFill>
        <p:spPr>
          <a:xfrm>
            <a:off x="6096000" y="10"/>
            <a:ext cx="6092820" cy="6856309"/>
          </a:xfrm>
          <a:prstGeom prst="rect">
            <a:avLst/>
          </a:prstGeom>
          <a:noFill/>
          <a:ln>
            <a:noFill/>
          </a:ln>
        </p:spPr>
      </p:pic>
      <p:pic>
        <p:nvPicPr>
          <p:cNvPr id="108" name="Google Shape;108;p15"/>
          <p:cNvPicPr preferRelativeResize="0"/>
          <p:nvPr/>
        </p:nvPicPr>
        <p:blipFill>
          <a:blip r:embed="rId4">
            <a:alphaModFix/>
          </a:blip>
          <a:stretch>
            <a:fillRect/>
          </a:stretch>
        </p:blipFill>
        <p:spPr>
          <a:xfrm>
            <a:off x="6096000" y="1675"/>
            <a:ext cx="6092826" cy="6856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pic>
        <p:nvPicPr>
          <p:cNvPr descr="A graph with blue lines&#10;&#10;Description automatically generated" id="113" name="Google Shape;113;p16"/>
          <p:cNvPicPr preferRelativeResize="0"/>
          <p:nvPr/>
        </p:nvPicPr>
        <p:blipFill rotWithShape="1">
          <a:blip r:embed="rId3">
            <a:alphaModFix/>
          </a:blip>
          <a:srcRect b="1129" l="5960" r="8784" t="5415"/>
          <a:stretch/>
        </p:blipFill>
        <p:spPr>
          <a:xfrm>
            <a:off x="4530055" y="1325461"/>
            <a:ext cx="7434121" cy="4074619"/>
          </a:xfrm>
          <a:prstGeom prst="rect">
            <a:avLst/>
          </a:prstGeom>
          <a:noFill/>
          <a:ln>
            <a:noFill/>
          </a:ln>
        </p:spPr>
      </p:pic>
      <p:sp>
        <p:nvSpPr>
          <p:cNvPr id="114" name="Google Shape;114;p16"/>
          <p:cNvSpPr txBox="1"/>
          <p:nvPr/>
        </p:nvSpPr>
        <p:spPr>
          <a:xfrm>
            <a:off x="489867" y="698406"/>
            <a:ext cx="42573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Song Duration</a:t>
            </a:r>
            <a:endParaRPr/>
          </a:p>
        </p:txBody>
      </p:sp>
      <p:sp>
        <p:nvSpPr>
          <p:cNvPr id="115" name="Google Shape;115;p16"/>
          <p:cNvSpPr txBox="1"/>
          <p:nvPr/>
        </p:nvSpPr>
        <p:spPr>
          <a:xfrm>
            <a:off x="158850" y="2068675"/>
            <a:ext cx="4082100" cy="349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n-US" sz="1900">
                <a:solidFill>
                  <a:schemeClr val="dk1"/>
                </a:solidFill>
                <a:latin typeface="Verdana"/>
                <a:ea typeface="Verdana"/>
                <a:cs typeface="Verdana"/>
                <a:sym typeface="Verdana"/>
              </a:rPr>
              <a:t>How the length of the most popular songs has changed over time</a:t>
            </a:r>
            <a:r>
              <a:rPr lang="en-US" sz="1900">
                <a:solidFill>
                  <a:schemeClr val="dk1"/>
                </a:solidFill>
                <a:latin typeface="Verdana"/>
                <a:ea typeface="Verdana"/>
                <a:cs typeface="Verdana"/>
                <a:sym typeface="Verdana"/>
              </a:rPr>
              <a:t>?</a:t>
            </a:r>
            <a:endParaRPr sz="1900">
              <a:solidFill>
                <a:schemeClr val="dk1"/>
              </a:solidFill>
              <a:latin typeface="Verdana"/>
              <a:ea typeface="Verdana"/>
              <a:cs typeface="Verdana"/>
              <a:sym typeface="Verdana"/>
            </a:endParaRPr>
          </a:p>
          <a:p>
            <a:pPr indent="0" lvl="0" marL="0" rtl="0" algn="ctr">
              <a:lnSpc>
                <a:spcPct val="115000"/>
              </a:lnSpc>
              <a:spcBef>
                <a:spcPts val="1000"/>
              </a:spcBef>
              <a:spcAft>
                <a:spcPts val="0"/>
              </a:spcAft>
              <a:buNone/>
            </a:pPr>
            <a:r>
              <a:t/>
            </a:r>
            <a:endParaRPr sz="1900">
              <a:solidFill>
                <a:schemeClr val="dk1"/>
              </a:solidFill>
              <a:latin typeface="Verdana"/>
              <a:ea typeface="Verdana"/>
              <a:cs typeface="Verdana"/>
              <a:sym typeface="Verdana"/>
            </a:endParaRPr>
          </a:p>
          <a:p>
            <a:pPr indent="-330200" lvl="0" marL="457200" rtl="0" algn="just">
              <a:spcBef>
                <a:spcPts val="0"/>
              </a:spcBef>
              <a:spcAft>
                <a:spcPts val="0"/>
              </a:spcAft>
              <a:buClr>
                <a:schemeClr val="dk1"/>
              </a:buClr>
              <a:buSzPts val="1600"/>
              <a:buChar char="●"/>
            </a:pPr>
            <a:r>
              <a:rPr lang="en-US" sz="1450">
                <a:solidFill>
                  <a:schemeClr val="dk1"/>
                </a:solidFill>
                <a:highlight>
                  <a:srgbClr val="FFFFFF"/>
                </a:highlight>
              </a:rPr>
              <a:t>This trend could be due to a variety of factors like streaming influence where Shorter songs are more common now, potentially influenced by streaming platforms (spotify), where shorter, catchy songs tend to perform better in terms of engagement and replay.</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7"/>
          <p:cNvSpPr txBox="1"/>
          <p:nvPr>
            <p:ph type="ctrTitle"/>
          </p:nvPr>
        </p:nvSpPr>
        <p:spPr>
          <a:xfrm>
            <a:off x="457200" y="1598246"/>
            <a:ext cx="4412419" cy="36262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FFFF"/>
              </a:buClr>
              <a:buSzPts val="8000"/>
              <a:buFont typeface="Play"/>
              <a:buNone/>
            </a:pPr>
            <a:r>
              <a:rPr lang="en-US" sz="8000">
                <a:solidFill>
                  <a:srgbClr val="FFFFFF"/>
                </a:solidFill>
              </a:rPr>
              <a:t>Tempo</a:t>
            </a:r>
            <a:endParaRPr/>
          </a:p>
        </p:txBody>
      </p:sp>
      <p:pic>
        <p:nvPicPr>
          <p:cNvPr descr="A blue lines with black text&#10;&#10;Description automatically generated" id="121" name="Google Shape;121;p17"/>
          <p:cNvPicPr preferRelativeResize="0"/>
          <p:nvPr/>
        </p:nvPicPr>
        <p:blipFill rotWithShape="1">
          <a:blip r:embed="rId3">
            <a:alphaModFix/>
          </a:blip>
          <a:srcRect b="3896" l="7169" r="9043" t="6396"/>
          <a:stretch/>
        </p:blipFill>
        <p:spPr>
          <a:xfrm>
            <a:off x="4503902" y="1404969"/>
            <a:ext cx="7561923" cy="4048061"/>
          </a:xfrm>
          <a:prstGeom prst="rect">
            <a:avLst/>
          </a:prstGeom>
          <a:noFill/>
          <a:ln>
            <a:noFill/>
          </a:ln>
        </p:spPr>
      </p:pic>
      <p:sp>
        <p:nvSpPr>
          <p:cNvPr id="122" name="Google Shape;122;p17"/>
          <p:cNvSpPr txBox="1"/>
          <p:nvPr/>
        </p:nvSpPr>
        <p:spPr>
          <a:xfrm>
            <a:off x="314587" y="427839"/>
            <a:ext cx="48194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Arial"/>
                <a:ea typeface="Arial"/>
                <a:cs typeface="Arial"/>
                <a:sym typeface="Arial"/>
              </a:rPr>
              <a:t>Tempo</a:t>
            </a:r>
            <a:endParaRPr/>
          </a:p>
        </p:txBody>
      </p:sp>
      <p:sp>
        <p:nvSpPr>
          <p:cNvPr id="123" name="Google Shape;123;p17"/>
          <p:cNvSpPr txBox="1"/>
          <p:nvPr/>
        </p:nvSpPr>
        <p:spPr>
          <a:xfrm>
            <a:off x="238752" y="1404975"/>
            <a:ext cx="4176300" cy="23088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No apparent trend from beginning of the measurement period to the end (1980 – 2024)</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Large variation from year to year.</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FFFFFF"/>
            </a:gs>
          </a:gsLst>
          <a:lin ang="2520000" scaled="0"/>
        </a:gradFill>
      </p:bgPr>
    </p:bg>
    <p:spTree>
      <p:nvGrpSpPr>
        <p:cNvPr id="127" name="Shape 127"/>
        <p:cNvGrpSpPr/>
        <p:nvPr/>
      </p:nvGrpSpPr>
      <p:grpSpPr>
        <a:xfrm>
          <a:off x="0" y="0"/>
          <a:ext cx="0" cy="0"/>
          <a:chOff x="0" y="0"/>
          <a:chExt cx="0" cy="0"/>
        </a:xfrm>
      </p:grpSpPr>
      <p:sp>
        <p:nvSpPr>
          <p:cNvPr id="128" name="Google Shape;128;p18"/>
          <p:cNvSpPr txBox="1"/>
          <p:nvPr>
            <p:ph type="ctrTitle"/>
          </p:nvPr>
        </p:nvSpPr>
        <p:spPr>
          <a:xfrm>
            <a:off x="827500" y="418281"/>
            <a:ext cx="3739200" cy="721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sz="5000"/>
              <a:t>Danceability</a:t>
            </a:r>
            <a:endParaRPr/>
          </a:p>
        </p:txBody>
      </p:sp>
      <p:pic>
        <p:nvPicPr>
          <p:cNvPr descr="A graph with blue lines and dots&#10;&#10;Description automatically generated" id="129" name="Google Shape;129;p18"/>
          <p:cNvPicPr preferRelativeResize="0"/>
          <p:nvPr/>
        </p:nvPicPr>
        <p:blipFill rotWithShape="1">
          <a:blip r:embed="rId3">
            <a:alphaModFix/>
          </a:blip>
          <a:srcRect b="0" l="0" r="9708" t="0"/>
          <a:stretch/>
        </p:blipFill>
        <p:spPr>
          <a:xfrm>
            <a:off x="3830841" y="1088465"/>
            <a:ext cx="8256297" cy="4572009"/>
          </a:xfrm>
          <a:prstGeom prst="rect">
            <a:avLst/>
          </a:prstGeom>
          <a:noFill/>
          <a:ln>
            <a:noFill/>
          </a:ln>
        </p:spPr>
      </p:pic>
      <p:sp>
        <p:nvSpPr>
          <p:cNvPr id="130" name="Google Shape;130;p18"/>
          <p:cNvSpPr txBox="1"/>
          <p:nvPr/>
        </p:nvSpPr>
        <p:spPr>
          <a:xfrm>
            <a:off x="372375" y="1603300"/>
            <a:ext cx="3889200" cy="49650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1000"/>
              </a:spcBef>
              <a:spcAft>
                <a:spcPts val="0"/>
              </a:spcAft>
              <a:buNone/>
            </a:pPr>
            <a:r>
              <a:rPr lang="en-US" sz="1900">
                <a:solidFill>
                  <a:schemeClr val="dk1"/>
                </a:solidFill>
                <a:latin typeface="Verdana"/>
                <a:ea typeface="Verdana"/>
                <a:cs typeface="Verdana"/>
                <a:sym typeface="Verdana"/>
              </a:rPr>
              <a:t>Are popular songs getting more dance-able?</a:t>
            </a:r>
            <a:endParaRPr sz="19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2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US" sz="1050">
                <a:solidFill>
                  <a:schemeClr val="dk1"/>
                </a:solidFill>
                <a:highlight>
                  <a:srgbClr val="FFFFFF"/>
                </a:highlight>
              </a:rPr>
              <a:t>D</a:t>
            </a:r>
            <a:r>
              <a:rPr lang="en-US" sz="1250">
                <a:solidFill>
                  <a:schemeClr val="dk1"/>
                </a:solidFill>
                <a:highlight>
                  <a:srgbClr val="FFFFFF"/>
                </a:highlight>
              </a:rPr>
              <a:t>anceability is how suitable a track is for dancing based on a combination of musical elements including tempo, rhythm stability, beat strength, and overall regularity.</a:t>
            </a:r>
            <a:endParaRPr sz="1250">
              <a:solidFill>
                <a:schemeClr val="dk1"/>
              </a:solidFill>
              <a:highlight>
                <a:srgbClr val="FFFFFF"/>
              </a:highlight>
            </a:endParaRPr>
          </a:p>
          <a:p>
            <a:pPr indent="0" lvl="0" marL="457200" rtl="0" algn="l">
              <a:spcBef>
                <a:spcPts val="0"/>
              </a:spcBef>
              <a:spcAft>
                <a:spcPts val="0"/>
              </a:spcAft>
              <a:buNone/>
            </a:pPr>
            <a:r>
              <a:t/>
            </a:r>
            <a:endParaRPr sz="12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US" sz="1250">
                <a:solidFill>
                  <a:schemeClr val="dk1"/>
                </a:solidFill>
                <a:highlight>
                  <a:srgbClr val="FFFFFF"/>
                </a:highlight>
              </a:rPr>
              <a:t>A value of 0.0 is least danceable and 1.0 is most danceable.</a:t>
            </a:r>
            <a:endParaRPr sz="1250">
              <a:solidFill>
                <a:schemeClr val="dk1"/>
              </a:solidFill>
              <a:highlight>
                <a:srgbClr val="FFFFFF"/>
              </a:highlight>
            </a:endParaRPr>
          </a:p>
          <a:p>
            <a:pPr indent="0" lvl="0" marL="457200" rtl="0" algn="l">
              <a:spcBef>
                <a:spcPts val="0"/>
              </a:spcBef>
              <a:spcAft>
                <a:spcPts val="0"/>
              </a:spcAft>
              <a:buNone/>
            </a:pPr>
            <a:r>
              <a:t/>
            </a:r>
            <a:endParaRPr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lang="en-US" sz="1250">
                <a:solidFill>
                  <a:schemeClr val="dk1"/>
                </a:solidFill>
                <a:highlight>
                  <a:srgbClr val="FFFFFF"/>
                </a:highlight>
              </a:rPr>
              <a:t>danceability seems relatively stable from 1980 to 2000 with only slight variations but there appears to be an upward trend in danceability starting around the late 2000s.</a:t>
            </a:r>
            <a:endParaRPr sz="1250">
              <a:solidFill>
                <a:schemeClr val="dk1"/>
              </a:solidFill>
              <a:highlight>
                <a:srgbClr val="FFFFFF"/>
              </a:highlight>
            </a:endParaRPr>
          </a:p>
          <a:p>
            <a:pPr indent="0" lvl="0" marL="457200" rtl="0" algn="l">
              <a:spcBef>
                <a:spcPts val="0"/>
              </a:spcBef>
              <a:spcAft>
                <a:spcPts val="0"/>
              </a:spcAft>
              <a:buNone/>
            </a:pPr>
            <a:r>
              <a:t/>
            </a:r>
            <a:endParaRPr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lang="en-US" sz="1250">
                <a:solidFill>
                  <a:schemeClr val="dk1"/>
                </a:solidFill>
                <a:highlight>
                  <a:srgbClr val="FFFFFF"/>
                </a:highlight>
              </a:rPr>
              <a:t>the highest around 2019 and 2020. When we compare the data on danceability and song length, we can see that around 2020, song length had its lowest levels with shorter songs, and danceability for those same years had its highest levels. This could have been influenced by multiple factors such as social media platforms like tik-tok.</a:t>
            </a:r>
            <a:endParaRPr sz="12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9"/>
          <p:cNvSpPr txBox="1"/>
          <p:nvPr>
            <p:ph type="ctrTitle"/>
          </p:nvPr>
        </p:nvSpPr>
        <p:spPr>
          <a:xfrm>
            <a:off x="457200" y="1598246"/>
            <a:ext cx="3716323" cy="4269853"/>
          </a:xfrm>
          <a:prstGeom prst="rect">
            <a:avLst/>
          </a:prstGeom>
          <a:noFill/>
          <a:ln>
            <a:noFill/>
          </a:ln>
        </p:spPr>
        <p:txBody>
          <a:bodyPr anchorCtr="0" anchor="t" bIns="45700" lIns="91425" spcFirstLastPara="1" rIns="91425" wrap="square" tIns="45700">
            <a:normAutofit fontScale="90000"/>
          </a:bodyPr>
          <a:lstStyle/>
          <a:p>
            <a:pPr indent="-365760" lvl="0" marL="457200" rtl="0" algn="l">
              <a:lnSpc>
                <a:spcPct val="90000"/>
              </a:lnSpc>
              <a:spcBef>
                <a:spcPts val="0"/>
              </a:spcBef>
              <a:spcAft>
                <a:spcPts val="0"/>
              </a:spcAft>
              <a:buSzPct val="120000"/>
              <a:buChar char="●"/>
            </a:pPr>
            <a:r>
              <a:rPr lang="en-US" sz="2000"/>
              <a:t>Energy represents the perceptual measure of intensity and activity.</a:t>
            </a:r>
            <a:endParaRPr sz="2000"/>
          </a:p>
          <a:p>
            <a:pPr indent="0" lvl="0" marL="457200" rtl="0" algn="l">
              <a:lnSpc>
                <a:spcPct val="90000"/>
              </a:lnSpc>
              <a:spcBef>
                <a:spcPts val="0"/>
              </a:spcBef>
              <a:spcAft>
                <a:spcPts val="0"/>
              </a:spcAft>
              <a:buNone/>
            </a:pPr>
            <a:r>
              <a:rPr lang="en-US" sz="2000"/>
              <a:t> </a:t>
            </a:r>
            <a:endParaRPr sz="2000"/>
          </a:p>
          <a:p>
            <a:pPr indent="-342900" lvl="0" marL="457200" rtl="0" algn="l">
              <a:lnSpc>
                <a:spcPct val="90000"/>
              </a:lnSpc>
              <a:spcBef>
                <a:spcPts val="0"/>
              </a:spcBef>
              <a:spcAft>
                <a:spcPts val="0"/>
              </a:spcAft>
              <a:buSzPct val="100000"/>
              <a:buChar char="●"/>
            </a:pPr>
            <a:r>
              <a:rPr b="1" lang="en-US" sz="2000"/>
              <a:t>Energy Peak 2010</a:t>
            </a:r>
            <a:endParaRPr b="1" sz="2000"/>
          </a:p>
          <a:p>
            <a:pPr indent="-325755" lvl="1" marL="914400" rtl="0" algn="l">
              <a:lnSpc>
                <a:spcPct val="90000"/>
              </a:lnSpc>
              <a:spcBef>
                <a:spcPts val="0"/>
              </a:spcBef>
              <a:spcAft>
                <a:spcPts val="0"/>
              </a:spcAft>
              <a:buSzPct val="100000"/>
              <a:buChar char="○"/>
            </a:pPr>
            <a:r>
              <a:rPr lang="en-US" sz="1700"/>
              <a:t>Ex. Top Albums by:</a:t>
            </a:r>
            <a:endParaRPr sz="1700"/>
          </a:p>
          <a:p>
            <a:pPr indent="-325755" lvl="2" marL="1371600" rtl="0" algn="l">
              <a:lnSpc>
                <a:spcPct val="90000"/>
              </a:lnSpc>
              <a:spcBef>
                <a:spcPts val="0"/>
              </a:spcBef>
              <a:spcAft>
                <a:spcPts val="0"/>
              </a:spcAft>
              <a:buSzPct val="100000"/>
              <a:buChar char="■"/>
            </a:pPr>
            <a:r>
              <a:rPr lang="en-US" sz="1700"/>
              <a:t>Lady Gaga</a:t>
            </a:r>
            <a:endParaRPr sz="1700"/>
          </a:p>
          <a:p>
            <a:pPr indent="-325755" lvl="2" marL="1371600" rtl="0" algn="l">
              <a:lnSpc>
                <a:spcPct val="90000"/>
              </a:lnSpc>
              <a:spcBef>
                <a:spcPts val="0"/>
              </a:spcBef>
              <a:spcAft>
                <a:spcPts val="0"/>
              </a:spcAft>
              <a:buSzPct val="100000"/>
              <a:buChar char="■"/>
            </a:pPr>
            <a:r>
              <a:rPr lang="en-US" sz="1700"/>
              <a:t>Ke$ha</a:t>
            </a:r>
            <a:endParaRPr sz="1700"/>
          </a:p>
          <a:p>
            <a:pPr indent="-325755" lvl="2" marL="1371600" rtl="0" algn="l">
              <a:lnSpc>
                <a:spcPct val="90000"/>
              </a:lnSpc>
              <a:spcBef>
                <a:spcPts val="0"/>
              </a:spcBef>
              <a:spcAft>
                <a:spcPts val="0"/>
              </a:spcAft>
              <a:buSzPct val="100000"/>
              <a:buChar char="■"/>
            </a:pPr>
            <a:r>
              <a:rPr lang="en-US" sz="1700"/>
              <a:t>Katy Perry</a:t>
            </a:r>
            <a:endParaRPr sz="1700"/>
          </a:p>
          <a:p>
            <a:pPr indent="-325755" lvl="1" marL="914400" rtl="0" algn="l">
              <a:lnSpc>
                <a:spcPct val="90000"/>
              </a:lnSpc>
              <a:spcBef>
                <a:spcPts val="0"/>
              </a:spcBef>
              <a:spcAft>
                <a:spcPts val="0"/>
              </a:spcAft>
              <a:buSzPct val="100000"/>
              <a:buChar char="○"/>
            </a:pPr>
            <a:r>
              <a:rPr lang="en-US" sz="1700"/>
              <a:t>Ex. Top Singles by:</a:t>
            </a:r>
            <a:endParaRPr sz="1700"/>
          </a:p>
          <a:p>
            <a:pPr indent="-325755" lvl="2" marL="1371600" rtl="0" algn="l">
              <a:lnSpc>
                <a:spcPct val="90000"/>
              </a:lnSpc>
              <a:spcBef>
                <a:spcPts val="0"/>
              </a:spcBef>
              <a:spcAft>
                <a:spcPts val="0"/>
              </a:spcAft>
              <a:buSzPct val="100000"/>
              <a:buChar char="■"/>
            </a:pPr>
            <a:r>
              <a:rPr lang="en-US" sz="1700"/>
              <a:t>Enrique Iglesias</a:t>
            </a:r>
            <a:endParaRPr sz="1700"/>
          </a:p>
          <a:p>
            <a:pPr indent="-325755" lvl="2" marL="1371600" rtl="0" algn="l">
              <a:lnSpc>
                <a:spcPct val="90000"/>
              </a:lnSpc>
              <a:spcBef>
                <a:spcPts val="0"/>
              </a:spcBef>
              <a:spcAft>
                <a:spcPts val="0"/>
              </a:spcAft>
              <a:buSzPct val="100000"/>
              <a:buChar char="■"/>
            </a:pPr>
            <a:r>
              <a:rPr lang="en-US" sz="1700"/>
              <a:t>Usher</a:t>
            </a:r>
            <a:endParaRPr sz="1700"/>
          </a:p>
          <a:p>
            <a:pPr indent="0" lvl="0" marL="1371600" rtl="0" algn="l">
              <a:lnSpc>
                <a:spcPct val="90000"/>
              </a:lnSpc>
              <a:spcBef>
                <a:spcPts val="0"/>
              </a:spcBef>
              <a:spcAft>
                <a:spcPts val="0"/>
              </a:spcAft>
              <a:buNone/>
            </a:pPr>
            <a:r>
              <a:t/>
            </a:r>
            <a:endParaRPr sz="1700"/>
          </a:p>
          <a:p>
            <a:pPr indent="-325755" lvl="0" marL="457200" rtl="0" algn="l">
              <a:lnSpc>
                <a:spcPct val="90000"/>
              </a:lnSpc>
              <a:spcBef>
                <a:spcPts val="0"/>
              </a:spcBef>
              <a:spcAft>
                <a:spcPts val="0"/>
              </a:spcAft>
              <a:buSzPct val="100000"/>
              <a:buChar char="●"/>
            </a:pPr>
            <a:r>
              <a:rPr lang="en-US" sz="1700"/>
              <a:t>Danceability and Tempo were mid range during 2010 however Loudness peaked during 2010</a:t>
            </a:r>
            <a:endParaRPr sz="1700"/>
          </a:p>
          <a:p>
            <a:pPr indent="0" lvl="0" marL="0" rtl="0" algn="l">
              <a:lnSpc>
                <a:spcPct val="90000"/>
              </a:lnSpc>
              <a:spcBef>
                <a:spcPts val="0"/>
              </a:spcBef>
              <a:spcAft>
                <a:spcPts val="0"/>
              </a:spcAft>
              <a:buNone/>
            </a:pPr>
            <a:r>
              <a:t/>
            </a:r>
            <a:endParaRPr sz="2100">
              <a:solidFill>
                <a:srgbClr val="FFFFFF"/>
              </a:solidFill>
            </a:endParaRPr>
          </a:p>
        </p:txBody>
      </p:sp>
      <p:pic>
        <p:nvPicPr>
          <p:cNvPr descr="A graph showing the growth of energy&#10;&#10;Description automatically generated" id="136" name="Google Shape;136;p19"/>
          <p:cNvPicPr preferRelativeResize="0"/>
          <p:nvPr/>
        </p:nvPicPr>
        <p:blipFill rotWithShape="1">
          <a:blip r:embed="rId3">
            <a:alphaModFix/>
          </a:blip>
          <a:srcRect b="0" l="2319" r="8233" t="2650"/>
          <a:stretch/>
        </p:blipFill>
        <p:spPr>
          <a:xfrm>
            <a:off x="4412503" y="1598246"/>
            <a:ext cx="7322297" cy="3984627"/>
          </a:xfrm>
          <a:prstGeom prst="rect">
            <a:avLst/>
          </a:prstGeom>
          <a:noFill/>
          <a:ln>
            <a:noFill/>
          </a:ln>
        </p:spPr>
      </p:pic>
      <p:sp>
        <p:nvSpPr>
          <p:cNvPr id="137" name="Google Shape;137;p19"/>
          <p:cNvSpPr txBox="1"/>
          <p:nvPr/>
        </p:nvSpPr>
        <p:spPr>
          <a:xfrm>
            <a:off x="307600" y="391875"/>
            <a:ext cx="10423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Energy - </a:t>
            </a:r>
            <a:r>
              <a:rPr lang="en-US" sz="3100">
                <a:solidFill>
                  <a:schemeClr val="dk1"/>
                </a:solidFill>
                <a:latin typeface="Arial"/>
                <a:ea typeface="Arial"/>
                <a:cs typeface="Arial"/>
                <a:sym typeface="Arial"/>
              </a:rPr>
              <a:t>Are </a:t>
            </a:r>
            <a:r>
              <a:rPr lang="en-US" sz="3100">
                <a:solidFill>
                  <a:schemeClr val="dk1"/>
                </a:solidFill>
              </a:rPr>
              <a:t>songs getting more energetic over time?</a:t>
            </a:r>
            <a:endParaRPr sz="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0"/>
          <p:cNvSpPr txBox="1"/>
          <p:nvPr>
            <p:ph type="ctrTitle"/>
          </p:nvPr>
        </p:nvSpPr>
        <p:spPr>
          <a:xfrm>
            <a:off x="272650" y="1598250"/>
            <a:ext cx="4229700" cy="4813800"/>
          </a:xfrm>
          <a:prstGeom prst="rect">
            <a:avLst/>
          </a:prstGeom>
          <a:noFill/>
          <a:ln>
            <a:noFill/>
          </a:ln>
        </p:spPr>
        <p:txBody>
          <a:bodyPr anchorCtr="0" anchor="t" bIns="45700" lIns="91425" spcFirstLastPara="1" rIns="91425" wrap="square" tIns="45700">
            <a:normAutofit fontScale="90000"/>
          </a:bodyPr>
          <a:lstStyle/>
          <a:p>
            <a:pPr indent="-337185" lvl="0" marL="457200" rtl="0" algn="l">
              <a:lnSpc>
                <a:spcPct val="90000"/>
              </a:lnSpc>
              <a:spcBef>
                <a:spcPts val="0"/>
              </a:spcBef>
              <a:spcAft>
                <a:spcPts val="0"/>
              </a:spcAft>
              <a:buSzPct val="100000"/>
              <a:buChar char="●"/>
            </a:pPr>
            <a:r>
              <a:rPr lang="en-US" sz="1900"/>
              <a:t>Valence: a measure of musical positiveness conveyed by a track measured from 0.0 to 1.0. </a:t>
            </a:r>
            <a:endParaRPr sz="1900"/>
          </a:p>
          <a:p>
            <a:pPr indent="0" lvl="0" marL="0" rtl="0" algn="l">
              <a:lnSpc>
                <a:spcPct val="90000"/>
              </a:lnSpc>
              <a:spcBef>
                <a:spcPts val="0"/>
              </a:spcBef>
              <a:spcAft>
                <a:spcPts val="0"/>
              </a:spcAft>
              <a:buNone/>
            </a:pPr>
            <a:r>
              <a:t/>
            </a:r>
            <a:endParaRPr sz="1900"/>
          </a:p>
          <a:p>
            <a:pPr indent="-337185" lvl="0" marL="457200" rtl="0" algn="l">
              <a:lnSpc>
                <a:spcPct val="90000"/>
              </a:lnSpc>
              <a:spcBef>
                <a:spcPts val="0"/>
              </a:spcBef>
              <a:spcAft>
                <a:spcPts val="0"/>
              </a:spcAft>
              <a:buSzPct val="100000"/>
              <a:buChar char="●"/>
            </a:pPr>
            <a:r>
              <a:rPr lang="en-US" sz="1900"/>
              <a:t>Songs have steadily decreased in positiveness over the decades meaning there is an increasing trend in sad, depressed, angry music.</a:t>
            </a:r>
            <a:endParaRPr sz="1900"/>
          </a:p>
          <a:p>
            <a:pPr indent="0" lvl="0" marL="457200" rtl="0" algn="l">
              <a:lnSpc>
                <a:spcPct val="90000"/>
              </a:lnSpc>
              <a:spcBef>
                <a:spcPts val="0"/>
              </a:spcBef>
              <a:spcAft>
                <a:spcPts val="0"/>
              </a:spcAft>
              <a:buNone/>
            </a:pPr>
            <a:r>
              <a:t/>
            </a:r>
            <a:endParaRPr sz="1900"/>
          </a:p>
          <a:p>
            <a:pPr indent="-337185" lvl="0" marL="457200" rtl="0" algn="l">
              <a:lnSpc>
                <a:spcPct val="90000"/>
              </a:lnSpc>
              <a:spcBef>
                <a:spcPts val="0"/>
              </a:spcBef>
              <a:spcAft>
                <a:spcPts val="0"/>
              </a:spcAft>
              <a:buSzPct val="100000"/>
              <a:buChar char="●"/>
            </a:pPr>
            <a:r>
              <a:rPr lang="en-US" sz="1900"/>
              <a:t>2018 Top Songs:</a:t>
            </a:r>
            <a:endParaRPr sz="1900"/>
          </a:p>
          <a:p>
            <a:pPr indent="-337185" lvl="1" marL="914400" rtl="0" algn="l">
              <a:lnSpc>
                <a:spcPct val="90000"/>
              </a:lnSpc>
              <a:spcBef>
                <a:spcPts val="0"/>
              </a:spcBef>
              <a:spcAft>
                <a:spcPts val="0"/>
              </a:spcAft>
              <a:buSzPct val="100000"/>
              <a:buChar char="○"/>
            </a:pPr>
            <a:r>
              <a:rPr lang="en-US" sz="1900"/>
              <a:t>Love Lies by Khalid &amp; Normani</a:t>
            </a:r>
            <a:endParaRPr sz="1900"/>
          </a:p>
          <a:p>
            <a:pPr indent="-337185" lvl="1" marL="914400" rtl="0" algn="l">
              <a:lnSpc>
                <a:spcPct val="90000"/>
              </a:lnSpc>
              <a:spcBef>
                <a:spcPts val="0"/>
              </a:spcBef>
              <a:spcAft>
                <a:spcPts val="0"/>
              </a:spcAft>
              <a:buSzPct val="100000"/>
              <a:buChar char="○"/>
            </a:pPr>
            <a:r>
              <a:rPr lang="en-US" sz="1900"/>
              <a:t>Meant to Be by Bebe Rexha/Florida Georgia Line</a:t>
            </a:r>
            <a:endParaRPr sz="1900"/>
          </a:p>
          <a:p>
            <a:pPr indent="-337185" lvl="1" marL="914400" rtl="0" algn="l">
              <a:lnSpc>
                <a:spcPct val="90000"/>
              </a:lnSpc>
              <a:spcBef>
                <a:spcPts val="0"/>
              </a:spcBef>
              <a:spcAft>
                <a:spcPts val="0"/>
              </a:spcAft>
              <a:buSzPct val="100000"/>
              <a:buChar char="○"/>
            </a:pPr>
            <a:r>
              <a:rPr lang="en-US" sz="1900"/>
              <a:t>I Like Me Better by Lauv</a:t>
            </a:r>
            <a:endParaRPr sz="1900"/>
          </a:p>
          <a:p>
            <a:pPr indent="-337185" lvl="1" marL="914400" rtl="0" algn="l">
              <a:lnSpc>
                <a:spcPct val="90000"/>
              </a:lnSpc>
              <a:spcBef>
                <a:spcPts val="0"/>
              </a:spcBef>
              <a:spcAft>
                <a:spcPts val="0"/>
              </a:spcAft>
              <a:buSzPct val="100000"/>
              <a:buChar char="○"/>
            </a:pPr>
            <a:r>
              <a:rPr lang="en-US" sz="1900"/>
              <a:t>Perfect by Ed Sheeran</a:t>
            </a:r>
            <a:endParaRPr sz="1900"/>
          </a:p>
          <a:p>
            <a:pPr indent="0" lvl="0" marL="0" rtl="0" algn="l">
              <a:lnSpc>
                <a:spcPct val="90000"/>
              </a:lnSpc>
              <a:spcBef>
                <a:spcPts val="0"/>
              </a:spcBef>
              <a:spcAft>
                <a:spcPts val="0"/>
              </a:spcAft>
              <a:buNone/>
            </a:pPr>
            <a:r>
              <a:t/>
            </a:r>
            <a:endParaRPr sz="1900"/>
          </a:p>
          <a:p>
            <a:pPr indent="0" lvl="0" marL="457200" rtl="0" algn="l">
              <a:lnSpc>
                <a:spcPct val="90000"/>
              </a:lnSpc>
              <a:spcBef>
                <a:spcPts val="0"/>
              </a:spcBef>
              <a:spcAft>
                <a:spcPts val="0"/>
              </a:spcAft>
              <a:buNone/>
            </a:pPr>
            <a:r>
              <a:t/>
            </a:r>
            <a:endParaRPr sz="1900"/>
          </a:p>
        </p:txBody>
      </p:sp>
      <p:pic>
        <p:nvPicPr>
          <p:cNvPr descr="A graph with blue lines and numbers&#10;&#10;Description automatically generated" id="143" name="Google Shape;143;p20"/>
          <p:cNvPicPr preferRelativeResize="0"/>
          <p:nvPr/>
        </p:nvPicPr>
        <p:blipFill rotWithShape="1">
          <a:blip r:embed="rId3">
            <a:alphaModFix/>
          </a:blip>
          <a:srcRect b="0" l="3933" r="8509" t="3755"/>
          <a:stretch/>
        </p:blipFill>
        <p:spPr>
          <a:xfrm>
            <a:off x="4589503" y="1878463"/>
            <a:ext cx="7061555" cy="3881127"/>
          </a:xfrm>
          <a:prstGeom prst="rect">
            <a:avLst/>
          </a:prstGeom>
          <a:noFill/>
          <a:ln>
            <a:noFill/>
          </a:ln>
        </p:spPr>
      </p:pic>
      <p:sp>
        <p:nvSpPr>
          <p:cNvPr id="144" name="Google Shape;144;p20"/>
          <p:cNvSpPr txBox="1"/>
          <p:nvPr/>
        </p:nvSpPr>
        <p:spPr>
          <a:xfrm>
            <a:off x="272662" y="322975"/>
            <a:ext cx="113784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Valence - </a:t>
            </a:r>
            <a:r>
              <a:rPr lang="en-US" sz="2400">
                <a:solidFill>
                  <a:schemeClr val="dk1"/>
                </a:solidFill>
              </a:rPr>
              <a:t>Are songs getting more positive or negative over time?</a:t>
            </a:r>
            <a:endParaRPr sz="900"/>
          </a:p>
        </p:txBody>
      </p:sp>
      <p:pic>
        <p:nvPicPr>
          <p:cNvPr id="145" name="Google Shape;145;p20"/>
          <p:cNvPicPr preferRelativeResize="0"/>
          <p:nvPr/>
        </p:nvPicPr>
        <p:blipFill>
          <a:blip r:embed="rId4">
            <a:alphaModFix/>
          </a:blip>
          <a:stretch>
            <a:fillRect/>
          </a:stretch>
        </p:blipFill>
        <p:spPr>
          <a:xfrm>
            <a:off x="10397800" y="112725"/>
            <a:ext cx="1468225" cy="196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pic>
        <p:nvPicPr>
          <p:cNvPr descr="A graph showing the growth of the company&#10;&#10;Description automatically generated" id="150" name="Google Shape;150;p21"/>
          <p:cNvPicPr preferRelativeResize="0"/>
          <p:nvPr/>
        </p:nvPicPr>
        <p:blipFill rotWithShape="1">
          <a:blip r:embed="rId3">
            <a:alphaModFix/>
          </a:blip>
          <a:srcRect b="0" l="3748" r="8418" t="2557"/>
          <a:stretch/>
        </p:blipFill>
        <p:spPr>
          <a:xfrm>
            <a:off x="4277109" y="1438712"/>
            <a:ext cx="7373950" cy="4090376"/>
          </a:xfrm>
          <a:prstGeom prst="rect">
            <a:avLst/>
          </a:prstGeom>
          <a:noFill/>
          <a:ln>
            <a:noFill/>
          </a:ln>
        </p:spPr>
      </p:pic>
      <p:sp>
        <p:nvSpPr>
          <p:cNvPr id="151" name="Google Shape;151;p21"/>
          <p:cNvSpPr txBox="1"/>
          <p:nvPr/>
        </p:nvSpPr>
        <p:spPr>
          <a:xfrm>
            <a:off x="218114" y="213919"/>
            <a:ext cx="472300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Loudness</a:t>
            </a:r>
            <a:endParaRPr/>
          </a:p>
        </p:txBody>
      </p:sp>
      <p:sp>
        <p:nvSpPr>
          <p:cNvPr id="152" name="Google Shape;152;p21"/>
          <p:cNvSpPr txBox="1"/>
          <p:nvPr/>
        </p:nvSpPr>
        <p:spPr>
          <a:xfrm>
            <a:off x="218114" y="1602297"/>
            <a:ext cx="3854700" cy="4002000"/>
          </a:xfrm>
          <a:prstGeom prst="rect">
            <a:avLst/>
          </a:prstGeom>
          <a:noFill/>
          <a:ln>
            <a:noFill/>
          </a:ln>
        </p:spPr>
        <p:txBody>
          <a:bodyPr anchorCtr="0" anchor="t" bIns="45700" lIns="91425" spcFirstLastPara="1" rIns="91425" wrap="square" tIns="45700">
            <a:spAutoFit/>
          </a:bodyPr>
          <a:lstStyle/>
          <a:p>
            <a:pPr indent="-301625" lvl="0" marL="342900" marR="0" rtl="0" algn="l">
              <a:spcBef>
                <a:spcPts val="0"/>
              </a:spcBef>
              <a:spcAft>
                <a:spcPts val="0"/>
              </a:spcAft>
              <a:buClr>
                <a:schemeClr val="dk1"/>
              </a:buClr>
              <a:buSzPts val="1150"/>
              <a:buFont typeface="Arial"/>
              <a:buChar char="●"/>
            </a:pPr>
            <a:r>
              <a:rPr lang="en-US" sz="1150">
                <a:solidFill>
                  <a:schemeClr val="dk1"/>
                </a:solidFill>
                <a:latin typeface="Arial"/>
                <a:ea typeface="Arial"/>
                <a:cs typeface="Arial"/>
                <a:sym typeface="Arial"/>
              </a:rPr>
              <a:t>General increase in loudness from 1980 to 2024. </a:t>
            </a:r>
            <a:endParaRPr sz="1150"/>
          </a:p>
          <a:p>
            <a:pPr indent="-301625" lvl="0" marL="342900" marR="0" rtl="0" algn="l">
              <a:spcBef>
                <a:spcPts val="0"/>
              </a:spcBef>
              <a:spcAft>
                <a:spcPts val="0"/>
              </a:spcAft>
              <a:buClr>
                <a:schemeClr val="dk1"/>
              </a:buClr>
              <a:buSzPts val="1150"/>
              <a:buFont typeface="Arial"/>
              <a:buChar char="●"/>
            </a:pPr>
            <a:r>
              <a:rPr lang="en-US" sz="1150">
                <a:solidFill>
                  <a:schemeClr val="dk1"/>
                </a:solidFill>
                <a:latin typeface="Arial"/>
                <a:ea typeface="Arial"/>
                <a:cs typeface="Arial"/>
                <a:sym typeface="Arial"/>
              </a:rPr>
              <a:t>Decrease from the peak in 2010, but still maintaining levels well above the first two measurement decades.</a:t>
            </a:r>
            <a:endParaRPr sz="1150"/>
          </a:p>
          <a:p>
            <a:pPr indent="-301625" lvl="0" marL="342900" marR="0" rtl="0" algn="l">
              <a:spcBef>
                <a:spcPts val="0"/>
              </a:spcBef>
              <a:spcAft>
                <a:spcPts val="0"/>
              </a:spcAft>
              <a:buClr>
                <a:schemeClr val="dk1"/>
              </a:buClr>
              <a:buSzPts val="1150"/>
              <a:buFont typeface="Arial"/>
              <a:buChar char="●"/>
            </a:pPr>
            <a:r>
              <a:rPr lang="en-US" sz="1150">
                <a:solidFill>
                  <a:schemeClr val="dk1"/>
                </a:solidFill>
                <a:latin typeface="Arial"/>
                <a:ea typeface="Arial"/>
                <a:cs typeface="Arial"/>
                <a:sym typeface="Arial"/>
              </a:rPr>
              <a:t>Greatest increase in average measured loudness occurred in the 1990s.</a:t>
            </a:r>
            <a:endParaRPr sz="1150">
              <a:solidFill>
                <a:schemeClr val="dk1"/>
              </a:solidFill>
            </a:endParaRPr>
          </a:p>
          <a:p>
            <a:pPr indent="-301625" lvl="0" marL="342900" rtl="0" algn="l">
              <a:spcBef>
                <a:spcPts val="0"/>
              </a:spcBef>
              <a:spcAft>
                <a:spcPts val="0"/>
              </a:spcAft>
              <a:buClr>
                <a:schemeClr val="dk1"/>
              </a:buClr>
              <a:buSzPts val="1150"/>
              <a:buChar char="●"/>
            </a:pPr>
            <a:r>
              <a:rPr lang="en-US" sz="1150">
                <a:solidFill>
                  <a:schemeClr val="dk1"/>
                </a:solidFill>
                <a:highlight>
                  <a:srgbClr val="FFFFFF"/>
                </a:highlight>
              </a:rPr>
              <a:t>Loudness in the context of Energy: there is a similar trend between the two. </a:t>
            </a:r>
            <a:endParaRPr sz="1150">
              <a:solidFill>
                <a:schemeClr val="dk1"/>
              </a:solidFill>
              <a:highlight>
                <a:srgbClr val="FFFFFF"/>
              </a:highlight>
            </a:endParaRPr>
          </a:p>
          <a:p>
            <a:pPr indent="-301625" lvl="1" marL="914400" rtl="0" algn="l">
              <a:spcBef>
                <a:spcPts val="0"/>
              </a:spcBef>
              <a:spcAft>
                <a:spcPts val="0"/>
              </a:spcAft>
              <a:buClr>
                <a:schemeClr val="dk1"/>
              </a:buClr>
              <a:buSzPts val="1150"/>
              <a:buChar char="○"/>
            </a:pPr>
            <a:r>
              <a:rPr lang="en-US" sz="1150">
                <a:solidFill>
                  <a:schemeClr val="dk1"/>
                </a:solidFill>
                <a:highlight>
                  <a:srgbClr val="FFFFFF"/>
                </a:highlight>
              </a:rPr>
              <a:t>There is a general increase in both loudness and energy from 1980 to a peak in 2010, with spikes in the mid '80s and 1990. </a:t>
            </a:r>
            <a:endParaRPr sz="1150">
              <a:solidFill>
                <a:schemeClr val="dk1"/>
              </a:solidFill>
              <a:highlight>
                <a:srgbClr val="FFFFFF"/>
              </a:highlight>
            </a:endParaRPr>
          </a:p>
          <a:p>
            <a:pPr indent="-301625" lvl="1" marL="914400" rtl="0" algn="l">
              <a:spcBef>
                <a:spcPts val="0"/>
              </a:spcBef>
              <a:spcAft>
                <a:spcPts val="0"/>
              </a:spcAft>
              <a:buClr>
                <a:schemeClr val="dk1"/>
              </a:buClr>
              <a:buSzPts val="1150"/>
              <a:buChar char="○"/>
            </a:pPr>
            <a:r>
              <a:rPr lang="en-US" sz="1150">
                <a:solidFill>
                  <a:schemeClr val="dk1"/>
                </a:solidFill>
                <a:highlight>
                  <a:srgbClr val="FFFFFF"/>
                </a:highlight>
              </a:rPr>
              <a:t>There is also a shared peak in 2010, and a downward trend to the present day. </a:t>
            </a:r>
            <a:endParaRPr sz="1150">
              <a:solidFill>
                <a:schemeClr val="dk1"/>
              </a:solidFill>
              <a:highlight>
                <a:srgbClr val="FFFFFF"/>
              </a:highlight>
            </a:endParaRPr>
          </a:p>
          <a:p>
            <a:pPr indent="-301625" lvl="1" marL="914400" rtl="0" algn="l">
              <a:spcBef>
                <a:spcPts val="0"/>
              </a:spcBef>
              <a:spcAft>
                <a:spcPts val="0"/>
              </a:spcAft>
              <a:buClr>
                <a:schemeClr val="dk1"/>
              </a:buClr>
              <a:buSzPts val="1150"/>
              <a:buChar char="○"/>
            </a:pPr>
            <a:r>
              <a:rPr lang="en-US" sz="1150">
                <a:solidFill>
                  <a:schemeClr val="dk1"/>
                </a:solidFill>
                <a:highlight>
                  <a:srgbClr val="FFFFFF"/>
                </a:highlight>
              </a:rPr>
              <a:t>In Spotify's data, it's possible that loudness is a critical factor in evaluating energy. Beyond that, it's possible that loudness in popular songs is one of the primary drivers in the perception of energy in popular music.</a:t>
            </a:r>
            <a:endParaRPr sz="1150">
              <a:solidFill>
                <a:schemeClr val="dk1"/>
              </a:solidFill>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