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3db5244999_1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3db5244999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3f8cae3190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3f8cae31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3db5244999_1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3db5244999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6f73a04f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6f73a04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4F6F4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archive.ics.uci.edu/dataset/848/secondary+mushroom+dataset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example.com" TargetMode="Externa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MUSHROOM CLASSIFICATION</a:t>
            </a:r>
            <a:r>
              <a:rPr lang="en"/>
              <a:t>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EDIBLE OR POISONOUS</a:t>
            </a:r>
            <a:endParaRPr sz="420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Presented by</a:t>
            </a:r>
            <a:r>
              <a:rPr lang="en" sz="2400"/>
              <a:t>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Kevin Linder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Elizabeth Bauer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1254" y="1890125"/>
            <a:ext cx="2512750" cy="325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AB18E"/>
                </a:solidFill>
              </a:rPr>
              <a:t>PROJECT OVERVIEW</a:t>
            </a:r>
            <a:endParaRPr b="1">
              <a:solidFill>
                <a:srgbClr val="DAB18E"/>
              </a:solidFill>
            </a:endParaRPr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460950" y="1756175"/>
            <a:ext cx="8222100" cy="12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4F6F41"/>
                </a:solidFill>
                <a:latin typeface="Arial"/>
                <a:ea typeface="Arial"/>
                <a:cs typeface="Arial"/>
                <a:sym typeface="Arial"/>
              </a:rPr>
              <a:t>Objective: train a machine learning model to classify mushrooms as either poisonous or edible.</a:t>
            </a:r>
            <a:endParaRPr sz="2400">
              <a:solidFill>
                <a:srgbClr val="4F6F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100">
              <a:solidFill>
                <a:srgbClr val="4F6F4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8625" y="2931925"/>
            <a:ext cx="3048000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579125" y="2873575"/>
            <a:ext cx="5013300" cy="24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4F6F41"/>
                </a:solidFill>
                <a:latin typeface="Arial"/>
                <a:ea typeface="Arial"/>
                <a:cs typeface="Arial"/>
                <a:sym typeface="Arial"/>
              </a:rPr>
              <a:t>TECHNOLOGIES USED:</a:t>
            </a:r>
            <a:endParaRPr b="1" sz="1700">
              <a:solidFill>
                <a:srgbClr val="4F6F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4F6F41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4F6F41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endParaRPr sz="1300">
              <a:solidFill>
                <a:srgbClr val="4F6F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F6F41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4F6F41"/>
                </a:solidFill>
                <a:latin typeface="Arial"/>
                <a:ea typeface="Arial"/>
                <a:cs typeface="Arial"/>
                <a:sym typeface="Arial"/>
              </a:rPr>
              <a:t>Pandas</a:t>
            </a:r>
            <a:endParaRPr sz="1300">
              <a:solidFill>
                <a:srgbClr val="4F6F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F6F41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4F6F41"/>
                </a:solidFill>
                <a:latin typeface="Arial"/>
                <a:ea typeface="Arial"/>
                <a:cs typeface="Arial"/>
                <a:sym typeface="Arial"/>
              </a:rPr>
              <a:t>SKLearn: Random Forest</a:t>
            </a:r>
            <a:endParaRPr sz="1300">
              <a:solidFill>
                <a:srgbClr val="4F6F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F6F41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4F6F41"/>
                </a:solidFill>
                <a:latin typeface="Arial"/>
                <a:ea typeface="Arial"/>
                <a:cs typeface="Arial"/>
                <a:sym typeface="Arial"/>
              </a:rPr>
              <a:t>SKLearn: </a:t>
            </a:r>
            <a:r>
              <a:rPr lang="en" sz="1300">
                <a:solidFill>
                  <a:srgbClr val="4F6F41"/>
                </a:solidFill>
                <a:latin typeface="Arial"/>
                <a:ea typeface="Arial"/>
                <a:cs typeface="Arial"/>
                <a:sym typeface="Arial"/>
              </a:rPr>
              <a:t>K-Nearest Neighbor</a:t>
            </a:r>
            <a:endParaRPr sz="1300">
              <a:solidFill>
                <a:srgbClr val="4F6F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F6F41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4F6F41"/>
                </a:solidFill>
                <a:latin typeface="Arial"/>
                <a:ea typeface="Arial"/>
                <a:cs typeface="Arial"/>
                <a:sym typeface="Arial"/>
              </a:rPr>
              <a:t>Jupyter Notebook</a:t>
            </a:r>
            <a:endParaRPr sz="1300">
              <a:solidFill>
                <a:srgbClr val="4F6F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F6F41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4F6F41"/>
                </a:solidFill>
                <a:latin typeface="Arial"/>
                <a:ea typeface="Arial"/>
                <a:cs typeface="Arial"/>
                <a:sym typeface="Arial"/>
              </a:rPr>
              <a:t>MongoDB/NoSQL</a:t>
            </a:r>
            <a:endParaRPr sz="1300">
              <a:solidFill>
                <a:srgbClr val="4F6F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100">
              <a:solidFill>
                <a:srgbClr val="4F6F4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AB18E"/>
                </a:solidFill>
              </a:rPr>
              <a:t>THE DATASET</a:t>
            </a:r>
            <a:endParaRPr b="1">
              <a:solidFill>
                <a:srgbClr val="DAB18E"/>
              </a:solidFill>
            </a:endParaRPr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471900" y="1928025"/>
            <a:ext cx="8222100" cy="3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F6F41"/>
                </a:solidFill>
                <a:latin typeface="Arial"/>
                <a:ea typeface="Arial"/>
                <a:cs typeface="Arial"/>
                <a:sym typeface="Arial"/>
              </a:rPr>
              <a:t>This analysis uses a dataset of 61,069 rows of simulated mushroom data. This </a:t>
            </a:r>
            <a:r>
              <a:rPr lang="en" sz="17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dataset </a:t>
            </a:r>
            <a:r>
              <a:rPr lang="en" sz="1700">
                <a:solidFill>
                  <a:srgbClr val="4F6F41"/>
                </a:solidFill>
                <a:latin typeface="Arial"/>
                <a:ea typeface="Arial"/>
                <a:cs typeface="Arial"/>
                <a:sym typeface="Arial"/>
              </a:rPr>
              <a:t>was obtained from UC Irvine’s Machine Learning Repository. </a:t>
            </a:r>
            <a:endParaRPr sz="1700">
              <a:solidFill>
                <a:srgbClr val="4F6F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F6F41"/>
                </a:solidFill>
                <a:latin typeface="Arial"/>
                <a:ea typeface="Arial"/>
                <a:cs typeface="Arial"/>
                <a:sym typeface="Arial"/>
              </a:rPr>
              <a:t>The dataset includes metadata columns such as: </a:t>
            </a:r>
            <a:endParaRPr sz="1700">
              <a:solidFill>
                <a:srgbClr val="4F6F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F6F41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4F6F41"/>
                </a:solidFill>
                <a:latin typeface="Arial"/>
                <a:ea typeface="Arial"/>
                <a:cs typeface="Arial"/>
                <a:sym typeface="Arial"/>
              </a:rPr>
              <a:t>Cap-diameter, cap-shape  		</a:t>
            </a:r>
            <a:endParaRPr sz="1300">
              <a:solidFill>
                <a:srgbClr val="4F6F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6F41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4F6F41"/>
                </a:solidFill>
                <a:latin typeface="Arial"/>
                <a:ea typeface="Arial"/>
                <a:cs typeface="Arial"/>
                <a:sym typeface="Arial"/>
              </a:rPr>
              <a:t>Does-bruise-bleed </a:t>
            </a:r>
            <a:endParaRPr sz="1300">
              <a:solidFill>
                <a:srgbClr val="4F6F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6F41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4F6F41"/>
                </a:solidFill>
                <a:latin typeface="Arial"/>
                <a:ea typeface="Arial"/>
                <a:cs typeface="Arial"/>
                <a:sym typeface="Arial"/>
              </a:rPr>
              <a:t>Gill-attachment, gill-color, gill-spacing, gill-color </a:t>
            </a:r>
            <a:endParaRPr sz="1300">
              <a:solidFill>
                <a:srgbClr val="4F6F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6F41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4F6F41"/>
                </a:solidFill>
                <a:latin typeface="Arial"/>
                <a:ea typeface="Arial"/>
                <a:cs typeface="Arial"/>
                <a:sym typeface="Arial"/>
              </a:rPr>
              <a:t>Stem-height, stem_width, stem-root, stem-surface, stem-color </a:t>
            </a:r>
            <a:endParaRPr sz="1300">
              <a:solidFill>
                <a:srgbClr val="4F6F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6F41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4F6F41"/>
                </a:solidFill>
                <a:latin typeface="Arial"/>
                <a:ea typeface="Arial"/>
                <a:cs typeface="Arial"/>
                <a:sym typeface="Arial"/>
              </a:rPr>
              <a:t>Veil-type, veil-color </a:t>
            </a:r>
            <a:endParaRPr sz="1300">
              <a:solidFill>
                <a:srgbClr val="4F6F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6F41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4F6F41"/>
                </a:solidFill>
                <a:latin typeface="Arial"/>
                <a:ea typeface="Arial"/>
                <a:cs typeface="Arial"/>
                <a:sym typeface="Arial"/>
              </a:rPr>
              <a:t>Has-ring, ring-type </a:t>
            </a:r>
            <a:endParaRPr sz="1300">
              <a:solidFill>
                <a:srgbClr val="4F6F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6F41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4F6F41"/>
                </a:solidFill>
                <a:latin typeface="Arial"/>
                <a:ea typeface="Arial"/>
                <a:cs typeface="Arial"/>
                <a:sym typeface="Arial"/>
              </a:rPr>
              <a:t>Spore-print-color </a:t>
            </a:r>
            <a:endParaRPr sz="1300">
              <a:solidFill>
                <a:srgbClr val="4F6F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6F41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4F6F41"/>
                </a:solidFill>
                <a:latin typeface="Arial"/>
                <a:ea typeface="Arial"/>
                <a:cs typeface="Arial"/>
                <a:sym typeface="Arial"/>
              </a:rPr>
              <a:t>Habitat </a:t>
            </a:r>
            <a:endParaRPr sz="1300">
              <a:solidFill>
                <a:srgbClr val="4F6F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6F41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4F6F41"/>
                </a:solidFill>
                <a:latin typeface="Arial"/>
                <a:ea typeface="Arial"/>
                <a:cs typeface="Arial"/>
                <a:sym typeface="Arial"/>
              </a:rPr>
              <a:t>Seasons</a:t>
            </a:r>
            <a:endParaRPr sz="2800">
              <a:solidFill>
                <a:srgbClr val="4F6F41"/>
              </a:solidFill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5050" y="2631750"/>
            <a:ext cx="2292424" cy="241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AB18E"/>
                </a:solidFill>
              </a:rPr>
              <a:t>PRE-PROCESSING FOR OPTIMIZATION</a:t>
            </a:r>
            <a:endParaRPr b="1">
              <a:solidFill>
                <a:srgbClr val="DAB18E"/>
              </a:solidFill>
            </a:endParaRPr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471900" y="1995275"/>
            <a:ext cx="3397500" cy="318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 u="sng">
              <a:solidFill>
                <a:srgbClr val="4F6F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700" u="sng">
                <a:solidFill>
                  <a:srgbClr val="4F6F41"/>
                </a:solidFill>
                <a:latin typeface="Arial"/>
                <a:ea typeface="Arial"/>
                <a:cs typeface="Arial"/>
                <a:sym typeface="Arial"/>
              </a:rPr>
              <a:t>ITERATION ONE</a:t>
            </a:r>
            <a:endParaRPr b="1" sz="1300">
              <a:solidFill>
                <a:srgbClr val="4F6F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4F6F41"/>
              </a:buClr>
              <a:buSzPts val="1300"/>
              <a:buFont typeface="Arial"/>
              <a:buAutoNum type="arabicPeriod"/>
            </a:pPr>
            <a:r>
              <a:rPr b="1" lang="en" sz="1300">
                <a:solidFill>
                  <a:srgbClr val="4F6F41"/>
                </a:solidFill>
                <a:latin typeface="Arial"/>
                <a:ea typeface="Arial"/>
                <a:cs typeface="Arial"/>
                <a:sym typeface="Arial"/>
              </a:rPr>
              <a:t>Drop all columns with empty values</a:t>
            </a:r>
            <a:endParaRPr b="1" sz="1300">
              <a:solidFill>
                <a:srgbClr val="4F6F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4F6F41"/>
              </a:buClr>
              <a:buSzPts val="1100"/>
              <a:buFont typeface="Arial"/>
              <a:buAutoNum type="alphaLcPeriod"/>
            </a:pPr>
            <a:r>
              <a:rPr b="1" lang="en" sz="1100">
                <a:solidFill>
                  <a:srgbClr val="4F6F41"/>
                </a:solidFill>
                <a:latin typeface="Arial"/>
                <a:ea typeface="Arial"/>
                <a:cs typeface="Arial"/>
                <a:sym typeface="Arial"/>
              </a:rPr>
              <a:t>Reduced from 20 to 11 columns</a:t>
            </a:r>
            <a:endParaRPr b="1" sz="1100">
              <a:solidFill>
                <a:srgbClr val="4F6F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F6F41"/>
              </a:buClr>
              <a:buSzPts val="1300"/>
              <a:buFont typeface="Arial"/>
              <a:buAutoNum type="arabicPeriod"/>
            </a:pPr>
            <a:r>
              <a:rPr lang="en" sz="1300">
                <a:solidFill>
                  <a:srgbClr val="4F6F41"/>
                </a:solidFill>
                <a:latin typeface="Arial"/>
                <a:ea typeface="Arial"/>
                <a:cs typeface="Arial"/>
                <a:sym typeface="Arial"/>
              </a:rPr>
              <a:t>Create categorical dummies</a:t>
            </a:r>
            <a:endParaRPr sz="1300">
              <a:solidFill>
                <a:srgbClr val="4F6F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F6F41"/>
              </a:buClr>
              <a:buSzPts val="1300"/>
              <a:buFont typeface="Arial"/>
              <a:buAutoNum type="arabicPeriod"/>
            </a:pPr>
            <a:r>
              <a:rPr lang="en" sz="1300">
                <a:solidFill>
                  <a:srgbClr val="4F6F41"/>
                </a:solidFill>
                <a:latin typeface="Arial"/>
                <a:ea typeface="Arial"/>
                <a:cs typeface="Arial"/>
                <a:sym typeface="Arial"/>
              </a:rPr>
              <a:t>Scale the data</a:t>
            </a:r>
            <a:endParaRPr sz="1300">
              <a:solidFill>
                <a:srgbClr val="4F6F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F6F41"/>
              </a:buClr>
              <a:buSzPts val="1300"/>
              <a:buFont typeface="Arial"/>
              <a:buAutoNum type="arabicPeriod"/>
            </a:pPr>
            <a:r>
              <a:rPr lang="en" sz="1300">
                <a:solidFill>
                  <a:srgbClr val="4F6F41"/>
                </a:solidFill>
                <a:latin typeface="Arial"/>
                <a:ea typeface="Arial"/>
                <a:cs typeface="Arial"/>
                <a:sym typeface="Arial"/>
              </a:rPr>
              <a:t>Result (Random Forest) : 0.996 Accuracy</a:t>
            </a:r>
            <a:endParaRPr sz="1300">
              <a:solidFill>
                <a:srgbClr val="4F6F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F6F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F6F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800">
              <a:solidFill>
                <a:srgbClr val="4F6F41"/>
              </a:solidFill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0950" y="3770125"/>
            <a:ext cx="2423275" cy="14114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5455250" y="1830400"/>
            <a:ext cx="3397500" cy="3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 u="sng">
                <a:solidFill>
                  <a:srgbClr val="4F6F41"/>
                </a:solidFill>
                <a:latin typeface="Arial"/>
                <a:ea typeface="Arial"/>
                <a:cs typeface="Arial"/>
                <a:sym typeface="Arial"/>
              </a:rPr>
              <a:t>ITERATION TWO</a:t>
            </a:r>
            <a:endParaRPr b="1" sz="1700" u="sng">
              <a:solidFill>
                <a:srgbClr val="4F6F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Clr>
                <a:srgbClr val="4F6F41"/>
              </a:buClr>
              <a:buSzPts val="1300"/>
              <a:buFont typeface="Arial"/>
              <a:buAutoNum type="arabicPeriod"/>
            </a:pPr>
            <a:r>
              <a:rPr b="1" lang="en" sz="1300">
                <a:solidFill>
                  <a:srgbClr val="4F6F41"/>
                </a:solidFill>
                <a:latin typeface="Arial"/>
                <a:ea typeface="Arial"/>
                <a:cs typeface="Arial"/>
                <a:sym typeface="Arial"/>
              </a:rPr>
              <a:t>Replace empty values with “N/A” as a distinct categorical value in all columns. No columns were dropped.</a:t>
            </a:r>
            <a:endParaRPr b="1" sz="1300">
              <a:solidFill>
                <a:srgbClr val="4F6F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F6F41"/>
              </a:buClr>
              <a:buSzPts val="1300"/>
              <a:buFont typeface="Arial"/>
              <a:buAutoNum type="arabicPeriod"/>
            </a:pPr>
            <a:r>
              <a:rPr lang="en" sz="1300">
                <a:solidFill>
                  <a:srgbClr val="4F6F41"/>
                </a:solidFill>
                <a:latin typeface="Arial"/>
                <a:ea typeface="Arial"/>
                <a:cs typeface="Arial"/>
                <a:sym typeface="Arial"/>
              </a:rPr>
              <a:t>Create categorical dummies</a:t>
            </a:r>
            <a:endParaRPr sz="1300">
              <a:solidFill>
                <a:srgbClr val="4F6F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F6F41"/>
              </a:buClr>
              <a:buSzPts val="1300"/>
              <a:buFont typeface="Arial"/>
              <a:buAutoNum type="arabicPeriod"/>
            </a:pPr>
            <a:r>
              <a:rPr lang="en" sz="1300">
                <a:solidFill>
                  <a:srgbClr val="4F6F41"/>
                </a:solidFill>
                <a:latin typeface="Arial"/>
                <a:ea typeface="Arial"/>
                <a:cs typeface="Arial"/>
                <a:sym typeface="Arial"/>
              </a:rPr>
              <a:t>Scale the data</a:t>
            </a:r>
            <a:endParaRPr sz="1300">
              <a:solidFill>
                <a:srgbClr val="4F6F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4F6F41"/>
              </a:buClr>
              <a:buSzPts val="1300"/>
              <a:buFont typeface="Arial"/>
              <a:buAutoNum type="arabicPeriod"/>
            </a:pPr>
            <a:r>
              <a:rPr lang="en" sz="1300">
                <a:solidFill>
                  <a:srgbClr val="4F6F41"/>
                </a:solidFill>
                <a:latin typeface="Arial"/>
                <a:ea typeface="Arial"/>
                <a:cs typeface="Arial"/>
                <a:sym typeface="Arial"/>
              </a:rPr>
              <a:t>Result (Random Forest) : 1.0 Accuracy</a:t>
            </a:r>
            <a:endParaRPr sz="1300">
              <a:solidFill>
                <a:srgbClr val="4F6F4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800">
              <a:solidFill>
                <a:srgbClr val="4F6F4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AB18E"/>
                </a:solidFill>
              </a:rPr>
              <a:t>DATA MODEL IMPLEMENTATION</a:t>
            </a:r>
            <a:endParaRPr>
              <a:solidFill>
                <a:srgbClr val="DAB18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AB18E"/>
                </a:solidFill>
              </a:rPr>
              <a:t>Random Forest Classification</a:t>
            </a:r>
            <a:endParaRPr>
              <a:solidFill>
                <a:srgbClr val="DAB18E"/>
              </a:solidFill>
            </a:endParaRPr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335000" y="2026250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F6F41"/>
              </a:buClr>
              <a:buSzPts val="1400"/>
              <a:buChar char="●"/>
            </a:pPr>
            <a:r>
              <a:rPr lang="en">
                <a:solidFill>
                  <a:srgbClr val="4F6F41"/>
                </a:solidFill>
              </a:rPr>
              <a:t>Initial Model Received a </a:t>
            </a:r>
            <a:r>
              <a:rPr b="1" lang="en">
                <a:solidFill>
                  <a:srgbClr val="4F6F41"/>
                </a:solidFill>
              </a:rPr>
              <a:t>100</a:t>
            </a:r>
            <a:r>
              <a:rPr b="1" lang="en">
                <a:solidFill>
                  <a:srgbClr val="4F6F41"/>
                </a:solidFill>
              </a:rPr>
              <a:t>%</a:t>
            </a:r>
            <a:r>
              <a:rPr lang="en">
                <a:solidFill>
                  <a:srgbClr val="4F6F41"/>
                </a:solidFill>
              </a:rPr>
              <a:t> Accuracy </a:t>
            </a:r>
            <a:endParaRPr>
              <a:solidFill>
                <a:srgbClr val="4F6F4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F6F41"/>
              </a:buClr>
              <a:buSzPts val="1400"/>
              <a:buChar char="●"/>
            </a:pPr>
            <a:r>
              <a:rPr lang="en">
                <a:solidFill>
                  <a:srgbClr val="4F6F41"/>
                </a:solidFill>
              </a:rPr>
              <a:t>Reasons for choosing Random Forest:</a:t>
            </a:r>
            <a:endParaRPr>
              <a:solidFill>
                <a:srgbClr val="4F6F4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4F6F41"/>
              </a:buClr>
              <a:buSzPts val="1200"/>
              <a:buChar char="○"/>
            </a:pPr>
            <a:r>
              <a:rPr lang="en">
                <a:solidFill>
                  <a:srgbClr val="4F6F41"/>
                </a:solidFill>
              </a:rPr>
              <a:t>Works well when </a:t>
            </a:r>
            <a:r>
              <a:rPr lang="en">
                <a:solidFill>
                  <a:srgbClr val="4F6F41"/>
                </a:solidFill>
              </a:rPr>
              <a:t>evaluating</a:t>
            </a:r>
            <a:r>
              <a:rPr lang="en">
                <a:solidFill>
                  <a:srgbClr val="4F6F41"/>
                </a:solidFill>
              </a:rPr>
              <a:t> non-linear relationships in data</a:t>
            </a:r>
            <a:endParaRPr>
              <a:solidFill>
                <a:srgbClr val="4F6F4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4F6F41"/>
              </a:buClr>
              <a:buSzPts val="1200"/>
              <a:buChar char="○"/>
            </a:pPr>
            <a:r>
              <a:rPr lang="en">
                <a:solidFill>
                  <a:srgbClr val="4F6F41"/>
                </a:solidFill>
              </a:rPr>
              <a:t>Performs well with data that has high dimensionality</a:t>
            </a:r>
            <a:endParaRPr>
              <a:solidFill>
                <a:srgbClr val="4F6F4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4F6F41"/>
              </a:buClr>
              <a:buSzPts val="1200"/>
              <a:buChar char="○"/>
            </a:pPr>
            <a:r>
              <a:rPr lang="en">
                <a:solidFill>
                  <a:srgbClr val="4F6F41"/>
                </a:solidFill>
              </a:rPr>
              <a:t>Mushrooms live in forests</a:t>
            </a:r>
            <a:endParaRPr>
              <a:solidFill>
                <a:srgbClr val="4F6F4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7575" y="2397750"/>
            <a:ext cx="4785126" cy="151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AB18E"/>
                </a:solidFill>
              </a:rPr>
              <a:t>DATA MODEL OPTIMIZATION</a:t>
            </a:r>
            <a:endParaRPr>
              <a:solidFill>
                <a:srgbClr val="DAB18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AB18E"/>
                </a:solidFill>
              </a:rPr>
              <a:t>K-Nearest Neighbors Model</a:t>
            </a:r>
            <a:endParaRPr>
              <a:solidFill>
                <a:srgbClr val="DAB18E"/>
              </a:solidFill>
            </a:endParaRPr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95700" y="21476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F6F41"/>
              </a:buClr>
              <a:buSzPts val="1400"/>
              <a:buChar char="●"/>
            </a:pPr>
            <a:r>
              <a:rPr lang="en">
                <a:solidFill>
                  <a:srgbClr val="4F6F41"/>
                </a:solidFill>
              </a:rPr>
              <a:t>Initial Model Received a 99.9% Accuracy </a:t>
            </a:r>
            <a:endParaRPr>
              <a:solidFill>
                <a:srgbClr val="4F6F4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F6F41"/>
              </a:buClr>
              <a:buSzPts val="1400"/>
              <a:buChar char="●"/>
            </a:pPr>
            <a:r>
              <a:rPr lang="en">
                <a:solidFill>
                  <a:srgbClr val="4F6F41"/>
                </a:solidFill>
              </a:rPr>
              <a:t>Reasons for choosing KNN:</a:t>
            </a:r>
            <a:endParaRPr>
              <a:solidFill>
                <a:srgbClr val="4F6F4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4F6F41"/>
              </a:buClr>
              <a:buSzPts val="1200"/>
              <a:buChar char="○"/>
            </a:pPr>
            <a:r>
              <a:rPr lang="en">
                <a:solidFill>
                  <a:srgbClr val="4F6F41"/>
                </a:solidFill>
              </a:rPr>
              <a:t>Easy to set up</a:t>
            </a:r>
            <a:endParaRPr>
              <a:solidFill>
                <a:srgbClr val="4F6F4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4F6F41"/>
              </a:buClr>
              <a:buSzPts val="1200"/>
              <a:buChar char="○"/>
            </a:pPr>
            <a:r>
              <a:rPr lang="en">
                <a:solidFill>
                  <a:srgbClr val="4F6F41"/>
                </a:solidFill>
              </a:rPr>
              <a:t>Strong with multi-dimensional classification problems</a:t>
            </a:r>
            <a:endParaRPr>
              <a:solidFill>
                <a:srgbClr val="4F6F41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9450" y="2233257"/>
            <a:ext cx="4763100" cy="1703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AB18E"/>
                </a:solidFill>
              </a:rPr>
              <a:t>Thanks!</a:t>
            </a:r>
            <a:endParaRPr sz="3000">
              <a:solidFill>
                <a:srgbClr val="DAB18E"/>
              </a:solidFill>
            </a:endParaRPr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Contact us: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Safe2Eat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123 Morel Way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Your City, ST 12345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no_reply@example.com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hlinkClick r:id="rId3"/>
              </a:rPr>
              <a:t>www.example.com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1400"/>
          </a:p>
        </p:txBody>
      </p:sp>
      <p:pic>
        <p:nvPicPr>
          <p:cNvPr id="113" name="Google Shape;113;p19"/>
          <p:cNvPicPr preferRelativeResize="0"/>
          <p:nvPr/>
        </p:nvPicPr>
        <p:blipFill rotWithShape="1">
          <a:blip r:embed="rId4">
            <a:alphaModFix/>
          </a:blip>
          <a:srcRect b="6178" l="0" r="0" t="6187"/>
          <a:stretch/>
        </p:blipFill>
        <p:spPr>
          <a:xfrm>
            <a:off x="3274676" y="0"/>
            <a:ext cx="5869325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