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docs.npmjs.com/getting-start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bower.io/" TargetMode="External"/><Relationship Id="rId4" Type="http://schemas.openxmlformats.org/officeDocument/2006/relationships/hyperlink" Target="http://nodejs.org/" TargetMode="External"/><Relationship Id="rId5" Type="http://schemas.openxmlformats.org/officeDocument/2006/relationships/hyperlink" Target="http://git-scm.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lgn="ctr">
              <a:spcBef>
                <a:spcPts val="0"/>
              </a:spcBef>
              <a:buNone/>
            </a:pPr>
            <a:r>
              <a:rPr lang="en" sz="2800"/>
              <a:t>Understanding Dependencies and Frameworks in Javascript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idx="1" type="body"/>
          </p:nvPr>
        </p:nvSpPr>
        <p:spPr>
          <a:xfrm>
            <a:off x="337800" y="1207475"/>
            <a:ext cx="8468400" cy="3485100"/>
          </a:xfrm>
          <a:prstGeom prst="rect">
            <a:avLst/>
          </a:prstGeom>
        </p:spPr>
        <p:txBody>
          <a:bodyPr anchorCtr="0" anchor="t" bIns="91425" lIns="91425" rIns="91425" tIns="91425">
            <a:noAutofit/>
          </a:bodyPr>
          <a:lstStyle/>
          <a:p>
            <a:pPr indent="-228600" lvl="0" marL="457200" rtl="0" algn="just">
              <a:spcBef>
                <a:spcPts val="0"/>
              </a:spcBef>
              <a:buClr>
                <a:srgbClr val="000000"/>
              </a:buClr>
            </a:pPr>
            <a:r>
              <a:rPr lang="en">
                <a:solidFill>
                  <a:srgbClr val="000000"/>
                </a:solidFill>
              </a:rPr>
              <a:t>Model–view–view-model (MVVM) is a software architectural pattern that facilitates a separation of development of the graphical user interface. </a:t>
            </a:r>
          </a:p>
          <a:p>
            <a:pPr indent="-228600" lvl="0" marL="457200" rtl="0" algn="just">
              <a:spcBef>
                <a:spcPts val="0"/>
              </a:spcBef>
              <a:buClr>
                <a:srgbClr val="000000"/>
              </a:buClr>
            </a:pPr>
            <a:r>
              <a:rPr lang="en">
                <a:solidFill>
                  <a:srgbClr val="000000"/>
                </a:solidFill>
              </a:rPr>
              <a:t>Model–view–viewmodel is also referred to as model–view–binder and also have three major components that include:</a:t>
            </a:r>
          </a:p>
          <a:p>
            <a:pPr indent="-330200" lvl="1" marL="914400" rtl="0" algn="just">
              <a:spcBef>
                <a:spcPts val="0"/>
              </a:spcBef>
              <a:buClr>
                <a:srgbClr val="000000"/>
              </a:buClr>
              <a:buSzPct val="100000"/>
            </a:pPr>
            <a:r>
              <a:rPr b="1" lang="en" sz="1600">
                <a:solidFill>
                  <a:srgbClr val="000000"/>
                </a:solidFill>
              </a:rPr>
              <a:t>Model </a:t>
            </a:r>
            <a:r>
              <a:rPr lang="en" sz="1600">
                <a:solidFill>
                  <a:srgbClr val="000000"/>
                </a:solidFill>
              </a:rPr>
              <a:t>refers to the data access layer, which represents content </a:t>
            </a:r>
          </a:p>
          <a:p>
            <a:pPr indent="-330200" lvl="1" marL="914400" rtl="0" algn="just">
              <a:spcBef>
                <a:spcPts val="0"/>
              </a:spcBef>
              <a:buClr>
                <a:srgbClr val="000000"/>
              </a:buClr>
              <a:buSzPct val="100000"/>
            </a:pPr>
            <a:r>
              <a:rPr lang="en" sz="1600">
                <a:solidFill>
                  <a:srgbClr val="000000"/>
                </a:solidFill>
              </a:rPr>
              <a:t>As in the MVC pattern, the </a:t>
            </a:r>
            <a:r>
              <a:rPr b="1" lang="en" sz="1600">
                <a:solidFill>
                  <a:srgbClr val="000000"/>
                </a:solidFill>
              </a:rPr>
              <a:t>View</a:t>
            </a:r>
            <a:r>
              <a:rPr lang="en" sz="1600">
                <a:solidFill>
                  <a:srgbClr val="000000"/>
                </a:solidFill>
              </a:rPr>
              <a:t> is the structure, layout, and appearance of what a user sees on the screen</a:t>
            </a:r>
          </a:p>
          <a:p>
            <a:pPr indent="-330200" lvl="1" marL="914400" rtl="0" algn="just">
              <a:spcBef>
                <a:spcPts val="0"/>
              </a:spcBef>
              <a:buClr>
                <a:srgbClr val="000000"/>
              </a:buClr>
              <a:buSzPct val="100000"/>
            </a:pPr>
            <a:r>
              <a:rPr lang="en" sz="1600">
                <a:solidFill>
                  <a:srgbClr val="000000"/>
                </a:solidFill>
              </a:rPr>
              <a:t>In the </a:t>
            </a:r>
            <a:r>
              <a:rPr b="1" lang="en" sz="1600">
                <a:solidFill>
                  <a:srgbClr val="000000"/>
                </a:solidFill>
              </a:rPr>
              <a:t>View Model</a:t>
            </a:r>
            <a:r>
              <a:rPr lang="en" sz="1600">
                <a:solidFill>
                  <a:srgbClr val="000000"/>
                </a:solidFill>
              </a:rPr>
              <a:t>, a binder mediates communication between the View and the Model. The view model is often described as a state of the data in the model</a:t>
            </a:r>
          </a:p>
        </p:txBody>
      </p:sp>
      <p:sp>
        <p:nvSpPr>
          <p:cNvPr id="120" name="Shape 120"/>
          <p:cNvSpPr txBox="1"/>
          <p:nvPr>
            <p:ph type="title"/>
          </p:nvPr>
        </p:nvSpPr>
        <p:spPr>
          <a:xfrm>
            <a:off x="326250" y="114475"/>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Model–View–ViewModel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60950" y="196725"/>
            <a:ext cx="8222100" cy="547800"/>
          </a:xfrm>
          <a:prstGeom prst="rect">
            <a:avLst/>
          </a:prstGeom>
        </p:spPr>
        <p:txBody>
          <a:bodyPr anchorCtr="0" anchor="b" bIns="91425" lIns="91425" rIns="91425" tIns="91425">
            <a:noAutofit/>
          </a:bodyPr>
          <a:lstStyle/>
          <a:p>
            <a:pPr lvl="0">
              <a:spcBef>
                <a:spcPts val="0"/>
              </a:spcBef>
              <a:buNone/>
            </a:pPr>
            <a:r>
              <a:rPr lang="en" sz="2400">
                <a:latin typeface="Comic Sans MS"/>
                <a:ea typeface="Comic Sans MS"/>
                <a:cs typeface="Comic Sans MS"/>
                <a:sym typeface="Comic Sans MS"/>
              </a:rPr>
              <a:t>Graphical Representation of MVVP</a:t>
            </a:r>
          </a:p>
        </p:txBody>
      </p:sp>
      <p:sp>
        <p:nvSpPr>
          <p:cNvPr id="126" name="Shape 126"/>
          <p:cNvSpPr txBox="1"/>
          <p:nvPr>
            <p:ph idx="1" type="body"/>
          </p:nvPr>
        </p:nvSpPr>
        <p:spPr>
          <a:xfrm>
            <a:off x="378975" y="1153450"/>
            <a:ext cx="8222100" cy="1300800"/>
          </a:xfrm>
          <a:prstGeom prst="rect">
            <a:avLst/>
          </a:prstGeom>
        </p:spPr>
        <p:txBody>
          <a:bodyPr anchorCtr="0" anchor="t" bIns="91425" lIns="91425" rIns="91425" tIns="91425">
            <a:noAutofit/>
          </a:bodyPr>
          <a:lstStyle/>
          <a:p>
            <a:pPr lvl="0">
              <a:spcBef>
                <a:spcPts val="0"/>
              </a:spcBef>
              <a:buNone/>
            </a:pPr>
            <a:r>
              <a:rPr lang="en"/>
              <a:t> </a:t>
            </a:r>
          </a:p>
        </p:txBody>
      </p:sp>
      <p:pic>
        <p:nvPicPr>
          <p:cNvPr descr="mvvp.png" id="127" name="Shape 127"/>
          <p:cNvPicPr preferRelativeResize="0"/>
          <p:nvPr/>
        </p:nvPicPr>
        <p:blipFill>
          <a:blip r:embed="rId3">
            <a:alphaModFix/>
          </a:blip>
          <a:stretch>
            <a:fillRect/>
          </a:stretch>
        </p:blipFill>
        <p:spPr>
          <a:xfrm>
            <a:off x="1073474" y="826624"/>
            <a:ext cx="6833090" cy="411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lgn="ctr">
              <a:spcBef>
                <a:spcPts val="0"/>
              </a:spcBef>
              <a:buNone/>
            </a:pPr>
            <a:r>
              <a:rPr lang="en" sz="3600"/>
              <a:t>Single Page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idx="1" type="body"/>
          </p:nvPr>
        </p:nvSpPr>
        <p:spPr>
          <a:xfrm>
            <a:off x="337800" y="1207475"/>
            <a:ext cx="8468400" cy="3485100"/>
          </a:xfrm>
          <a:prstGeom prst="rect">
            <a:avLst/>
          </a:prstGeom>
        </p:spPr>
        <p:txBody>
          <a:bodyPr anchorCtr="0" anchor="t" bIns="91425" lIns="91425" rIns="91425" tIns="91425">
            <a:noAutofit/>
          </a:bodyPr>
          <a:lstStyle/>
          <a:p>
            <a:pPr indent="-342900" lvl="0" marL="457200" marR="0" rtl="0" algn="just">
              <a:lnSpc>
                <a:spcPct val="115000"/>
              </a:lnSpc>
              <a:spcBef>
                <a:spcPts val="0"/>
              </a:spcBef>
              <a:spcAft>
                <a:spcPts val="1600"/>
              </a:spcAft>
              <a:buClr>
                <a:srgbClr val="000000"/>
              </a:buClr>
              <a:buSzPct val="100000"/>
              <a:buFont typeface="Roboto"/>
            </a:pPr>
            <a:r>
              <a:rPr lang="en">
                <a:solidFill>
                  <a:srgbClr val="000000"/>
                </a:solidFill>
              </a:rPr>
              <a:t>Single-Page Applications (SPAs) are Web apps that load a single HTML page and dynamically update that page as the user interacts with the app without going back to the server.</a:t>
            </a:r>
          </a:p>
          <a:p>
            <a:pPr indent="-228600" lvl="0" marL="457200" marR="0" rtl="0" algn="just">
              <a:lnSpc>
                <a:spcPct val="115000"/>
              </a:lnSpc>
              <a:spcBef>
                <a:spcPts val="0"/>
              </a:spcBef>
              <a:spcAft>
                <a:spcPts val="1600"/>
              </a:spcAft>
              <a:buClr>
                <a:srgbClr val="000000"/>
              </a:buClr>
            </a:pPr>
            <a:r>
              <a:rPr lang="en">
                <a:solidFill>
                  <a:srgbClr val="000000"/>
                </a:solidFill>
              </a:rPr>
              <a:t>In an SPA, either all necessary code – HTML, JavaScript, and CSS – is retrieved with a single page load, or the appropriate resources are dynamically loaded and added to the page as necessary, usually in response to user actions, The page does not reload at any point in the process, nor does control transfer to another page. </a:t>
            </a:r>
          </a:p>
          <a:p>
            <a:pPr indent="-228600" lvl="0" marL="457200" marR="0" rtl="0" algn="just">
              <a:lnSpc>
                <a:spcPct val="115000"/>
              </a:lnSpc>
              <a:spcBef>
                <a:spcPts val="0"/>
              </a:spcBef>
              <a:spcAft>
                <a:spcPts val="1600"/>
              </a:spcAft>
              <a:buClr>
                <a:srgbClr val="000000"/>
              </a:buClr>
            </a:pPr>
            <a:r>
              <a:rPr lang="en">
                <a:solidFill>
                  <a:srgbClr val="000000"/>
                </a:solidFill>
              </a:rPr>
              <a:t>Web browser JavaScript frameworks, such as </a:t>
            </a:r>
            <a:r>
              <a:rPr b="1" lang="en">
                <a:solidFill>
                  <a:srgbClr val="000000"/>
                </a:solidFill>
              </a:rPr>
              <a:t>AngularJS</a:t>
            </a:r>
            <a:r>
              <a:rPr lang="en">
                <a:solidFill>
                  <a:srgbClr val="000000"/>
                </a:solidFill>
              </a:rPr>
              <a:t>, </a:t>
            </a:r>
            <a:r>
              <a:rPr b="1" lang="en">
                <a:solidFill>
                  <a:srgbClr val="000000"/>
                </a:solidFill>
              </a:rPr>
              <a:t>Ember.js</a:t>
            </a:r>
            <a:r>
              <a:rPr lang="en">
                <a:solidFill>
                  <a:srgbClr val="000000"/>
                </a:solidFill>
              </a:rPr>
              <a:t>, </a:t>
            </a:r>
            <a:r>
              <a:rPr b="1" lang="en">
                <a:solidFill>
                  <a:srgbClr val="000000"/>
                </a:solidFill>
              </a:rPr>
              <a:t>Meteor.js</a:t>
            </a:r>
            <a:r>
              <a:rPr lang="en">
                <a:solidFill>
                  <a:srgbClr val="000000"/>
                </a:solidFill>
              </a:rPr>
              <a:t>, and </a:t>
            </a:r>
            <a:r>
              <a:rPr b="1" lang="en">
                <a:solidFill>
                  <a:srgbClr val="000000"/>
                </a:solidFill>
              </a:rPr>
              <a:t>React </a:t>
            </a:r>
            <a:r>
              <a:rPr lang="en">
                <a:solidFill>
                  <a:srgbClr val="000000"/>
                </a:solidFill>
              </a:rPr>
              <a:t>have adopted SPA principles.</a:t>
            </a:r>
          </a:p>
        </p:txBody>
      </p:sp>
      <p:sp>
        <p:nvSpPr>
          <p:cNvPr id="138" name="Shape 138"/>
          <p:cNvSpPr txBox="1"/>
          <p:nvPr>
            <p:ph type="title"/>
          </p:nvPr>
        </p:nvSpPr>
        <p:spPr>
          <a:xfrm>
            <a:off x="326250" y="114475"/>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What are Single Page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263600" y="788075"/>
            <a:ext cx="8222100" cy="767700"/>
          </a:xfrm>
          <a:prstGeom prst="rect">
            <a:avLst/>
          </a:prstGeom>
        </p:spPr>
        <p:txBody>
          <a:bodyPr anchorCtr="0" anchor="b" bIns="91425" lIns="91425" rIns="91425" tIns="91425">
            <a:noAutofit/>
          </a:bodyPr>
          <a:lstStyle/>
          <a:p>
            <a:pPr lvl="0" rtl="0" algn="ctr">
              <a:spcBef>
                <a:spcPts val="0"/>
              </a:spcBef>
              <a:buNone/>
            </a:pPr>
            <a:r>
              <a:rPr lang="en"/>
              <a:t>Outline</a:t>
            </a:r>
          </a:p>
        </p:txBody>
      </p:sp>
      <p:sp>
        <p:nvSpPr>
          <p:cNvPr id="73" name="Shape 73"/>
          <p:cNvSpPr txBox="1"/>
          <p:nvPr>
            <p:ph idx="1" type="body"/>
          </p:nvPr>
        </p:nvSpPr>
        <p:spPr>
          <a:xfrm>
            <a:off x="263600" y="1739175"/>
            <a:ext cx="8518500" cy="3293400"/>
          </a:xfrm>
          <a:prstGeom prst="rect">
            <a:avLst/>
          </a:prstGeom>
        </p:spPr>
        <p:txBody>
          <a:bodyPr anchorCtr="0" anchor="t" bIns="91425" lIns="91425" rIns="91425" tIns="91425">
            <a:noAutofit/>
          </a:bodyPr>
          <a:lstStyle/>
          <a:p>
            <a:pPr indent="-323850" lvl="0" marL="457200" rtl="0">
              <a:spcBef>
                <a:spcPts val="0"/>
              </a:spcBef>
              <a:buSzPct val="100000"/>
              <a:buChar char="★"/>
            </a:pPr>
            <a:r>
              <a:rPr lang="en" sz="1500"/>
              <a:t>Dependency Management</a:t>
            </a:r>
          </a:p>
          <a:p>
            <a:pPr indent="-323850" lvl="1" marL="914400" rtl="0">
              <a:spcBef>
                <a:spcPts val="0"/>
              </a:spcBef>
              <a:buSzPct val="100000"/>
              <a:buChar char="○"/>
            </a:pPr>
            <a:r>
              <a:rPr lang="en" sz="1500"/>
              <a:t>What are dependencies and why you need them</a:t>
            </a:r>
          </a:p>
          <a:p>
            <a:pPr indent="-323850" lvl="1" marL="914400" rtl="0">
              <a:spcBef>
                <a:spcPts val="0"/>
              </a:spcBef>
              <a:buSzPct val="100000"/>
              <a:buChar char="○"/>
            </a:pPr>
            <a:r>
              <a:rPr lang="en" sz="1500"/>
              <a:t>Node Package Manager(NPM)</a:t>
            </a:r>
          </a:p>
          <a:p>
            <a:pPr indent="-323850" lvl="1" marL="914400" rtl="0">
              <a:spcBef>
                <a:spcPts val="0"/>
              </a:spcBef>
              <a:buSzPct val="100000"/>
              <a:buChar char="○"/>
            </a:pPr>
            <a:r>
              <a:rPr lang="en" sz="1500"/>
              <a:t>Bower</a:t>
            </a:r>
          </a:p>
          <a:p>
            <a:pPr indent="-323850" lvl="0" marL="457200" rtl="0">
              <a:spcBef>
                <a:spcPts val="0"/>
              </a:spcBef>
              <a:buSzPct val="100000"/>
              <a:buChar char="★"/>
            </a:pPr>
            <a:r>
              <a:rPr lang="en" sz="1500"/>
              <a:t>Javascript Frameworks</a:t>
            </a:r>
          </a:p>
          <a:p>
            <a:pPr indent="-323850" lvl="1" marL="914400" rtl="0">
              <a:spcBef>
                <a:spcPts val="0"/>
              </a:spcBef>
              <a:buSzPct val="100000"/>
              <a:buChar char="○"/>
            </a:pPr>
            <a:r>
              <a:rPr lang="en" sz="1500"/>
              <a:t>AngularJS</a:t>
            </a:r>
          </a:p>
          <a:p>
            <a:pPr indent="-323850" lvl="1" marL="914400" rtl="0">
              <a:spcBef>
                <a:spcPts val="0"/>
              </a:spcBef>
              <a:buSzPct val="100000"/>
              <a:buChar char="○"/>
            </a:pPr>
            <a:r>
              <a:rPr lang="en" sz="1500"/>
              <a:t>JQuery</a:t>
            </a:r>
          </a:p>
          <a:p>
            <a:pPr indent="-323850" lvl="0" marL="457200" rtl="0">
              <a:spcBef>
                <a:spcPts val="0"/>
              </a:spcBef>
              <a:buSzPct val="100000"/>
              <a:buChar char="★"/>
            </a:pPr>
            <a:r>
              <a:rPr lang="en" sz="1500"/>
              <a:t>Software Design Patterns</a:t>
            </a:r>
          </a:p>
          <a:p>
            <a:pPr indent="-323850" lvl="1" marL="914400" rtl="0">
              <a:spcBef>
                <a:spcPts val="0"/>
              </a:spcBef>
              <a:buSzPct val="100000"/>
              <a:buChar char="○"/>
            </a:pPr>
            <a:r>
              <a:rPr lang="en" sz="1500"/>
              <a:t>Model  View Controller</a:t>
            </a:r>
          </a:p>
          <a:p>
            <a:pPr indent="-323850" lvl="1" marL="914400" rtl="0">
              <a:spcBef>
                <a:spcPts val="0"/>
              </a:spcBef>
              <a:buSzPct val="100000"/>
              <a:buChar char="○"/>
            </a:pPr>
            <a:r>
              <a:rPr lang="en" sz="1500"/>
              <a:t>Model View Presenter</a:t>
            </a:r>
          </a:p>
          <a:p>
            <a:pPr indent="-323850" lvl="1" marL="914400" rtl="0">
              <a:spcBef>
                <a:spcPts val="300"/>
              </a:spcBef>
              <a:spcAft>
                <a:spcPts val="100"/>
              </a:spcAft>
              <a:buClr>
                <a:srgbClr val="252525"/>
              </a:buClr>
              <a:buSzPct val="100000"/>
              <a:buChar char="○"/>
            </a:pPr>
            <a:r>
              <a:rPr lang="en" sz="1500">
                <a:highlight>
                  <a:srgbClr val="FFFFFF"/>
                </a:highlight>
              </a:rPr>
              <a:t>Naked objects</a:t>
            </a:r>
          </a:p>
          <a:p>
            <a:pPr indent="-323850" lvl="0" marL="457200" rtl="0">
              <a:spcBef>
                <a:spcPts val="0"/>
              </a:spcBef>
              <a:buSzPct val="100000"/>
              <a:buChar char="★"/>
            </a:pPr>
            <a:r>
              <a:rPr lang="en" sz="1500"/>
              <a:t>Developing Single Page Applications with AngularJS</a:t>
            </a: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60950" y="2065350"/>
            <a:ext cx="8222100" cy="1012799"/>
          </a:xfrm>
          <a:prstGeom prst="rect">
            <a:avLst/>
          </a:prstGeom>
        </p:spPr>
        <p:txBody>
          <a:bodyPr anchorCtr="0" anchor="ctr" bIns="91425" lIns="91425" rIns="91425" tIns="91425">
            <a:noAutofit/>
          </a:bodyPr>
          <a:lstStyle/>
          <a:p>
            <a:pPr lvl="0" algn="ctr">
              <a:spcBef>
                <a:spcPts val="0"/>
              </a:spcBef>
              <a:buNone/>
            </a:pPr>
            <a:r>
              <a:rPr lang="en" sz="3600"/>
              <a:t>Dependency Management with npm and Bower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26250" y="114475"/>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What are Dependencies?</a:t>
            </a:r>
          </a:p>
        </p:txBody>
      </p:sp>
      <p:sp>
        <p:nvSpPr>
          <p:cNvPr id="84" name="Shape 84"/>
          <p:cNvSpPr txBox="1"/>
          <p:nvPr>
            <p:ph idx="1" type="body"/>
          </p:nvPr>
        </p:nvSpPr>
        <p:spPr>
          <a:xfrm>
            <a:off x="337800" y="1207475"/>
            <a:ext cx="8468400" cy="3485100"/>
          </a:xfrm>
          <a:prstGeom prst="rect">
            <a:avLst/>
          </a:prstGeom>
        </p:spPr>
        <p:txBody>
          <a:bodyPr anchorCtr="0" anchor="t" bIns="91425" lIns="91425" rIns="91425" tIns="91425">
            <a:noAutofit/>
          </a:bodyPr>
          <a:lstStyle/>
          <a:p>
            <a:pPr indent="-355600" lvl="0" marL="457200" rtl="0" algn="just">
              <a:spcBef>
                <a:spcPts val="0"/>
              </a:spcBef>
              <a:buClr>
                <a:srgbClr val="000000"/>
              </a:buClr>
              <a:buSzPct val="100000"/>
            </a:pPr>
            <a:r>
              <a:rPr lang="en" sz="2000">
                <a:solidFill>
                  <a:srgbClr val="000000"/>
                </a:solidFill>
              </a:rPr>
              <a:t>Dependencies are external (3rd Party) components injected into a project whose functionality is relied upon. </a:t>
            </a:r>
          </a:p>
          <a:p>
            <a:pPr indent="-355600" lvl="0" marL="457200" rtl="0" algn="just">
              <a:spcBef>
                <a:spcPts val="0"/>
              </a:spcBef>
              <a:buClr>
                <a:srgbClr val="000000"/>
              </a:buClr>
              <a:buSzPct val="100000"/>
            </a:pPr>
            <a:r>
              <a:rPr lang="en" sz="2000">
                <a:solidFill>
                  <a:srgbClr val="000000"/>
                </a:solidFill>
              </a:rPr>
              <a:t>Whenever a class A uses another class or interface B, then A depends on B. A cannot carry out it's work without B, and A cannot be reused without also reusing B. In such a situation the class A is called the "dependant" and the class or interface B is called the "dependency". A dependant depends on its dependencies.</a:t>
            </a:r>
          </a:p>
          <a:p>
            <a:pPr indent="-355600" lvl="0" marL="457200" rtl="0" algn="just">
              <a:spcBef>
                <a:spcPts val="0"/>
              </a:spcBef>
              <a:buClr>
                <a:srgbClr val="000000"/>
              </a:buClr>
              <a:buSzPct val="100000"/>
            </a:pPr>
            <a:r>
              <a:rPr lang="en" sz="2000">
                <a:solidFill>
                  <a:srgbClr val="000000"/>
                </a:solidFill>
              </a:rPr>
              <a:t>Dependencies are injected into using Package Managers, popular among them include Bower, NPM, Maven and Gradle.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26250" y="114475"/>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Node Package Manager</a:t>
            </a:r>
          </a:p>
        </p:txBody>
      </p:sp>
      <p:sp>
        <p:nvSpPr>
          <p:cNvPr id="90" name="Shape 90"/>
          <p:cNvSpPr txBox="1"/>
          <p:nvPr>
            <p:ph idx="1" type="body"/>
          </p:nvPr>
        </p:nvSpPr>
        <p:spPr>
          <a:xfrm>
            <a:off x="337800" y="1207475"/>
            <a:ext cx="8468400" cy="3485100"/>
          </a:xfrm>
          <a:prstGeom prst="rect">
            <a:avLst/>
          </a:prstGeom>
        </p:spPr>
        <p:txBody>
          <a:bodyPr anchorCtr="0" anchor="t" bIns="91425" lIns="91425" rIns="91425" tIns="91425">
            <a:noAutofit/>
          </a:bodyPr>
          <a:lstStyle/>
          <a:p>
            <a:pPr indent="-355600" lvl="0" marL="457200" rtl="0" algn="just">
              <a:spcBef>
                <a:spcPts val="0"/>
              </a:spcBef>
              <a:buClr>
                <a:srgbClr val="000000"/>
              </a:buClr>
              <a:buSzPct val="100000"/>
            </a:pPr>
            <a:r>
              <a:rPr lang="en" sz="2000">
                <a:solidFill>
                  <a:srgbClr val="000000"/>
                </a:solidFill>
              </a:rPr>
              <a:t>Node Package Manager or NPM is a javascript dependency injector that is bundled along with NodeJS</a:t>
            </a:r>
          </a:p>
          <a:p>
            <a:pPr indent="-355600" lvl="0" marL="457200" rtl="0" algn="just">
              <a:spcBef>
                <a:spcPts val="0"/>
              </a:spcBef>
              <a:buClr>
                <a:srgbClr val="000000"/>
              </a:buClr>
              <a:buSzPct val="100000"/>
            </a:pPr>
            <a:r>
              <a:rPr lang="en" sz="2000">
                <a:solidFill>
                  <a:srgbClr val="000000"/>
                </a:solidFill>
              </a:rPr>
              <a:t>NPM consist of a command line tool that injects dependencies into a dependent project.</a:t>
            </a:r>
          </a:p>
          <a:p>
            <a:pPr indent="-355600" lvl="0" marL="457200" rtl="0" algn="just">
              <a:spcBef>
                <a:spcPts val="0"/>
              </a:spcBef>
              <a:buClr>
                <a:srgbClr val="000000"/>
              </a:buClr>
              <a:buSzPct val="100000"/>
            </a:pPr>
            <a:r>
              <a:rPr lang="en" sz="2000">
                <a:solidFill>
                  <a:srgbClr val="000000"/>
                </a:solidFill>
              </a:rPr>
              <a:t>Installing dependency(library or component) is by simply typing the </a:t>
            </a:r>
            <a:r>
              <a:rPr lang="en" sz="1350">
                <a:solidFill>
                  <a:srgbClr val="333333"/>
                </a:solidFill>
                <a:highlight>
                  <a:srgbClr val="FFFFFF"/>
                </a:highlight>
                <a:latin typeface="Courier New"/>
                <a:ea typeface="Courier New"/>
                <a:cs typeface="Courier New"/>
                <a:sym typeface="Courier New"/>
              </a:rPr>
              <a:t>npm install &lt;package_name&gt; </a:t>
            </a:r>
            <a:r>
              <a:rPr lang="en" sz="2000">
                <a:solidFill>
                  <a:srgbClr val="333333"/>
                </a:solidFill>
              </a:rPr>
              <a:t>and you will get NPM Installed on your project</a:t>
            </a:r>
          </a:p>
          <a:p>
            <a:pPr indent="-355600" lvl="0" marL="457200" rtl="0" algn="just">
              <a:spcBef>
                <a:spcPts val="0"/>
              </a:spcBef>
              <a:buClr>
                <a:srgbClr val="333333"/>
              </a:buClr>
              <a:buSzPct val="100000"/>
            </a:pPr>
            <a:r>
              <a:rPr lang="en" sz="2000">
                <a:solidFill>
                  <a:srgbClr val="333333"/>
                </a:solidFill>
              </a:rPr>
              <a:t>Need More?  </a:t>
            </a:r>
            <a:r>
              <a:rPr lang="en" sz="2000" u="sng">
                <a:solidFill>
                  <a:schemeClr val="hlink"/>
                </a:solidFill>
                <a:hlinkClick r:id="rId3"/>
              </a:rPr>
              <a:t>https://docs.npmjs.com/getting-started</a:t>
            </a:r>
            <a:r>
              <a:rPr lang="en" sz="2000">
                <a:solidFill>
                  <a:srgbClr val="333333"/>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337800" y="1207475"/>
            <a:ext cx="8468400" cy="3485100"/>
          </a:xfrm>
          <a:prstGeom prst="rect">
            <a:avLst/>
          </a:prstGeom>
        </p:spPr>
        <p:txBody>
          <a:bodyPr anchorCtr="0" anchor="t" bIns="91425" lIns="91425" rIns="91425" tIns="91425">
            <a:noAutofit/>
          </a:bodyPr>
          <a:lstStyle/>
          <a:p>
            <a:pPr indent="-355600" lvl="0" marL="457200" rtl="0" algn="just">
              <a:spcBef>
                <a:spcPts val="0"/>
              </a:spcBef>
              <a:buClr>
                <a:srgbClr val="000000"/>
              </a:buClr>
              <a:buSzPct val="100000"/>
            </a:pPr>
            <a:r>
              <a:rPr lang="en" sz="2000">
                <a:solidFill>
                  <a:srgbClr val="2DACD1"/>
                </a:solidFill>
                <a:hlinkClick r:id="rId3"/>
              </a:rPr>
              <a:t>Bower</a:t>
            </a:r>
            <a:r>
              <a:rPr lang="en" sz="2000">
                <a:solidFill>
                  <a:srgbClr val="576366"/>
                </a:solidFill>
              </a:rPr>
              <a:t> </a:t>
            </a:r>
            <a:r>
              <a:rPr lang="en" sz="2000">
                <a:solidFill>
                  <a:srgbClr val="000000"/>
                </a:solidFill>
              </a:rPr>
              <a:t>is a package manager that makes it easy to manage all your application’s front-end dependencies.</a:t>
            </a:r>
          </a:p>
          <a:p>
            <a:pPr indent="-355600" lvl="0" marL="457200" rtl="0" algn="just">
              <a:spcBef>
                <a:spcPts val="0"/>
              </a:spcBef>
              <a:buClr>
                <a:srgbClr val="576366"/>
              </a:buClr>
              <a:buSzPct val="100000"/>
            </a:pPr>
            <a:r>
              <a:rPr lang="en" sz="2000">
                <a:solidFill>
                  <a:srgbClr val="543729"/>
                </a:solidFill>
              </a:rPr>
              <a:t>Bower requires </a:t>
            </a:r>
            <a:r>
              <a:rPr lang="en" sz="2000">
                <a:solidFill>
                  <a:srgbClr val="008EC4"/>
                </a:solidFill>
                <a:hlinkClick r:id="rId4"/>
              </a:rPr>
              <a:t>node, npm</a:t>
            </a:r>
            <a:r>
              <a:rPr lang="en" sz="2000">
                <a:solidFill>
                  <a:srgbClr val="543729"/>
                </a:solidFill>
              </a:rPr>
              <a:t> and </a:t>
            </a:r>
            <a:r>
              <a:rPr lang="en" sz="2000">
                <a:solidFill>
                  <a:srgbClr val="008EC4"/>
                </a:solidFill>
                <a:hlinkClick r:id="rId5"/>
              </a:rPr>
              <a:t>git</a:t>
            </a:r>
            <a:r>
              <a:rPr lang="en" sz="2000">
                <a:solidFill>
                  <a:srgbClr val="576366"/>
                </a:solidFill>
              </a:rPr>
              <a:t> </a:t>
            </a:r>
            <a:r>
              <a:rPr lang="en" sz="2000">
                <a:solidFill>
                  <a:srgbClr val="000000"/>
                </a:solidFill>
              </a:rPr>
              <a:t>as such bower itself is a dependant that manages other dependencies, </a:t>
            </a:r>
          </a:p>
          <a:p>
            <a:pPr indent="-355600" lvl="0" marL="457200" rtl="0" algn="just">
              <a:spcBef>
                <a:spcPts val="0"/>
              </a:spcBef>
              <a:buClr>
                <a:srgbClr val="000000"/>
              </a:buClr>
              <a:buSzPct val="100000"/>
            </a:pPr>
            <a:r>
              <a:rPr lang="en" sz="2000">
                <a:solidFill>
                  <a:srgbClr val="000000"/>
                </a:solidFill>
              </a:rPr>
              <a:t>Bower can be installed using NPM by typing</a:t>
            </a:r>
            <a:r>
              <a:rPr lang="en">
                <a:solidFill>
                  <a:srgbClr val="000000"/>
                </a:solidFill>
                <a:latin typeface="Courier New"/>
                <a:ea typeface="Courier New"/>
                <a:cs typeface="Courier New"/>
                <a:sym typeface="Courier New"/>
              </a:rPr>
              <a:t> npm install -g bower</a:t>
            </a:r>
          </a:p>
          <a:p>
            <a:pPr indent="-355600" lvl="0" marL="457200" rtl="0" algn="just">
              <a:spcBef>
                <a:spcPts val="0"/>
              </a:spcBef>
              <a:buClr>
                <a:srgbClr val="576366"/>
              </a:buClr>
              <a:buSzPct val="100000"/>
            </a:pPr>
            <a:r>
              <a:rPr lang="en" sz="2000">
                <a:solidFill>
                  <a:srgbClr val="000000"/>
                </a:solidFill>
              </a:rPr>
              <a:t>Bower can then install other packages like jquery by simply typing </a:t>
            </a:r>
            <a:r>
              <a:rPr lang="en" sz="2000">
                <a:solidFill>
                  <a:srgbClr val="000000"/>
                </a:solidFill>
                <a:latin typeface="Courier New"/>
                <a:ea typeface="Courier New"/>
                <a:cs typeface="Courier New"/>
                <a:sym typeface="Courier New"/>
              </a:rPr>
              <a:t>bower install jquery</a:t>
            </a:r>
          </a:p>
          <a:p>
            <a:pPr indent="-355600" lvl="0" marL="457200" rtl="0" algn="just">
              <a:spcBef>
                <a:spcPts val="0"/>
              </a:spcBef>
              <a:buClr>
                <a:srgbClr val="000000"/>
              </a:buClr>
              <a:buSzPct val="100000"/>
              <a:buFont typeface="Courier New"/>
            </a:pPr>
            <a:r>
              <a:rPr lang="en" sz="2000">
                <a:solidFill>
                  <a:srgbClr val="000000"/>
                </a:solidFill>
              </a:rPr>
              <a:t>More info?</a:t>
            </a:r>
            <a:r>
              <a:rPr lang="en" sz="2000">
                <a:solidFill>
                  <a:srgbClr val="000000"/>
                </a:solidFill>
                <a:latin typeface="Courier New"/>
                <a:ea typeface="Courier New"/>
                <a:cs typeface="Courier New"/>
                <a:sym typeface="Courier New"/>
              </a:rPr>
              <a:t> - https://bower.io/</a:t>
            </a:r>
          </a:p>
        </p:txBody>
      </p:sp>
      <p:sp>
        <p:nvSpPr>
          <p:cNvPr id="96" name="Shape 96"/>
          <p:cNvSpPr txBox="1"/>
          <p:nvPr>
            <p:ph type="title"/>
          </p:nvPr>
        </p:nvSpPr>
        <p:spPr>
          <a:xfrm>
            <a:off x="326250" y="114475"/>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Bower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lgn="ctr">
              <a:spcBef>
                <a:spcPts val="0"/>
              </a:spcBef>
              <a:buNone/>
            </a:pPr>
            <a:r>
              <a:rPr lang="en" sz="3500"/>
              <a:t>Using MVC as a design Pattern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body"/>
          </p:nvPr>
        </p:nvSpPr>
        <p:spPr>
          <a:xfrm>
            <a:off x="337800" y="1207475"/>
            <a:ext cx="8468400" cy="3485100"/>
          </a:xfrm>
          <a:prstGeom prst="rect">
            <a:avLst/>
          </a:prstGeom>
        </p:spPr>
        <p:txBody>
          <a:bodyPr anchorCtr="0" anchor="t" bIns="91425" lIns="91425" rIns="91425" tIns="91425">
            <a:noAutofit/>
          </a:bodyPr>
          <a:lstStyle/>
          <a:p>
            <a:pPr indent="-228600" lvl="0" marL="457200" rtl="0" algn="just">
              <a:spcBef>
                <a:spcPts val="0"/>
              </a:spcBef>
              <a:buClr>
                <a:srgbClr val="000000"/>
              </a:buClr>
            </a:pPr>
            <a:r>
              <a:rPr lang="en">
                <a:solidFill>
                  <a:srgbClr val="000000"/>
                </a:solidFill>
              </a:rPr>
              <a:t>Model–view–controller (MVC) is a software design pattern for implementing user interfaces on computers.</a:t>
            </a:r>
          </a:p>
          <a:p>
            <a:pPr indent="-228600" lvl="0" marL="457200" rtl="0" algn="just">
              <a:spcBef>
                <a:spcPts val="0"/>
              </a:spcBef>
              <a:buClr>
                <a:srgbClr val="000000"/>
              </a:buClr>
            </a:pPr>
            <a:r>
              <a:rPr lang="en">
                <a:solidFill>
                  <a:srgbClr val="000000"/>
                </a:solidFill>
              </a:rPr>
              <a:t>MVC divides a given software application into three interconnected parts, so as to separate internal representations of information </a:t>
            </a:r>
          </a:p>
          <a:p>
            <a:pPr indent="-228600" lvl="0" marL="457200" rtl="0" algn="just">
              <a:spcBef>
                <a:spcPts val="0"/>
              </a:spcBef>
              <a:buClr>
                <a:srgbClr val="000000"/>
              </a:buClr>
            </a:pPr>
            <a:r>
              <a:rPr lang="en">
                <a:solidFill>
                  <a:srgbClr val="000000"/>
                </a:solidFill>
              </a:rPr>
              <a:t>The three interconnected parts are</a:t>
            </a:r>
          </a:p>
          <a:p>
            <a:pPr indent="-330200" lvl="1" marL="914400" rtl="0" algn="just">
              <a:spcBef>
                <a:spcPts val="0"/>
              </a:spcBef>
              <a:buClr>
                <a:srgbClr val="000000"/>
              </a:buClr>
              <a:buSzPct val="100000"/>
            </a:pPr>
            <a:r>
              <a:rPr lang="en" sz="1600">
                <a:solidFill>
                  <a:srgbClr val="000000"/>
                </a:solidFill>
              </a:rPr>
              <a:t>The </a:t>
            </a:r>
            <a:r>
              <a:rPr b="1" lang="en" sz="1600">
                <a:solidFill>
                  <a:srgbClr val="000000"/>
                </a:solidFill>
              </a:rPr>
              <a:t>Model </a:t>
            </a:r>
            <a:r>
              <a:rPr lang="en" sz="1600">
                <a:solidFill>
                  <a:srgbClr val="000000"/>
                </a:solidFill>
              </a:rPr>
              <a:t>directly manages the data, logic, and rules of the application.</a:t>
            </a:r>
          </a:p>
          <a:p>
            <a:pPr indent="-330200" lvl="1" marL="914400" rtl="0" algn="just">
              <a:spcBef>
                <a:spcPts val="0"/>
              </a:spcBef>
              <a:buClr>
                <a:srgbClr val="000000"/>
              </a:buClr>
              <a:buSzPct val="100000"/>
            </a:pPr>
            <a:r>
              <a:rPr lang="en" sz="1600">
                <a:solidFill>
                  <a:srgbClr val="000000"/>
                </a:solidFill>
              </a:rPr>
              <a:t>The </a:t>
            </a:r>
            <a:r>
              <a:rPr b="1" lang="en" sz="1600">
                <a:solidFill>
                  <a:srgbClr val="000000"/>
                </a:solidFill>
              </a:rPr>
              <a:t>view </a:t>
            </a:r>
            <a:r>
              <a:rPr lang="en" sz="1600">
                <a:solidFill>
                  <a:srgbClr val="000000"/>
                </a:solidFill>
              </a:rPr>
              <a:t>can be any output representation of information, such as a chart or a diagram. Multiple views of the same information are possible, such as a bar chart for management and a tabular view for accountants and </a:t>
            </a:r>
          </a:p>
          <a:p>
            <a:pPr indent="-330200" lvl="1" marL="914400" rtl="0" algn="just">
              <a:spcBef>
                <a:spcPts val="0"/>
              </a:spcBef>
              <a:buClr>
                <a:srgbClr val="000000"/>
              </a:buClr>
              <a:buSzPct val="100000"/>
            </a:pPr>
            <a:r>
              <a:rPr lang="en" sz="1600">
                <a:solidFill>
                  <a:srgbClr val="000000"/>
                </a:solidFill>
              </a:rPr>
              <a:t> The</a:t>
            </a:r>
            <a:r>
              <a:rPr b="1" lang="en" sz="1600">
                <a:solidFill>
                  <a:srgbClr val="000000"/>
                </a:solidFill>
              </a:rPr>
              <a:t> Controller,</a:t>
            </a:r>
            <a:r>
              <a:rPr lang="en" sz="1600">
                <a:solidFill>
                  <a:srgbClr val="000000"/>
                </a:solidFill>
              </a:rPr>
              <a:t> accepts input and converts it to commands for the model or view</a:t>
            </a:r>
          </a:p>
        </p:txBody>
      </p:sp>
      <p:sp>
        <p:nvSpPr>
          <p:cNvPr id="107" name="Shape 107"/>
          <p:cNvSpPr txBox="1"/>
          <p:nvPr>
            <p:ph type="title"/>
          </p:nvPr>
        </p:nvSpPr>
        <p:spPr>
          <a:xfrm>
            <a:off x="326250" y="114475"/>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Model View Controller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0"/>
            <a:ext cx="8520600" cy="761400"/>
          </a:xfrm>
          <a:prstGeom prst="rect">
            <a:avLst/>
          </a:prstGeom>
        </p:spPr>
        <p:txBody>
          <a:bodyPr anchorCtr="0" anchor="b" bIns="91425" lIns="91425" rIns="91425" tIns="91425">
            <a:noAutofit/>
          </a:bodyPr>
          <a:lstStyle/>
          <a:p>
            <a:pPr lvl="0" rtl="0">
              <a:spcBef>
                <a:spcPts val="0"/>
              </a:spcBef>
              <a:buNone/>
            </a:pPr>
            <a:r>
              <a:rPr lang="en" sz="3000">
                <a:latin typeface="Comic Sans MS"/>
                <a:ea typeface="Comic Sans MS"/>
                <a:cs typeface="Comic Sans MS"/>
                <a:sym typeface="Comic Sans MS"/>
              </a:rPr>
              <a:t>Graphical Representation of MVC</a:t>
            </a:r>
          </a:p>
        </p:txBody>
      </p:sp>
      <p:sp>
        <p:nvSpPr>
          <p:cNvPr id="113" name="Shape 113"/>
          <p:cNvSpPr txBox="1"/>
          <p:nvPr>
            <p:ph idx="1" type="body"/>
          </p:nvPr>
        </p:nvSpPr>
        <p:spPr>
          <a:xfrm>
            <a:off x="337800" y="1207475"/>
            <a:ext cx="8468400" cy="3485100"/>
          </a:xfrm>
          <a:prstGeom prst="rect">
            <a:avLst/>
          </a:prstGeom>
        </p:spPr>
        <p:txBody>
          <a:bodyPr anchorCtr="0" anchor="t" bIns="91425" lIns="91425" rIns="91425" tIns="91425">
            <a:noAutofit/>
          </a:bodyPr>
          <a:lstStyle/>
          <a:p>
            <a:pPr lvl="0" marR="0" rtl="0" algn="just">
              <a:lnSpc>
                <a:spcPct val="115000"/>
              </a:lnSpc>
              <a:spcBef>
                <a:spcPts val="0"/>
              </a:spcBef>
              <a:spcAft>
                <a:spcPts val="1600"/>
              </a:spcAft>
              <a:buNone/>
            </a:pPr>
            <a:r>
              <a:rPr lang="en" sz="1600">
                <a:solidFill>
                  <a:srgbClr val="000000"/>
                </a:solidFill>
              </a:rPr>
              <a:t> </a:t>
            </a:r>
          </a:p>
        </p:txBody>
      </p:sp>
      <p:pic>
        <p:nvPicPr>
          <p:cNvPr descr="mvc.png" id="114" name="Shape 114"/>
          <p:cNvPicPr preferRelativeResize="0"/>
          <p:nvPr/>
        </p:nvPicPr>
        <p:blipFill>
          <a:blip r:embed="rId3">
            <a:alphaModFix/>
          </a:blip>
          <a:stretch>
            <a:fillRect/>
          </a:stretch>
        </p:blipFill>
        <p:spPr>
          <a:xfrm>
            <a:off x="1772800" y="592950"/>
            <a:ext cx="5598400" cy="445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