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1.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12.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13.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56" r:id="rId5"/>
    <p:sldId id="276" r:id="rId6"/>
    <p:sldId id="289" r:id="rId7"/>
    <p:sldId id="290" r:id="rId8"/>
    <p:sldId id="291" r:id="rId9"/>
    <p:sldId id="292" r:id="rId10"/>
    <p:sldId id="298" r:id="rId11"/>
    <p:sldId id="302" r:id="rId12"/>
    <p:sldId id="303" r:id="rId13"/>
    <p:sldId id="295" r:id="rId14"/>
    <p:sldId id="299" r:id="rId15"/>
    <p:sldId id="301" r:id="rId16"/>
    <p:sldId id="304" r:id="rId17"/>
    <p:sldId id="277" r:id="rId18"/>
    <p:sldId id="306" r:id="rId19"/>
    <p:sldId id="296" r:id="rId20"/>
    <p:sldId id="285"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28" userDrawn="1">
          <p15:clr>
            <a:srgbClr val="A4A3A4"/>
          </p15:clr>
        </p15:guide>
        <p15:guide id="2" pos="3864" userDrawn="1">
          <p15:clr>
            <a:srgbClr val="A4A3A4"/>
          </p15:clr>
        </p15:guide>
        <p15:guide id="3" pos="7512" userDrawn="1">
          <p15:clr>
            <a:srgbClr val="A4A3A4"/>
          </p15:clr>
        </p15:guide>
        <p15:guide id="4" pos="144" userDrawn="1">
          <p15:clr>
            <a:srgbClr val="A4A3A4"/>
          </p15:clr>
        </p15:guide>
        <p15:guide id="5" orient="horz" pos="624" userDrawn="1">
          <p15:clr>
            <a:srgbClr val="A4A3A4"/>
          </p15:clr>
        </p15:guide>
        <p15:guide id="6" orient="horz" pos="40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1AEC7"/>
    <a:srgbClr val="F59F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52" autoAdjust="0"/>
  </p:normalViewPr>
  <p:slideViewPr>
    <p:cSldViewPr snapToGrid="0" showGuides="1">
      <p:cViewPr varScale="1">
        <p:scale>
          <a:sx n="81" d="100"/>
          <a:sy n="81" d="100"/>
        </p:scale>
        <p:origin x="694" y="43"/>
      </p:cViewPr>
      <p:guideLst>
        <p:guide orient="horz" pos="2328"/>
        <p:guide pos="3864"/>
        <p:guide pos="7512"/>
        <p:guide pos="144"/>
        <p:guide orient="horz" pos="624"/>
        <p:guide orient="horz" pos="4056"/>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C:\Users\USER\Desktop\Capstone%20Project\Half_Year_Sales\sales_data_analysis_analysi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USER\Desktop\Capstone%20Project\Half_Year_Sales\sales_data_analysis_analysis.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USER\Desktop\Capstone%20Project\Half_Year_Sales\sales_data_analysis_analysis.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USER\Desktop\Capstone%20Project\Half_Year_Sales\sales_data_analysis_analysis.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USER\Desktop\Capstone%20Project\Half_Year_Sales\sales_data_analysis_analysis.xlsx" TargetMode="External"/><Relationship Id="rId2" Type="http://schemas.microsoft.com/office/2011/relationships/chartColorStyle" Target="colors5.xml"/><Relationship Id="rId1" Type="http://schemas.microsoft.com/office/2011/relationships/chartStyle" Target="style5.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pivotSource>
    <c:name>[sales_data_analysis_analysis.xlsx]Company Sales!PivotTable3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dirty="0"/>
              <a:t>Average Sales by</a:t>
            </a:r>
            <a:r>
              <a:rPr lang="en-US" b="1" baseline="0" dirty="0"/>
              <a:t> Company</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4"/>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4"/>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3964671616729954"/>
          <c:y val="0.17900066713672799"/>
          <c:w val="0.78965235956192603"/>
          <c:h val="0.64990941830640703"/>
        </c:manualLayout>
      </c:layout>
      <c:barChart>
        <c:barDir val="col"/>
        <c:grouping val="clustered"/>
        <c:varyColors val="0"/>
        <c:ser>
          <c:idx val="0"/>
          <c:order val="0"/>
          <c:tx>
            <c:strRef>
              <c:f>'Company Sales'!$B$3</c:f>
              <c:strCache>
                <c:ptCount val="1"/>
                <c:pt idx="0">
                  <c:v>Total</c:v>
                </c:pt>
              </c:strCache>
            </c:strRef>
          </c:tx>
          <c:spPr>
            <a:solidFill>
              <a:schemeClr val="accent4"/>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0-72D9-4C0A-BE5D-B45C76DF0B1E}"/>
              </c:ext>
            </c:extLst>
          </c:dPt>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'Company Sales'!$A$4:$A$13</c:f>
              <c:strCache>
                <c:ptCount val="9"/>
                <c:pt idx="0">
                  <c:v>Cruise</c:v>
                </c:pt>
                <c:pt idx="1">
                  <c:v>Milago</c:v>
                </c:pt>
                <c:pt idx="2">
                  <c:v>Vento</c:v>
                </c:pt>
                <c:pt idx="3">
                  <c:v>Port Royale</c:v>
                </c:pt>
                <c:pt idx="4">
                  <c:v>Secspace</c:v>
                </c:pt>
                <c:pt idx="5">
                  <c:v>Bankia</c:v>
                </c:pt>
                <c:pt idx="6">
                  <c:v>Telmark</c:v>
                </c:pt>
                <c:pt idx="7">
                  <c:v>Affinity</c:v>
                </c:pt>
                <c:pt idx="8">
                  <c:v>MarkPlus</c:v>
                </c:pt>
              </c:strCache>
            </c:strRef>
          </c:cat>
          <c:val>
            <c:numRef>
              <c:f>'Company Sales'!$B$4:$B$13</c:f>
              <c:numCache>
                <c:formatCode>"$"#,##0.00</c:formatCode>
                <c:ptCount val="9"/>
                <c:pt idx="0">
                  <c:v>8642.0555555555547</c:v>
                </c:pt>
                <c:pt idx="1">
                  <c:v>7431.125</c:v>
                </c:pt>
                <c:pt idx="2">
                  <c:v>7374.4642857142853</c:v>
                </c:pt>
                <c:pt idx="3">
                  <c:v>7285.9642857142853</c:v>
                </c:pt>
                <c:pt idx="4">
                  <c:v>7166.4</c:v>
                </c:pt>
                <c:pt idx="5">
                  <c:v>6899.3125</c:v>
                </c:pt>
                <c:pt idx="6">
                  <c:v>6349.727272727273</c:v>
                </c:pt>
                <c:pt idx="7">
                  <c:v>6183.166666666667</c:v>
                </c:pt>
                <c:pt idx="8">
                  <c:v>5946.75</c:v>
                </c:pt>
              </c:numCache>
            </c:numRef>
          </c:val>
          <c:extLst>
            <c:ext xmlns:c16="http://schemas.microsoft.com/office/drawing/2014/chart" uri="{C3380CC4-5D6E-409C-BE32-E72D297353CC}">
              <c16:uniqueId val="{00000000-4A89-47F1-A544-64B0B3523ABF}"/>
            </c:ext>
          </c:extLst>
        </c:ser>
        <c:dLbls>
          <c:dLblPos val="outEnd"/>
          <c:showLegendKey val="0"/>
          <c:showVal val="1"/>
          <c:showCatName val="0"/>
          <c:showSerName val="0"/>
          <c:showPercent val="0"/>
          <c:showBubbleSize val="0"/>
        </c:dLbls>
        <c:gapWidth val="219"/>
        <c:overlap val="-27"/>
        <c:axId val="1175035279"/>
        <c:axId val="1175046319"/>
      </c:barChart>
      <c:catAx>
        <c:axId val="1175035279"/>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Company</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75046319"/>
        <c:crosses val="autoZero"/>
        <c:auto val="1"/>
        <c:lblAlgn val="ctr"/>
        <c:lblOffset val="100"/>
        <c:noMultiLvlLbl val="0"/>
      </c:catAx>
      <c:valAx>
        <c:axId val="11750463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Sales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5035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5"/>
    </mc:Choice>
    <mc:Fallback>
      <c:style val="5"/>
    </mc:Fallback>
  </mc:AlternateContent>
  <c:pivotSource>
    <c:name>[sales_data_analysis_analysis.xlsx]Company Sales!PivotTable3</c:name>
    <c:fmtId val="6"/>
  </c:pivotSource>
  <c:chart>
    <c:title>
      <c:tx>
        <c:rich>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r>
              <a:rPr lang="en-US" b="1" dirty="0"/>
              <a:t>Total Sales by</a:t>
            </a:r>
            <a:r>
              <a:rPr lang="en-US" b="1" baseline="0" dirty="0"/>
              <a:t> Company</a:t>
            </a:r>
            <a:endParaRPr lang="en-US" b="1" dirty="0"/>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2"/>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5"/>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7"/>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9"/>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3"/>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4"/>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5"/>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6"/>
        <c:spPr>
          <a:solidFill>
            <a:schemeClr val="accent3"/>
          </a:solidFill>
          <a:ln>
            <a:noFill/>
          </a:ln>
          <a:effectLst/>
        </c:spPr>
        <c:marker>
          <c:symbol val="none"/>
        </c:marker>
        <c:dLbl>
          <c:idx val="0"/>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8"/>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9"/>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0"/>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1"/>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'Company Sales'!$B$3</c:f>
              <c:strCache>
                <c:ptCount val="1"/>
                <c:pt idx="0">
                  <c:v>Total</c:v>
                </c:pt>
              </c:strCache>
            </c:strRef>
          </c:tx>
          <c:spPr>
            <a:solidFill>
              <a:schemeClr val="accent3"/>
            </a:solidFill>
            <a:ln>
              <a:noFill/>
            </a:ln>
            <a:effectLst/>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2-E1D7-4FA3-8DA0-06276FB6A10F}"/>
              </c:ext>
            </c:extLst>
          </c:dPt>
          <c:dLbls>
            <c:spPr>
              <a:noFill/>
              <a:ln>
                <a:noFill/>
              </a:ln>
              <a:effectLst/>
            </c:spPr>
            <c:txPr>
              <a:bodyPr rot="-5400000" spcFirstLastPara="1" vertOverflow="ellipsis"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'Company Sales'!$A$4:$A$13</c:f>
              <c:strCache>
                <c:ptCount val="9"/>
                <c:pt idx="0">
                  <c:v>Bankia</c:v>
                </c:pt>
                <c:pt idx="1">
                  <c:v>Cruise</c:v>
                </c:pt>
                <c:pt idx="2">
                  <c:v>Milago</c:v>
                </c:pt>
                <c:pt idx="3">
                  <c:v>Telmark</c:v>
                </c:pt>
                <c:pt idx="4">
                  <c:v>Affinity</c:v>
                </c:pt>
                <c:pt idx="5">
                  <c:v>Vento</c:v>
                </c:pt>
                <c:pt idx="6">
                  <c:v>Port Royale</c:v>
                </c:pt>
                <c:pt idx="7">
                  <c:v>Secspace</c:v>
                </c:pt>
                <c:pt idx="8">
                  <c:v>MarkPlus</c:v>
                </c:pt>
              </c:strCache>
            </c:strRef>
          </c:cat>
          <c:val>
            <c:numRef>
              <c:f>'Company Sales'!$B$4:$B$13</c:f>
              <c:numCache>
                <c:formatCode>"$"#,##0.00</c:formatCode>
                <c:ptCount val="9"/>
                <c:pt idx="0">
                  <c:v>110389</c:v>
                </c:pt>
                <c:pt idx="1">
                  <c:v>77778.5</c:v>
                </c:pt>
                <c:pt idx="2">
                  <c:v>74311.25</c:v>
                </c:pt>
                <c:pt idx="3">
                  <c:v>69847</c:v>
                </c:pt>
                <c:pt idx="4">
                  <c:v>55648.5</c:v>
                </c:pt>
                <c:pt idx="5">
                  <c:v>51621.25</c:v>
                </c:pt>
                <c:pt idx="6">
                  <c:v>51001.75</c:v>
                </c:pt>
                <c:pt idx="7">
                  <c:v>35832</c:v>
                </c:pt>
                <c:pt idx="8">
                  <c:v>35680.5</c:v>
                </c:pt>
              </c:numCache>
            </c:numRef>
          </c:val>
          <c:extLst>
            <c:ext xmlns:c16="http://schemas.microsoft.com/office/drawing/2014/chart" uri="{C3380CC4-5D6E-409C-BE32-E72D297353CC}">
              <c16:uniqueId val="{00000000-056D-420E-8D94-2E5626BAACDD}"/>
            </c:ext>
          </c:extLst>
        </c:ser>
        <c:dLbls>
          <c:dLblPos val="outEnd"/>
          <c:showLegendKey val="0"/>
          <c:showVal val="1"/>
          <c:showCatName val="0"/>
          <c:showSerName val="0"/>
          <c:showPercent val="0"/>
          <c:showBubbleSize val="0"/>
        </c:dLbls>
        <c:gapWidth val="219"/>
        <c:overlap val="-27"/>
        <c:axId val="1175035279"/>
        <c:axId val="1175046319"/>
      </c:barChart>
      <c:catAx>
        <c:axId val="1175035279"/>
        <c:scaling>
          <c:orientation val="minMax"/>
        </c:scaling>
        <c:delete val="0"/>
        <c:axPos val="b"/>
        <c:title>
          <c:tx>
            <c:rich>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dirty="0"/>
                  <a:t>Company</a:t>
                </a:r>
              </a:p>
            </c:rich>
          </c:tx>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mn-lt"/>
                <a:ea typeface="+mn-ea"/>
                <a:cs typeface="+mn-cs"/>
              </a:defRPr>
            </a:pPr>
            <a:endParaRPr lang="en-US"/>
          </a:p>
        </c:txPr>
        <c:crossAx val="1175046319"/>
        <c:crosses val="autoZero"/>
        <c:auto val="1"/>
        <c:lblAlgn val="ctr"/>
        <c:lblOffset val="100"/>
        <c:noMultiLvlLbl val="0"/>
      </c:catAx>
      <c:valAx>
        <c:axId val="11750463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dirty="0"/>
                  <a:t>Sales</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quot;$&quot;#,##0.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50352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400" b="1" i="0" u="none" strike="noStrike" baseline="0" dirty="0">
                <a:effectLst/>
              </a:rPr>
              <a:t>Discount percentage and Total Sales </a:t>
            </a:r>
            <a:endParaRPr lang="en-US" b="1" dirty="0"/>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scatterChart>
        <c:scatterStyle val="lineMarker"/>
        <c:varyColors val="0"/>
        <c:ser>
          <c:idx val="0"/>
          <c:order val="0"/>
          <c:spPr>
            <a:ln w="19050" cap="rnd">
              <a:noFill/>
              <a:round/>
            </a:ln>
            <a:effectLst/>
          </c:spPr>
          <c:marker>
            <c:symbol val="circle"/>
            <c:size val="5"/>
            <c:spPr>
              <a:solidFill>
                <a:schemeClr val="accent1"/>
              </a:solidFill>
              <a:ln w="9525">
                <a:solidFill>
                  <a:schemeClr val="accent1"/>
                </a:solidFill>
              </a:ln>
              <a:effectLst/>
            </c:spPr>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trendline>
            <c:spPr>
              <a:ln w="19050" cap="rnd">
                <a:solidFill>
                  <a:schemeClr val="accent1"/>
                </a:solidFill>
                <a:prstDash val="sysDot"/>
              </a:ln>
              <a:effectLst/>
            </c:spPr>
            <c:trendlineType val="linear"/>
            <c:dispRSqr val="0"/>
            <c:dispEq val="0"/>
          </c:trendline>
          <c:trendline>
            <c:spPr>
              <a:ln w="19050" cap="rnd">
                <a:solidFill>
                  <a:srgbClr val="00B050"/>
                </a:solidFill>
                <a:prstDash val="sysDot"/>
              </a:ln>
              <a:effectLst/>
            </c:spPr>
            <c:trendlineType val="linear"/>
            <c:dispRSqr val="0"/>
            <c:dispEq val="0"/>
          </c:trendline>
          <c:xVal>
            <c:numRef>
              <c:f>'Sales Data'!$N$5:$N$84</c:f>
              <c:numCache>
                <c:formatCode>"$"#,##0</c:formatCode>
                <c:ptCount val="80"/>
                <c:pt idx="0">
                  <c:v>3525</c:v>
                </c:pt>
                <c:pt idx="1">
                  <c:v>5720</c:v>
                </c:pt>
                <c:pt idx="2">
                  <c:v>5600</c:v>
                </c:pt>
                <c:pt idx="3">
                  <c:v>7050</c:v>
                </c:pt>
                <c:pt idx="4">
                  <c:v>9440</c:v>
                </c:pt>
                <c:pt idx="5">
                  <c:v>4900</c:v>
                </c:pt>
                <c:pt idx="6">
                  <c:v>3000</c:v>
                </c:pt>
                <c:pt idx="7">
                  <c:v>5170</c:v>
                </c:pt>
                <c:pt idx="8">
                  <c:v>10400</c:v>
                </c:pt>
                <c:pt idx="9">
                  <c:v>8750</c:v>
                </c:pt>
                <c:pt idx="10">
                  <c:v>11550</c:v>
                </c:pt>
                <c:pt idx="11">
                  <c:v>4425</c:v>
                </c:pt>
                <c:pt idx="12">
                  <c:v>3750</c:v>
                </c:pt>
                <c:pt idx="13">
                  <c:v>11700</c:v>
                </c:pt>
                <c:pt idx="14">
                  <c:v>11200</c:v>
                </c:pt>
                <c:pt idx="15">
                  <c:v>9800</c:v>
                </c:pt>
                <c:pt idx="16">
                  <c:v>2200</c:v>
                </c:pt>
                <c:pt idx="17">
                  <c:v>4160</c:v>
                </c:pt>
                <c:pt idx="18">
                  <c:v>8225</c:v>
                </c:pt>
                <c:pt idx="19">
                  <c:v>3540</c:v>
                </c:pt>
                <c:pt idx="20">
                  <c:v>15000</c:v>
                </c:pt>
                <c:pt idx="21">
                  <c:v>3500</c:v>
                </c:pt>
                <c:pt idx="22">
                  <c:v>9375</c:v>
                </c:pt>
                <c:pt idx="23">
                  <c:v>13000</c:v>
                </c:pt>
                <c:pt idx="24">
                  <c:v>5170</c:v>
                </c:pt>
                <c:pt idx="25">
                  <c:v>4425</c:v>
                </c:pt>
                <c:pt idx="26">
                  <c:v>2200</c:v>
                </c:pt>
                <c:pt idx="27">
                  <c:v>7000</c:v>
                </c:pt>
                <c:pt idx="28">
                  <c:v>3290</c:v>
                </c:pt>
                <c:pt idx="29">
                  <c:v>6160</c:v>
                </c:pt>
                <c:pt idx="30">
                  <c:v>2820</c:v>
                </c:pt>
                <c:pt idx="31">
                  <c:v>10325</c:v>
                </c:pt>
                <c:pt idx="32">
                  <c:v>7500</c:v>
                </c:pt>
                <c:pt idx="33">
                  <c:v>9900</c:v>
                </c:pt>
                <c:pt idx="34">
                  <c:v>5625</c:v>
                </c:pt>
                <c:pt idx="35">
                  <c:v>4900</c:v>
                </c:pt>
                <c:pt idx="36">
                  <c:v>9440</c:v>
                </c:pt>
                <c:pt idx="37">
                  <c:v>10400</c:v>
                </c:pt>
                <c:pt idx="38">
                  <c:v>10575</c:v>
                </c:pt>
                <c:pt idx="39">
                  <c:v>5280</c:v>
                </c:pt>
                <c:pt idx="40">
                  <c:v>11250</c:v>
                </c:pt>
                <c:pt idx="41">
                  <c:v>3900</c:v>
                </c:pt>
                <c:pt idx="42">
                  <c:v>5625</c:v>
                </c:pt>
                <c:pt idx="43">
                  <c:v>12390</c:v>
                </c:pt>
                <c:pt idx="44">
                  <c:v>9100</c:v>
                </c:pt>
                <c:pt idx="45">
                  <c:v>9100</c:v>
                </c:pt>
                <c:pt idx="46">
                  <c:v>7040</c:v>
                </c:pt>
                <c:pt idx="47">
                  <c:v>5310</c:v>
                </c:pt>
                <c:pt idx="48">
                  <c:v>7700</c:v>
                </c:pt>
                <c:pt idx="49">
                  <c:v>8930</c:v>
                </c:pt>
                <c:pt idx="50">
                  <c:v>9240</c:v>
                </c:pt>
                <c:pt idx="51">
                  <c:v>4425</c:v>
                </c:pt>
                <c:pt idx="52">
                  <c:v>3750</c:v>
                </c:pt>
                <c:pt idx="53">
                  <c:v>6110</c:v>
                </c:pt>
                <c:pt idx="54">
                  <c:v>9400</c:v>
                </c:pt>
                <c:pt idx="55">
                  <c:v>7800</c:v>
                </c:pt>
                <c:pt idx="56">
                  <c:v>9100</c:v>
                </c:pt>
                <c:pt idx="57">
                  <c:v>5310</c:v>
                </c:pt>
                <c:pt idx="58">
                  <c:v>5170</c:v>
                </c:pt>
                <c:pt idx="59">
                  <c:v>14700</c:v>
                </c:pt>
                <c:pt idx="60">
                  <c:v>15750</c:v>
                </c:pt>
                <c:pt idx="61">
                  <c:v>5900</c:v>
                </c:pt>
                <c:pt idx="62">
                  <c:v>6490</c:v>
                </c:pt>
                <c:pt idx="63">
                  <c:v>3300</c:v>
                </c:pt>
                <c:pt idx="64">
                  <c:v>8225</c:v>
                </c:pt>
                <c:pt idx="65">
                  <c:v>12375</c:v>
                </c:pt>
                <c:pt idx="66">
                  <c:v>5720</c:v>
                </c:pt>
                <c:pt idx="67">
                  <c:v>6760</c:v>
                </c:pt>
                <c:pt idx="68">
                  <c:v>3520</c:v>
                </c:pt>
                <c:pt idx="69">
                  <c:v>2950</c:v>
                </c:pt>
                <c:pt idx="70">
                  <c:v>10400</c:v>
                </c:pt>
                <c:pt idx="71">
                  <c:v>3525</c:v>
                </c:pt>
                <c:pt idx="72">
                  <c:v>9375</c:v>
                </c:pt>
                <c:pt idx="73">
                  <c:v>5900</c:v>
                </c:pt>
                <c:pt idx="74">
                  <c:v>9100</c:v>
                </c:pt>
                <c:pt idx="75">
                  <c:v>7700</c:v>
                </c:pt>
                <c:pt idx="76">
                  <c:v>3520</c:v>
                </c:pt>
                <c:pt idx="77">
                  <c:v>14750</c:v>
                </c:pt>
                <c:pt idx="78">
                  <c:v>12000</c:v>
                </c:pt>
                <c:pt idx="79">
                  <c:v>3290</c:v>
                </c:pt>
              </c:numCache>
            </c:numRef>
          </c:xVal>
          <c:yVal>
            <c:numRef>
              <c:f>'Sales Data'!$R$5:$R$84</c:f>
              <c:numCache>
                <c:formatCode>0</c:formatCode>
                <c:ptCount val="80"/>
                <c:pt idx="0">
                  <c:v>0</c:v>
                </c:pt>
                <c:pt idx="1">
                  <c:v>6.9999999999999938</c:v>
                </c:pt>
                <c:pt idx="2">
                  <c:v>0</c:v>
                </c:pt>
                <c:pt idx="3">
                  <c:v>7.0000000000000009</c:v>
                </c:pt>
                <c:pt idx="4">
                  <c:v>6.999999999999992</c:v>
                </c:pt>
                <c:pt idx="5">
                  <c:v>0</c:v>
                </c:pt>
                <c:pt idx="6">
                  <c:v>0</c:v>
                </c:pt>
                <c:pt idx="7">
                  <c:v>6.999999999999992</c:v>
                </c:pt>
                <c:pt idx="8">
                  <c:v>7.0000000000000009</c:v>
                </c:pt>
                <c:pt idx="9">
                  <c:v>7.0000000000000009</c:v>
                </c:pt>
                <c:pt idx="10">
                  <c:v>7.0000000000000009</c:v>
                </c:pt>
                <c:pt idx="11">
                  <c:v>0</c:v>
                </c:pt>
                <c:pt idx="12">
                  <c:v>0</c:v>
                </c:pt>
                <c:pt idx="13">
                  <c:v>7.0000000000000009</c:v>
                </c:pt>
                <c:pt idx="14">
                  <c:v>7.0000000000000009</c:v>
                </c:pt>
                <c:pt idx="15">
                  <c:v>7.0000000000000009</c:v>
                </c:pt>
                <c:pt idx="16">
                  <c:v>0</c:v>
                </c:pt>
                <c:pt idx="17">
                  <c:v>0</c:v>
                </c:pt>
                <c:pt idx="18">
                  <c:v>7.0000000000000009</c:v>
                </c:pt>
                <c:pt idx="19">
                  <c:v>0</c:v>
                </c:pt>
                <c:pt idx="20">
                  <c:v>7.0000000000000009</c:v>
                </c:pt>
                <c:pt idx="21">
                  <c:v>0</c:v>
                </c:pt>
                <c:pt idx="22">
                  <c:v>7.0000000000000009</c:v>
                </c:pt>
                <c:pt idx="23">
                  <c:v>7.0000000000000009</c:v>
                </c:pt>
                <c:pt idx="24">
                  <c:v>6.999999999999992</c:v>
                </c:pt>
                <c:pt idx="25">
                  <c:v>0</c:v>
                </c:pt>
                <c:pt idx="26">
                  <c:v>0</c:v>
                </c:pt>
                <c:pt idx="27">
                  <c:v>7.0000000000000009</c:v>
                </c:pt>
                <c:pt idx="28">
                  <c:v>0</c:v>
                </c:pt>
                <c:pt idx="29">
                  <c:v>6.9999999999999964</c:v>
                </c:pt>
                <c:pt idx="30">
                  <c:v>0</c:v>
                </c:pt>
                <c:pt idx="31">
                  <c:v>7.0000000000000009</c:v>
                </c:pt>
                <c:pt idx="32">
                  <c:v>7.0000000000000009</c:v>
                </c:pt>
                <c:pt idx="33">
                  <c:v>7.0000000000000009</c:v>
                </c:pt>
                <c:pt idx="34">
                  <c:v>0</c:v>
                </c:pt>
                <c:pt idx="35">
                  <c:v>0</c:v>
                </c:pt>
                <c:pt idx="36">
                  <c:v>6.999999999999992</c:v>
                </c:pt>
                <c:pt idx="37">
                  <c:v>7.0000000000000009</c:v>
                </c:pt>
                <c:pt idx="38">
                  <c:v>7.0000000000000009</c:v>
                </c:pt>
                <c:pt idx="39">
                  <c:v>7.0000000000000062</c:v>
                </c:pt>
                <c:pt idx="40">
                  <c:v>7.0000000000000009</c:v>
                </c:pt>
                <c:pt idx="41">
                  <c:v>0</c:v>
                </c:pt>
                <c:pt idx="42">
                  <c:v>0</c:v>
                </c:pt>
                <c:pt idx="43">
                  <c:v>6.9999999999999938</c:v>
                </c:pt>
                <c:pt idx="44">
                  <c:v>7.0000000000000009</c:v>
                </c:pt>
                <c:pt idx="45">
                  <c:v>7.0000000000000009</c:v>
                </c:pt>
                <c:pt idx="46">
                  <c:v>7.0000000000000018</c:v>
                </c:pt>
                <c:pt idx="47">
                  <c:v>0</c:v>
                </c:pt>
                <c:pt idx="48">
                  <c:v>7.0000000000000009</c:v>
                </c:pt>
                <c:pt idx="49">
                  <c:v>7.0000000000000036</c:v>
                </c:pt>
                <c:pt idx="50">
                  <c:v>6.999999999999992</c:v>
                </c:pt>
                <c:pt idx="51">
                  <c:v>0</c:v>
                </c:pt>
                <c:pt idx="52">
                  <c:v>0</c:v>
                </c:pt>
                <c:pt idx="53">
                  <c:v>6.9999999999999964</c:v>
                </c:pt>
                <c:pt idx="54">
                  <c:v>7.0000000000000009</c:v>
                </c:pt>
                <c:pt idx="55">
                  <c:v>7.0000000000000009</c:v>
                </c:pt>
                <c:pt idx="56">
                  <c:v>7.0000000000000009</c:v>
                </c:pt>
                <c:pt idx="57">
                  <c:v>0</c:v>
                </c:pt>
                <c:pt idx="58">
                  <c:v>6.999999999999992</c:v>
                </c:pt>
                <c:pt idx="59">
                  <c:v>7.0000000000000009</c:v>
                </c:pt>
                <c:pt idx="60">
                  <c:v>7.0000000000000009</c:v>
                </c:pt>
                <c:pt idx="61">
                  <c:v>7.0000000000000009</c:v>
                </c:pt>
                <c:pt idx="62">
                  <c:v>7.0000000000000036</c:v>
                </c:pt>
                <c:pt idx="63">
                  <c:v>0</c:v>
                </c:pt>
                <c:pt idx="64">
                  <c:v>7.0000000000000009</c:v>
                </c:pt>
                <c:pt idx="65">
                  <c:v>7.0000000000000009</c:v>
                </c:pt>
                <c:pt idx="66">
                  <c:v>6.9999999999999938</c:v>
                </c:pt>
                <c:pt idx="67">
                  <c:v>6.9999999999999982</c:v>
                </c:pt>
                <c:pt idx="68">
                  <c:v>0</c:v>
                </c:pt>
                <c:pt idx="69">
                  <c:v>0</c:v>
                </c:pt>
                <c:pt idx="70">
                  <c:v>7.0000000000000009</c:v>
                </c:pt>
                <c:pt idx="71">
                  <c:v>0</c:v>
                </c:pt>
                <c:pt idx="72">
                  <c:v>7.0000000000000009</c:v>
                </c:pt>
                <c:pt idx="73">
                  <c:v>7.0000000000000009</c:v>
                </c:pt>
                <c:pt idx="74">
                  <c:v>7.0000000000000009</c:v>
                </c:pt>
                <c:pt idx="75">
                  <c:v>7.0000000000000009</c:v>
                </c:pt>
                <c:pt idx="76">
                  <c:v>0</c:v>
                </c:pt>
                <c:pt idx="77">
                  <c:v>7.0000000000000009</c:v>
                </c:pt>
                <c:pt idx="78">
                  <c:v>7.0000000000000009</c:v>
                </c:pt>
                <c:pt idx="79">
                  <c:v>0</c:v>
                </c:pt>
              </c:numCache>
            </c:numRef>
          </c:yVal>
          <c:smooth val="0"/>
          <c:extLst>
            <c:ext xmlns:c16="http://schemas.microsoft.com/office/drawing/2014/chart" uri="{C3380CC4-5D6E-409C-BE32-E72D297353CC}">
              <c16:uniqueId val="{00000002-EB1C-4E07-BD6F-F0AC2F881971}"/>
            </c:ext>
          </c:extLst>
        </c:ser>
        <c:dLbls>
          <c:dLblPos val="t"/>
          <c:showLegendKey val="0"/>
          <c:showVal val="1"/>
          <c:showCatName val="0"/>
          <c:showSerName val="0"/>
          <c:showPercent val="0"/>
          <c:showBubbleSize val="0"/>
        </c:dLbls>
        <c:axId val="19863024"/>
        <c:axId val="19860144"/>
      </c:scatterChart>
      <c:valAx>
        <c:axId val="19863024"/>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b="1" dirty="0"/>
                  <a:t>Total Sales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quot;$&quot;#,##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60144"/>
        <c:crosses val="autoZero"/>
        <c:crossBetween val="midCat"/>
      </c:valAx>
      <c:valAx>
        <c:axId val="19860144"/>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r>
                  <a:rPr lang="en-US" b="1"/>
                  <a:t>Discount Percentage</a:t>
                </a:r>
              </a:p>
            </c:rich>
          </c:tx>
          <c:overlay val="0"/>
          <c:spPr>
            <a:noFill/>
            <a:ln>
              <a:noFill/>
            </a:ln>
            <a:effectLst/>
          </c:spPr>
          <c:txPr>
            <a:bodyPr rot="-54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63024"/>
        <c:crosses val="autoZero"/>
        <c:crossBetween val="midCat"/>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7"/>
    </mc:Choice>
    <mc:Fallback>
      <c:style val="7"/>
    </mc:Fallback>
  </mc:AlternateContent>
  <c:pivotSource>
    <c:name>[sales_data_analysis_analysis.xlsx]Top Selling Model!PivotTable8</c:name>
    <c:fmtId val="4"/>
  </c:pivotSource>
  <c:chart>
    <c:title>
      <c:tx>
        <c:rich>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r>
              <a:rPr lang="en-US" sz="2000" b="1" dirty="0"/>
              <a:t>Total Selling Models</a:t>
            </a:r>
          </a:p>
        </c:rich>
      </c:tx>
      <c:overlay val="0"/>
      <c:spPr>
        <a:noFill/>
        <a:ln>
          <a:noFill/>
        </a:ln>
        <a:effectLst/>
      </c:spPr>
      <c:txPr>
        <a:bodyPr rot="0" spcFirstLastPara="1" vertOverflow="ellipsis" vert="horz" wrap="square" anchor="ctr" anchorCtr="1"/>
        <a:lstStyle/>
        <a:p>
          <a:pPr>
            <a:defRPr sz="2000" b="1" i="0" u="none" strike="noStrike" kern="1200" baseline="0">
              <a:solidFill>
                <a:schemeClr val="dk1">
                  <a:lumMod val="65000"/>
                  <a:lumOff val="35000"/>
                </a:schemeClr>
              </a:solidFill>
              <a:effectLst/>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marker>
          <c:symbol val="circle"/>
          <c:size val="6"/>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3"/>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
        <c:idx val="4"/>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'Top Selling Model'!$C$3</c:f>
              <c:strCache>
                <c:ptCount val="1"/>
                <c:pt idx="0">
                  <c:v>Total</c:v>
                </c:pt>
              </c:strCache>
            </c:strRef>
          </c:tx>
          <c:spPr>
            <a:gradFill>
              <a:gsLst>
                <a:gs pos="0">
                  <a:schemeClr val="accent5"/>
                </a:gs>
                <a:gs pos="100000">
                  <a:schemeClr val="accent5">
                    <a:lumMod val="84000"/>
                  </a:schemeClr>
                </a:gs>
              </a:gsLst>
              <a:lin ang="5400000" scaled="1"/>
            </a:gradFill>
            <a:ln>
              <a:noFill/>
            </a:ln>
            <a:effectLst>
              <a:outerShdw blurRad="76200" dir="18900000" sy="23000" kx="-1200000" algn="bl" rotWithShape="0">
                <a:prstClr val="black">
                  <a:alpha val="20000"/>
                </a:prstClr>
              </a:outerShdw>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600" b="1" i="0" u="none" strike="noStrike" kern="1200" baseline="0">
                    <a:solidFill>
                      <a:schemeClr val="lt1"/>
                    </a:solidFill>
                    <a:latin typeface="+mn-lt"/>
                    <a:ea typeface="+mn-ea"/>
                    <a:cs typeface="+mn-cs"/>
                  </a:defRPr>
                </a:pPr>
                <a:endParaRPr lang="en-US"/>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'Top Selling Model'!$B$4:$B$10</c:f>
              <c:strCache>
                <c:ptCount val="6"/>
                <c:pt idx="0">
                  <c:v>Aero</c:v>
                </c:pt>
                <c:pt idx="1">
                  <c:v>Cosmo</c:v>
                </c:pt>
                <c:pt idx="2">
                  <c:v>Volt</c:v>
                </c:pt>
                <c:pt idx="3">
                  <c:v>Energy</c:v>
                </c:pt>
                <c:pt idx="4">
                  <c:v>Flash</c:v>
                </c:pt>
                <c:pt idx="5">
                  <c:v>Urban</c:v>
                </c:pt>
              </c:strCache>
            </c:strRef>
          </c:cat>
          <c:val>
            <c:numRef>
              <c:f>'Top Selling Model'!$C$4:$C$10</c:f>
              <c:numCache>
                <c:formatCode>General</c:formatCode>
                <c:ptCount val="6"/>
                <c:pt idx="0">
                  <c:v>238</c:v>
                </c:pt>
                <c:pt idx="1">
                  <c:v>263</c:v>
                </c:pt>
                <c:pt idx="2">
                  <c:v>356</c:v>
                </c:pt>
                <c:pt idx="3">
                  <c:v>375</c:v>
                </c:pt>
                <c:pt idx="4">
                  <c:v>385</c:v>
                </c:pt>
                <c:pt idx="5">
                  <c:v>416</c:v>
                </c:pt>
              </c:numCache>
            </c:numRef>
          </c:val>
          <c:extLst>
            <c:ext xmlns:c16="http://schemas.microsoft.com/office/drawing/2014/chart" uri="{C3380CC4-5D6E-409C-BE32-E72D297353CC}">
              <c16:uniqueId val="{00000000-4D80-4A2A-930F-36DDF88D4B45}"/>
            </c:ext>
          </c:extLst>
        </c:ser>
        <c:dLbls>
          <c:dLblPos val="inEnd"/>
          <c:showLegendKey val="0"/>
          <c:showVal val="1"/>
          <c:showCatName val="0"/>
          <c:showSerName val="0"/>
          <c:showPercent val="0"/>
          <c:showBubbleSize val="0"/>
        </c:dLbls>
        <c:gapWidth val="41"/>
        <c:axId val="15436096"/>
        <c:axId val="15430816"/>
      </c:barChart>
      <c:catAx>
        <c:axId val="15436096"/>
        <c:scaling>
          <c:orientation val="minMax"/>
        </c:scaling>
        <c:delete val="0"/>
        <c:axPos val="b"/>
        <c:title>
          <c:tx>
            <c:rich>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sz="1800" b="1" dirty="0"/>
                  <a:t>Models</a:t>
                </a:r>
              </a:p>
            </c:rich>
          </c:tx>
          <c:layout>
            <c:manualLayout>
              <c:xMode val="edge"/>
              <c:yMode val="edge"/>
              <c:x val="0.46085191167696254"/>
              <c:y val="0.91104878106546727"/>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1" i="0" u="none" strike="noStrike" kern="1200" baseline="0">
                <a:solidFill>
                  <a:schemeClr val="dk1">
                    <a:lumMod val="65000"/>
                    <a:lumOff val="35000"/>
                  </a:schemeClr>
                </a:solidFill>
                <a:effectLst/>
                <a:latin typeface="+mn-lt"/>
                <a:ea typeface="+mn-ea"/>
                <a:cs typeface="+mn-cs"/>
              </a:defRPr>
            </a:pPr>
            <a:endParaRPr lang="en-US"/>
          </a:p>
        </c:txPr>
        <c:crossAx val="15430816"/>
        <c:crosses val="autoZero"/>
        <c:auto val="1"/>
        <c:lblAlgn val="ctr"/>
        <c:lblOffset val="100"/>
        <c:noMultiLvlLbl val="0"/>
      </c:catAx>
      <c:valAx>
        <c:axId val="15430816"/>
        <c:scaling>
          <c:orientation val="minMax"/>
        </c:scaling>
        <c:delete val="1"/>
        <c:axPos val="l"/>
        <c:title>
          <c:tx>
            <c:rich>
              <a:bodyPr rot="-540000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r>
                  <a:rPr lang="en-US" sz="1800" b="1" dirty="0"/>
                  <a:t>Numbers Purchased</a:t>
                </a:r>
              </a:p>
            </c:rich>
          </c:tx>
          <c:overlay val="0"/>
          <c:spPr>
            <a:noFill/>
            <a:ln>
              <a:noFill/>
            </a:ln>
            <a:effectLst/>
          </c:spPr>
          <c:txPr>
            <a:bodyPr rot="-5400000" spcFirstLastPara="1" vertOverflow="ellipsis" vert="horz" wrap="square" anchor="ctr" anchorCtr="1"/>
            <a:lstStyle/>
            <a:p>
              <a:pPr>
                <a:defRPr sz="1800" b="1" i="0" u="none" strike="noStrike" kern="1200" baseline="0">
                  <a:solidFill>
                    <a:schemeClr val="dk1">
                      <a:lumMod val="65000"/>
                      <a:lumOff val="35000"/>
                    </a:schemeClr>
                  </a:solidFill>
                  <a:latin typeface="+mn-lt"/>
                  <a:ea typeface="+mn-ea"/>
                  <a:cs typeface="+mn-cs"/>
                </a:defRPr>
              </a:pPr>
              <a:endParaRPr lang="en-US"/>
            </a:p>
          </c:txPr>
        </c:title>
        <c:numFmt formatCode="General" sourceLinked="1"/>
        <c:majorTickMark val="none"/>
        <c:minorTickMark val="none"/>
        <c:tickLblPos val="nextTo"/>
        <c:crossAx val="154360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[sales_data_analysis_analysis.xlsx]Total Sales by Sales Rep!PivotTable9</c:name>
    <c:fmtId val="4"/>
  </c:pivotSource>
  <c:chart>
    <c:title>
      <c:tx>
        <c:rich>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r>
              <a:rPr lang="en-US"/>
              <a:t>Total Sales by Sales Representative</a:t>
            </a:r>
          </a:p>
        </c:rich>
      </c:tx>
      <c:overlay val="0"/>
      <c:spPr>
        <a:noFill/>
        <a:ln>
          <a:noFill/>
        </a:ln>
        <a:effectLst/>
      </c:spPr>
      <c:txPr>
        <a:bodyPr rot="0" spcFirstLastPara="1" vertOverflow="ellipsis" vert="horz" wrap="square" anchor="ctr" anchorCtr="1"/>
        <a:lstStyle/>
        <a:p>
          <a:pPr>
            <a:defRPr sz="2200" b="1" i="0" u="none" strike="noStrike" kern="1200" baseline="0">
              <a:solidFill>
                <a:schemeClr val="dk1">
                  <a:lumMod val="75000"/>
                  <a:lumOff val="25000"/>
                </a:schemeClr>
              </a:solidFill>
              <a:latin typeface="+mn-lt"/>
              <a:ea typeface="+mn-ea"/>
              <a:cs typeface="+mn-cs"/>
            </a:defRPr>
          </a:pPr>
          <a:endParaRPr lang="en-US"/>
        </a:p>
      </c:txPr>
    </c:title>
    <c:autoTitleDeleted val="0"/>
    <c:pivotFmts>
      <c:pivotFmt>
        <c:idx val="0"/>
        <c:spPr>
          <a:solidFill>
            <a:schemeClr val="accent1">
              <a:alpha val="85000"/>
            </a:schemeClr>
          </a:solidFill>
          <a:ln w="9525" cap="flat" cmpd="sng" algn="ctr">
            <a:solidFill>
              <a:schemeClr val="lt1">
                <a:alpha val="50000"/>
              </a:schemeClr>
            </a:solidFill>
            <a:round/>
          </a:ln>
          <a:effectLst/>
        </c:spPr>
        <c:marker>
          <c:symbol val="circle"/>
          <c:size val="6"/>
          <c:spPr>
            <a:solidFill>
              <a:schemeClr val="accent1">
                <a:alpha val="85000"/>
              </a:schemeClr>
            </a:solidFill>
            <a:ln>
              <a:no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alpha val="85000"/>
            </a:schemeClr>
          </a:solidFill>
          <a:ln w="9525" cap="flat" cmpd="sng" algn="ctr">
            <a:solidFill>
              <a:schemeClr val="lt1">
                <a:alpha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2"/>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bar"/>
        <c:grouping val="clustered"/>
        <c:varyColors val="0"/>
        <c:ser>
          <c:idx val="0"/>
          <c:order val="0"/>
          <c:tx>
            <c:strRef>
              <c:f>'Total Sales by Sales Rep'!$C$3</c:f>
              <c:strCache>
                <c:ptCount val="1"/>
                <c:pt idx="0">
                  <c:v>Total</c:v>
                </c:pt>
              </c:strCache>
            </c:strRef>
          </c:tx>
          <c:spPr>
            <a:solidFill>
              <a:schemeClr val="accent1">
                <a:alpha val="85000"/>
              </a:schemeClr>
            </a:solidFill>
            <a:ln w="9525" cap="flat" cmpd="sng" algn="ctr">
              <a:solidFill>
                <a:schemeClr val="lt1">
                  <a:alpha val="50000"/>
                </a:schemeClr>
              </a:solidFill>
              <a:round/>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a:solidFill>
                        <a:schemeClr val="dk1">
                          <a:lumMod val="50000"/>
                          <a:lumOff val="50000"/>
                        </a:schemeClr>
                      </a:solidFill>
                    </a:ln>
                    <a:effectLst/>
                  </c:spPr>
                </c15:leaderLines>
              </c:ext>
            </c:extLst>
          </c:dLbls>
          <c:cat>
            <c:strRef>
              <c:f>'Total Sales by Sales Rep'!$B$4:$B$13</c:f>
              <c:strCache>
                <c:ptCount val="9"/>
                <c:pt idx="0">
                  <c:v>Lucas Adams</c:v>
                </c:pt>
                <c:pt idx="1">
                  <c:v>Denise Harris</c:v>
                </c:pt>
                <c:pt idx="2">
                  <c:v>Sam Cooper</c:v>
                </c:pt>
                <c:pt idx="3">
                  <c:v>Emily Flores</c:v>
                </c:pt>
                <c:pt idx="4">
                  <c:v>Christina Bell</c:v>
                </c:pt>
                <c:pt idx="5">
                  <c:v>Amanda Wood</c:v>
                </c:pt>
                <c:pt idx="6">
                  <c:v>Dan Hill</c:v>
                </c:pt>
                <c:pt idx="7">
                  <c:v>Rob Nelson</c:v>
                </c:pt>
                <c:pt idx="8">
                  <c:v>Matt Reed</c:v>
                </c:pt>
              </c:strCache>
            </c:strRef>
          </c:cat>
          <c:val>
            <c:numRef>
              <c:f>'Total Sales by Sales Rep'!$C$4:$C$13</c:f>
              <c:numCache>
                <c:formatCode>General</c:formatCode>
                <c:ptCount val="9"/>
                <c:pt idx="0">
                  <c:v>110389</c:v>
                </c:pt>
                <c:pt idx="1">
                  <c:v>77778.5</c:v>
                </c:pt>
                <c:pt idx="2">
                  <c:v>74311.25</c:v>
                </c:pt>
                <c:pt idx="3">
                  <c:v>69847</c:v>
                </c:pt>
                <c:pt idx="4">
                  <c:v>55648.5</c:v>
                </c:pt>
                <c:pt idx="5">
                  <c:v>51621.25</c:v>
                </c:pt>
                <c:pt idx="6">
                  <c:v>51001.75</c:v>
                </c:pt>
                <c:pt idx="7">
                  <c:v>35832</c:v>
                </c:pt>
                <c:pt idx="8">
                  <c:v>35680.5</c:v>
                </c:pt>
              </c:numCache>
            </c:numRef>
          </c:val>
          <c:extLst>
            <c:ext xmlns:c16="http://schemas.microsoft.com/office/drawing/2014/chart" uri="{C3380CC4-5D6E-409C-BE32-E72D297353CC}">
              <c16:uniqueId val="{00000000-7C4D-4D50-9E82-08BFDA55D267}"/>
            </c:ext>
          </c:extLst>
        </c:ser>
        <c:dLbls>
          <c:dLblPos val="outEnd"/>
          <c:showLegendKey val="0"/>
          <c:showVal val="1"/>
          <c:showCatName val="0"/>
          <c:showSerName val="0"/>
          <c:showPercent val="0"/>
          <c:showBubbleSize val="0"/>
        </c:dLbls>
        <c:gapWidth val="65"/>
        <c:axId val="94003072"/>
        <c:axId val="94000672"/>
      </c:barChart>
      <c:catAx>
        <c:axId val="94003072"/>
        <c:scaling>
          <c:orientation val="minMax"/>
        </c:scaling>
        <c:delete val="0"/>
        <c:axPos val="l"/>
        <c:title>
          <c:tx>
            <c:rich>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dirty="0"/>
                  <a:t>Representatives</a:t>
                </a:r>
              </a:p>
            </c:rich>
          </c:tx>
          <c:overlay val="0"/>
          <c:spPr>
            <a:noFill/>
            <a:ln>
              <a:noFill/>
            </a:ln>
            <a:effectLst/>
          </c:spPr>
          <c:txPr>
            <a:bodyPr rot="-540000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w="19050" cap="flat" cmpd="sng" algn="ctr">
            <a:solidFill>
              <a:schemeClr val="dk1">
                <a:lumMod val="75000"/>
                <a:lumOff val="25000"/>
              </a:schemeClr>
            </a:solidFill>
            <a:round/>
          </a:ln>
          <a:effectLst/>
        </c:spPr>
        <c:txPr>
          <a:bodyPr rot="-60000000" spcFirstLastPara="1" vertOverflow="ellipsis" vert="horz" wrap="square" anchor="ctr" anchorCtr="1"/>
          <a:lstStyle/>
          <a:p>
            <a:pPr>
              <a:defRPr sz="1197" b="0" i="0" u="none" strike="noStrike" kern="1200" cap="all" baseline="0">
                <a:solidFill>
                  <a:schemeClr val="dk1">
                    <a:lumMod val="75000"/>
                    <a:lumOff val="25000"/>
                  </a:schemeClr>
                </a:solidFill>
                <a:latin typeface="+mn-lt"/>
                <a:ea typeface="+mn-ea"/>
                <a:cs typeface="+mn-cs"/>
              </a:defRPr>
            </a:pPr>
            <a:endParaRPr lang="en-US"/>
          </a:p>
        </c:txPr>
        <c:crossAx val="94000672"/>
        <c:crosses val="autoZero"/>
        <c:auto val="1"/>
        <c:lblAlgn val="ctr"/>
        <c:lblOffset val="100"/>
        <c:noMultiLvlLbl val="0"/>
      </c:catAx>
      <c:valAx>
        <c:axId val="94000672"/>
        <c:scaling>
          <c:orientation val="minMax"/>
        </c:scaling>
        <c:delete val="0"/>
        <c:axPos val="b"/>
        <c:majorGridlines>
          <c:spPr>
            <a:ln w="9525" cap="flat" cmpd="sng" algn="ctr">
              <a:gradFill>
                <a:gsLst>
                  <a:gs pos="100000">
                    <a:schemeClr val="dk1">
                      <a:lumMod val="95000"/>
                      <a:lumOff val="5000"/>
                      <a:alpha val="42000"/>
                    </a:schemeClr>
                  </a:gs>
                  <a:gs pos="0">
                    <a:schemeClr val="lt1">
                      <a:lumMod val="75000"/>
                      <a:alpha val="36000"/>
                    </a:schemeClr>
                  </a:gs>
                </a:gsLst>
                <a:lin ang="5400000" scaled="0"/>
              </a:gradFill>
              <a:round/>
            </a:ln>
            <a:effectLst/>
          </c:spPr>
        </c:majorGridlines>
        <c:title>
          <c:tx>
            <c:rich>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r>
                  <a:rPr lang="en-US"/>
                  <a:t>Total Sales </a:t>
                </a:r>
              </a:p>
            </c:rich>
          </c:tx>
          <c:overlay val="0"/>
          <c:spPr>
            <a:noFill/>
            <a:ln>
              <a:noFill/>
            </a:ln>
            <a:effectLst/>
          </c:spPr>
          <c:txPr>
            <a:bodyPr rot="0" spcFirstLastPara="1" vertOverflow="ellipsis" vert="horz" wrap="square" anchor="ctr" anchorCtr="1"/>
            <a:lstStyle/>
            <a:p>
              <a:pPr>
                <a:defRPr sz="1197" b="1" i="0" u="none" strike="noStrike" kern="1200" baseline="0">
                  <a:solidFill>
                    <a:schemeClr val="dk1">
                      <a:lumMod val="75000"/>
                      <a:lumOff val="2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75000"/>
                    <a:lumOff val="25000"/>
                  </a:schemeClr>
                </a:solidFill>
                <a:latin typeface="+mn-lt"/>
                <a:ea typeface="+mn-ea"/>
                <a:cs typeface="+mn-cs"/>
              </a:defRPr>
            </a:pPr>
            <a:endParaRPr lang="en-US"/>
          </a:p>
        </c:txPr>
        <c:crossAx val="9400307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withinLinear" id="16">
  <a:schemeClr val="accent3"/>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 id="18">
  <a:schemeClr val="accent5"/>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4">
  <cs:axisTitle>
    <cs:lnRef idx="0"/>
    <cs:fillRef idx="0"/>
    <cs:effectRef idx="0"/>
    <cs:fontRef idx="minor">
      <a:schemeClr val="dk1">
        <a:lumMod val="65000"/>
        <a:lumOff val="35000"/>
      </a:schemeClr>
    </cs:fontRef>
    <cs:defRPr sz="900" b="1" kern="1200"/>
  </cs:axisTitle>
  <cs:categoryAxis>
    <cs:lnRef idx="0"/>
    <cs:fillRef idx="0"/>
    <cs:effectRef idx="0"/>
    <cs:fontRef idx="minor">
      <a:schemeClr val="dk1">
        <a:lumMod val="65000"/>
        <a:lumOff val="35000"/>
      </a:schemeClr>
    </cs:fontRef>
    <cs:defRPr sz="900" kern="1200">
      <a:effectLst/>
    </cs:defRPr>
  </cs:categoryAxis>
  <cs:chartArea>
    <cs:lnRef idx="0"/>
    <cs:fillRef idx="0"/>
    <cs:effectRef idx="0"/>
    <cs:fontRef idx="minor">
      <a:schemeClr val="dk1"/>
    </cs:fontRef>
    <cs:spPr>
      <a:gradFill flip="none" rotWithShape="1">
        <a:gsLst>
          <a:gs pos="0">
            <a:schemeClr val="lt1"/>
          </a:gs>
          <a:gs pos="68000">
            <a:schemeClr val="lt1">
              <a:lumMod val="85000"/>
            </a:schemeClr>
          </a:gs>
          <a:gs pos="100000">
            <a:schemeClr val="lt1"/>
          </a:gs>
        </a:gsLst>
        <a:lin ang="5400000" scaled="1"/>
        <a:tileRect/>
      </a:gradFill>
      <a:ln w="9525" cap="flat" cmpd="sng" algn="ctr">
        <a:solidFill>
          <a:schemeClr val="dk1">
            <a:lumMod val="15000"/>
            <a:lumOff val="85000"/>
          </a:schemeClr>
        </a:solidFill>
        <a:round/>
      </a:ln>
    </cs:spPr>
    <cs:defRPr sz="1000" kern="1200"/>
  </cs:chartArea>
  <cs:dataLabel>
    <cs:lnRef idx="0"/>
    <cs:fillRef idx="0"/>
    <cs:effectRef idx="0"/>
    <cs:fontRef idx="minor">
      <a:schemeClr val="lt1"/>
    </cs:fontRef>
    <cs:spPr/>
    <cs:defRPr sz="1000"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000" b="1" kern="1200"/>
    <cs:bodyPr rot="0" spcFirstLastPara="1" vertOverflow="clip" horzOverflow="clip" vert="horz" wrap="square" lIns="36576" tIns="18288" rIns="36576" bIns="18288" anchor="ctr" anchorCtr="1">
      <a:spAutoFit/>
    </cs:bodyPr>
  </cs:dataLabelCallout>
  <cs:dataPoint>
    <cs:lnRef idx="0">
      <cs:styleClr val="auto"/>
    </cs:lnRef>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
  <cs:dataPoint3D>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3D>
  <cs:dataPointLine>
    <cs:lnRef idx="0">
      <cs:styleClr val="auto"/>
    </cs:lnRef>
    <cs:fillRef idx="0"/>
    <cs:effectRef idx="0"/>
    <cs:fontRef idx="minor">
      <a:schemeClr val="dk1"/>
    </cs:fontRef>
    <cs:spPr>
      <a:ln w="28575" cap="rnd">
        <a:gradFill>
          <a:gsLst>
            <a:gs pos="0">
              <a:schemeClr val="phClr"/>
            </a:gs>
            <a:gs pos="100000">
              <a:schemeClr val="phClr">
                <a:lumMod val="84000"/>
              </a:schemeClr>
            </a:gs>
          </a:gsLst>
          <a:lin ang="5400000" scaled="1"/>
        </a:gradFill>
        <a:round/>
      </a:ln>
    </cs:spPr>
  </cs:dataPointLine>
  <cs:dataPointMarker>
    <cs:lnRef idx="0"/>
    <cs:fillRef idx="0">
      <cs:styleClr val="auto"/>
    </cs:fillRef>
    <cs:effectRef idx="0"/>
    <cs:fontRef idx="minor">
      <a:schemeClr val="dk1"/>
    </cs:fontRef>
    <cs:spPr>
      <a:gradFill>
        <a:gsLst>
          <a:gs pos="0">
            <a:schemeClr val="phClr"/>
          </a:gs>
          <a:gs pos="100000">
            <a:schemeClr val="phClr">
              <a:lumMod val="84000"/>
            </a:schemeClr>
          </a:gs>
        </a:gsLst>
        <a:lin ang="5400000" scaled="1"/>
      </a:gradFill>
      <a:effectLst>
        <a:outerShdw blurRad="76200" dir="18900000" sy="23000" kx="-1200000" algn="bl" rotWithShape="0">
          <a:prstClr val="black">
            <a:alpha val="20000"/>
          </a:prstClr>
        </a:outerShdw>
      </a:effectLst>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a:solidFill>
          <a:schemeClr val="dk1">
            <a:lumMod val="15000"/>
            <a:lumOff val="85000"/>
          </a:schemeClr>
        </a:solidFill>
      </a:ln>
    </cs:spPr>
    <cs:defRPr sz="900" kern="1200"/>
  </cs:dataTable>
  <cs:downBar>
    <cs:lnRef idx="0"/>
    <cs:fillRef idx="0"/>
    <cs:effectRef idx="0"/>
    <cs:fontRef idx="minor">
      <a:schemeClr val="dk1"/>
    </cs:fontRef>
    <cs:spPr>
      <a:solidFill>
        <a:schemeClr val="dk1">
          <a:lumMod val="35000"/>
          <a:lumOff val="65000"/>
        </a:schemeClr>
      </a:solidFill>
      <a:ln w="9525">
        <a:solidFill>
          <a:schemeClr val="dk1">
            <a:lumMod val="50000"/>
            <a:lumOff val="50000"/>
          </a:schemeClr>
        </a:solidFill>
      </a:ln>
    </cs:spPr>
  </cs:downBar>
  <cs:dropLine>
    <cs:lnRef idx="0"/>
    <cs:fillRef idx="0"/>
    <cs:effectRef idx="0"/>
    <cs:fontRef idx="minor">
      <a:schemeClr val="dk1"/>
    </cs:fontRef>
    <cs:spPr>
      <a:ln w="9525">
        <a:solidFill>
          <a:schemeClr val="dk1">
            <a:lumMod val="50000"/>
            <a:lumOff val="50000"/>
          </a:schemeClr>
        </a:solidFill>
        <a:round/>
      </a:ln>
    </cs:spPr>
  </cs:dropLine>
  <cs:errorBar>
    <cs:lnRef idx="0"/>
    <cs:fillRef idx="0"/>
    <cs:effectRef idx="0"/>
    <cs:fontRef idx="minor">
      <a:schemeClr val="dk1"/>
    </cs:fontRef>
    <cs:spPr>
      <a:ln w="9525">
        <a:solidFill>
          <a:schemeClr val="dk1">
            <a:lumMod val="50000"/>
            <a:lumOff val="50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a:solidFill>
          <a:schemeClr val="dk1">
            <a:lumMod val="5000"/>
            <a:lumOff val="95000"/>
          </a:schemeClr>
        </a:solidFill>
      </a:ln>
    </cs:spPr>
  </cs:gridlineMinor>
  <cs:hiLoLine>
    <cs:lnRef idx="0"/>
    <cs:fillRef idx="0"/>
    <cs:effectRef idx="0"/>
    <cs:fontRef idx="minor">
      <a:schemeClr val="dk1"/>
    </cs:fontRef>
    <cs:spPr>
      <a:ln w="9525">
        <a:solidFill>
          <a:schemeClr val="dk1">
            <a:lumMod val="50000"/>
            <a:lumOff val="50000"/>
          </a:schemeClr>
        </a:solidFill>
        <a:round/>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65000"/>
        <a:lumOff val="35000"/>
      </a:schemeClr>
    </cs:fontRef>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65000"/>
        <a:lumOff val="35000"/>
      </a:schemeClr>
    </cs:fontRef>
    <cs:defRPr kern="1200">
      <a:effectLst/>
    </cs:defRPr>
  </cs:title>
  <cs:trendline>
    <cs:lnRef idx="0">
      <cs:styleClr val="auto"/>
    </cs:lnRef>
    <cs:fillRef idx="0"/>
    <cs:effectRef idx="0"/>
    <cs:fontRef idx="minor">
      <a:schemeClr val="dk1"/>
    </cs:fontRef>
    <cs:spPr>
      <a:ln w="19050" cap="rnd">
        <a:solidFill>
          <a:schemeClr val="phClr"/>
        </a:solidFill>
        <a:prstDash val="sysDash"/>
      </a:ln>
    </cs:spPr>
  </cs:trendline>
  <cs:trendlineLabel>
    <cs:lnRef idx="0"/>
    <cs:fillRef idx="0"/>
    <cs:effectRef idx="0"/>
    <cs:fontRef idx="minor">
      <a:schemeClr val="dk1">
        <a:lumMod val="65000"/>
        <a:lumOff val="35000"/>
      </a:schemeClr>
    </cs:fontRef>
    <cs:defRPr sz="900" kern="1200"/>
  </cs:trendlineLabel>
  <cs:upBar>
    <cs:lnRef idx="0"/>
    <cs:fillRef idx="0"/>
    <cs:effectRef idx="0"/>
    <cs:fontRef idx="minor">
      <a:schemeClr val="dk1"/>
    </cs:fontRef>
    <cs:spPr>
      <a:solidFill>
        <a:schemeClr val="lt1">
          <a:lumMod val="95000"/>
        </a:schemeClr>
      </a:solidFill>
      <a:ln w="9525">
        <a:solidFill>
          <a:schemeClr val="dk1">
            <a:lumMod val="15000"/>
            <a:lumOff val="85000"/>
          </a:schemeClr>
        </a:solidFill>
      </a:ln>
    </cs:spPr>
  </cs:upBar>
  <cs:valueAxis>
    <cs:lnRef idx="0"/>
    <cs:fillRef idx="0"/>
    <cs:effectRef idx="0"/>
    <cs:fontRef idx="minor">
      <a:schemeClr val="dk1">
        <a:lumMod val="65000"/>
        <a:lumOff val="35000"/>
      </a:schemeClr>
    </cs:fontRef>
    <cs:defRPr sz="900" kern="1200"/>
  </cs:valueAxis>
  <cs:wall>
    <cs:lnRef idx="0"/>
    <cs:fillRef idx="0"/>
    <cs:effectRef idx="0"/>
    <cs:fontRef idx="minor">
      <a:schemeClr val="dk1"/>
    </cs:fontRef>
  </cs:wall>
</cs:chartStyle>
</file>

<file path=ppt/charts/style5.xml><?xml version="1.0" encoding="utf-8"?>
<cs:chartStyle xmlns:cs="http://schemas.microsoft.com/office/drawing/2012/chartStyle" xmlns:a="http://schemas.openxmlformats.org/drawingml/2006/main" id="218">
  <cs:axisTitle>
    <cs:lnRef idx="0"/>
    <cs:fillRef idx="0"/>
    <cs:effectRef idx="0"/>
    <cs:fontRef idx="minor">
      <a:schemeClr val="dk1">
        <a:lumMod val="75000"/>
        <a:lumOff val="25000"/>
      </a:schemeClr>
    </cs:fontRef>
    <cs:defRPr sz="1197"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1197"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1197" kern="1200"/>
  </cs:chartArea>
  <cs:dataLabel>
    <cs:lnRef idx="0"/>
    <cs:fillRef idx="0"/>
    <cs:effectRef idx="0"/>
    <cs:fontRef idx="minor">
      <a:schemeClr val="lt1"/>
    </cs:fontRef>
    <cs:defRPr sz="1197" b="1" i="0" u="none" strike="noStrike" kern="1200" baseline="0"/>
  </cs:dataLabel>
  <cs:dataLabelCallout>
    <cs:lnRef idx="0"/>
    <cs:fillRef idx="0"/>
    <cs:effectRef idx="0"/>
    <cs:fontRef idx="minor">
      <a:schemeClr val="lt1"/>
    </cs:fontRef>
    <cs:spPr>
      <a:solidFill>
        <a:schemeClr val="dk1">
          <a:lumMod val="65000"/>
          <a:lumOff val="35000"/>
          <a:alpha val="75000"/>
        </a:schemeClr>
      </a:solidFill>
    </cs:spPr>
    <cs:defRPr sz="1197"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
  <cs:dataPoint3D>
    <cs:lnRef idx="0"/>
    <cs:fillRef idx="0">
      <cs:styleClr val="auto"/>
    </cs:fillRef>
    <cs:effectRef idx="0"/>
    <cs:fontRef idx="minor">
      <a:schemeClr val="dk1"/>
    </cs:fontRef>
    <cs:spPr>
      <a:solidFill>
        <a:schemeClr val="phClr">
          <a:alpha val="85000"/>
        </a:schemeClr>
      </a:solidFill>
      <a:ln w="9525" cap="flat" cmpd="sng" algn="ctr">
        <a:solidFill>
          <a:schemeClr val="lt1">
            <a:alpha val="50000"/>
          </a:schemeClr>
        </a:solidFill>
        <a:round/>
      </a:ln>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1197"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1197"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1197"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22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1197"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1197" kern="1200"/>
  </cs:valueAxis>
  <cs:wall>
    <cs:lnRef idx="0"/>
    <cs:fillRef idx="0"/>
    <cs:effectRef idx="0"/>
    <cs:fontRef idx="minor">
      <a:schemeClr val="dk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465D3EB-CBDD-4100-83B7-3BFE0A8F411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C72B4595-A79D-4567-9FE1-DCF31A42B3D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E5C0719-993D-42E1-80ED-8F01056F36C2}" type="datetimeFigureOut">
              <a:rPr lang="en-US" smtClean="0"/>
              <a:t>7/27/2023</a:t>
            </a:fld>
            <a:endParaRPr lang="en-US" dirty="0"/>
          </a:p>
        </p:txBody>
      </p:sp>
      <p:sp>
        <p:nvSpPr>
          <p:cNvPr id="4" name="Footer Placeholder 3">
            <a:extLst>
              <a:ext uri="{FF2B5EF4-FFF2-40B4-BE49-F238E27FC236}">
                <a16:creationId xmlns:a16="http://schemas.microsoft.com/office/drawing/2014/main" id="{850E452F-E862-4273-987C-980229E5320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C3EE394C-9AD7-48EA-AB0F-18032A3E097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00421AD-3AC0-48CB-8727-BB447FD2264E}" type="slidenum">
              <a:rPr lang="en-US" smtClean="0"/>
              <a:t>‹#›</a:t>
            </a:fld>
            <a:endParaRPr lang="en-US" dirty="0"/>
          </a:p>
        </p:txBody>
      </p:sp>
    </p:spTree>
    <p:extLst>
      <p:ext uri="{BB962C8B-B14F-4D97-AF65-F5344CB8AC3E}">
        <p14:creationId xmlns:p14="http://schemas.microsoft.com/office/powerpoint/2010/main" val="32681598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D3BC9C-6C58-464F-B94E-FD73C5FB016E}" type="datetimeFigureOut">
              <a:rPr lang="en-US" smtClean="0"/>
              <a:t>7/27/2023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60DC36-8EFA-4378-9855-E019C55AC472}" type="slidenum">
              <a:rPr lang="en-US" smtClean="0"/>
              <a:t>‹#›</a:t>
            </a:fld>
            <a:endParaRPr lang="en-US" dirty="0"/>
          </a:p>
        </p:txBody>
      </p:sp>
    </p:spTree>
    <p:extLst>
      <p:ext uri="{BB962C8B-B14F-4D97-AF65-F5344CB8AC3E}">
        <p14:creationId xmlns:p14="http://schemas.microsoft.com/office/powerpoint/2010/main" val="1877053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a:t>
            </a:fld>
            <a:endParaRPr lang="en-US" dirty="0"/>
          </a:p>
        </p:txBody>
      </p:sp>
    </p:spTree>
    <p:extLst>
      <p:ext uri="{BB962C8B-B14F-4D97-AF65-F5344CB8AC3E}">
        <p14:creationId xmlns:p14="http://schemas.microsoft.com/office/powerpoint/2010/main" val="1773527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10</a:t>
            </a:fld>
            <a:endParaRPr lang="en-US" dirty="0"/>
          </a:p>
        </p:txBody>
      </p:sp>
    </p:spTree>
    <p:extLst>
      <p:ext uri="{BB962C8B-B14F-4D97-AF65-F5344CB8AC3E}">
        <p14:creationId xmlns:p14="http://schemas.microsoft.com/office/powerpoint/2010/main" val="5222530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11</a:t>
            </a:fld>
            <a:endParaRPr lang="en-US" dirty="0"/>
          </a:p>
        </p:txBody>
      </p:sp>
    </p:spTree>
    <p:extLst>
      <p:ext uri="{BB962C8B-B14F-4D97-AF65-F5344CB8AC3E}">
        <p14:creationId xmlns:p14="http://schemas.microsoft.com/office/powerpoint/2010/main" val="37334749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12</a:t>
            </a:fld>
            <a:endParaRPr lang="en-US" dirty="0"/>
          </a:p>
        </p:txBody>
      </p:sp>
    </p:spTree>
    <p:extLst>
      <p:ext uri="{BB962C8B-B14F-4D97-AF65-F5344CB8AC3E}">
        <p14:creationId xmlns:p14="http://schemas.microsoft.com/office/powerpoint/2010/main" val="17544349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13</a:t>
            </a:fld>
            <a:endParaRPr lang="en-US" dirty="0"/>
          </a:p>
        </p:txBody>
      </p:sp>
    </p:spTree>
    <p:extLst>
      <p:ext uri="{BB962C8B-B14F-4D97-AF65-F5344CB8AC3E}">
        <p14:creationId xmlns:p14="http://schemas.microsoft.com/office/powerpoint/2010/main" val="27995187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14</a:t>
            </a:fld>
            <a:endParaRPr lang="en-US" dirty="0"/>
          </a:p>
        </p:txBody>
      </p:sp>
    </p:spTree>
    <p:extLst>
      <p:ext uri="{BB962C8B-B14F-4D97-AF65-F5344CB8AC3E}">
        <p14:creationId xmlns:p14="http://schemas.microsoft.com/office/powerpoint/2010/main" val="220047106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15</a:t>
            </a:fld>
            <a:endParaRPr lang="en-US" dirty="0"/>
          </a:p>
        </p:txBody>
      </p:sp>
    </p:spTree>
    <p:extLst>
      <p:ext uri="{BB962C8B-B14F-4D97-AF65-F5344CB8AC3E}">
        <p14:creationId xmlns:p14="http://schemas.microsoft.com/office/powerpoint/2010/main" val="32470985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16</a:t>
            </a:fld>
            <a:endParaRPr lang="en-US" dirty="0"/>
          </a:p>
        </p:txBody>
      </p:sp>
    </p:spTree>
    <p:extLst>
      <p:ext uri="{BB962C8B-B14F-4D97-AF65-F5344CB8AC3E}">
        <p14:creationId xmlns:p14="http://schemas.microsoft.com/office/powerpoint/2010/main" val="11107873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17</a:t>
            </a:fld>
            <a:endParaRPr lang="en-US" dirty="0"/>
          </a:p>
        </p:txBody>
      </p:sp>
    </p:spTree>
    <p:extLst>
      <p:ext uri="{BB962C8B-B14F-4D97-AF65-F5344CB8AC3E}">
        <p14:creationId xmlns:p14="http://schemas.microsoft.com/office/powerpoint/2010/main" val="39679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2</a:t>
            </a:fld>
            <a:endParaRPr lang="en-US" dirty="0"/>
          </a:p>
        </p:txBody>
      </p:sp>
    </p:spTree>
    <p:extLst>
      <p:ext uri="{BB962C8B-B14F-4D97-AF65-F5344CB8AC3E}">
        <p14:creationId xmlns:p14="http://schemas.microsoft.com/office/powerpoint/2010/main" val="2268654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3</a:t>
            </a:fld>
            <a:endParaRPr lang="en-US" dirty="0"/>
          </a:p>
        </p:txBody>
      </p:sp>
    </p:spTree>
    <p:extLst>
      <p:ext uri="{BB962C8B-B14F-4D97-AF65-F5344CB8AC3E}">
        <p14:creationId xmlns:p14="http://schemas.microsoft.com/office/powerpoint/2010/main" val="3854145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4</a:t>
            </a:fld>
            <a:endParaRPr lang="en-US" dirty="0"/>
          </a:p>
        </p:txBody>
      </p:sp>
    </p:spTree>
    <p:extLst>
      <p:ext uri="{BB962C8B-B14F-4D97-AF65-F5344CB8AC3E}">
        <p14:creationId xmlns:p14="http://schemas.microsoft.com/office/powerpoint/2010/main" val="16210683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5</a:t>
            </a:fld>
            <a:endParaRPr lang="en-US" dirty="0"/>
          </a:p>
        </p:txBody>
      </p:sp>
    </p:spTree>
    <p:extLst>
      <p:ext uri="{BB962C8B-B14F-4D97-AF65-F5344CB8AC3E}">
        <p14:creationId xmlns:p14="http://schemas.microsoft.com/office/powerpoint/2010/main" val="37103400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6</a:t>
            </a:fld>
            <a:endParaRPr lang="en-US" dirty="0"/>
          </a:p>
        </p:txBody>
      </p:sp>
    </p:spTree>
    <p:extLst>
      <p:ext uri="{BB962C8B-B14F-4D97-AF65-F5344CB8AC3E}">
        <p14:creationId xmlns:p14="http://schemas.microsoft.com/office/powerpoint/2010/main" val="25860659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7</a:t>
            </a:fld>
            <a:endParaRPr lang="en-US" dirty="0"/>
          </a:p>
        </p:txBody>
      </p:sp>
    </p:spTree>
    <p:extLst>
      <p:ext uri="{BB962C8B-B14F-4D97-AF65-F5344CB8AC3E}">
        <p14:creationId xmlns:p14="http://schemas.microsoft.com/office/powerpoint/2010/main" val="2287950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8</a:t>
            </a:fld>
            <a:endParaRPr lang="en-US" dirty="0"/>
          </a:p>
        </p:txBody>
      </p:sp>
    </p:spTree>
    <p:extLst>
      <p:ext uri="{BB962C8B-B14F-4D97-AF65-F5344CB8AC3E}">
        <p14:creationId xmlns:p14="http://schemas.microsoft.com/office/powerpoint/2010/main" val="2301329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E60DC36-8EFA-4378-9855-E019C55AC472}" type="slidenum">
              <a:rPr lang="en-US" smtClean="0"/>
              <a:t>9</a:t>
            </a:fld>
            <a:endParaRPr lang="en-US" dirty="0"/>
          </a:p>
        </p:txBody>
      </p:sp>
    </p:spTree>
    <p:extLst>
      <p:ext uri="{BB962C8B-B14F-4D97-AF65-F5344CB8AC3E}">
        <p14:creationId xmlns:p14="http://schemas.microsoft.com/office/powerpoint/2010/main" val="2454511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0F864C-44C4-4000-952D-01F31BFB3FD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392E06-C914-467E-9D4F-BD763EDA2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BEFBAF-82E9-49AD-B2CF-7D154E024431}"/>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5" name="Footer Placeholder 4">
            <a:extLst>
              <a:ext uri="{FF2B5EF4-FFF2-40B4-BE49-F238E27FC236}">
                <a16:creationId xmlns:a16="http://schemas.microsoft.com/office/drawing/2014/main" id="{5AD8006A-94B1-44F7-972D-56767EDE3CC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5E7BFAB-D84B-45E1-A0BD-2516AC14F8AC}"/>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85646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F7B869-BFB2-4C20-8AB1-46704BB3D17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9F007DB-4F12-4428-9C48-5120DF07046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6FFA8DA-0E31-4CA6-BBFC-2467AAD1D30B}"/>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5" name="Footer Placeholder 4">
            <a:extLst>
              <a:ext uri="{FF2B5EF4-FFF2-40B4-BE49-F238E27FC236}">
                <a16:creationId xmlns:a16="http://schemas.microsoft.com/office/drawing/2014/main" id="{064974BD-9845-459A-9AAA-12731E2507C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2A71B0A-FDFB-4B2C-A9EC-2334C590013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31409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60B5D73-1652-4A8E-B5A3-101523D7290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9B7FB99-7425-444D-B602-01B672BCE8C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0EEA9C5-552A-48A1-AB54-ED54209B3B48}"/>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5" name="Footer Placeholder 4">
            <a:extLst>
              <a:ext uri="{FF2B5EF4-FFF2-40B4-BE49-F238E27FC236}">
                <a16:creationId xmlns:a16="http://schemas.microsoft.com/office/drawing/2014/main" id="{1A83AAA3-4155-48FB-8F00-16DBE0C9C25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D694EAE-CB3C-4DEF-A66D-583C7AAC92D8}"/>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7468042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07FBE-061D-452C-A8A6-213063CFD6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33A3535-1708-499D-B5D2-7D8F9FD182D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CB06063-A112-49AB-80C8-504D99ECD771}"/>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5" name="Footer Placeholder 4">
            <a:extLst>
              <a:ext uri="{FF2B5EF4-FFF2-40B4-BE49-F238E27FC236}">
                <a16:creationId xmlns:a16="http://schemas.microsoft.com/office/drawing/2014/main" id="{6344C8D5-F898-4318-A76D-1FBD8732919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976EC76-E8E8-4FFA-B671-7FA2F3EF5DE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2789287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C2CABF-E3C1-431A-A69C-D4881CC43F0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584226-69DA-4211-B2C8-C29FD05A4A6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FF82DB-B518-40FD-8A66-44B874C055FB}"/>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5" name="Footer Placeholder 4">
            <a:extLst>
              <a:ext uri="{FF2B5EF4-FFF2-40B4-BE49-F238E27FC236}">
                <a16:creationId xmlns:a16="http://schemas.microsoft.com/office/drawing/2014/main" id="{FCC1CCEE-725F-4745-837B-87EFB70E71D8}"/>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561522A-E0E6-406B-BF30-A7C7A57294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230041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CC9BDC-6F21-4EF5-A8DD-E35E27EACA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B968D5F-2AB6-42D3-A54E-AB3E6032517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AB07F-D5F7-402A-AE4E-027BF1CA91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108EDC-3863-43B9-93C7-37465DC73B28}"/>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6" name="Footer Placeholder 5">
            <a:extLst>
              <a:ext uri="{FF2B5EF4-FFF2-40B4-BE49-F238E27FC236}">
                <a16:creationId xmlns:a16="http://schemas.microsoft.com/office/drawing/2014/main" id="{A777D452-958D-4159-A9A4-16DD29680A0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9654B6-1460-48B9-AC7E-592F68BAB276}"/>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974041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8C848-926A-4FD3-A311-A100A2662BE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8ECD90-B4F0-4DFB-BB3D-F2310207896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35A6C3A-033E-474B-AB97-D8291A04E7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2B928-3A23-4FCA-AD1F-E45A467B54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BDC8376-6FC6-4A11-B0DB-9A148E9C00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E80206F-8846-425C-A56E-16FFBA442014}"/>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8" name="Footer Placeholder 7">
            <a:extLst>
              <a:ext uri="{FF2B5EF4-FFF2-40B4-BE49-F238E27FC236}">
                <a16:creationId xmlns:a16="http://schemas.microsoft.com/office/drawing/2014/main" id="{6A45E89F-12CF-4561-A5F2-1E05783A30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9EB4DFE4-927C-43B1-A061-5CB97FFB33BE}"/>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4690582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60E367-8DA0-4655-BCBC-F4280D8642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FEF9592-AA3C-4CF8-A5DB-4D010195A438}"/>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4" name="Footer Placeholder 3">
            <a:extLst>
              <a:ext uri="{FF2B5EF4-FFF2-40B4-BE49-F238E27FC236}">
                <a16:creationId xmlns:a16="http://schemas.microsoft.com/office/drawing/2014/main" id="{3C2C9377-F93E-4515-852A-264707755154}"/>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AED076D-476B-42BA-8795-14FE6C1E6974}"/>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625551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A599B4-6AB2-4190-82B5-7667EE1E922A}"/>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3" name="Footer Placeholder 2">
            <a:extLst>
              <a:ext uri="{FF2B5EF4-FFF2-40B4-BE49-F238E27FC236}">
                <a16:creationId xmlns:a16="http://schemas.microsoft.com/office/drawing/2014/main" id="{1B8FBFB3-AD86-4E39-B8AE-B4EC1452815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B9A4AF55-C114-4B60-9A20-56B00A11B3BF}"/>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0582002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83DA1-5CB8-405D-9613-8A9B7BC566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842BB15-A24D-42E9-9CAE-BB827226301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F0849D-D3C3-462A-9751-4EAB0B9145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80DD20-7A20-4574-98A4-427795876739}"/>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6" name="Footer Placeholder 5">
            <a:extLst>
              <a:ext uri="{FF2B5EF4-FFF2-40B4-BE49-F238E27FC236}">
                <a16:creationId xmlns:a16="http://schemas.microsoft.com/office/drawing/2014/main" id="{54D0ED2B-71C4-421A-9DB0-676E00C10BD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78C4572A-ADFC-4C53-BCA2-42BDF693BC4D}"/>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32309509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F5C67-EEEC-4AB0-9653-0F80D6B1094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DD50D6D-5277-4324-AF23-5FAF007834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5275657-2BF9-4761-96B6-50EE3CFCFA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3C3F7B-A4C8-4F9D-8165-BC5186EA0929}"/>
              </a:ext>
            </a:extLst>
          </p:cNvPr>
          <p:cNvSpPr>
            <a:spLocks noGrp="1"/>
          </p:cNvSpPr>
          <p:nvPr>
            <p:ph type="dt" sz="half" idx="10"/>
          </p:nvPr>
        </p:nvSpPr>
        <p:spPr/>
        <p:txBody>
          <a:bodyPr/>
          <a:lstStyle/>
          <a:p>
            <a:fld id="{40DA1498-92C7-4E4B-8045-C9195F453964}" type="datetimeFigureOut">
              <a:rPr lang="en-US" smtClean="0"/>
              <a:t>7/27/2023</a:t>
            </a:fld>
            <a:endParaRPr lang="en-US" dirty="0"/>
          </a:p>
        </p:txBody>
      </p:sp>
      <p:sp>
        <p:nvSpPr>
          <p:cNvPr id="6" name="Footer Placeholder 5">
            <a:extLst>
              <a:ext uri="{FF2B5EF4-FFF2-40B4-BE49-F238E27FC236}">
                <a16:creationId xmlns:a16="http://schemas.microsoft.com/office/drawing/2014/main" id="{DE696EA5-2FA2-464D-982F-C53E6426A84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8911B398-191B-4AB1-86ED-00D0046EACF5}"/>
              </a:ext>
            </a:extLst>
          </p:cNvPr>
          <p:cNvSpPr>
            <a:spLocks noGrp="1"/>
          </p:cNvSpPr>
          <p:nvPr>
            <p:ph type="sldNum" sz="quarter" idx="12"/>
          </p:nvPr>
        </p:nvSpPr>
        <p:spPr/>
        <p:txBody>
          <a:bodyPr/>
          <a:lstStyle/>
          <a:p>
            <a:fld id="{06FEDF93-2BFD-41CA-ABC7-B039102F3792}" type="slidenum">
              <a:rPr lang="en-US" smtClean="0"/>
              <a:t>‹#›</a:t>
            </a:fld>
            <a:endParaRPr lang="en-US" dirty="0"/>
          </a:p>
        </p:txBody>
      </p:sp>
    </p:spTree>
    <p:extLst>
      <p:ext uri="{BB962C8B-B14F-4D97-AF65-F5344CB8AC3E}">
        <p14:creationId xmlns:p14="http://schemas.microsoft.com/office/powerpoint/2010/main" val="15866011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B3445CA-54C1-4DDE-A216-DD2414E3F59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306395A-6879-4E93-B24E-067F88AC1D6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450FF5B-A6A6-4F0F-AA5D-3F0F69A43A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DA1498-92C7-4E4B-8045-C9195F453964}" type="datetimeFigureOut">
              <a:rPr lang="en-US" smtClean="0"/>
              <a:t>7/27/2023</a:t>
            </a:fld>
            <a:endParaRPr lang="en-US" dirty="0"/>
          </a:p>
        </p:txBody>
      </p:sp>
      <p:sp>
        <p:nvSpPr>
          <p:cNvPr id="5" name="Footer Placeholder 4">
            <a:extLst>
              <a:ext uri="{FF2B5EF4-FFF2-40B4-BE49-F238E27FC236}">
                <a16:creationId xmlns:a16="http://schemas.microsoft.com/office/drawing/2014/main" id="{FA798FAA-76CC-42EF-8BE0-466A41BBAB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5149FF02-6890-4E10-B958-1097AD32C6F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6FEDF93-2BFD-41CA-ABC7-B039102F3792}" type="slidenum">
              <a:rPr lang="en-US" smtClean="0"/>
              <a:t>‹#›</a:t>
            </a:fld>
            <a:endParaRPr lang="en-US" dirty="0"/>
          </a:p>
        </p:txBody>
      </p:sp>
      <p:sp>
        <p:nvSpPr>
          <p:cNvPr id="7" name="TextBox 6">
            <a:extLst>
              <a:ext uri="{FF2B5EF4-FFF2-40B4-BE49-F238E27FC236}">
                <a16:creationId xmlns:a16="http://schemas.microsoft.com/office/drawing/2014/main" id="{5DE478EA-7DF3-1781-CF63-7A94B97F2C1D}"/>
              </a:ext>
            </a:extLst>
          </p:cNvPr>
          <p:cNvSpPr txBox="1"/>
          <p:nvPr userDrawn="1"/>
        </p:nvSpPr>
        <p:spPr>
          <a:xfrm>
            <a:off x="8943592" y="88126"/>
            <a:ext cx="2514599" cy="276999"/>
          </a:xfrm>
          <a:prstGeom prst="rect">
            <a:avLst/>
          </a:prstGeom>
          <a:noFill/>
        </p:spPr>
        <p:txBody>
          <a:bodyPr wrap="none" rtlCol="0">
            <a:spAutoFit/>
          </a:bodyPr>
          <a:lstStyle/>
          <a:p>
            <a:r>
              <a:rPr lang="en-US" sz="1200" b="1" dirty="0" err="1"/>
              <a:t>Analysed</a:t>
            </a:r>
            <a:r>
              <a:rPr lang="en-US" sz="1200" b="1" dirty="0"/>
              <a:t> by: Ebenezer N.O. Mensah</a:t>
            </a:r>
          </a:p>
        </p:txBody>
      </p:sp>
    </p:spTree>
    <p:extLst>
      <p:ext uri="{BB962C8B-B14F-4D97-AF65-F5344CB8AC3E}">
        <p14:creationId xmlns:p14="http://schemas.microsoft.com/office/powerpoint/2010/main" val="26037897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0.xml"/><Relationship Id="rId1" Type="http://schemas.openxmlformats.org/officeDocument/2006/relationships/slideLayout" Target="../slideLayouts/slideLayout7.xml"/><Relationship Id="rId4" Type="http://schemas.openxmlformats.org/officeDocument/2006/relationships/chart" Target="../charts/chart2.xml"/></Relationships>
</file>

<file path=ppt/slides/_rels/slide1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00AEF-1595-4419-801B-6E36A33BB8CF}"/>
              </a:ext>
            </a:extLst>
          </p:cNvPr>
          <p:cNvSpPr>
            <a:spLocks noGrp="1"/>
          </p:cNvSpPr>
          <p:nvPr>
            <p:ph type="ctrTitle"/>
          </p:nvPr>
        </p:nvSpPr>
        <p:spPr>
          <a:xfrm>
            <a:off x="1524000" y="3830126"/>
            <a:ext cx="9144000" cy="1800493"/>
          </a:xfrm>
        </p:spPr>
        <p:txBody>
          <a:bodyPr wrap="square" lIns="0" tIns="0" rIns="0" bIns="0" anchor="t">
            <a:spAutoFit/>
          </a:bodyPr>
          <a:lstStyle/>
          <a:p>
            <a:r>
              <a:rPr lang="en-US" sz="3600" dirty="0">
                <a:solidFill>
                  <a:schemeClr val="accent4"/>
                </a:solidFill>
              </a:rPr>
              <a:t>EBEST ENTERPRISE</a:t>
            </a:r>
            <a:br>
              <a:rPr lang="en-US" b="1" dirty="0">
                <a:solidFill>
                  <a:schemeClr val="bg1"/>
                </a:solidFill>
              </a:rPr>
            </a:br>
            <a:r>
              <a:rPr lang="en-US" sz="5400" b="1" dirty="0">
                <a:solidFill>
                  <a:schemeClr val="bg1"/>
                </a:solidFill>
              </a:rPr>
              <a:t>Half Year Sales Report</a:t>
            </a:r>
            <a:br>
              <a:rPr lang="en-US" dirty="0">
                <a:solidFill>
                  <a:schemeClr val="bg1"/>
                </a:solidFill>
              </a:rPr>
            </a:br>
            <a:r>
              <a:rPr lang="en-US" sz="3600" dirty="0">
                <a:solidFill>
                  <a:schemeClr val="accent4"/>
                </a:solidFill>
              </a:rPr>
              <a:t>Analysis and Findings</a:t>
            </a:r>
            <a:endParaRPr lang="en-US" dirty="0">
              <a:solidFill>
                <a:schemeClr val="accent4"/>
              </a:solidFill>
            </a:endParaRPr>
          </a:p>
        </p:txBody>
      </p:sp>
      <p:sp>
        <p:nvSpPr>
          <p:cNvPr id="4" name="Diamond 3">
            <a:extLst>
              <a:ext uri="{FF2B5EF4-FFF2-40B4-BE49-F238E27FC236}">
                <a16:creationId xmlns:a16="http://schemas.microsoft.com/office/drawing/2014/main" id="{1C59176D-59A8-4C02-B448-EE01232FB3E7}"/>
              </a:ext>
              <a:ext uri="{C183D7F6-B498-43B3-948B-1728B52AA6E4}">
                <adec:decorative xmlns:adec="http://schemas.microsoft.com/office/drawing/2017/decorative" val="1"/>
              </a:ext>
            </a:extLst>
          </p:cNvPr>
          <p:cNvSpPr/>
          <p:nvPr/>
        </p:nvSpPr>
        <p:spPr>
          <a:xfrm>
            <a:off x="4792319" y="-608242"/>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iamond 4">
            <a:extLst>
              <a:ext uri="{FF2B5EF4-FFF2-40B4-BE49-F238E27FC236}">
                <a16:creationId xmlns:a16="http://schemas.microsoft.com/office/drawing/2014/main" id="{A50B1817-3C7F-41BC-8557-7A00C928EE16}"/>
              </a:ext>
              <a:ext uri="{C183D7F6-B498-43B3-948B-1728B52AA6E4}">
                <adec:decorative xmlns:adec="http://schemas.microsoft.com/office/drawing/2017/decorative" val="1"/>
              </a:ext>
            </a:extLst>
          </p:cNvPr>
          <p:cNvSpPr/>
          <p:nvPr/>
        </p:nvSpPr>
        <p:spPr>
          <a:xfrm>
            <a:off x="4325258" y="-1770743"/>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descr="Icon of chart. ">
            <a:extLst>
              <a:ext uri="{FF2B5EF4-FFF2-40B4-BE49-F238E27FC236}">
                <a16:creationId xmlns:a16="http://schemas.microsoft.com/office/drawing/2014/main" id="{B95DF07A-CE7E-4D89-9AA0-25F4FFF3B9C7}"/>
              </a:ext>
            </a:extLst>
          </p:cNvPr>
          <p:cNvGrpSpPr/>
          <p:nvPr/>
        </p:nvGrpSpPr>
        <p:grpSpPr>
          <a:xfrm>
            <a:off x="5851021" y="3088072"/>
            <a:ext cx="489958" cy="492680"/>
            <a:chOff x="2025650" y="4786313"/>
            <a:chExt cx="285750" cy="287338"/>
          </a:xfrm>
          <a:solidFill>
            <a:schemeClr val="bg1"/>
          </a:solidFill>
        </p:grpSpPr>
        <p:sp>
          <p:nvSpPr>
            <p:cNvPr id="8" name="Freeform 565">
              <a:extLst>
                <a:ext uri="{FF2B5EF4-FFF2-40B4-BE49-F238E27FC236}">
                  <a16:creationId xmlns:a16="http://schemas.microsoft.com/office/drawing/2014/main" id="{548FC78B-EF83-4185-A63D-1A5A85640B62}"/>
                </a:ext>
              </a:extLst>
            </p:cNvPr>
            <p:cNvSpPr>
              <a:spLocks noEditPoints="1"/>
            </p:cNvSpPr>
            <p:nvPr/>
          </p:nvSpPr>
          <p:spPr bwMode="auto">
            <a:xfrm>
              <a:off x="2025650" y="4786313"/>
              <a:ext cx="285750" cy="287338"/>
            </a:xfrm>
            <a:custGeom>
              <a:avLst/>
              <a:gdLst>
                <a:gd name="T0" fmla="*/ 812 w 903"/>
                <a:gd name="T1" fmla="*/ 500 h 903"/>
                <a:gd name="T2" fmla="*/ 810 w 903"/>
                <a:gd name="T3" fmla="*/ 505 h 903"/>
                <a:gd name="T4" fmla="*/ 806 w 903"/>
                <a:gd name="T5" fmla="*/ 509 h 903"/>
                <a:gd name="T6" fmla="*/ 800 w 903"/>
                <a:gd name="T7" fmla="*/ 511 h 903"/>
                <a:gd name="T8" fmla="*/ 105 w 903"/>
                <a:gd name="T9" fmla="*/ 511 h 903"/>
                <a:gd name="T10" fmla="*/ 99 w 903"/>
                <a:gd name="T11" fmla="*/ 510 h 903"/>
                <a:gd name="T12" fmla="*/ 95 w 903"/>
                <a:gd name="T13" fmla="*/ 507 h 903"/>
                <a:gd name="T14" fmla="*/ 92 w 903"/>
                <a:gd name="T15" fmla="*/ 502 h 903"/>
                <a:gd name="T16" fmla="*/ 90 w 903"/>
                <a:gd name="T17" fmla="*/ 496 h 903"/>
                <a:gd name="T18" fmla="*/ 90 w 903"/>
                <a:gd name="T19" fmla="*/ 105 h 903"/>
                <a:gd name="T20" fmla="*/ 92 w 903"/>
                <a:gd name="T21" fmla="*/ 100 h 903"/>
                <a:gd name="T22" fmla="*/ 95 w 903"/>
                <a:gd name="T23" fmla="*/ 94 h 903"/>
                <a:gd name="T24" fmla="*/ 99 w 903"/>
                <a:gd name="T25" fmla="*/ 91 h 903"/>
                <a:gd name="T26" fmla="*/ 105 w 903"/>
                <a:gd name="T27" fmla="*/ 90 h 903"/>
                <a:gd name="T28" fmla="*/ 800 w 903"/>
                <a:gd name="T29" fmla="*/ 90 h 903"/>
                <a:gd name="T30" fmla="*/ 806 w 903"/>
                <a:gd name="T31" fmla="*/ 92 h 903"/>
                <a:gd name="T32" fmla="*/ 810 w 903"/>
                <a:gd name="T33" fmla="*/ 96 h 903"/>
                <a:gd name="T34" fmla="*/ 812 w 903"/>
                <a:gd name="T35" fmla="*/ 102 h 903"/>
                <a:gd name="T36" fmla="*/ 813 w 903"/>
                <a:gd name="T37" fmla="*/ 496 h 903"/>
                <a:gd name="T38" fmla="*/ 15 w 903"/>
                <a:gd name="T39" fmla="*/ 0 h 903"/>
                <a:gd name="T40" fmla="*/ 9 w 903"/>
                <a:gd name="T41" fmla="*/ 1 h 903"/>
                <a:gd name="T42" fmla="*/ 5 w 903"/>
                <a:gd name="T43" fmla="*/ 4 h 903"/>
                <a:gd name="T44" fmla="*/ 1 w 903"/>
                <a:gd name="T45" fmla="*/ 8 h 903"/>
                <a:gd name="T46" fmla="*/ 0 w 903"/>
                <a:gd name="T47" fmla="*/ 15 h 903"/>
                <a:gd name="T48" fmla="*/ 0 w 903"/>
                <a:gd name="T49" fmla="*/ 590 h 903"/>
                <a:gd name="T50" fmla="*/ 2 w 903"/>
                <a:gd name="T51" fmla="*/ 595 h 903"/>
                <a:gd name="T52" fmla="*/ 7 w 903"/>
                <a:gd name="T53" fmla="*/ 599 h 903"/>
                <a:gd name="T54" fmla="*/ 12 w 903"/>
                <a:gd name="T55" fmla="*/ 602 h 903"/>
                <a:gd name="T56" fmla="*/ 437 w 903"/>
                <a:gd name="T57" fmla="*/ 602 h 903"/>
                <a:gd name="T58" fmla="*/ 260 w 903"/>
                <a:gd name="T59" fmla="*/ 877 h 903"/>
                <a:gd name="T60" fmla="*/ 257 w 903"/>
                <a:gd name="T61" fmla="*/ 883 h 903"/>
                <a:gd name="T62" fmla="*/ 256 w 903"/>
                <a:gd name="T63" fmla="*/ 888 h 903"/>
                <a:gd name="T64" fmla="*/ 257 w 903"/>
                <a:gd name="T65" fmla="*/ 893 h 903"/>
                <a:gd name="T66" fmla="*/ 260 w 903"/>
                <a:gd name="T67" fmla="*/ 899 h 903"/>
                <a:gd name="T68" fmla="*/ 265 w 903"/>
                <a:gd name="T69" fmla="*/ 902 h 903"/>
                <a:gd name="T70" fmla="*/ 271 w 903"/>
                <a:gd name="T71" fmla="*/ 903 h 903"/>
                <a:gd name="T72" fmla="*/ 277 w 903"/>
                <a:gd name="T73" fmla="*/ 902 h 903"/>
                <a:gd name="T74" fmla="*/ 281 w 903"/>
                <a:gd name="T75" fmla="*/ 899 h 903"/>
                <a:gd name="T76" fmla="*/ 621 w 903"/>
                <a:gd name="T77" fmla="*/ 899 h 903"/>
                <a:gd name="T78" fmla="*/ 627 w 903"/>
                <a:gd name="T79" fmla="*/ 902 h 903"/>
                <a:gd name="T80" fmla="*/ 632 w 903"/>
                <a:gd name="T81" fmla="*/ 903 h 903"/>
                <a:gd name="T82" fmla="*/ 637 w 903"/>
                <a:gd name="T83" fmla="*/ 902 h 903"/>
                <a:gd name="T84" fmla="*/ 643 w 903"/>
                <a:gd name="T85" fmla="*/ 899 h 903"/>
                <a:gd name="T86" fmla="*/ 646 w 903"/>
                <a:gd name="T87" fmla="*/ 893 h 903"/>
                <a:gd name="T88" fmla="*/ 647 w 903"/>
                <a:gd name="T89" fmla="*/ 888 h 903"/>
                <a:gd name="T90" fmla="*/ 646 w 903"/>
                <a:gd name="T91" fmla="*/ 883 h 903"/>
                <a:gd name="T92" fmla="*/ 643 w 903"/>
                <a:gd name="T93" fmla="*/ 877 h 903"/>
                <a:gd name="T94" fmla="*/ 467 w 903"/>
                <a:gd name="T95" fmla="*/ 602 h 903"/>
                <a:gd name="T96" fmla="*/ 892 w 903"/>
                <a:gd name="T97" fmla="*/ 602 h 903"/>
                <a:gd name="T98" fmla="*/ 897 w 903"/>
                <a:gd name="T99" fmla="*/ 599 h 903"/>
                <a:gd name="T100" fmla="*/ 900 w 903"/>
                <a:gd name="T101" fmla="*/ 595 h 903"/>
                <a:gd name="T102" fmla="*/ 902 w 903"/>
                <a:gd name="T103" fmla="*/ 590 h 903"/>
                <a:gd name="T104" fmla="*/ 903 w 903"/>
                <a:gd name="T105" fmla="*/ 15 h 903"/>
                <a:gd name="T106" fmla="*/ 902 w 903"/>
                <a:gd name="T107" fmla="*/ 8 h 903"/>
                <a:gd name="T108" fmla="*/ 899 w 903"/>
                <a:gd name="T109" fmla="*/ 4 h 903"/>
                <a:gd name="T110" fmla="*/ 894 w 903"/>
                <a:gd name="T111" fmla="*/ 1 h 903"/>
                <a:gd name="T112" fmla="*/ 888 w 903"/>
                <a:gd name="T113" fmla="*/ 0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3" h="903">
                  <a:moveTo>
                    <a:pt x="813" y="496"/>
                  </a:moveTo>
                  <a:lnTo>
                    <a:pt x="812" y="500"/>
                  </a:lnTo>
                  <a:lnTo>
                    <a:pt x="811" y="502"/>
                  </a:lnTo>
                  <a:lnTo>
                    <a:pt x="810" y="505"/>
                  </a:lnTo>
                  <a:lnTo>
                    <a:pt x="808" y="507"/>
                  </a:lnTo>
                  <a:lnTo>
                    <a:pt x="806" y="509"/>
                  </a:lnTo>
                  <a:lnTo>
                    <a:pt x="804" y="510"/>
                  </a:lnTo>
                  <a:lnTo>
                    <a:pt x="800" y="511"/>
                  </a:lnTo>
                  <a:lnTo>
                    <a:pt x="797" y="511"/>
                  </a:lnTo>
                  <a:lnTo>
                    <a:pt x="105" y="511"/>
                  </a:lnTo>
                  <a:lnTo>
                    <a:pt x="102" y="511"/>
                  </a:lnTo>
                  <a:lnTo>
                    <a:pt x="99" y="510"/>
                  </a:lnTo>
                  <a:lnTo>
                    <a:pt x="97" y="509"/>
                  </a:lnTo>
                  <a:lnTo>
                    <a:pt x="95" y="507"/>
                  </a:lnTo>
                  <a:lnTo>
                    <a:pt x="93" y="505"/>
                  </a:lnTo>
                  <a:lnTo>
                    <a:pt x="92" y="502"/>
                  </a:lnTo>
                  <a:lnTo>
                    <a:pt x="90" y="500"/>
                  </a:lnTo>
                  <a:lnTo>
                    <a:pt x="90" y="496"/>
                  </a:lnTo>
                  <a:lnTo>
                    <a:pt x="90" y="316"/>
                  </a:lnTo>
                  <a:lnTo>
                    <a:pt x="90" y="105"/>
                  </a:lnTo>
                  <a:lnTo>
                    <a:pt x="90" y="102"/>
                  </a:lnTo>
                  <a:lnTo>
                    <a:pt x="92" y="100"/>
                  </a:lnTo>
                  <a:lnTo>
                    <a:pt x="93" y="96"/>
                  </a:lnTo>
                  <a:lnTo>
                    <a:pt x="95" y="94"/>
                  </a:lnTo>
                  <a:lnTo>
                    <a:pt x="97" y="92"/>
                  </a:lnTo>
                  <a:lnTo>
                    <a:pt x="99" y="91"/>
                  </a:lnTo>
                  <a:lnTo>
                    <a:pt x="102" y="90"/>
                  </a:lnTo>
                  <a:lnTo>
                    <a:pt x="105" y="90"/>
                  </a:lnTo>
                  <a:lnTo>
                    <a:pt x="798" y="90"/>
                  </a:lnTo>
                  <a:lnTo>
                    <a:pt x="800" y="90"/>
                  </a:lnTo>
                  <a:lnTo>
                    <a:pt x="804" y="91"/>
                  </a:lnTo>
                  <a:lnTo>
                    <a:pt x="806" y="92"/>
                  </a:lnTo>
                  <a:lnTo>
                    <a:pt x="808" y="94"/>
                  </a:lnTo>
                  <a:lnTo>
                    <a:pt x="810" y="96"/>
                  </a:lnTo>
                  <a:lnTo>
                    <a:pt x="811" y="100"/>
                  </a:lnTo>
                  <a:lnTo>
                    <a:pt x="812" y="102"/>
                  </a:lnTo>
                  <a:lnTo>
                    <a:pt x="813" y="105"/>
                  </a:lnTo>
                  <a:lnTo>
                    <a:pt x="813" y="496"/>
                  </a:lnTo>
                  <a:close/>
                  <a:moveTo>
                    <a:pt x="888" y="0"/>
                  </a:moveTo>
                  <a:lnTo>
                    <a:pt x="15" y="0"/>
                  </a:lnTo>
                  <a:lnTo>
                    <a:pt x="12" y="0"/>
                  </a:lnTo>
                  <a:lnTo>
                    <a:pt x="9" y="1"/>
                  </a:lnTo>
                  <a:lnTo>
                    <a:pt x="7" y="2"/>
                  </a:lnTo>
                  <a:lnTo>
                    <a:pt x="5" y="4"/>
                  </a:lnTo>
                  <a:lnTo>
                    <a:pt x="2" y="6"/>
                  </a:lnTo>
                  <a:lnTo>
                    <a:pt x="1" y="8"/>
                  </a:lnTo>
                  <a:lnTo>
                    <a:pt x="0" y="12"/>
                  </a:lnTo>
                  <a:lnTo>
                    <a:pt x="0" y="15"/>
                  </a:lnTo>
                  <a:lnTo>
                    <a:pt x="0" y="587"/>
                  </a:lnTo>
                  <a:lnTo>
                    <a:pt x="0" y="590"/>
                  </a:lnTo>
                  <a:lnTo>
                    <a:pt x="1" y="593"/>
                  </a:lnTo>
                  <a:lnTo>
                    <a:pt x="2" y="595"/>
                  </a:lnTo>
                  <a:lnTo>
                    <a:pt x="5" y="597"/>
                  </a:lnTo>
                  <a:lnTo>
                    <a:pt x="7" y="599"/>
                  </a:lnTo>
                  <a:lnTo>
                    <a:pt x="9" y="601"/>
                  </a:lnTo>
                  <a:lnTo>
                    <a:pt x="12" y="602"/>
                  </a:lnTo>
                  <a:lnTo>
                    <a:pt x="15" y="602"/>
                  </a:lnTo>
                  <a:lnTo>
                    <a:pt x="437" y="602"/>
                  </a:lnTo>
                  <a:lnTo>
                    <a:pt x="437" y="701"/>
                  </a:lnTo>
                  <a:lnTo>
                    <a:pt x="260" y="877"/>
                  </a:lnTo>
                  <a:lnTo>
                    <a:pt x="259" y="879"/>
                  </a:lnTo>
                  <a:lnTo>
                    <a:pt x="257" y="883"/>
                  </a:lnTo>
                  <a:lnTo>
                    <a:pt x="256" y="885"/>
                  </a:lnTo>
                  <a:lnTo>
                    <a:pt x="256" y="888"/>
                  </a:lnTo>
                  <a:lnTo>
                    <a:pt x="256" y="891"/>
                  </a:lnTo>
                  <a:lnTo>
                    <a:pt x="257" y="893"/>
                  </a:lnTo>
                  <a:lnTo>
                    <a:pt x="259" y="897"/>
                  </a:lnTo>
                  <a:lnTo>
                    <a:pt x="260" y="899"/>
                  </a:lnTo>
                  <a:lnTo>
                    <a:pt x="263" y="901"/>
                  </a:lnTo>
                  <a:lnTo>
                    <a:pt x="265" y="902"/>
                  </a:lnTo>
                  <a:lnTo>
                    <a:pt x="268" y="903"/>
                  </a:lnTo>
                  <a:lnTo>
                    <a:pt x="271" y="903"/>
                  </a:lnTo>
                  <a:lnTo>
                    <a:pt x="274" y="903"/>
                  </a:lnTo>
                  <a:lnTo>
                    <a:pt x="277" y="902"/>
                  </a:lnTo>
                  <a:lnTo>
                    <a:pt x="279" y="901"/>
                  </a:lnTo>
                  <a:lnTo>
                    <a:pt x="281" y="899"/>
                  </a:lnTo>
                  <a:lnTo>
                    <a:pt x="452" y="728"/>
                  </a:lnTo>
                  <a:lnTo>
                    <a:pt x="621" y="899"/>
                  </a:lnTo>
                  <a:lnTo>
                    <a:pt x="623" y="901"/>
                  </a:lnTo>
                  <a:lnTo>
                    <a:pt x="627" y="902"/>
                  </a:lnTo>
                  <a:lnTo>
                    <a:pt x="629" y="903"/>
                  </a:lnTo>
                  <a:lnTo>
                    <a:pt x="632" y="903"/>
                  </a:lnTo>
                  <a:lnTo>
                    <a:pt x="635" y="903"/>
                  </a:lnTo>
                  <a:lnTo>
                    <a:pt x="637" y="902"/>
                  </a:lnTo>
                  <a:lnTo>
                    <a:pt x="641" y="901"/>
                  </a:lnTo>
                  <a:lnTo>
                    <a:pt x="643" y="899"/>
                  </a:lnTo>
                  <a:lnTo>
                    <a:pt x="645" y="897"/>
                  </a:lnTo>
                  <a:lnTo>
                    <a:pt x="646" y="893"/>
                  </a:lnTo>
                  <a:lnTo>
                    <a:pt x="647" y="891"/>
                  </a:lnTo>
                  <a:lnTo>
                    <a:pt x="647" y="888"/>
                  </a:lnTo>
                  <a:lnTo>
                    <a:pt x="647" y="885"/>
                  </a:lnTo>
                  <a:lnTo>
                    <a:pt x="646" y="883"/>
                  </a:lnTo>
                  <a:lnTo>
                    <a:pt x="645" y="879"/>
                  </a:lnTo>
                  <a:lnTo>
                    <a:pt x="643" y="877"/>
                  </a:lnTo>
                  <a:lnTo>
                    <a:pt x="467" y="701"/>
                  </a:lnTo>
                  <a:lnTo>
                    <a:pt x="467" y="602"/>
                  </a:lnTo>
                  <a:lnTo>
                    <a:pt x="888" y="602"/>
                  </a:lnTo>
                  <a:lnTo>
                    <a:pt x="892" y="602"/>
                  </a:lnTo>
                  <a:lnTo>
                    <a:pt x="894" y="601"/>
                  </a:lnTo>
                  <a:lnTo>
                    <a:pt x="897" y="599"/>
                  </a:lnTo>
                  <a:lnTo>
                    <a:pt x="899" y="597"/>
                  </a:lnTo>
                  <a:lnTo>
                    <a:pt x="900" y="595"/>
                  </a:lnTo>
                  <a:lnTo>
                    <a:pt x="902" y="593"/>
                  </a:lnTo>
                  <a:lnTo>
                    <a:pt x="902" y="590"/>
                  </a:lnTo>
                  <a:lnTo>
                    <a:pt x="903" y="587"/>
                  </a:lnTo>
                  <a:lnTo>
                    <a:pt x="903" y="15"/>
                  </a:lnTo>
                  <a:lnTo>
                    <a:pt x="902" y="12"/>
                  </a:lnTo>
                  <a:lnTo>
                    <a:pt x="902" y="8"/>
                  </a:lnTo>
                  <a:lnTo>
                    <a:pt x="900" y="6"/>
                  </a:lnTo>
                  <a:lnTo>
                    <a:pt x="899" y="4"/>
                  </a:lnTo>
                  <a:lnTo>
                    <a:pt x="897" y="2"/>
                  </a:lnTo>
                  <a:lnTo>
                    <a:pt x="894" y="1"/>
                  </a:lnTo>
                  <a:lnTo>
                    <a:pt x="892" y="0"/>
                  </a:lnTo>
                  <a:lnTo>
                    <a:pt x="888"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566">
              <a:extLst>
                <a:ext uri="{FF2B5EF4-FFF2-40B4-BE49-F238E27FC236}">
                  <a16:creationId xmlns:a16="http://schemas.microsoft.com/office/drawing/2014/main" id="{B7B50F87-A3AA-4FB6-9692-24BF5512FC5B}"/>
                </a:ext>
              </a:extLst>
            </p:cNvPr>
            <p:cNvSpPr>
              <a:spLocks/>
            </p:cNvSpPr>
            <p:nvPr/>
          </p:nvSpPr>
          <p:spPr bwMode="auto">
            <a:xfrm>
              <a:off x="2054225" y="4843463"/>
              <a:ext cx="200025" cy="73025"/>
            </a:xfrm>
            <a:custGeom>
              <a:avLst/>
              <a:gdLst>
                <a:gd name="T0" fmla="*/ 151 w 632"/>
                <a:gd name="T1" fmla="*/ 151 h 226"/>
                <a:gd name="T2" fmla="*/ 157 w 632"/>
                <a:gd name="T3" fmla="*/ 149 h 226"/>
                <a:gd name="T4" fmla="*/ 161 w 632"/>
                <a:gd name="T5" fmla="*/ 146 h 226"/>
                <a:gd name="T6" fmla="*/ 288 w 632"/>
                <a:gd name="T7" fmla="*/ 217 h 226"/>
                <a:gd name="T8" fmla="*/ 292 w 632"/>
                <a:gd name="T9" fmla="*/ 223 h 226"/>
                <a:gd name="T10" fmla="*/ 299 w 632"/>
                <a:gd name="T11" fmla="*/ 226 h 226"/>
                <a:gd name="T12" fmla="*/ 302 w 632"/>
                <a:gd name="T13" fmla="*/ 226 h 226"/>
                <a:gd name="T14" fmla="*/ 307 w 632"/>
                <a:gd name="T15" fmla="*/ 225 h 226"/>
                <a:gd name="T16" fmla="*/ 313 w 632"/>
                <a:gd name="T17" fmla="*/ 222 h 226"/>
                <a:gd name="T18" fmla="*/ 471 w 632"/>
                <a:gd name="T19" fmla="*/ 191 h 226"/>
                <a:gd name="T20" fmla="*/ 477 w 632"/>
                <a:gd name="T21" fmla="*/ 195 h 226"/>
                <a:gd name="T22" fmla="*/ 483 w 632"/>
                <a:gd name="T23" fmla="*/ 196 h 226"/>
                <a:gd name="T24" fmla="*/ 488 w 632"/>
                <a:gd name="T25" fmla="*/ 194 h 226"/>
                <a:gd name="T26" fmla="*/ 494 w 632"/>
                <a:gd name="T27" fmla="*/ 191 h 226"/>
                <a:gd name="T28" fmla="*/ 631 w 632"/>
                <a:gd name="T29" fmla="*/ 23 h 226"/>
                <a:gd name="T30" fmla="*/ 632 w 632"/>
                <a:gd name="T31" fmla="*/ 16 h 226"/>
                <a:gd name="T32" fmla="*/ 632 w 632"/>
                <a:gd name="T33" fmla="*/ 11 h 226"/>
                <a:gd name="T34" fmla="*/ 629 w 632"/>
                <a:gd name="T35" fmla="*/ 5 h 226"/>
                <a:gd name="T36" fmla="*/ 625 w 632"/>
                <a:gd name="T37" fmla="*/ 2 h 226"/>
                <a:gd name="T38" fmla="*/ 619 w 632"/>
                <a:gd name="T39" fmla="*/ 0 h 226"/>
                <a:gd name="T40" fmla="*/ 613 w 632"/>
                <a:gd name="T41" fmla="*/ 1 h 226"/>
                <a:gd name="T42" fmla="*/ 607 w 632"/>
                <a:gd name="T43" fmla="*/ 3 h 226"/>
                <a:gd name="T44" fmla="*/ 481 w 632"/>
                <a:gd name="T45" fmla="*/ 159 h 226"/>
                <a:gd name="T46" fmla="*/ 415 w 632"/>
                <a:gd name="T47" fmla="*/ 93 h 226"/>
                <a:gd name="T48" fmla="*/ 409 w 632"/>
                <a:gd name="T49" fmla="*/ 91 h 226"/>
                <a:gd name="T50" fmla="*/ 404 w 632"/>
                <a:gd name="T51" fmla="*/ 91 h 226"/>
                <a:gd name="T52" fmla="*/ 398 w 632"/>
                <a:gd name="T53" fmla="*/ 93 h 226"/>
                <a:gd name="T54" fmla="*/ 307 w 632"/>
                <a:gd name="T55" fmla="*/ 185 h 226"/>
                <a:gd name="T56" fmla="*/ 247 w 632"/>
                <a:gd name="T57" fmla="*/ 39 h 226"/>
                <a:gd name="T58" fmla="*/ 242 w 632"/>
                <a:gd name="T59" fmla="*/ 34 h 226"/>
                <a:gd name="T60" fmla="*/ 234 w 632"/>
                <a:gd name="T61" fmla="*/ 33 h 226"/>
                <a:gd name="T62" fmla="*/ 227 w 632"/>
                <a:gd name="T63" fmla="*/ 35 h 226"/>
                <a:gd name="T64" fmla="*/ 144 w 632"/>
                <a:gd name="T65" fmla="*/ 121 h 226"/>
                <a:gd name="T66" fmla="*/ 12 w 632"/>
                <a:gd name="T67" fmla="*/ 121 h 226"/>
                <a:gd name="T68" fmla="*/ 7 w 632"/>
                <a:gd name="T69" fmla="*/ 123 h 226"/>
                <a:gd name="T70" fmla="*/ 3 w 632"/>
                <a:gd name="T71" fmla="*/ 128 h 226"/>
                <a:gd name="T72" fmla="*/ 0 w 632"/>
                <a:gd name="T73" fmla="*/ 133 h 226"/>
                <a:gd name="T74" fmla="*/ 0 w 632"/>
                <a:gd name="T75" fmla="*/ 138 h 226"/>
                <a:gd name="T76" fmla="*/ 3 w 632"/>
                <a:gd name="T77" fmla="*/ 144 h 226"/>
                <a:gd name="T78" fmla="*/ 7 w 632"/>
                <a:gd name="T79" fmla="*/ 148 h 226"/>
                <a:gd name="T80" fmla="*/ 12 w 632"/>
                <a:gd name="T81" fmla="*/ 150 h 226"/>
                <a:gd name="T82" fmla="*/ 15 w 632"/>
                <a:gd name="T83" fmla="*/ 151 h 2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632" h="226">
                  <a:moveTo>
                    <a:pt x="15" y="151"/>
                  </a:moveTo>
                  <a:lnTo>
                    <a:pt x="151" y="151"/>
                  </a:lnTo>
                  <a:lnTo>
                    <a:pt x="154" y="150"/>
                  </a:lnTo>
                  <a:lnTo>
                    <a:pt x="157" y="149"/>
                  </a:lnTo>
                  <a:lnTo>
                    <a:pt x="159" y="148"/>
                  </a:lnTo>
                  <a:lnTo>
                    <a:pt x="161" y="146"/>
                  </a:lnTo>
                  <a:lnTo>
                    <a:pt x="230" y="75"/>
                  </a:lnTo>
                  <a:lnTo>
                    <a:pt x="288" y="217"/>
                  </a:lnTo>
                  <a:lnTo>
                    <a:pt x="289" y="220"/>
                  </a:lnTo>
                  <a:lnTo>
                    <a:pt x="292" y="223"/>
                  </a:lnTo>
                  <a:lnTo>
                    <a:pt x="294" y="224"/>
                  </a:lnTo>
                  <a:lnTo>
                    <a:pt x="299" y="226"/>
                  </a:lnTo>
                  <a:lnTo>
                    <a:pt x="300" y="226"/>
                  </a:lnTo>
                  <a:lnTo>
                    <a:pt x="302" y="226"/>
                  </a:lnTo>
                  <a:lnTo>
                    <a:pt x="304" y="226"/>
                  </a:lnTo>
                  <a:lnTo>
                    <a:pt x="307" y="225"/>
                  </a:lnTo>
                  <a:lnTo>
                    <a:pt x="309" y="223"/>
                  </a:lnTo>
                  <a:lnTo>
                    <a:pt x="313" y="222"/>
                  </a:lnTo>
                  <a:lnTo>
                    <a:pt x="407" y="127"/>
                  </a:lnTo>
                  <a:lnTo>
                    <a:pt x="471" y="191"/>
                  </a:lnTo>
                  <a:lnTo>
                    <a:pt x="473" y="193"/>
                  </a:lnTo>
                  <a:lnTo>
                    <a:pt x="477" y="195"/>
                  </a:lnTo>
                  <a:lnTo>
                    <a:pt x="480" y="196"/>
                  </a:lnTo>
                  <a:lnTo>
                    <a:pt x="483" y="196"/>
                  </a:lnTo>
                  <a:lnTo>
                    <a:pt x="486" y="195"/>
                  </a:lnTo>
                  <a:lnTo>
                    <a:pt x="488" y="194"/>
                  </a:lnTo>
                  <a:lnTo>
                    <a:pt x="492" y="193"/>
                  </a:lnTo>
                  <a:lnTo>
                    <a:pt x="494" y="191"/>
                  </a:lnTo>
                  <a:lnTo>
                    <a:pt x="629" y="25"/>
                  </a:lnTo>
                  <a:lnTo>
                    <a:pt x="631" y="23"/>
                  </a:lnTo>
                  <a:lnTo>
                    <a:pt x="632" y="19"/>
                  </a:lnTo>
                  <a:lnTo>
                    <a:pt x="632" y="16"/>
                  </a:lnTo>
                  <a:lnTo>
                    <a:pt x="632" y="14"/>
                  </a:lnTo>
                  <a:lnTo>
                    <a:pt x="632" y="11"/>
                  </a:lnTo>
                  <a:lnTo>
                    <a:pt x="631" y="9"/>
                  </a:lnTo>
                  <a:lnTo>
                    <a:pt x="629" y="5"/>
                  </a:lnTo>
                  <a:lnTo>
                    <a:pt x="627" y="3"/>
                  </a:lnTo>
                  <a:lnTo>
                    <a:pt x="625" y="2"/>
                  </a:lnTo>
                  <a:lnTo>
                    <a:pt x="621" y="1"/>
                  </a:lnTo>
                  <a:lnTo>
                    <a:pt x="619" y="0"/>
                  </a:lnTo>
                  <a:lnTo>
                    <a:pt x="616" y="0"/>
                  </a:lnTo>
                  <a:lnTo>
                    <a:pt x="613" y="1"/>
                  </a:lnTo>
                  <a:lnTo>
                    <a:pt x="611" y="2"/>
                  </a:lnTo>
                  <a:lnTo>
                    <a:pt x="607" y="3"/>
                  </a:lnTo>
                  <a:lnTo>
                    <a:pt x="605" y="5"/>
                  </a:lnTo>
                  <a:lnTo>
                    <a:pt x="481" y="159"/>
                  </a:lnTo>
                  <a:lnTo>
                    <a:pt x="418" y="95"/>
                  </a:lnTo>
                  <a:lnTo>
                    <a:pt x="415" y="93"/>
                  </a:lnTo>
                  <a:lnTo>
                    <a:pt x="412" y="91"/>
                  </a:lnTo>
                  <a:lnTo>
                    <a:pt x="409" y="91"/>
                  </a:lnTo>
                  <a:lnTo>
                    <a:pt x="407" y="90"/>
                  </a:lnTo>
                  <a:lnTo>
                    <a:pt x="404" y="91"/>
                  </a:lnTo>
                  <a:lnTo>
                    <a:pt x="400" y="91"/>
                  </a:lnTo>
                  <a:lnTo>
                    <a:pt x="398" y="93"/>
                  </a:lnTo>
                  <a:lnTo>
                    <a:pt x="396" y="95"/>
                  </a:lnTo>
                  <a:lnTo>
                    <a:pt x="307" y="185"/>
                  </a:lnTo>
                  <a:lnTo>
                    <a:pt x="249" y="42"/>
                  </a:lnTo>
                  <a:lnTo>
                    <a:pt x="247" y="39"/>
                  </a:lnTo>
                  <a:lnTo>
                    <a:pt x="244" y="36"/>
                  </a:lnTo>
                  <a:lnTo>
                    <a:pt x="242" y="34"/>
                  </a:lnTo>
                  <a:lnTo>
                    <a:pt x="237" y="33"/>
                  </a:lnTo>
                  <a:lnTo>
                    <a:pt x="234" y="33"/>
                  </a:lnTo>
                  <a:lnTo>
                    <a:pt x="230" y="33"/>
                  </a:lnTo>
                  <a:lnTo>
                    <a:pt x="227" y="35"/>
                  </a:lnTo>
                  <a:lnTo>
                    <a:pt x="224" y="38"/>
                  </a:lnTo>
                  <a:lnTo>
                    <a:pt x="144" y="121"/>
                  </a:lnTo>
                  <a:lnTo>
                    <a:pt x="15" y="121"/>
                  </a:lnTo>
                  <a:lnTo>
                    <a:pt x="12" y="121"/>
                  </a:lnTo>
                  <a:lnTo>
                    <a:pt x="9" y="122"/>
                  </a:lnTo>
                  <a:lnTo>
                    <a:pt x="7" y="123"/>
                  </a:lnTo>
                  <a:lnTo>
                    <a:pt x="5" y="126"/>
                  </a:lnTo>
                  <a:lnTo>
                    <a:pt x="3" y="128"/>
                  </a:lnTo>
                  <a:lnTo>
                    <a:pt x="2" y="130"/>
                  </a:lnTo>
                  <a:lnTo>
                    <a:pt x="0" y="133"/>
                  </a:lnTo>
                  <a:lnTo>
                    <a:pt x="0" y="136"/>
                  </a:lnTo>
                  <a:lnTo>
                    <a:pt x="0" y="138"/>
                  </a:lnTo>
                  <a:lnTo>
                    <a:pt x="2" y="142"/>
                  </a:lnTo>
                  <a:lnTo>
                    <a:pt x="3" y="144"/>
                  </a:lnTo>
                  <a:lnTo>
                    <a:pt x="5" y="146"/>
                  </a:lnTo>
                  <a:lnTo>
                    <a:pt x="7" y="148"/>
                  </a:lnTo>
                  <a:lnTo>
                    <a:pt x="9" y="150"/>
                  </a:lnTo>
                  <a:lnTo>
                    <a:pt x="12" y="150"/>
                  </a:lnTo>
                  <a:lnTo>
                    <a:pt x="15" y="151"/>
                  </a:lnTo>
                  <a:lnTo>
                    <a:pt x="15" y="15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 name="TextBox 2">
            <a:extLst>
              <a:ext uri="{FF2B5EF4-FFF2-40B4-BE49-F238E27FC236}">
                <a16:creationId xmlns:a16="http://schemas.microsoft.com/office/drawing/2014/main" id="{F145EF15-8895-8EE6-8258-C33C2EC607A4}"/>
              </a:ext>
            </a:extLst>
          </p:cNvPr>
          <p:cNvSpPr txBox="1"/>
          <p:nvPr/>
        </p:nvSpPr>
        <p:spPr>
          <a:xfrm>
            <a:off x="3996964" y="5695327"/>
            <a:ext cx="4019049" cy="369332"/>
          </a:xfrm>
          <a:prstGeom prst="rect">
            <a:avLst/>
          </a:prstGeom>
          <a:noFill/>
        </p:spPr>
        <p:txBody>
          <a:bodyPr wrap="none" rtlCol="0">
            <a:spAutoFit/>
          </a:bodyPr>
          <a:lstStyle/>
          <a:p>
            <a:r>
              <a:rPr lang="en-US" dirty="0" err="1">
                <a:solidFill>
                  <a:schemeClr val="bg1"/>
                </a:solidFill>
              </a:rPr>
              <a:t>Analysed</a:t>
            </a:r>
            <a:r>
              <a:rPr lang="en-US" dirty="0">
                <a:solidFill>
                  <a:schemeClr val="bg1"/>
                </a:solidFill>
              </a:rPr>
              <a:t> by: Ebenezer </a:t>
            </a:r>
            <a:r>
              <a:rPr lang="en-US" dirty="0" err="1">
                <a:solidFill>
                  <a:schemeClr val="bg1"/>
                </a:solidFill>
              </a:rPr>
              <a:t>Nii</a:t>
            </a:r>
            <a:r>
              <a:rPr lang="en-US" dirty="0">
                <a:solidFill>
                  <a:schemeClr val="bg1"/>
                </a:solidFill>
              </a:rPr>
              <a:t> </a:t>
            </a:r>
            <a:r>
              <a:rPr lang="en-US" dirty="0" err="1">
                <a:solidFill>
                  <a:schemeClr val="bg1"/>
                </a:solidFill>
              </a:rPr>
              <a:t>Okai</a:t>
            </a:r>
            <a:r>
              <a:rPr lang="en-US" dirty="0">
                <a:solidFill>
                  <a:schemeClr val="bg1"/>
                </a:solidFill>
              </a:rPr>
              <a:t> Mensah</a:t>
            </a:r>
          </a:p>
        </p:txBody>
      </p:sp>
    </p:spTree>
    <p:extLst>
      <p:ext uri="{BB962C8B-B14F-4D97-AF65-F5344CB8AC3E}">
        <p14:creationId xmlns:p14="http://schemas.microsoft.com/office/powerpoint/2010/main" val="23878490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SHARE PHASE</a:t>
            </a:r>
            <a:endParaRPr lang="en-US" sz="2800" dirty="0">
              <a:solidFill>
                <a:srgbClr val="F59F26"/>
              </a:solidFill>
            </a:endParaRPr>
          </a:p>
        </p:txBody>
      </p:sp>
      <p:graphicFrame>
        <p:nvGraphicFramePr>
          <p:cNvPr id="2" name="Chart 1">
            <a:extLst>
              <a:ext uri="{FF2B5EF4-FFF2-40B4-BE49-F238E27FC236}">
                <a16:creationId xmlns:a16="http://schemas.microsoft.com/office/drawing/2014/main" id="{900F478E-A4A3-DE2F-353A-56411ED93590}"/>
              </a:ext>
            </a:extLst>
          </p:cNvPr>
          <p:cNvGraphicFramePr>
            <a:graphicFrameLocks/>
          </p:cNvGraphicFramePr>
          <p:nvPr>
            <p:extLst>
              <p:ext uri="{D42A27DB-BD31-4B8C-83A1-F6EECF244321}">
                <p14:modId xmlns:p14="http://schemas.microsoft.com/office/powerpoint/2010/main" val="1181358244"/>
              </p:ext>
            </p:extLst>
          </p:nvPr>
        </p:nvGraphicFramePr>
        <p:xfrm>
          <a:off x="6096000" y="1187528"/>
          <a:ext cx="5963920" cy="313434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900F478E-A4A3-DE2F-353A-56411ED93590}"/>
              </a:ext>
            </a:extLst>
          </p:cNvPr>
          <p:cNvGraphicFramePr>
            <a:graphicFrameLocks/>
          </p:cNvGraphicFramePr>
          <p:nvPr>
            <p:extLst>
              <p:ext uri="{D42A27DB-BD31-4B8C-83A1-F6EECF244321}">
                <p14:modId xmlns:p14="http://schemas.microsoft.com/office/powerpoint/2010/main" val="430850522"/>
              </p:ext>
            </p:extLst>
          </p:nvPr>
        </p:nvGraphicFramePr>
        <p:xfrm>
          <a:off x="2545" y="1237000"/>
          <a:ext cx="5867400" cy="3351623"/>
        </p:xfrm>
        <a:graphic>
          <a:graphicData uri="http://schemas.openxmlformats.org/drawingml/2006/chart">
            <c:chart xmlns:c="http://schemas.openxmlformats.org/drawingml/2006/chart" xmlns:r="http://schemas.openxmlformats.org/officeDocument/2006/relationships" r:id="rId4"/>
          </a:graphicData>
        </a:graphic>
      </p:graphicFrame>
      <p:sp>
        <p:nvSpPr>
          <p:cNvPr id="5" name="Rectangle 4">
            <a:extLst>
              <a:ext uri="{FF2B5EF4-FFF2-40B4-BE49-F238E27FC236}">
                <a16:creationId xmlns:a16="http://schemas.microsoft.com/office/drawing/2014/main" id="{EA5B7928-537E-B1EF-010A-4A52253D4A58}"/>
              </a:ext>
            </a:extLst>
          </p:cNvPr>
          <p:cNvSpPr/>
          <p:nvPr/>
        </p:nvSpPr>
        <p:spPr>
          <a:xfrm>
            <a:off x="3989069" y="779071"/>
            <a:ext cx="4213861" cy="243656"/>
          </a:xfrm>
          <a:prstGeom prst="rect">
            <a:avLst/>
          </a:prstGeom>
        </p:spPr>
        <p:txBody>
          <a:bodyPr wrap="square" lIns="0" tIns="0" rIns="0" bIns="0" anchor="t">
            <a:spAutoFit/>
          </a:bodyPr>
          <a:lstStyle/>
          <a:p>
            <a:pPr>
              <a:lnSpc>
                <a:spcPts val="1900"/>
              </a:lnSpc>
            </a:pPr>
            <a:r>
              <a:rPr lang="en-US" b="1" dirty="0">
                <a:solidFill>
                  <a:schemeClr val="accent3">
                    <a:lumMod val="75000"/>
                  </a:schemeClr>
                </a:solidFill>
                <a:latin typeface="+mj-lt"/>
                <a:cs typeface="Segoe UI" panose="020B0502040204020203" pitchFamily="34" charset="0"/>
              </a:rPr>
              <a:t>COMPANY PERFORMANCE ANALYSIS</a:t>
            </a:r>
          </a:p>
        </p:txBody>
      </p:sp>
      <p:sp>
        <p:nvSpPr>
          <p:cNvPr id="9" name="Rectangle 8">
            <a:extLst>
              <a:ext uri="{FF2B5EF4-FFF2-40B4-BE49-F238E27FC236}">
                <a16:creationId xmlns:a16="http://schemas.microsoft.com/office/drawing/2014/main" id="{E89CE4EF-73AA-6691-6DB9-47ECF5E654F8}"/>
              </a:ext>
            </a:extLst>
          </p:cNvPr>
          <p:cNvSpPr/>
          <p:nvPr/>
        </p:nvSpPr>
        <p:spPr>
          <a:xfrm>
            <a:off x="462596" y="4650966"/>
            <a:ext cx="11388726" cy="1846659"/>
          </a:xfrm>
          <a:prstGeom prst="rect">
            <a:avLst/>
          </a:prstGeom>
        </p:spPr>
        <p:txBody>
          <a:bodyPr wrap="square" lIns="0" tIns="0" rIns="0" bIns="0" anchor="t">
            <a:spAutoFit/>
          </a:bodyPr>
          <a:lstStyle/>
          <a:p>
            <a:pPr algn="l">
              <a:buFont typeface="+mj-lt"/>
              <a:buAutoNum type="arabicPeriod"/>
            </a:pPr>
            <a:r>
              <a:rPr lang="en-US" sz="2000" b="1" i="0" dirty="0">
                <a:effectLst/>
                <a:latin typeface="Segoe UI" panose="020B0502040204020203" pitchFamily="34" charset="0"/>
                <a:cs typeface="Segoe UI" panose="020B0502040204020203" pitchFamily="34" charset="0"/>
              </a:rPr>
              <a:t> Highest Total Sales (Bankia):</a:t>
            </a:r>
            <a:r>
              <a:rPr lang="en-US" sz="2000" b="0" i="0" dirty="0">
                <a:effectLst/>
                <a:latin typeface="Segoe UI" panose="020B0502040204020203" pitchFamily="34" charset="0"/>
                <a:cs typeface="Segoe UI" panose="020B0502040204020203" pitchFamily="34" charset="0"/>
              </a:rPr>
              <a:t> Bankia company achieved the highest total revenue, indicating strong sales performance and a significant contribution to the overall revenue.</a:t>
            </a:r>
          </a:p>
          <a:p>
            <a:pPr algn="l">
              <a:buFont typeface="+mj-lt"/>
              <a:buAutoNum type="arabicPeriod"/>
            </a:pPr>
            <a:endParaRPr lang="en-US" sz="2000" b="0" i="0" dirty="0">
              <a:effectLst/>
              <a:latin typeface="Segoe UI" panose="020B0502040204020203" pitchFamily="34" charset="0"/>
              <a:cs typeface="Segoe UI" panose="020B0502040204020203" pitchFamily="34" charset="0"/>
            </a:endParaRPr>
          </a:p>
          <a:p>
            <a:pPr algn="l">
              <a:buFont typeface="+mj-lt"/>
              <a:buAutoNum type="arabicPeriod"/>
            </a:pPr>
            <a:r>
              <a:rPr lang="en-US" sz="2000" b="1" i="0" dirty="0">
                <a:effectLst/>
                <a:latin typeface="Segoe UI" panose="020B0502040204020203" pitchFamily="34" charset="0"/>
                <a:cs typeface="Segoe UI" panose="020B0502040204020203" pitchFamily="34" charset="0"/>
              </a:rPr>
              <a:t> Highest Average Sales (Cruise):</a:t>
            </a:r>
            <a:r>
              <a:rPr lang="en-US" sz="2000" b="0" i="0" dirty="0">
                <a:effectLst/>
                <a:latin typeface="Segoe UI" panose="020B0502040204020203" pitchFamily="34" charset="0"/>
                <a:cs typeface="Segoe UI" panose="020B0502040204020203" pitchFamily="34" charset="0"/>
              </a:rPr>
              <a:t> Cruise company achieved the highest average sales amount per unit, transaction, indicating efficiency in generating higher revenue from individual sales or customer interactions.</a:t>
            </a:r>
          </a:p>
        </p:txBody>
      </p:sp>
    </p:spTree>
    <p:extLst>
      <p:ext uri="{BB962C8B-B14F-4D97-AF65-F5344CB8AC3E}">
        <p14:creationId xmlns:p14="http://schemas.microsoft.com/office/powerpoint/2010/main" val="22456100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SHARE PHASE</a:t>
            </a:r>
            <a:endParaRPr lang="en-US" sz="2800" dirty="0">
              <a:solidFill>
                <a:srgbClr val="F59F26"/>
              </a:solidFill>
            </a:endParaRPr>
          </a:p>
        </p:txBody>
      </p:sp>
      <p:sp>
        <p:nvSpPr>
          <p:cNvPr id="5" name="Rectangle 4">
            <a:extLst>
              <a:ext uri="{FF2B5EF4-FFF2-40B4-BE49-F238E27FC236}">
                <a16:creationId xmlns:a16="http://schemas.microsoft.com/office/drawing/2014/main" id="{EA5B7928-537E-B1EF-010A-4A52253D4A58}"/>
              </a:ext>
            </a:extLst>
          </p:cNvPr>
          <p:cNvSpPr/>
          <p:nvPr/>
        </p:nvSpPr>
        <p:spPr>
          <a:xfrm>
            <a:off x="4972049" y="759595"/>
            <a:ext cx="2541271" cy="243656"/>
          </a:xfrm>
          <a:prstGeom prst="rect">
            <a:avLst/>
          </a:prstGeom>
        </p:spPr>
        <p:txBody>
          <a:bodyPr wrap="square" lIns="0" tIns="0" rIns="0" bIns="0" anchor="t">
            <a:spAutoFit/>
          </a:bodyPr>
          <a:lstStyle/>
          <a:p>
            <a:pPr>
              <a:lnSpc>
                <a:spcPts val="1900"/>
              </a:lnSpc>
            </a:pPr>
            <a:r>
              <a:rPr lang="en-US" sz="1800" b="1" dirty="0">
                <a:solidFill>
                  <a:schemeClr val="accent3">
                    <a:lumMod val="75000"/>
                  </a:schemeClr>
                </a:solidFill>
                <a:latin typeface="+mj-lt"/>
                <a:cs typeface="Segoe UI" panose="020B0502040204020203" pitchFamily="34" charset="0"/>
              </a:rPr>
              <a:t>DISCOUNT ANALYSIS</a:t>
            </a:r>
          </a:p>
        </p:txBody>
      </p:sp>
      <p:sp>
        <p:nvSpPr>
          <p:cNvPr id="9" name="Rectangle 8">
            <a:extLst>
              <a:ext uri="{FF2B5EF4-FFF2-40B4-BE49-F238E27FC236}">
                <a16:creationId xmlns:a16="http://schemas.microsoft.com/office/drawing/2014/main" id="{E89CE4EF-73AA-6691-6DB9-47ECF5E654F8}"/>
              </a:ext>
            </a:extLst>
          </p:cNvPr>
          <p:cNvSpPr/>
          <p:nvPr/>
        </p:nvSpPr>
        <p:spPr>
          <a:xfrm>
            <a:off x="8758871" y="2487516"/>
            <a:ext cx="2862606" cy="2462213"/>
          </a:xfrm>
          <a:prstGeom prst="rect">
            <a:avLst/>
          </a:prstGeom>
        </p:spPr>
        <p:txBody>
          <a:bodyPr wrap="square" lIns="0" tIns="0" rIns="0" bIns="0" anchor="t">
            <a:spAutoFit/>
          </a:bodyPr>
          <a:lstStyle/>
          <a:p>
            <a:pPr algn="just"/>
            <a:r>
              <a:rPr lang="en-US" sz="2000" dirty="0">
                <a:latin typeface="Segoe UI" panose="020B0502040204020203" pitchFamily="34" charset="0"/>
                <a:cs typeface="Segoe UI" panose="020B0502040204020203" pitchFamily="34" charset="0"/>
              </a:rPr>
              <a:t>A</a:t>
            </a:r>
            <a:r>
              <a:rPr lang="en-US" sz="2000" b="0" i="0" dirty="0">
                <a:effectLst/>
                <a:latin typeface="Segoe UI" panose="020B0502040204020203" pitchFamily="34" charset="0"/>
                <a:cs typeface="Segoe UI" panose="020B0502040204020203" pitchFamily="34" charset="0"/>
              </a:rPr>
              <a:t>s discount percentage increases by 7%, total sales amount also tends to increase, it suggests that higher discounts may lead to higher sales in the future based on the trendline projection.</a:t>
            </a:r>
          </a:p>
        </p:txBody>
      </p:sp>
      <p:graphicFrame>
        <p:nvGraphicFramePr>
          <p:cNvPr id="6" name="Chart 5">
            <a:extLst>
              <a:ext uri="{FF2B5EF4-FFF2-40B4-BE49-F238E27FC236}">
                <a16:creationId xmlns:a16="http://schemas.microsoft.com/office/drawing/2014/main" id="{7E09A0D6-3076-1CA4-02BB-1F49BC5E505B}"/>
              </a:ext>
            </a:extLst>
          </p:cNvPr>
          <p:cNvGraphicFramePr>
            <a:graphicFrameLocks/>
          </p:cNvGraphicFramePr>
          <p:nvPr>
            <p:extLst>
              <p:ext uri="{D42A27DB-BD31-4B8C-83A1-F6EECF244321}">
                <p14:modId xmlns:p14="http://schemas.microsoft.com/office/powerpoint/2010/main" val="3050058078"/>
              </p:ext>
            </p:extLst>
          </p:nvPr>
        </p:nvGraphicFramePr>
        <p:xfrm>
          <a:off x="295594" y="1186404"/>
          <a:ext cx="8033066" cy="5358266"/>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606578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SHARE PHASE</a:t>
            </a:r>
            <a:endParaRPr lang="en-US" sz="2800" dirty="0">
              <a:solidFill>
                <a:srgbClr val="F59F26"/>
              </a:solidFill>
            </a:endParaRPr>
          </a:p>
        </p:txBody>
      </p:sp>
      <p:sp>
        <p:nvSpPr>
          <p:cNvPr id="5" name="Rectangle 4">
            <a:extLst>
              <a:ext uri="{FF2B5EF4-FFF2-40B4-BE49-F238E27FC236}">
                <a16:creationId xmlns:a16="http://schemas.microsoft.com/office/drawing/2014/main" id="{EA5B7928-537E-B1EF-010A-4A52253D4A58}"/>
              </a:ext>
            </a:extLst>
          </p:cNvPr>
          <p:cNvSpPr/>
          <p:nvPr/>
        </p:nvSpPr>
        <p:spPr>
          <a:xfrm>
            <a:off x="4959061" y="761102"/>
            <a:ext cx="2273878" cy="243656"/>
          </a:xfrm>
          <a:prstGeom prst="rect">
            <a:avLst/>
          </a:prstGeom>
        </p:spPr>
        <p:txBody>
          <a:bodyPr wrap="square" lIns="0" tIns="0" rIns="0" bIns="0" anchor="t">
            <a:spAutoFit/>
          </a:bodyPr>
          <a:lstStyle/>
          <a:p>
            <a:pPr>
              <a:lnSpc>
                <a:spcPts val="1900"/>
              </a:lnSpc>
            </a:pPr>
            <a:r>
              <a:rPr lang="en-US" b="1" dirty="0">
                <a:solidFill>
                  <a:schemeClr val="accent3">
                    <a:lumMod val="75000"/>
                  </a:schemeClr>
                </a:solidFill>
                <a:latin typeface="+mj-lt"/>
                <a:cs typeface="Segoe UI" panose="020B0502040204020203" pitchFamily="34" charset="0"/>
              </a:rPr>
              <a:t>TOP SELLING MODEL</a:t>
            </a:r>
            <a:endParaRPr lang="en-US" sz="1800" b="1" dirty="0">
              <a:solidFill>
                <a:schemeClr val="accent3">
                  <a:lumMod val="75000"/>
                </a:schemeClr>
              </a:solidFill>
              <a:latin typeface="+mj-lt"/>
              <a:cs typeface="Segoe UI" panose="020B0502040204020203" pitchFamily="34" charset="0"/>
            </a:endParaRPr>
          </a:p>
        </p:txBody>
      </p:sp>
      <p:sp>
        <p:nvSpPr>
          <p:cNvPr id="9" name="Rectangle 8">
            <a:extLst>
              <a:ext uri="{FF2B5EF4-FFF2-40B4-BE49-F238E27FC236}">
                <a16:creationId xmlns:a16="http://schemas.microsoft.com/office/drawing/2014/main" id="{E89CE4EF-73AA-6691-6DB9-47ECF5E654F8}"/>
              </a:ext>
            </a:extLst>
          </p:cNvPr>
          <p:cNvSpPr/>
          <p:nvPr/>
        </p:nvSpPr>
        <p:spPr>
          <a:xfrm>
            <a:off x="703386" y="2292917"/>
            <a:ext cx="2993291" cy="2769989"/>
          </a:xfrm>
          <a:prstGeom prst="rect">
            <a:avLst/>
          </a:prstGeom>
        </p:spPr>
        <p:txBody>
          <a:bodyPr wrap="square" lIns="0" tIns="0" rIns="0" bIns="0" anchor="t">
            <a:spAutoFit/>
          </a:bodyPr>
          <a:lstStyle/>
          <a:p>
            <a:pPr algn="just"/>
            <a:r>
              <a:rPr lang="en-US" sz="2000" dirty="0">
                <a:latin typeface="Segoe UI" panose="020B0502040204020203" pitchFamily="34" charset="0"/>
                <a:cs typeface="Segoe UI" panose="020B0502040204020203" pitchFamily="34" charset="0"/>
              </a:rPr>
              <a:t>The Urban model was purchased more. The Aero model had the least purchase of all.</a:t>
            </a:r>
          </a:p>
          <a:p>
            <a:pPr algn="just"/>
            <a:endParaRPr lang="en-US" sz="2000" dirty="0">
              <a:latin typeface="Segoe UI" panose="020B0502040204020203" pitchFamily="34" charset="0"/>
              <a:cs typeface="Segoe UI" panose="020B0502040204020203" pitchFamily="34" charset="0"/>
            </a:endParaRPr>
          </a:p>
          <a:p>
            <a:pPr algn="just"/>
            <a:r>
              <a:rPr lang="en-US" sz="2000" dirty="0">
                <a:latin typeface="Segoe UI" panose="020B0502040204020203" pitchFamily="34" charset="0"/>
                <a:cs typeface="Segoe UI" panose="020B0502040204020203" pitchFamily="34" charset="0"/>
              </a:rPr>
              <a:t>This analysis will give us further recommendations on how to stock, manage inventory and etc. </a:t>
            </a:r>
          </a:p>
        </p:txBody>
      </p:sp>
      <p:graphicFrame>
        <p:nvGraphicFramePr>
          <p:cNvPr id="2" name="Chart 1">
            <a:extLst>
              <a:ext uri="{FF2B5EF4-FFF2-40B4-BE49-F238E27FC236}">
                <a16:creationId xmlns:a16="http://schemas.microsoft.com/office/drawing/2014/main" id="{AB1D8E26-BBB1-2684-92F1-B9C41CC17FD1}"/>
              </a:ext>
            </a:extLst>
          </p:cNvPr>
          <p:cNvGraphicFramePr>
            <a:graphicFrameLocks/>
          </p:cNvGraphicFramePr>
          <p:nvPr>
            <p:extLst>
              <p:ext uri="{D42A27DB-BD31-4B8C-83A1-F6EECF244321}">
                <p14:modId xmlns:p14="http://schemas.microsoft.com/office/powerpoint/2010/main" val="397329313"/>
              </p:ext>
            </p:extLst>
          </p:nvPr>
        </p:nvGraphicFramePr>
        <p:xfrm>
          <a:off x="4647507" y="1312651"/>
          <a:ext cx="7052656" cy="494001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721519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SHARE PHASE</a:t>
            </a:r>
            <a:endParaRPr lang="en-US" sz="2800" dirty="0">
              <a:solidFill>
                <a:srgbClr val="F59F26"/>
              </a:solidFill>
            </a:endParaRPr>
          </a:p>
        </p:txBody>
      </p:sp>
      <p:sp>
        <p:nvSpPr>
          <p:cNvPr id="5" name="Rectangle 4">
            <a:extLst>
              <a:ext uri="{FF2B5EF4-FFF2-40B4-BE49-F238E27FC236}">
                <a16:creationId xmlns:a16="http://schemas.microsoft.com/office/drawing/2014/main" id="{EA5B7928-537E-B1EF-010A-4A52253D4A58}"/>
              </a:ext>
            </a:extLst>
          </p:cNvPr>
          <p:cNvSpPr/>
          <p:nvPr/>
        </p:nvSpPr>
        <p:spPr>
          <a:xfrm>
            <a:off x="3950494" y="761102"/>
            <a:ext cx="4291012" cy="243656"/>
          </a:xfrm>
          <a:prstGeom prst="rect">
            <a:avLst/>
          </a:prstGeom>
        </p:spPr>
        <p:txBody>
          <a:bodyPr wrap="square" lIns="0" tIns="0" rIns="0" bIns="0" anchor="t">
            <a:spAutoFit/>
          </a:bodyPr>
          <a:lstStyle/>
          <a:p>
            <a:pPr>
              <a:lnSpc>
                <a:spcPts val="1900"/>
              </a:lnSpc>
            </a:pPr>
            <a:r>
              <a:rPr lang="en-US" b="1" dirty="0">
                <a:solidFill>
                  <a:schemeClr val="accent3">
                    <a:lumMod val="75000"/>
                  </a:schemeClr>
                </a:solidFill>
                <a:latin typeface="+mj-lt"/>
                <a:cs typeface="Segoe UI" panose="020B0502040204020203" pitchFamily="34" charset="0"/>
              </a:rPr>
              <a:t>TOTAL SALES BY SALES REPRESENTATIVE</a:t>
            </a:r>
            <a:endParaRPr lang="en-US" sz="1800" b="1" dirty="0">
              <a:solidFill>
                <a:schemeClr val="accent3">
                  <a:lumMod val="75000"/>
                </a:schemeClr>
              </a:solidFill>
              <a:latin typeface="+mj-lt"/>
              <a:cs typeface="Segoe UI" panose="020B0502040204020203" pitchFamily="34" charset="0"/>
            </a:endParaRPr>
          </a:p>
        </p:txBody>
      </p:sp>
      <p:graphicFrame>
        <p:nvGraphicFramePr>
          <p:cNvPr id="3" name="Chart 2">
            <a:extLst>
              <a:ext uri="{FF2B5EF4-FFF2-40B4-BE49-F238E27FC236}">
                <a16:creationId xmlns:a16="http://schemas.microsoft.com/office/drawing/2014/main" id="{1CEA3CDB-03D9-A10D-742B-97E714664C26}"/>
              </a:ext>
            </a:extLst>
          </p:cNvPr>
          <p:cNvGraphicFramePr>
            <a:graphicFrameLocks/>
          </p:cNvGraphicFramePr>
          <p:nvPr>
            <p:extLst>
              <p:ext uri="{D42A27DB-BD31-4B8C-83A1-F6EECF244321}">
                <p14:modId xmlns:p14="http://schemas.microsoft.com/office/powerpoint/2010/main" val="2537582992"/>
              </p:ext>
            </p:extLst>
          </p:nvPr>
        </p:nvGraphicFramePr>
        <p:xfrm>
          <a:off x="2212203" y="1398954"/>
          <a:ext cx="7636852" cy="493614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37068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216556" y="2369757"/>
            <a:ext cx="4990796" cy="2834641"/>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728235" y="2369758"/>
            <a:ext cx="4990796" cy="2834642"/>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AA18108-5B8B-4147-84A7-D30A16BEC4EA}"/>
              </a:ext>
            </a:extLst>
          </p:cNvPr>
          <p:cNvSpPr/>
          <p:nvPr/>
        </p:nvSpPr>
        <p:spPr>
          <a:xfrm>
            <a:off x="1470505" y="1527895"/>
            <a:ext cx="2483509" cy="4559325"/>
          </a:xfrm>
          <a:prstGeom prst="rect">
            <a:avLst/>
          </a:prstGeom>
        </p:spPr>
        <p:txBody>
          <a:bodyPr wrap="square" lIns="0" tIns="0" rIns="0" bIns="0" anchor="t">
            <a:spAutoFit/>
          </a:bodyPr>
          <a:lstStyle/>
          <a:p>
            <a:pPr algn="ctr">
              <a:lnSpc>
                <a:spcPct val="150000"/>
              </a:lnSpc>
            </a:pPr>
            <a:r>
              <a:rPr lang="en-US" sz="2000" b="1" i="0" u="none" strike="noStrike" dirty="0">
                <a:solidFill>
                  <a:srgbClr val="FFFF00"/>
                </a:solidFill>
                <a:effectLst/>
                <a:latin typeface="Segoe UI" panose="020B0502040204020203" pitchFamily="34" charset="0"/>
                <a:cs typeface="Segoe UI" panose="020B0502040204020203" pitchFamily="34" charset="0"/>
              </a:rPr>
              <a:t>Leverage: </a:t>
            </a:r>
          </a:p>
          <a:p>
            <a:pPr>
              <a:lnSpc>
                <a:spcPct val="150000"/>
              </a:lnSpc>
            </a:pPr>
            <a:r>
              <a:rPr lang="en-US" sz="2000" b="0" i="0" u="none" strike="noStrike" dirty="0">
                <a:solidFill>
                  <a:schemeClr val="bg1"/>
                </a:solidFill>
                <a:effectLst/>
                <a:latin typeface="Segoe UI" panose="020B0502040204020203" pitchFamily="34" charset="0"/>
                <a:cs typeface="Segoe UI" panose="020B0502040204020203" pitchFamily="34" charset="0"/>
              </a:rPr>
              <a:t>1. </a:t>
            </a:r>
            <a:r>
              <a:rPr lang="en-US" sz="2000" dirty="0">
                <a:solidFill>
                  <a:schemeClr val="bg1"/>
                </a:solidFill>
                <a:latin typeface="Segoe UI" panose="020B0502040204020203" pitchFamily="34" charset="0"/>
                <a:cs typeface="Segoe UI" panose="020B0502040204020203" pitchFamily="34" charset="0"/>
              </a:rPr>
              <a:t>S</a:t>
            </a:r>
            <a:r>
              <a:rPr lang="en-US" sz="2000" b="0" i="0" u="none" strike="noStrike" dirty="0">
                <a:solidFill>
                  <a:schemeClr val="bg1"/>
                </a:solidFill>
                <a:effectLst/>
                <a:latin typeface="Segoe UI" panose="020B0502040204020203" pitchFamily="34" charset="0"/>
                <a:cs typeface="Segoe UI" panose="020B0502040204020203" pitchFamily="34" charset="0"/>
              </a:rPr>
              <a:t>trengthen marketing strategies, customer relationships and identify more opportunities for further growth with Bankia and Cruise Companies.</a:t>
            </a:r>
          </a:p>
        </p:txBody>
      </p:sp>
      <p:sp>
        <p:nvSpPr>
          <p:cNvPr id="6" name="Trapezoid 5">
            <a:extLst>
              <a:ext uri="{FF2B5EF4-FFF2-40B4-BE49-F238E27FC236}">
                <a16:creationId xmlns:a16="http://schemas.microsoft.com/office/drawing/2014/main" id="{41F53456-BFD4-6AED-F536-F3C77B5F5026}"/>
              </a:ext>
              <a:ext uri="{C183D7F6-B498-43B3-948B-1728B52AA6E4}">
                <adec:decorative xmlns:adec="http://schemas.microsoft.com/office/drawing/2017/decorative" val="1"/>
              </a:ext>
            </a:extLst>
          </p:cNvPr>
          <p:cNvSpPr/>
          <p:nvPr/>
        </p:nvSpPr>
        <p:spPr>
          <a:xfrm rot="5400000">
            <a:off x="7239914" y="2369759"/>
            <a:ext cx="4990796" cy="2834641"/>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78BF78D3-43AB-8E6A-AF88-EC1A851FC3B5}"/>
              </a:ext>
            </a:extLst>
          </p:cNvPr>
          <p:cNvSpPr/>
          <p:nvPr/>
        </p:nvSpPr>
        <p:spPr>
          <a:xfrm>
            <a:off x="4981878" y="1527895"/>
            <a:ext cx="2483509" cy="4559325"/>
          </a:xfrm>
          <a:prstGeom prst="rect">
            <a:avLst/>
          </a:prstGeom>
        </p:spPr>
        <p:txBody>
          <a:bodyPr wrap="square" lIns="0" tIns="0" rIns="0" bIns="0" anchor="t">
            <a:spAutoFit/>
          </a:bodyPr>
          <a:lstStyle/>
          <a:p>
            <a:pPr>
              <a:lnSpc>
                <a:spcPct val="150000"/>
              </a:lnSpc>
            </a:pPr>
            <a:r>
              <a:rPr lang="en-US" sz="2000" b="1" dirty="0">
                <a:solidFill>
                  <a:srgbClr val="FFFF00"/>
                </a:solidFill>
                <a:latin typeface="Segoe UI" panose="020B0502040204020203" pitchFamily="34" charset="0"/>
                <a:cs typeface="Segoe UI" panose="020B0502040204020203" pitchFamily="34" charset="0"/>
              </a:rPr>
              <a:t>Company feedback: </a:t>
            </a:r>
            <a:r>
              <a:rPr lang="en-US" sz="2000" dirty="0">
                <a:solidFill>
                  <a:schemeClr val="bg1"/>
                </a:solidFill>
                <a:latin typeface="Segoe UI" panose="020B0502040204020203" pitchFamily="34" charset="0"/>
                <a:cs typeface="Segoe UI" panose="020B0502040204020203" pitchFamily="34" charset="0"/>
              </a:rPr>
              <a:t>1. I</a:t>
            </a:r>
            <a:r>
              <a:rPr lang="en-US" sz="2000" i="0" dirty="0">
                <a:solidFill>
                  <a:schemeClr val="bg1"/>
                </a:solidFill>
                <a:effectLst/>
                <a:latin typeface="Segoe UI" panose="020B0502040204020203" pitchFamily="34" charset="0"/>
                <a:cs typeface="Segoe UI" panose="020B0502040204020203" pitchFamily="34" charset="0"/>
              </a:rPr>
              <a:t>dentify gaps and areas of opportunity, for the other companies, through feedback on purchases. </a:t>
            </a:r>
          </a:p>
          <a:p>
            <a:pPr>
              <a:lnSpc>
                <a:spcPct val="150000"/>
              </a:lnSpc>
            </a:pPr>
            <a:r>
              <a:rPr lang="en-US" sz="2000" dirty="0">
                <a:solidFill>
                  <a:schemeClr val="bg1"/>
                </a:solidFill>
                <a:latin typeface="Segoe UI" panose="020B0502040204020203" pitchFamily="34" charset="0"/>
                <a:cs typeface="Segoe UI" panose="020B0502040204020203" pitchFamily="34" charset="0"/>
              </a:rPr>
              <a:t>2. F</a:t>
            </a:r>
            <a:r>
              <a:rPr lang="en-US" sz="2000" i="0" dirty="0">
                <a:solidFill>
                  <a:schemeClr val="bg1"/>
                </a:solidFill>
                <a:effectLst/>
                <a:latin typeface="Segoe UI" panose="020B0502040204020203" pitchFamily="34" charset="0"/>
                <a:cs typeface="Segoe UI" panose="020B0502040204020203" pitchFamily="34" charset="0"/>
              </a:rPr>
              <a:t>ocus on the models each company needs most</a:t>
            </a:r>
            <a:r>
              <a:rPr lang="en-US" sz="2000" i="0" dirty="0">
                <a:effectLst/>
                <a:latin typeface="Segoe UI" panose="020B0502040204020203" pitchFamily="34" charset="0"/>
                <a:cs typeface="Segoe UI" panose="020B0502040204020203" pitchFamily="34" charset="0"/>
              </a:rPr>
              <a:t>. </a:t>
            </a:r>
            <a:endParaRPr lang="en-US" sz="2000" i="0" u="none" strike="noStrike" dirty="0">
              <a:effectLst/>
              <a:latin typeface="Segoe UI" panose="020B0502040204020203" pitchFamily="34" charset="0"/>
              <a:cs typeface="Segoe UI" panose="020B0502040204020203" pitchFamily="34" charset="0"/>
            </a:endParaRPr>
          </a:p>
        </p:txBody>
      </p:sp>
      <p:sp>
        <p:nvSpPr>
          <p:cNvPr id="12" name="Rectangle 11">
            <a:extLst>
              <a:ext uri="{FF2B5EF4-FFF2-40B4-BE49-F238E27FC236}">
                <a16:creationId xmlns:a16="http://schemas.microsoft.com/office/drawing/2014/main" id="{0B10DBBE-7769-3544-34D2-41EC94FB2F1A}"/>
              </a:ext>
            </a:extLst>
          </p:cNvPr>
          <p:cNvSpPr/>
          <p:nvPr/>
        </p:nvSpPr>
        <p:spPr>
          <a:xfrm>
            <a:off x="8493557" y="1527896"/>
            <a:ext cx="2483509" cy="4559325"/>
          </a:xfrm>
          <a:prstGeom prst="rect">
            <a:avLst/>
          </a:prstGeom>
        </p:spPr>
        <p:txBody>
          <a:bodyPr wrap="square" lIns="0" tIns="0" rIns="0" bIns="0" anchor="t">
            <a:spAutoFit/>
          </a:bodyPr>
          <a:lstStyle/>
          <a:p>
            <a:pPr algn="ctr">
              <a:lnSpc>
                <a:spcPct val="150000"/>
              </a:lnSpc>
            </a:pPr>
            <a:r>
              <a:rPr lang="en-US" sz="2000" b="1" i="0" dirty="0">
                <a:solidFill>
                  <a:srgbClr val="FFFF00"/>
                </a:solidFill>
                <a:effectLst/>
                <a:latin typeface="Segoe UI" panose="020B0502040204020203" pitchFamily="34" charset="0"/>
                <a:cs typeface="Segoe UI" panose="020B0502040204020203" pitchFamily="34" charset="0"/>
              </a:rPr>
              <a:t>Maintain and Increase Discount:</a:t>
            </a:r>
          </a:p>
          <a:p>
            <a:pPr>
              <a:lnSpc>
                <a:spcPct val="150000"/>
              </a:lnSpc>
            </a:pPr>
            <a:r>
              <a:rPr lang="en-US" sz="2000" b="0" i="0" u="none" strike="noStrike" dirty="0">
                <a:solidFill>
                  <a:schemeClr val="bg1"/>
                </a:solidFill>
                <a:effectLst/>
                <a:latin typeface="Segoe UI" panose="020B0502040204020203" pitchFamily="34" charset="0"/>
                <a:cs typeface="Segoe UI" panose="020B0502040204020203" pitchFamily="34" charset="0"/>
              </a:rPr>
              <a:t>1. Discounts on sale for chairs equal to or above 20 should be continued. </a:t>
            </a:r>
          </a:p>
          <a:p>
            <a:pPr>
              <a:lnSpc>
                <a:spcPct val="150000"/>
              </a:lnSpc>
            </a:pPr>
            <a:r>
              <a:rPr lang="en-US" sz="2000" dirty="0">
                <a:solidFill>
                  <a:schemeClr val="bg1"/>
                </a:solidFill>
                <a:latin typeface="Segoe UI" panose="020B0502040204020203" pitchFamily="34" charset="0"/>
                <a:cs typeface="Segoe UI" panose="020B0502040204020203" pitchFamily="34" charset="0"/>
              </a:rPr>
              <a:t>2. </a:t>
            </a:r>
            <a:r>
              <a:rPr lang="en-US" sz="2000" b="0" i="0" u="none" strike="noStrike" dirty="0">
                <a:solidFill>
                  <a:schemeClr val="bg1"/>
                </a:solidFill>
                <a:effectLst/>
                <a:latin typeface="Segoe UI" panose="020B0502040204020203" pitchFamily="34" charset="0"/>
                <a:cs typeface="Segoe UI" panose="020B0502040204020203" pitchFamily="34" charset="0"/>
              </a:rPr>
              <a:t>The firm should also implement more discount strategies in the near future.  </a:t>
            </a:r>
            <a:endParaRPr lang="en-US" sz="2400" i="0" u="none" strike="noStrike" dirty="0">
              <a:solidFill>
                <a:schemeClr val="bg1"/>
              </a:solidFill>
              <a:effectLst/>
              <a:latin typeface="Segoe UI" panose="020B0502040204020203" pitchFamily="34" charset="0"/>
              <a:cs typeface="Segoe UI" panose="020B0502040204020203" pitchFamily="34" charset="0"/>
            </a:endParaRPr>
          </a:p>
        </p:txBody>
      </p:sp>
      <p:sp>
        <p:nvSpPr>
          <p:cNvPr id="15" name="Title 1">
            <a:extLst>
              <a:ext uri="{FF2B5EF4-FFF2-40B4-BE49-F238E27FC236}">
                <a16:creationId xmlns:a16="http://schemas.microsoft.com/office/drawing/2014/main" id="{0BEA9807-CCC2-E527-4F9B-7F294833E60E}"/>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ACT PHASE</a:t>
            </a:r>
            <a:endParaRPr lang="en-US" sz="2800" dirty="0">
              <a:solidFill>
                <a:srgbClr val="F59F26"/>
              </a:solidFill>
            </a:endParaRPr>
          </a:p>
        </p:txBody>
      </p:sp>
      <p:sp>
        <p:nvSpPr>
          <p:cNvPr id="16" name="Rectangle 15">
            <a:extLst>
              <a:ext uri="{FF2B5EF4-FFF2-40B4-BE49-F238E27FC236}">
                <a16:creationId xmlns:a16="http://schemas.microsoft.com/office/drawing/2014/main" id="{658784E7-012B-A2EA-23B1-25A243C004E2}"/>
              </a:ext>
            </a:extLst>
          </p:cNvPr>
          <p:cNvSpPr/>
          <p:nvPr/>
        </p:nvSpPr>
        <p:spPr>
          <a:xfrm>
            <a:off x="4806312" y="738114"/>
            <a:ext cx="2636523" cy="243656"/>
          </a:xfrm>
          <a:prstGeom prst="rect">
            <a:avLst/>
          </a:prstGeom>
        </p:spPr>
        <p:txBody>
          <a:bodyPr wrap="square" lIns="0" tIns="0" rIns="0" bIns="0" anchor="t">
            <a:spAutoFit/>
          </a:bodyPr>
          <a:lstStyle/>
          <a:p>
            <a:pPr>
              <a:lnSpc>
                <a:spcPts val="1900"/>
              </a:lnSpc>
            </a:pPr>
            <a:r>
              <a:rPr lang="en-US" sz="2000" b="1" dirty="0">
                <a:solidFill>
                  <a:schemeClr val="accent3">
                    <a:lumMod val="75000"/>
                  </a:schemeClr>
                </a:solidFill>
                <a:latin typeface="+mj-lt"/>
                <a:cs typeface="Segoe UI" panose="020B0502040204020203" pitchFamily="34" charset="0"/>
              </a:rPr>
              <a:t>RECOMMENDATIONS</a:t>
            </a:r>
            <a:endParaRPr lang="en-US" sz="1600" b="1" dirty="0">
              <a:solidFill>
                <a:schemeClr val="accent3">
                  <a:lumMod val="75000"/>
                </a:schemeClr>
              </a:solidFill>
              <a:latin typeface="+mj-lt"/>
              <a:cs typeface="Segoe UI" panose="020B0502040204020203" pitchFamily="34" charset="0"/>
            </a:endParaRPr>
          </a:p>
        </p:txBody>
      </p:sp>
    </p:spTree>
    <p:extLst>
      <p:ext uri="{BB962C8B-B14F-4D97-AF65-F5344CB8AC3E}">
        <p14:creationId xmlns:p14="http://schemas.microsoft.com/office/powerpoint/2010/main" val="8225691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hidden="1">
            <a:extLst>
              <a:ext uri="{FF2B5EF4-FFF2-40B4-BE49-F238E27FC236}">
                <a16:creationId xmlns:a16="http://schemas.microsoft.com/office/drawing/2014/main" id="{9FDB6406-0CDB-4213-A1B6-DE47D953FED3}"/>
              </a:ext>
            </a:extLst>
          </p:cNvPr>
          <p:cNvSpPr>
            <a:spLocks noGrp="1"/>
          </p:cNvSpPr>
          <p:nvPr>
            <p:ph type="title" idx="4294967295"/>
          </p:nvPr>
        </p:nvSpPr>
        <p:spPr>
          <a:xfrm>
            <a:off x="0" y="365125"/>
            <a:ext cx="10515600" cy="1325563"/>
          </a:xfrm>
        </p:spPr>
        <p:txBody>
          <a:bodyPr/>
          <a:lstStyle/>
          <a:p>
            <a:r>
              <a:rPr lang="en-US" dirty="0"/>
              <a:t>Project analysis slide 3</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Trapezoid 1">
            <a:extLst>
              <a:ext uri="{FF2B5EF4-FFF2-40B4-BE49-F238E27FC236}">
                <a16:creationId xmlns:a16="http://schemas.microsoft.com/office/drawing/2014/main" id="{5B804E9F-B6B5-41F9-9B63-9AF435FDC2B7}"/>
              </a:ext>
              <a:ext uri="{C183D7F6-B498-43B3-948B-1728B52AA6E4}">
                <adec:decorative xmlns:adec="http://schemas.microsoft.com/office/drawing/2017/decorative" val="1"/>
              </a:ext>
            </a:extLst>
          </p:cNvPr>
          <p:cNvSpPr/>
          <p:nvPr/>
        </p:nvSpPr>
        <p:spPr>
          <a:xfrm rot="5400000">
            <a:off x="216556" y="2369757"/>
            <a:ext cx="4990796" cy="2834641"/>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Trapezoid 42">
            <a:extLst>
              <a:ext uri="{FF2B5EF4-FFF2-40B4-BE49-F238E27FC236}">
                <a16:creationId xmlns:a16="http://schemas.microsoft.com/office/drawing/2014/main" id="{0092C447-C8E1-4B12-B012-E6D21CBB1FBE}"/>
              </a:ext>
              <a:ext uri="{C183D7F6-B498-43B3-948B-1728B52AA6E4}">
                <adec:decorative xmlns:adec="http://schemas.microsoft.com/office/drawing/2017/decorative" val="1"/>
              </a:ext>
            </a:extLst>
          </p:cNvPr>
          <p:cNvSpPr/>
          <p:nvPr/>
        </p:nvSpPr>
        <p:spPr>
          <a:xfrm rot="5400000">
            <a:off x="3728235" y="2369758"/>
            <a:ext cx="4990796" cy="2834642"/>
          </a:xfrm>
          <a:prstGeom prst="trapezoid">
            <a:avLst>
              <a:gd name="adj" fmla="val 0"/>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8AA18108-5B8B-4147-84A7-D30A16BEC4EA}"/>
              </a:ext>
            </a:extLst>
          </p:cNvPr>
          <p:cNvSpPr/>
          <p:nvPr/>
        </p:nvSpPr>
        <p:spPr>
          <a:xfrm>
            <a:off x="5003117" y="1527895"/>
            <a:ext cx="2483509" cy="4559325"/>
          </a:xfrm>
          <a:prstGeom prst="rect">
            <a:avLst/>
          </a:prstGeom>
        </p:spPr>
        <p:txBody>
          <a:bodyPr wrap="square" lIns="0" tIns="0" rIns="0" bIns="0" anchor="t">
            <a:spAutoFit/>
          </a:bodyPr>
          <a:lstStyle/>
          <a:p>
            <a:pPr algn="ctr">
              <a:lnSpc>
                <a:spcPct val="150000"/>
              </a:lnSpc>
            </a:pPr>
            <a:r>
              <a:rPr lang="en-US" sz="2000" b="1" i="0" dirty="0">
                <a:solidFill>
                  <a:srgbClr val="FFFF00"/>
                </a:solidFill>
                <a:effectLst/>
                <a:latin typeface="Segoe UI" panose="020B0502040204020203" pitchFamily="34" charset="0"/>
                <a:cs typeface="Segoe UI" panose="020B0502040204020203" pitchFamily="34" charset="0"/>
              </a:rPr>
              <a:t>Inventory Management</a:t>
            </a:r>
          </a:p>
          <a:p>
            <a:pPr>
              <a:lnSpc>
                <a:spcPct val="150000"/>
              </a:lnSpc>
            </a:pPr>
            <a:r>
              <a:rPr lang="en-US" sz="2000" i="0" dirty="0">
                <a:solidFill>
                  <a:schemeClr val="bg1"/>
                </a:solidFill>
                <a:effectLst/>
                <a:latin typeface="Segoe UI" panose="020B0502040204020203" pitchFamily="34" charset="0"/>
                <a:cs typeface="Segoe UI" panose="020B0502040204020203" pitchFamily="34" charset="0"/>
              </a:rPr>
              <a:t>1. </a:t>
            </a:r>
            <a:r>
              <a:rPr lang="en-US" sz="2000" b="0" i="0" dirty="0">
                <a:solidFill>
                  <a:schemeClr val="bg1"/>
                </a:solidFill>
                <a:effectLst/>
                <a:latin typeface="Segoe UI" panose="020B0502040204020203" pitchFamily="34" charset="0"/>
                <a:cs typeface="Segoe UI" panose="020B0502040204020203" pitchFamily="34" charset="0"/>
              </a:rPr>
              <a:t>Management must increase their stocks for Urban models. </a:t>
            </a:r>
          </a:p>
          <a:p>
            <a:pPr>
              <a:lnSpc>
                <a:spcPct val="150000"/>
              </a:lnSpc>
            </a:pPr>
            <a:r>
              <a:rPr lang="en-US" sz="2000" dirty="0">
                <a:solidFill>
                  <a:schemeClr val="bg1"/>
                </a:solidFill>
                <a:latin typeface="Segoe UI" panose="020B0502040204020203" pitchFamily="34" charset="0"/>
                <a:cs typeface="Segoe UI" panose="020B0502040204020203" pitchFamily="34" charset="0"/>
              </a:rPr>
              <a:t>2. Also </a:t>
            </a:r>
            <a:r>
              <a:rPr lang="en-US" sz="2000" b="0" i="0" dirty="0">
                <a:solidFill>
                  <a:schemeClr val="bg1"/>
                </a:solidFill>
                <a:effectLst/>
                <a:latin typeface="Segoe UI" panose="020B0502040204020203" pitchFamily="34" charset="0"/>
                <a:cs typeface="Segoe UI" panose="020B0502040204020203" pitchFamily="34" charset="0"/>
              </a:rPr>
              <a:t>Implement strategic marketing to models that are not fairing well in terms of lower purchases. </a:t>
            </a:r>
            <a:endParaRPr lang="en-US" sz="2000" b="1" i="0" dirty="0">
              <a:solidFill>
                <a:schemeClr val="bg1"/>
              </a:solidFill>
              <a:effectLst/>
              <a:latin typeface="Segoe UI" panose="020B0502040204020203" pitchFamily="34" charset="0"/>
              <a:cs typeface="Segoe UI" panose="020B0502040204020203" pitchFamily="34" charset="0"/>
            </a:endParaRPr>
          </a:p>
        </p:txBody>
      </p:sp>
      <p:sp>
        <p:nvSpPr>
          <p:cNvPr id="6" name="Trapezoid 5">
            <a:extLst>
              <a:ext uri="{FF2B5EF4-FFF2-40B4-BE49-F238E27FC236}">
                <a16:creationId xmlns:a16="http://schemas.microsoft.com/office/drawing/2014/main" id="{41F53456-BFD4-6AED-F536-F3C77B5F5026}"/>
              </a:ext>
              <a:ext uri="{C183D7F6-B498-43B3-948B-1728B52AA6E4}">
                <adec:decorative xmlns:adec="http://schemas.microsoft.com/office/drawing/2017/decorative" val="1"/>
              </a:ext>
            </a:extLst>
          </p:cNvPr>
          <p:cNvSpPr/>
          <p:nvPr/>
        </p:nvSpPr>
        <p:spPr>
          <a:xfrm rot="5400000">
            <a:off x="7239914" y="2369759"/>
            <a:ext cx="4990796" cy="2834641"/>
          </a:xfrm>
          <a:prstGeom prst="trapezoid">
            <a:avLst>
              <a:gd name="adj" fmla="val 0"/>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0B10DBBE-7769-3544-34D2-41EC94FB2F1A}"/>
              </a:ext>
            </a:extLst>
          </p:cNvPr>
          <p:cNvSpPr/>
          <p:nvPr/>
        </p:nvSpPr>
        <p:spPr>
          <a:xfrm>
            <a:off x="8493557" y="1527896"/>
            <a:ext cx="2483509" cy="4097660"/>
          </a:xfrm>
          <a:prstGeom prst="rect">
            <a:avLst/>
          </a:prstGeom>
        </p:spPr>
        <p:txBody>
          <a:bodyPr wrap="square" lIns="0" tIns="0" rIns="0" bIns="0" anchor="t">
            <a:spAutoFit/>
          </a:bodyPr>
          <a:lstStyle/>
          <a:p>
            <a:pPr algn="ctr">
              <a:lnSpc>
                <a:spcPct val="150000"/>
              </a:lnSpc>
            </a:pPr>
            <a:r>
              <a:rPr lang="en-US" sz="2000" b="1" i="0" dirty="0">
                <a:solidFill>
                  <a:srgbClr val="FFFF00"/>
                </a:solidFill>
                <a:effectLst/>
                <a:latin typeface="Segoe UI" panose="020B0502040204020203" pitchFamily="34" charset="0"/>
                <a:cs typeface="Segoe UI" panose="020B0502040204020203" pitchFamily="34" charset="0"/>
              </a:rPr>
              <a:t>Incentive and Coaching Programs</a:t>
            </a:r>
            <a:r>
              <a:rPr lang="en-US" sz="2000" b="1" dirty="0">
                <a:solidFill>
                  <a:srgbClr val="FFFF00"/>
                </a:solidFill>
                <a:latin typeface="Segoe UI" panose="020B0502040204020203" pitchFamily="34" charset="0"/>
                <a:cs typeface="Segoe UI" panose="020B0502040204020203" pitchFamily="34" charset="0"/>
              </a:rPr>
              <a:t>:</a:t>
            </a:r>
          </a:p>
          <a:p>
            <a:pPr>
              <a:lnSpc>
                <a:spcPct val="150000"/>
              </a:lnSpc>
            </a:pPr>
            <a:r>
              <a:rPr lang="en-US" sz="2000" i="0" dirty="0">
                <a:solidFill>
                  <a:schemeClr val="bg1"/>
                </a:solidFill>
                <a:effectLst/>
                <a:latin typeface="Segoe UI" panose="020B0502040204020203" pitchFamily="34" charset="0"/>
                <a:cs typeface="Segoe UI" panose="020B0502040204020203" pitchFamily="34" charset="0"/>
              </a:rPr>
              <a:t>1. Awarding syste</a:t>
            </a:r>
            <a:r>
              <a:rPr lang="en-US" sz="2000" dirty="0">
                <a:solidFill>
                  <a:schemeClr val="bg1"/>
                </a:solidFill>
                <a:latin typeface="Segoe UI" panose="020B0502040204020203" pitchFamily="34" charset="0"/>
                <a:cs typeface="Segoe UI" panose="020B0502040204020203" pitchFamily="34" charset="0"/>
              </a:rPr>
              <a:t>ms should be created for best sales representatives.</a:t>
            </a:r>
          </a:p>
          <a:p>
            <a:pPr>
              <a:lnSpc>
                <a:spcPct val="150000"/>
              </a:lnSpc>
            </a:pPr>
            <a:r>
              <a:rPr lang="en-US" sz="2000" i="0" dirty="0">
                <a:solidFill>
                  <a:schemeClr val="bg1"/>
                </a:solidFill>
                <a:effectLst/>
                <a:latin typeface="Segoe UI" panose="020B0502040204020203" pitchFamily="34" charset="0"/>
                <a:cs typeface="Segoe UI" panose="020B0502040204020203" pitchFamily="34" charset="0"/>
              </a:rPr>
              <a:t>2. Sales Coaching and Training targeted at weaker performers. </a:t>
            </a:r>
          </a:p>
        </p:txBody>
      </p:sp>
      <p:sp>
        <p:nvSpPr>
          <p:cNvPr id="15" name="Title 1">
            <a:extLst>
              <a:ext uri="{FF2B5EF4-FFF2-40B4-BE49-F238E27FC236}">
                <a16:creationId xmlns:a16="http://schemas.microsoft.com/office/drawing/2014/main" id="{0BEA9807-CCC2-E527-4F9B-7F294833E60E}"/>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ACT PHASE</a:t>
            </a:r>
            <a:endParaRPr lang="en-US" sz="2800" dirty="0">
              <a:solidFill>
                <a:srgbClr val="F59F26"/>
              </a:solidFill>
            </a:endParaRPr>
          </a:p>
        </p:txBody>
      </p:sp>
      <p:sp>
        <p:nvSpPr>
          <p:cNvPr id="16" name="Rectangle 15">
            <a:extLst>
              <a:ext uri="{FF2B5EF4-FFF2-40B4-BE49-F238E27FC236}">
                <a16:creationId xmlns:a16="http://schemas.microsoft.com/office/drawing/2014/main" id="{658784E7-012B-A2EA-23B1-25A243C004E2}"/>
              </a:ext>
            </a:extLst>
          </p:cNvPr>
          <p:cNvSpPr/>
          <p:nvPr/>
        </p:nvSpPr>
        <p:spPr>
          <a:xfrm>
            <a:off x="4806312" y="738114"/>
            <a:ext cx="2636523" cy="243656"/>
          </a:xfrm>
          <a:prstGeom prst="rect">
            <a:avLst/>
          </a:prstGeom>
        </p:spPr>
        <p:txBody>
          <a:bodyPr wrap="square" lIns="0" tIns="0" rIns="0" bIns="0" anchor="t">
            <a:spAutoFit/>
          </a:bodyPr>
          <a:lstStyle/>
          <a:p>
            <a:pPr>
              <a:lnSpc>
                <a:spcPts val="1900"/>
              </a:lnSpc>
            </a:pPr>
            <a:r>
              <a:rPr lang="en-US" sz="2000" b="1" dirty="0">
                <a:solidFill>
                  <a:schemeClr val="accent3">
                    <a:lumMod val="75000"/>
                  </a:schemeClr>
                </a:solidFill>
                <a:latin typeface="+mj-lt"/>
                <a:cs typeface="Segoe UI" panose="020B0502040204020203" pitchFamily="34" charset="0"/>
              </a:rPr>
              <a:t>RECOMMENDATIONS</a:t>
            </a:r>
            <a:endParaRPr lang="en-US" sz="1600" b="1" dirty="0">
              <a:solidFill>
                <a:schemeClr val="accent3">
                  <a:lumMod val="75000"/>
                </a:schemeClr>
              </a:solidFill>
              <a:latin typeface="+mj-lt"/>
              <a:cs typeface="Segoe UI" panose="020B0502040204020203" pitchFamily="34" charset="0"/>
            </a:endParaRPr>
          </a:p>
        </p:txBody>
      </p:sp>
      <p:sp>
        <p:nvSpPr>
          <p:cNvPr id="3" name="Rectangle 2">
            <a:extLst>
              <a:ext uri="{FF2B5EF4-FFF2-40B4-BE49-F238E27FC236}">
                <a16:creationId xmlns:a16="http://schemas.microsoft.com/office/drawing/2014/main" id="{456A25B3-C787-433E-1172-6CC8D3502A69}"/>
              </a:ext>
            </a:extLst>
          </p:cNvPr>
          <p:cNvSpPr/>
          <p:nvPr/>
        </p:nvSpPr>
        <p:spPr>
          <a:xfrm>
            <a:off x="1470199" y="1527895"/>
            <a:ext cx="2483509" cy="3635995"/>
          </a:xfrm>
          <a:prstGeom prst="rect">
            <a:avLst/>
          </a:prstGeom>
        </p:spPr>
        <p:txBody>
          <a:bodyPr wrap="square" lIns="0" tIns="0" rIns="0" bIns="0" anchor="t">
            <a:spAutoFit/>
          </a:bodyPr>
          <a:lstStyle/>
          <a:p>
            <a:pPr algn="ctr">
              <a:lnSpc>
                <a:spcPct val="150000"/>
              </a:lnSpc>
            </a:pPr>
            <a:r>
              <a:rPr lang="en-US" sz="2000" b="1" i="0" dirty="0">
                <a:solidFill>
                  <a:srgbClr val="FFFF00"/>
                </a:solidFill>
                <a:effectLst/>
                <a:latin typeface="Segoe UI" panose="020B0502040204020203" pitchFamily="34" charset="0"/>
                <a:cs typeface="Segoe UI" panose="020B0502040204020203" pitchFamily="34" charset="0"/>
              </a:rPr>
              <a:t>Promote High-Performing Products</a:t>
            </a:r>
          </a:p>
          <a:p>
            <a:pPr>
              <a:lnSpc>
                <a:spcPct val="150000"/>
              </a:lnSpc>
            </a:pPr>
            <a:r>
              <a:rPr lang="en-US" sz="2000" i="0" dirty="0">
                <a:solidFill>
                  <a:schemeClr val="bg1"/>
                </a:solidFill>
                <a:effectLst/>
                <a:latin typeface="Segoe UI" panose="020B0502040204020203" pitchFamily="34" charset="0"/>
                <a:cs typeface="Segoe UI" panose="020B0502040204020203" pitchFamily="34" charset="0"/>
              </a:rPr>
              <a:t>1. </a:t>
            </a:r>
            <a:r>
              <a:rPr lang="en-US" sz="2000" b="0" i="0" dirty="0">
                <a:solidFill>
                  <a:schemeClr val="bg1"/>
                </a:solidFill>
                <a:effectLst/>
                <a:latin typeface="Segoe UI" panose="020B0502040204020203" pitchFamily="34" charset="0"/>
                <a:cs typeface="Segoe UI" panose="020B0502040204020203" pitchFamily="34" charset="0"/>
              </a:rPr>
              <a:t>Promoting and optimizing hire-performing products such as Urban models across all regions. </a:t>
            </a:r>
          </a:p>
        </p:txBody>
      </p:sp>
    </p:spTree>
    <p:extLst>
      <p:ext uri="{BB962C8B-B14F-4D97-AF65-F5344CB8AC3E}">
        <p14:creationId xmlns:p14="http://schemas.microsoft.com/office/powerpoint/2010/main" val="3374257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A5B7928-537E-B1EF-010A-4A52253D4A58}"/>
              </a:ext>
            </a:extLst>
          </p:cNvPr>
          <p:cNvSpPr/>
          <p:nvPr/>
        </p:nvSpPr>
        <p:spPr>
          <a:xfrm>
            <a:off x="4587239" y="401070"/>
            <a:ext cx="3154681" cy="243656"/>
          </a:xfrm>
          <a:prstGeom prst="rect">
            <a:avLst/>
          </a:prstGeom>
        </p:spPr>
        <p:txBody>
          <a:bodyPr wrap="square" lIns="0" tIns="0" rIns="0" bIns="0" anchor="t">
            <a:spAutoFit/>
          </a:bodyPr>
          <a:lstStyle/>
          <a:p>
            <a:pPr algn="ctr">
              <a:lnSpc>
                <a:spcPts val="1900"/>
              </a:lnSpc>
            </a:pPr>
            <a:r>
              <a:rPr lang="en-US" sz="2000" b="1" dirty="0">
                <a:solidFill>
                  <a:schemeClr val="accent3">
                    <a:lumMod val="75000"/>
                  </a:schemeClr>
                </a:solidFill>
                <a:latin typeface="+mj-lt"/>
                <a:cs typeface="Segoe UI" panose="020B0502040204020203" pitchFamily="34" charset="0"/>
              </a:rPr>
              <a:t>FURTHER EXPLORATION</a:t>
            </a:r>
          </a:p>
        </p:txBody>
      </p:sp>
      <p:sp>
        <p:nvSpPr>
          <p:cNvPr id="3" name="TextBox 2">
            <a:extLst>
              <a:ext uri="{FF2B5EF4-FFF2-40B4-BE49-F238E27FC236}">
                <a16:creationId xmlns:a16="http://schemas.microsoft.com/office/drawing/2014/main" id="{64C67067-EE52-F456-03C8-2E2960F4FAFA}"/>
              </a:ext>
            </a:extLst>
          </p:cNvPr>
          <p:cNvSpPr txBox="1"/>
          <p:nvPr/>
        </p:nvSpPr>
        <p:spPr>
          <a:xfrm>
            <a:off x="461010" y="826115"/>
            <a:ext cx="11052810" cy="1938992"/>
          </a:xfrm>
          <a:prstGeom prst="rect">
            <a:avLst/>
          </a:prstGeom>
          <a:noFill/>
        </p:spPr>
        <p:txBody>
          <a:bodyPr wrap="square">
            <a:spAutoFit/>
          </a:bodyPr>
          <a:lstStyle/>
          <a:p>
            <a:pPr marL="285750" indent="-285750">
              <a:buFont typeface="Arial" panose="020B0604020202020204" pitchFamily="34" charset="0"/>
              <a:buChar char="•"/>
            </a:pPr>
            <a:r>
              <a:rPr lang="en-US" sz="2400" dirty="0">
                <a:latin typeface="Segoe UI" panose="020B0502040204020203" pitchFamily="34" charset="0"/>
                <a:cs typeface="Segoe UI" panose="020B0502040204020203" pitchFamily="34" charset="0"/>
              </a:rPr>
              <a:t>It</a:t>
            </a:r>
            <a:r>
              <a:rPr lang="en-US" sz="2400" b="0" i="0" dirty="0">
                <a:effectLst/>
                <a:latin typeface="Segoe UI" panose="020B0502040204020203" pitchFamily="34" charset="0"/>
                <a:cs typeface="Segoe UI" panose="020B0502040204020203" pitchFamily="34" charset="0"/>
              </a:rPr>
              <a:t> would be beneficial to conduct a thorough analysis of Cruise’s and </a:t>
            </a:r>
            <a:r>
              <a:rPr lang="en-US" sz="2400" b="0" i="0" dirty="0" err="1">
                <a:effectLst/>
                <a:latin typeface="Segoe UI" panose="020B0502040204020203" pitchFamily="34" charset="0"/>
                <a:cs typeface="Segoe UI" panose="020B0502040204020203" pitchFamily="34" charset="0"/>
              </a:rPr>
              <a:t>Bakia’s</a:t>
            </a:r>
            <a:r>
              <a:rPr lang="en-US" sz="2400" b="0" i="0" dirty="0">
                <a:effectLst/>
                <a:latin typeface="Segoe UI" panose="020B0502040204020203" pitchFamily="34" charset="0"/>
                <a:cs typeface="Segoe UI" panose="020B0502040204020203" pitchFamily="34" charset="0"/>
              </a:rPr>
              <a:t> sales approach and identify the factors contributing to their success.</a:t>
            </a:r>
            <a:br>
              <a:rPr lang="en-US" sz="2400" b="0" i="0" dirty="0">
                <a:effectLst/>
                <a:latin typeface="Segoe UI" panose="020B0502040204020203" pitchFamily="34" charset="0"/>
                <a:cs typeface="Segoe UI" panose="020B0502040204020203" pitchFamily="34" charset="0"/>
              </a:rPr>
            </a:br>
            <a:endParaRPr lang="en-US" sz="2400" b="0" i="0" dirty="0">
              <a:effectLst/>
              <a:latin typeface="Segoe UI" panose="020B0502040204020203" pitchFamily="34" charset="0"/>
              <a:cs typeface="Segoe UI" panose="020B0502040204020203" pitchFamily="34" charset="0"/>
            </a:endParaRPr>
          </a:p>
          <a:p>
            <a:pPr marL="285750" indent="-285750">
              <a:buFont typeface="Arial" panose="020B0604020202020204" pitchFamily="34" charset="0"/>
              <a:buChar char="•"/>
            </a:pPr>
            <a:r>
              <a:rPr lang="en-US" sz="2400" dirty="0">
                <a:latin typeface="Segoe UI" panose="020B0502040204020203" pitchFamily="34" charset="0"/>
                <a:cs typeface="Segoe UI" panose="020B0502040204020203" pitchFamily="34" charset="0"/>
              </a:rPr>
              <a:t>Further analysis on why some models are selling than the others. Identify reasons to that and look out for correlation between the dataset. </a:t>
            </a:r>
            <a:endParaRPr lang="en-US" sz="2400" b="0" i="0" dirty="0">
              <a:effectLst/>
              <a:latin typeface="Segoe UI" panose="020B0502040204020203" pitchFamily="34" charset="0"/>
              <a:cs typeface="Segoe UI" panose="020B0502040204020203" pitchFamily="34" charset="0"/>
            </a:endParaRPr>
          </a:p>
        </p:txBody>
      </p:sp>
      <p:grpSp>
        <p:nvGrpSpPr>
          <p:cNvPr id="6" name="Group 5">
            <a:extLst>
              <a:ext uri="{FF2B5EF4-FFF2-40B4-BE49-F238E27FC236}">
                <a16:creationId xmlns:a16="http://schemas.microsoft.com/office/drawing/2014/main" id="{53926F2D-3328-AC35-F43F-5788DD520A1A}"/>
              </a:ext>
              <a:ext uri="{C183D7F6-B498-43B3-948B-1728B52AA6E4}">
                <adec:decorative xmlns:adec="http://schemas.microsoft.com/office/drawing/2017/decorative" val="1"/>
              </a:ext>
            </a:extLst>
          </p:cNvPr>
          <p:cNvGrpSpPr/>
          <p:nvPr/>
        </p:nvGrpSpPr>
        <p:grpSpPr>
          <a:xfrm>
            <a:off x="7917073" y="3925455"/>
            <a:ext cx="3541486" cy="3769865"/>
            <a:chOff x="4325258" y="1229517"/>
            <a:chExt cx="3541486" cy="3769865"/>
          </a:xfrm>
        </p:grpSpPr>
        <p:sp>
          <p:nvSpPr>
            <p:cNvPr id="7" name="Diamond 6">
              <a:extLst>
                <a:ext uri="{FF2B5EF4-FFF2-40B4-BE49-F238E27FC236}">
                  <a16:creationId xmlns:a16="http://schemas.microsoft.com/office/drawing/2014/main" id="{03448BB4-3D59-8D19-B218-AAF76F0B9BB2}"/>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Diamond 8">
              <a:extLst>
                <a:ext uri="{FF2B5EF4-FFF2-40B4-BE49-F238E27FC236}">
                  <a16:creationId xmlns:a16="http://schemas.microsoft.com/office/drawing/2014/main" id="{E8115D81-34C7-E8A2-DEB7-45291A81255F}"/>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896230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pattFill prst="zigZag">
          <a:fgClr>
            <a:schemeClr val="accent3">
              <a:lumMod val="75000"/>
            </a:schemeClr>
          </a:fgClr>
          <a:bgClr>
            <a:schemeClr val="accent3">
              <a:lumMod val="50000"/>
            </a:schemeClr>
          </a:bgClr>
        </a:patt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62A21665-C64F-4BDA-B2DE-442D70605718}"/>
              </a:ext>
              <a:ext uri="{C183D7F6-B498-43B3-948B-1728B52AA6E4}">
                <adec:decorative xmlns:adec="http://schemas.microsoft.com/office/drawing/2017/decorative" val="1"/>
              </a:ext>
            </a:extLst>
          </p:cNvPr>
          <p:cNvGrpSpPr/>
          <p:nvPr/>
        </p:nvGrpSpPr>
        <p:grpSpPr>
          <a:xfrm>
            <a:off x="4325258" y="1544068"/>
            <a:ext cx="3541486" cy="3769865"/>
            <a:chOff x="4325258" y="1229517"/>
            <a:chExt cx="3541486" cy="3769865"/>
          </a:xfrm>
        </p:grpSpPr>
        <p:sp>
          <p:nvSpPr>
            <p:cNvPr id="12" name="Diamond 11">
              <a:extLst>
                <a:ext uri="{FF2B5EF4-FFF2-40B4-BE49-F238E27FC236}">
                  <a16:creationId xmlns:a16="http://schemas.microsoft.com/office/drawing/2014/main" id="{7DC8B409-5FAC-4539-B25A-26BE925A48AF}"/>
                </a:ext>
              </a:extLst>
            </p:cNvPr>
            <p:cNvSpPr/>
            <p:nvPr/>
          </p:nvSpPr>
          <p:spPr>
            <a:xfrm>
              <a:off x="4792319" y="2392018"/>
              <a:ext cx="2607364" cy="2607364"/>
            </a:xfrm>
            <a:prstGeom prst="diamond">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Diamond 12">
              <a:extLst>
                <a:ext uri="{FF2B5EF4-FFF2-40B4-BE49-F238E27FC236}">
                  <a16:creationId xmlns:a16="http://schemas.microsoft.com/office/drawing/2014/main" id="{91498E2F-539C-46D3-AF7C-BB1DAE76B114}"/>
                </a:ext>
              </a:extLst>
            </p:cNvPr>
            <p:cNvSpPr/>
            <p:nvPr/>
          </p:nvSpPr>
          <p:spPr>
            <a:xfrm>
              <a:off x="4325258" y="1229517"/>
              <a:ext cx="3541486" cy="3541486"/>
            </a:xfrm>
            <a:prstGeom prst="diamond">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5" name="Title 1">
            <a:extLst>
              <a:ext uri="{FF2B5EF4-FFF2-40B4-BE49-F238E27FC236}">
                <a16:creationId xmlns:a16="http://schemas.microsoft.com/office/drawing/2014/main" id="{FA061601-468D-486D-B8EE-42BD1BE3ADCC}"/>
              </a:ext>
            </a:extLst>
          </p:cNvPr>
          <p:cNvSpPr>
            <a:spLocks noGrp="1"/>
          </p:cNvSpPr>
          <p:nvPr>
            <p:ph type="ctrTitle"/>
          </p:nvPr>
        </p:nvSpPr>
        <p:spPr>
          <a:xfrm>
            <a:off x="1524000" y="2930403"/>
            <a:ext cx="9144000" cy="997196"/>
          </a:xfrm>
        </p:spPr>
        <p:txBody>
          <a:bodyPr lIns="0" tIns="0" rIns="0" bIns="0" anchor="ctr">
            <a:spAutoFit/>
          </a:bodyPr>
          <a:lstStyle/>
          <a:p>
            <a:r>
              <a:rPr lang="en-US" sz="7200" b="1" dirty="0">
                <a:solidFill>
                  <a:schemeClr val="bg1"/>
                </a:solidFill>
              </a:rPr>
              <a:t>Thank You</a:t>
            </a:r>
            <a:endParaRPr lang="en-US" sz="7200" dirty="0">
              <a:solidFill>
                <a:schemeClr val="accent4"/>
              </a:solidFill>
            </a:endParaRPr>
          </a:p>
        </p:txBody>
      </p:sp>
    </p:spTree>
    <p:extLst>
      <p:ext uri="{BB962C8B-B14F-4D97-AF65-F5344CB8AC3E}">
        <p14:creationId xmlns:p14="http://schemas.microsoft.com/office/powerpoint/2010/main" val="1923038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Oval 22">
            <a:extLst>
              <a:ext uri="{FF2B5EF4-FFF2-40B4-BE49-F238E27FC236}">
                <a16:creationId xmlns:a16="http://schemas.microsoft.com/office/drawing/2014/main" id="{364CFD90-D0E1-4BC3-9D8B-7503E2632C39}"/>
              </a:ext>
              <a:ext uri="{C183D7F6-B498-43B3-948B-1728B52AA6E4}">
                <adec:decorative xmlns:adec="http://schemas.microsoft.com/office/drawing/2017/decorative" val="1"/>
              </a:ext>
            </a:extLst>
          </p:cNvPr>
          <p:cNvSpPr/>
          <p:nvPr/>
        </p:nvSpPr>
        <p:spPr>
          <a:xfrm>
            <a:off x="4111626" y="1720850"/>
            <a:ext cx="3968750" cy="3968750"/>
          </a:xfrm>
          <a:prstGeom prst="ellipse">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4E3F5479-058B-4FA8-92E9-18CAB8CDC5C5}"/>
              </a:ext>
            </a:extLst>
          </p:cNvPr>
          <p:cNvSpPr txBox="1">
            <a:spLocks/>
          </p:cNvSpPr>
          <p:nvPr/>
        </p:nvSpPr>
        <p:spPr>
          <a:xfrm>
            <a:off x="228600" y="190500"/>
            <a:ext cx="11734800" cy="775597"/>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chemeClr val="tx1">
                    <a:lumMod val="75000"/>
                    <a:lumOff val="25000"/>
                  </a:schemeClr>
                </a:solidFill>
              </a:rPr>
              <a:t>Data Analysis</a:t>
            </a:r>
            <a:br>
              <a:rPr lang="en-US" sz="2800" dirty="0">
                <a:solidFill>
                  <a:schemeClr val="tx1">
                    <a:lumMod val="75000"/>
                    <a:lumOff val="25000"/>
                  </a:schemeClr>
                </a:solidFill>
              </a:rPr>
            </a:br>
            <a:r>
              <a:rPr lang="en-US" sz="2800" dirty="0">
                <a:solidFill>
                  <a:schemeClr val="tx1">
                    <a:lumMod val="75000"/>
                    <a:lumOff val="25000"/>
                  </a:schemeClr>
                </a:solidFill>
              </a:rPr>
              <a:t>Cycle</a:t>
            </a:r>
          </a:p>
        </p:txBody>
      </p: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E3ECCC05-FF78-40FA-84FF-172821D8B58A}"/>
              </a:ext>
              <a:ext uri="{C183D7F6-B498-43B3-948B-1728B52AA6E4}">
                <adec:decorative xmlns:adec="http://schemas.microsoft.com/office/drawing/2017/decorative" val="1"/>
              </a:ext>
            </a:extLst>
          </p:cNvPr>
          <p:cNvSpPr/>
          <p:nvPr/>
        </p:nvSpPr>
        <p:spPr>
          <a:xfrm>
            <a:off x="5248275" y="2857500"/>
            <a:ext cx="1695450" cy="1695450"/>
          </a:xfrm>
          <a:prstGeom prst="ellips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mj-lt"/>
              </a:rPr>
              <a:t>DAC</a:t>
            </a:r>
          </a:p>
        </p:txBody>
      </p:sp>
      <p:sp>
        <p:nvSpPr>
          <p:cNvPr id="16" name="Rectangle: Rounded Corners 15">
            <a:extLst>
              <a:ext uri="{FF2B5EF4-FFF2-40B4-BE49-F238E27FC236}">
                <a16:creationId xmlns:a16="http://schemas.microsoft.com/office/drawing/2014/main" id="{D6178536-4D8A-4FF2-BBDC-4B3E7E0FCF26}"/>
              </a:ext>
              <a:ext uri="{C183D7F6-B498-43B3-948B-1728B52AA6E4}">
                <adec:decorative xmlns:adec="http://schemas.microsoft.com/office/drawing/2017/decorative" val="1"/>
              </a:ext>
            </a:extLst>
          </p:cNvPr>
          <p:cNvSpPr/>
          <p:nvPr/>
        </p:nvSpPr>
        <p:spPr>
          <a:xfrm>
            <a:off x="6943725" y="1613877"/>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ASK</a:t>
            </a:r>
          </a:p>
        </p:txBody>
      </p:sp>
      <p:sp>
        <p:nvSpPr>
          <p:cNvPr id="15" name="Oval 14">
            <a:extLst>
              <a:ext uri="{FF2B5EF4-FFF2-40B4-BE49-F238E27FC236}">
                <a16:creationId xmlns:a16="http://schemas.microsoft.com/office/drawing/2014/main" id="{416F1356-9015-4B5C-9C64-3C1D963E5F59}"/>
              </a:ext>
              <a:ext uri="{C183D7F6-B498-43B3-948B-1728B52AA6E4}">
                <adec:decorative xmlns:adec="http://schemas.microsoft.com/office/drawing/2017/decorative" val="1"/>
              </a:ext>
            </a:extLst>
          </p:cNvPr>
          <p:cNvSpPr/>
          <p:nvPr/>
        </p:nvSpPr>
        <p:spPr>
          <a:xfrm>
            <a:off x="6832600" y="151447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Rounded Corners 18">
            <a:extLst>
              <a:ext uri="{FF2B5EF4-FFF2-40B4-BE49-F238E27FC236}">
                <a16:creationId xmlns:a16="http://schemas.microsoft.com/office/drawing/2014/main" id="{EB7F2E37-0ACF-4E8A-9C1D-EC5B65BA2906}"/>
              </a:ext>
              <a:ext uri="{C183D7F6-B498-43B3-948B-1728B52AA6E4}">
                <adec:decorative xmlns:adec="http://schemas.microsoft.com/office/drawing/2017/decorative" val="1"/>
              </a:ext>
            </a:extLst>
          </p:cNvPr>
          <p:cNvSpPr/>
          <p:nvPr/>
        </p:nvSpPr>
        <p:spPr>
          <a:xfrm>
            <a:off x="7693025" y="3334727"/>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PREPARE</a:t>
            </a:r>
          </a:p>
        </p:txBody>
      </p:sp>
      <p:sp>
        <p:nvSpPr>
          <p:cNvPr id="20" name="Oval 19">
            <a:extLst>
              <a:ext uri="{FF2B5EF4-FFF2-40B4-BE49-F238E27FC236}">
                <a16:creationId xmlns:a16="http://schemas.microsoft.com/office/drawing/2014/main" id="{88F812F5-70AF-4FBD-80D9-D59B3C456D5E}"/>
              </a:ext>
              <a:ext uri="{C183D7F6-B498-43B3-948B-1728B52AA6E4}">
                <adec:decorative xmlns:adec="http://schemas.microsoft.com/office/drawing/2017/decorative" val="1"/>
              </a:ext>
            </a:extLst>
          </p:cNvPr>
          <p:cNvSpPr/>
          <p:nvPr/>
        </p:nvSpPr>
        <p:spPr>
          <a:xfrm>
            <a:off x="7490264" y="323532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Rounded Corners 20">
            <a:extLst>
              <a:ext uri="{FF2B5EF4-FFF2-40B4-BE49-F238E27FC236}">
                <a16:creationId xmlns:a16="http://schemas.microsoft.com/office/drawing/2014/main" id="{952C5002-7E64-4069-ACA0-6876E54A9B46}"/>
              </a:ext>
              <a:ext uri="{C183D7F6-B498-43B3-948B-1728B52AA6E4}">
                <adec:decorative xmlns:adec="http://schemas.microsoft.com/office/drawing/2017/decorative" val="1"/>
              </a:ext>
            </a:extLst>
          </p:cNvPr>
          <p:cNvSpPr/>
          <p:nvPr/>
        </p:nvSpPr>
        <p:spPr>
          <a:xfrm>
            <a:off x="6943725" y="5154978"/>
            <a:ext cx="3660775" cy="740997"/>
          </a:xfrm>
          <a:prstGeom prst="roundRect">
            <a:avLst>
              <a:gd name="adj"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PROCESS</a:t>
            </a:r>
          </a:p>
        </p:txBody>
      </p:sp>
      <p:sp>
        <p:nvSpPr>
          <p:cNvPr id="22" name="Oval 21">
            <a:extLst>
              <a:ext uri="{FF2B5EF4-FFF2-40B4-BE49-F238E27FC236}">
                <a16:creationId xmlns:a16="http://schemas.microsoft.com/office/drawing/2014/main" id="{A49C5F3A-6F0D-4A0F-AE6E-92F342C22ACD}"/>
              </a:ext>
              <a:ext uri="{C183D7F6-B498-43B3-948B-1728B52AA6E4}">
                <adec:decorative xmlns:adec="http://schemas.microsoft.com/office/drawing/2017/decorative" val="1"/>
              </a:ext>
            </a:extLst>
          </p:cNvPr>
          <p:cNvSpPr/>
          <p:nvPr/>
        </p:nvSpPr>
        <p:spPr>
          <a:xfrm>
            <a:off x="6832600" y="5055576"/>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Rectangle: Rounded Corners 24">
            <a:extLst>
              <a:ext uri="{FF2B5EF4-FFF2-40B4-BE49-F238E27FC236}">
                <a16:creationId xmlns:a16="http://schemas.microsoft.com/office/drawing/2014/main" id="{94A75A79-A67A-4A23-8588-7FC5EB9A5183}"/>
              </a:ext>
              <a:ext uri="{C183D7F6-B498-43B3-948B-1728B52AA6E4}">
                <adec:decorative xmlns:adec="http://schemas.microsoft.com/office/drawing/2017/decorative" val="1"/>
              </a:ext>
            </a:extLst>
          </p:cNvPr>
          <p:cNvSpPr/>
          <p:nvPr/>
        </p:nvSpPr>
        <p:spPr>
          <a:xfrm>
            <a:off x="1587500" y="1613877"/>
            <a:ext cx="3660775" cy="740997"/>
          </a:xfrm>
          <a:prstGeom prst="roundRect">
            <a:avLst>
              <a:gd name="adj" fmla="val 50000"/>
            </a:avLst>
          </a:prstGeom>
          <a:solidFill>
            <a:srgbClr val="11AE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ACT</a:t>
            </a:r>
          </a:p>
        </p:txBody>
      </p:sp>
      <p:sp>
        <p:nvSpPr>
          <p:cNvPr id="26" name="Oval 25">
            <a:extLst>
              <a:ext uri="{FF2B5EF4-FFF2-40B4-BE49-F238E27FC236}">
                <a16:creationId xmlns:a16="http://schemas.microsoft.com/office/drawing/2014/main" id="{BBC62739-FA35-49F8-8929-743B31F55A69}"/>
              </a:ext>
              <a:ext uri="{C183D7F6-B498-43B3-948B-1728B52AA6E4}">
                <adec:decorative xmlns:adec="http://schemas.microsoft.com/office/drawing/2017/decorative" val="1"/>
              </a:ext>
            </a:extLst>
          </p:cNvPr>
          <p:cNvSpPr/>
          <p:nvPr/>
        </p:nvSpPr>
        <p:spPr>
          <a:xfrm>
            <a:off x="4419600" y="1514475"/>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Rounded Corners 26">
            <a:extLst>
              <a:ext uri="{FF2B5EF4-FFF2-40B4-BE49-F238E27FC236}">
                <a16:creationId xmlns:a16="http://schemas.microsoft.com/office/drawing/2014/main" id="{71BB375D-5EE6-4428-9817-2C7DB6B94332}"/>
              </a:ext>
              <a:ext uri="{C183D7F6-B498-43B3-948B-1728B52AA6E4}">
                <adec:decorative xmlns:adec="http://schemas.microsoft.com/office/drawing/2017/decorative" val="1"/>
              </a:ext>
            </a:extLst>
          </p:cNvPr>
          <p:cNvSpPr/>
          <p:nvPr/>
        </p:nvSpPr>
        <p:spPr>
          <a:xfrm>
            <a:off x="838200" y="3334727"/>
            <a:ext cx="3660775" cy="740997"/>
          </a:xfrm>
          <a:prstGeom prst="roundRect">
            <a:avLst>
              <a:gd name="adj" fmla="val 50000"/>
            </a:avLst>
          </a:prstGeom>
          <a:solidFill>
            <a:srgbClr val="F59F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SHARE</a:t>
            </a:r>
          </a:p>
        </p:txBody>
      </p:sp>
      <p:sp>
        <p:nvSpPr>
          <p:cNvPr id="28" name="Oval 27">
            <a:extLst>
              <a:ext uri="{FF2B5EF4-FFF2-40B4-BE49-F238E27FC236}">
                <a16:creationId xmlns:a16="http://schemas.microsoft.com/office/drawing/2014/main" id="{B3A511B7-C7F3-4107-9962-1E10D2E087DD}"/>
              </a:ext>
              <a:ext uri="{C183D7F6-B498-43B3-948B-1728B52AA6E4}">
                <adec:decorative xmlns:adec="http://schemas.microsoft.com/office/drawing/2017/decorative" val="1"/>
              </a:ext>
            </a:extLst>
          </p:cNvPr>
          <p:cNvSpPr/>
          <p:nvPr/>
        </p:nvSpPr>
        <p:spPr>
          <a:xfrm>
            <a:off x="3670300" y="3235325"/>
            <a:ext cx="939800" cy="939800"/>
          </a:xfrm>
          <a:prstGeom prst="ellipse">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Rounded Corners 28">
            <a:extLst>
              <a:ext uri="{FF2B5EF4-FFF2-40B4-BE49-F238E27FC236}">
                <a16:creationId xmlns:a16="http://schemas.microsoft.com/office/drawing/2014/main" id="{D4D7D4B6-62C2-45AB-89A5-3A41DA021FD2}"/>
              </a:ext>
              <a:ext uri="{C183D7F6-B498-43B3-948B-1728B52AA6E4}">
                <adec:decorative xmlns:adec="http://schemas.microsoft.com/office/drawing/2017/decorative" val="1"/>
              </a:ext>
            </a:extLst>
          </p:cNvPr>
          <p:cNvSpPr/>
          <p:nvPr/>
        </p:nvSpPr>
        <p:spPr>
          <a:xfrm>
            <a:off x="1587500" y="5154978"/>
            <a:ext cx="3660775" cy="740997"/>
          </a:xfrm>
          <a:prstGeom prst="roundRect">
            <a:avLst>
              <a:gd name="adj"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t>ANALYZE</a:t>
            </a:r>
          </a:p>
        </p:txBody>
      </p:sp>
      <p:sp>
        <p:nvSpPr>
          <p:cNvPr id="30" name="Oval 29">
            <a:extLst>
              <a:ext uri="{FF2B5EF4-FFF2-40B4-BE49-F238E27FC236}">
                <a16:creationId xmlns:a16="http://schemas.microsoft.com/office/drawing/2014/main" id="{83902602-D4BC-4D44-AC14-BB55A86C5D06}"/>
              </a:ext>
              <a:ext uri="{C183D7F6-B498-43B3-948B-1728B52AA6E4}">
                <adec:decorative xmlns:adec="http://schemas.microsoft.com/office/drawing/2017/decorative" val="1"/>
              </a:ext>
            </a:extLst>
          </p:cNvPr>
          <p:cNvSpPr/>
          <p:nvPr/>
        </p:nvSpPr>
        <p:spPr>
          <a:xfrm>
            <a:off x="4419600" y="5055576"/>
            <a:ext cx="939800" cy="939800"/>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1" name="Group 30" descr="Icons of bar chart and line graph.">
            <a:extLst>
              <a:ext uri="{FF2B5EF4-FFF2-40B4-BE49-F238E27FC236}">
                <a16:creationId xmlns:a16="http://schemas.microsoft.com/office/drawing/2014/main" id="{044C3643-8A0E-47C1-BEB8-C73203B5E58D}"/>
              </a:ext>
            </a:extLst>
          </p:cNvPr>
          <p:cNvGrpSpPr/>
          <p:nvPr/>
        </p:nvGrpSpPr>
        <p:grpSpPr>
          <a:xfrm>
            <a:off x="3950006" y="3526224"/>
            <a:ext cx="347679" cy="347679"/>
            <a:chOff x="4319588" y="2492375"/>
            <a:chExt cx="287338" cy="287338"/>
          </a:xfrm>
          <a:solidFill>
            <a:schemeClr val="bg1"/>
          </a:solidFill>
        </p:grpSpPr>
        <p:sp>
          <p:nvSpPr>
            <p:cNvPr id="32" name="Freeform 372">
              <a:extLst>
                <a:ext uri="{FF2B5EF4-FFF2-40B4-BE49-F238E27FC236}">
                  <a16:creationId xmlns:a16="http://schemas.microsoft.com/office/drawing/2014/main" id="{56E8F5A5-5318-470B-8F42-337C264086AA}"/>
                </a:ext>
              </a:extLst>
            </p:cNvPr>
            <p:cNvSpPr>
              <a:spLocks/>
            </p:cNvSpPr>
            <p:nvPr/>
          </p:nvSpPr>
          <p:spPr bwMode="auto">
            <a:xfrm>
              <a:off x="4319588" y="2587625"/>
              <a:ext cx="287338" cy="192088"/>
            </a:xfrm>
            <a:custGeom>
              <a:avLst/>
              <a:gdLst>
                <a:gd name="T0" fmla="*/ 843 w 904"/>
                <a:gd name="T1" fmla="*/ 572 h 602"/>
                <a:gd name="T2" fmla="*/ 843 w 904"/>
                <a:gd name="T3" fmla="*/ 12 h 602"/>
                <a:gd name="T4" fmla="*/ 841 w 904"/>
                <a:gd name="T5" fmla="*/ 7 h 602"/>
                <a:gd name="T6" fmla="*/ 836 w 904"/>
                <a:gd name="T7" fmla="*/ 3 h 602"/>
                <a:gd name="T8" fmla="*/ 831 w 904"/>
                <a:gd name="T9" fmla="*/ 1 h 602"/>
                <a:gd name="T10" fmla="*/ 708 w 904"/>
                <a:gd name="T11" fmla="*/ 0 h 602"/>
                <a:gd name="T12" fmla="*/ 702 w 904"/>
                <a:gd name="T13" fmla="*/ 2 h 602"/>
                <a:gd name="T14" fmla="*/ 697 w 904"/>
                <a:gd name="T15" fmla="*/ 5 h 602"/>
                <a:gd name="T16" fmla="*/ 694 w 904"/>
                <a:gd name="T17" fmla="*/ 9 h 602"/>
                <a:gd name="T18" fmla="*/ 693 w 904"/>
                <a:gd name="T19" fmla="*/ 16 h 602"/>
                <a:gd name="T20" fmla="*/ 632 w 904"/>
                <a:gd name="T21" fmla="*/ 572 h 602"/>
                <a:gd name="T22" fmla="*/ 632 w 904"/>
                <a:gd name="T23" fmla="*/ 283 h 602"/>
                <a:gd name="T24" fmla="*/ 630 w 904"/>
                <a:gd name="T25" fmla="*/ 277 h 602"/>
                <a:gd name="T26" fmla="*/ 626 w 904"/>
                <a:gd name="T27" fmla="*/ 274 h 602"/>
                <a:gd name="T28" fmla="*/ 621 w 904"/>
                <a:gd name="T29" fmla="*/ 271 h 602"/>
                <a:gd name="T30" fmla="*/ 497 w 904"/>
                <a:gd name="T31" fmla="*/ 271 h 602"/>
                <a:gd name="T32" fmla="*/ 491 w 904"/>
                <a:gd name="T33" fmla="*/ 272 h 602"/>
                <a:gd name="T34" fmla="*/ 487 w 904"/>
                <a:gd name="T35" fmla="*/ 275 h 602"/>
                <a:gd name="T36" fmla="*/ 483 w 904"/>
                <a:gd name="T37" fmla="*/ 281 h 602"/>
                <a:gd name="T38" fmla="*/ 482 w 904"/>
                <a:gd name="T39" fmla="*/ 286 h 602"/>
                <a:gd name="T40" fmla="*/ 421 w 904"/>
                <a:gd name="T41" fmla="*/ 572 h 602"/>
                <a:gd name="T42" fmla="*/ 421 w 904"/>
                <a:gd name="T43" fmla="*/ 193 h 602"/>
                <a:gd name="T44" fmla="*/ 419 w 904"/>
                <a:gd name="T45" fmla="*/ 187 h 602"/>
                <a:gd name="T46" fmla="*/ 415 w 904"/>
                <a:gd name="T47" fmla="*/ 183 h 602"/>
                <a:gd name="T48" fmla="*/ 409 w 904"/>
                <a:gd name="T49" fmla="*/ 181 h 602"/>
                <a:gd name="T50" fmla="*/ 286 w 904"/>
                <a:gd name="T51" fmla="*/ 181 h 602"/>
                <a:gd name="T52" fmla="*/ 281 w 904"/>
                <a:gd name="T53" fmla="*/ 182 h 602"/>
                <a:gd name="T54" fmla="*/ 275 w 904"/>
                <a:gd name="T55" fmla="*/ 185 h 602"/>
                <a:gd name="T56" fmla="*/ 272 w 904"/>
                <a:gd name="T57" fmla="*/ 190 h 602"/>
                <a:gd name="T58" fmla="*/ 271 w 904"/>
                <a:gd name="T59" fmla="*/ 196 h 602"/>
                <a:gd name="T60" fmla="*/ 211 w 904"/>
                <a:gd name="T61" fmla="*/ 572 h 602"/>
                <a:gd name="T62" fmla="*/ 211 w 904"/>
                <a:gd name="T63" fmla="*/ 404 h 602"/>
                <a:gd name="T64" fmla="*/ 209 w 904"/>
                <a:gd name="T65" fmla="*/ 399 h 602"/>
                <a:gd name="T66" fmla="*/ 205 w 904"/>
                <a:gd name="T67" fmla="*/ 394 h 602"/>
                <a:gd name="T68" fmla="*/ 199 w 904"/>
                <a:gd name="T69" fmla="*/ 392 h 602"/>
                <a:gd name="T70" fmla="*/ 76 w 904"/>
                <a:gd name="T71" fmla="*/ 391 h 602"/>
                <a:gd name="T72" fmla="*/ 69 w 904"/>
                <a:gd name="T73" fmla="*/ 392 h 602"/>
                <a:gd name="T74" fmla="*/ 65 w 904"/>
                <a:gd name="T75" fmla="*/ 396 h 602"/>
                <a:gd name="T76" fmla="*/ 62 w 904"/>
                <a:gd name="T77" fmla="*/ 401 h 602"/>
                <a:gd name="T78" fmla="*/ 61 w 904"/>
                <a:gd name="T79" fmla="*/ 406 h 602"/>
                <a:gd name="T80" fmla="*/ 15 w 904"/>
                <a:gd name="T81" fmla="*/ 572 h 602"/>
                <a:gd name="T82" fmla="*/ 9 w 904"/>
                <a:gd name="T83" fmla="*/ 573 h 602"/>
                <a:gd name="T84" fmla="*/ 5 w 904"/>
                <a:gd name="T85" fmla="*/ 577 h 602"/>
                <a:gd name="T86" fmla="*/ 2 w 904"/>
                <a:gd name="T87" fmla="*/ 581 h 602"/>
                <a:gd name="T88" fmla="*/ 0 w 904"/>
                <a:gd name="T89" fmla="*/ 587 h 602"/>
                <a:gd name="T90" fmla="*/ 2 w 904"/>
                <a:gd name="T91" fmla="*/ 593 h 602"/>
                <a:gd name="T92" fmla="*/ 5 w 904"/>
                <a:gd name="T93" fmla="*/ 598 h 602"/>
                <a:gd name="T94" fmla="*/ 9 w 904"/>
                <a:gd name="T95" fmla="*/ 601 h 602"/>
                <a:gd name="T96" fmla="*/ 15 w 904"/>
                <a:gd name="T97" fmla="*/ 602 h 602"/>
                <a:gd name="T98" fmla="*/ 196 w 904"/>
                <a:gd name="T99" fmla="*/ 602 h 602"/>
                <a:gd name="T100" fmla="*/ 406 w 904"/>
                <a:gd name="T101" fmla="*/ 602 h 602"/>
                <a:gd name="T102" fmla="*/ 617 w 904"/>
                <a:gd name="T103" fmla="*/ 602 h 602"/>
                <a:gd name="T104" fmla="*/ 828 w 904"/>
                <a:gd name="T105" fmla="*/ 602 h 602"/>
                <a:gd name="T106" fmla="*/ 891 w 904"/>
                <a:gd name="T107" fmla="*/ 602 h 602"/>
                <a:gd name="T108" fmla="*/ 896 w 904"/>
                <a:gd name="T109" fmla="*/ 600 h 602"/>
                <a:gd name="T110" fmla="*/ 901 w 904"/>
                <a:gd name="T111" fmla="*/ 596 h 602"/>
                <a:gd name="T112" fmla="*/ 903 w 904"/>
                <a:gd name="T113" fmla="*/ 591 h 602"/>
                <a:gd name="T114" fmla="*/ 903 w 904"/>
                <a:gd name="T115" fmla="*/ 584 h 602"/>
                <a:gd name="T116" fmla="*/ 901 w 904"/>
                <a:gd name="T117" fmla="*/ 579 h 602"/>
                <a:gd name="T118" fmla="*/ 896 w 904"/>
                <a:gd name="T119" fmla="*/ 575 h 602"/>
                <a:gd name="T120" fmla="*/ 891 w 904"/>
                <a:gd name="T121" fmla="*/ 572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04" h="602">
                  <a:moveTo>
                    <a:pt x="889" y="572"/>
                  </a:moveTo>
                  <a:lnTo>
                    <a:pt x="843" y="572"/>
                  </a:lnTo>
                  <a:lnTo>
                    <a:pt x="843" y="16"/>
                  </a:lnTo>
                  <a:lnTo>
                    <a:pt x="843" y="12"/>
                  </a:lnTo>
                  <a:lnTo>
                    <a:pt x="842" y="9"/>
                  </a:lnTo>
                  <a:lnTo>
                    <a:pt x="841" y="7"/>
                  </a:lnTo>
                  <a:lnTo>
                    <a:pt x="838" y="5"/>
                  </a:lnTo>
                  <a:lnTo>
                    <a:pt x="836" y="3"/>
                  </a:lnTo>
                  <a:lnTo>
                    <a:pt x="834" y="2"/>
                  </a:lnTo>
                  <a:lnTo>
                    <a:pt x="831" y="1"/>
                  </a:lnTo>
                  <a:lnTo>
                    <a:pt x="828" y="1"/>
                  </a:lnTo>
                  <a:lnTo>
                    <a:pt x="708" y="0"/>
                  </a:lnTo>
                  <a:lnTo>
                    <a:pt x="704" y="1"/>
                  </a:lnTo>
                  <a:lnTo>
                    <a:pt x="702" y="2"/>
                  </a:lnTo>
                  <a:lnTo>
                    <a:pt x="699" y="3"/>
                  </a:lnTo>
                  <a:lnTo>
                    <a:pt x="697" y="5"/>
                  </a:lnTo>
                  <a:lnTo>
                    <a:pt x="695" y="7"/>
                  </a:lnTo>
                  <a:lnTo>
                    <a:pt x="694" y="9"/>
                  </a:lnTo>
                  <a:lnTo>
                    <a:pt x="693" y="12"/>
                  </a:lnTo>
                  <a:lnTo>
                    <a:pt x="693" y="16"/>
                  </a:lnTo>
                  <a:lnTo>
                    <a:pt x="693" y="572"/>
                  </a:lnTo>
                  <a:lnTo>
                    <a:pt x="632" y="572"/>
                  </a:lnTo>
                  <a:lnTo>
                    <a:pt x="632" y="286"/>
                  </a:lnTo>
                  <a:lnTo>
                    <a:pt x="632" y="283"/>
                  </a:lnTo>
                  <a:lnTo>
                    <a:pt x="631" y="281"/>
                  </a:lnTo>
                  <a:lnTo>
                    <a:pt x="630" y="277"/>
                  </a:lnTo>
                  <a:lnTo>
                    <a:pt x="628" y="275"/>
                  </a:lnTo>
                  <a:lnTo>
                    <a:pt x="626" y="274"/>
                  </a:lnTo>
                  <a:lnTo>
                    <a:pt x="623" y="272"/>
                  </a:lnTo>
                  <a:lnTo>
                    <a:pt x="621" y="271"/>
                  </a:lnTo>
                  <a:lnTo>
                    <a:pt x="617" y="271"/>
                  </a:lnTo>
                  <a:lnTo>
                    <a:pt x="497" y="271"/>
                  </a:lnTo>
                  <a:lnTo>
                    <a:pt x="494" y="271"/>
                  </a:lnTo>
                  <a:lnTo>
                    <a:pt x="491" y="272"/>
                  </a:lnTo>
                  <a:lnTo>
                    <a:pt x="489" y="274"/>
                  </a:lnTo>
                  <a:lnTo>
                    <a:pt x="487" y="275"/>
                  </a:lnTo>
                  <a:lnTo>
                    <a:pt x="484" y="277"/>
                  </a:lnTo>
                  <a:lnTo>
                    <a:pt x="483" y="281"/>
                  </a:lnTo>
                  <a:lnTo>
                    <a:pt x="482" y="283"/>
                  </a:lnTo>
                  <a:lnTo>
                    <a:pt x="482" y="286"/>
                  </a:lnTo>
                  <a:lnTo>
                    <a:pt x="482" y="572"/>
                  </a:lnTo>
                  <a:lnTo>
                    <a:pt x="421" y="572"/>
                  </a:lnTo>
                  <a:lnTo>
                    <a:pt x="421" y="196"/>
                  </a:lnTo>
                  <a:lnTo>
                    <a:pt x="421" y="193"/>
                  </a:lnTo>
                  <a:lnTo>
                    <a:pt x="420" y="190"/>
                  </a:lnTo>
                  <a:lnTo>
                    <a:pt x="419" y="187"/>
                  </a:lnTo>
                  <a:lnTo>
                    <a:pt x="417" y="185"/>
                  </a:lnTo>
                  <a:lnTo>
                    <a:pt x="415" y="183"/>
                  </a:lnTo>
                  <a:lnTo>
                    <a:pt x="413" y="182"/>
                  </a:lnTo>
                  <a:lnTo>
                    <a:pt x="409" y="181"/>
                  </a:lnTo>
                  <a:lnTo>
                    <a:pt x="406" y="181"/>
                  </a:lnTo>
                  <a:lnTo>
                    <a:pt x="286" y="181"/>
                  </a:lnTo>
                  <a:lnTo>
                    <a:pt x="283" y="181"/>
                  </a:lnTo>
                  <a:lnTo>
                    <a:pt x="281" y="182"/>
                  </a:lnTo>
                  <a:lnTo>
                    <a:pt x="277" y="183"/>
                  </a:lnTo>
                  <a:lnTo>
                    <a:pt x="275" y="185"/>
                  </a:lnTo>
                  <a:lnTo>
                    <a:pt x="273" y="187"/>
                  </a:lnTo>
                  <a:lnTo>
                    <a:pt x="272" y="190"/>
                  </a:lnTo>
                  <a:lnTo>
                    <a:pt x="271" y="193"/>
                  </a:lnTo>
                  <a:lnTo>
                    <a:pt x="271" y="196"/>
                  </a:lnTo>
                  <a:lnTo>
                    <a:pt x="271" y="572"/>
                  </a:lnTo>
                  <a:lnTo>
                    <a:pt x="211" y="572"/>
                  </a:lnTo>
                  <a:lnTo>
                    <a:pt x="211" y="406"/>
                  </a:lnTo>
                  <a:lnTo>
                    <a:pt x="211" y="404"/>
                  </a:lnTo>
                  <a:lnTo>
                    <a:pt x="210" y="401"/>
                  </a:lnTo>
                  <a:lnTo>
                    <a:pt x="209" y="399"/>
                  </a:lnTo>
                  <a:lnTo>
                    <a:pt x="207" y="396"/>
                  </a:lnTo>
                  <a:lnTo>
                    <a:pt x="205" y="394"/>
                  </a:lnTo>
                  <a:lnTo>
                    <a:pt x="201" y="393"/>
                  </a:lnTo>
                  <a:lnTo>
                    <a:pt x="199" y="392"/>
                  </a:lnTo>
                  <a:lnTo>
                    <a:pt x="196" y="391"/>
                  </a:lnTo>
                  <a:lnTo>
                    <a:pt x="76" y="391"/>
                  </a:lnTo>
                  <a:lnTo>
                    <a:pt x="73" y="392"/>
                  </a:lnTo>
                  <a:lnTo>
                    <a:pt x="69" y="392"/>
                  </a:lnTo>
                  <a:lnTo>
                    <a:pt x="67" y="394"/>
                  </a:lnTo>
                  <a:lnTo>
                    <a:pt x="65" y="396"/>
                  </a:lnTo>
                  <a:lnTo>
                    <a:pt x="63" y="399"/>
                  </a:lnTo>
                  <a:lnTo>
                    <a:pt x="62" y="401"/>
                  </a:lnTo>
                  <a:lnTo>
                    <a:pt x="61" y="404"/>
                  </a:lnTo>
                  <a:lnTo>
                    <a:pt x="61" y="406"/>
                  </a:lnTo>
                  <a:lnTo>
                    <a:pt x="61" y="572"/>
                  </a:lnTo>
                  <a:lnTo>
                    <a:pt x="15" y="572"/>
                  </a:lnTo>
                  <a:lnTo>
                    <a:pt x="13" y="572"/>
                  </a:lnTo>
                  <a:lnTo>
                    <a:pt x="9" y="573"/>
                  </a:lnTo>
                  <a:lnTo>
                    <a:pt x="7" y="575"/>
                  </a:lnTo>
                  <a:lnTo>
                    <a:pt x="5" y="577"/>
                  </a:lnTo>
                  <a:lnTo>
                    <a:pt x="3" y="579"/>
                  </a:lnTo>
                  <a:lnTo>
                    <a:pt x="2" y="581"/>
                  </a:lnTo>
                  <a:lnTo>
                    <a:pt x="1" y="584"/>
                  </a:lnTo>
                  <a:lnTo>
                    <a:pt x="0" y="587"/>
                  </a:lnTo>
                  <a:lnTo>
                    <a:pt x="1" y="591"/>
                  </a:lnTo>
                  <a:lnTo>
                    <a:pt x="2" y="593"/>
                  </a:lnTo>
                  <a:lnTo>
                    <a:pt x="3" y="596"/>
                  </a:lnTo>
                  <a:lnTo>
                    <a:pt x="5" y="598"/>
                  </a:lnTo>
                  <a:lnTo>
                    <a:pt x="7" y="600"/>
                  </a:lnTo>
                  <a:lnTo>
                    <a:pt x="9" y="601"/>
                  </a:lnTo>
                  <a:lnTo>
                    <a:pt x="13" y="602"/>
                  </a:lnTo>
                  <a:lnTo>
                    <a:pt x="15" y="602"/>
                  </a:lnTo>
                  <a:lnTo>
                    <a:pt x="76" y="602"/>
                  </a:lnTo>
                  <a:lnTo>
                    <a:pt x="196" y="602"/>
                  </a:lnTo>
                  <a:lnTo>
                    <a:pt x="286" y="602"/>
                  </a:lnTo>
                  <a:lnTo>
                    <a:pt x="406" y="602"/>
                  </a:lnTo>
                  <a:lnTo>
                    <a:pt x="497" y="602"/>
                  </a:lnTo>
                  <a:lnTo>
                    <a:pt x="617" y="602"/>
                  </a:lnTo>
                  <a:lnTo>
                    <a:pt x="708" y="602"/>
                  </a:lnTo>
                  <a:lnTo>
                    <a:pt x="828" y="602"/>
                  </a:lnTo>
                  <a:lnTo>
                    <a:pt x="889" y="602"/>
                  </a:lnTo>
                  <a:lnTo>
                    <a:pt x="891" y="602"/>
                  </a:lnTo>
                  <a:lnTo>
                    <a:pt x="894" y="601"/>
                  </a:lnTo>
                  <a:lnTo>
                    <a:pt x="896" y="600"/>
                  </a:lnTo>
                  <a:lnTo>
                    <a:pt x="898" y="598"/>
                  </a:lnTo>
                  <a:lnTo>
                    <a:pt x="901" y="596"/>
                  </a:lnTo>
                  <a:lnTo>
                    <a:pt x="902" y="593"/>
                  </a:lnTo>
                  <a:lnTo>
                    <a:pt x="903" y="591"/>
                  </a:lnTo>
                  <a:lnTo>
                    <a:pt x="904" y="587"/>
                  </a:lnTo>
                  <a:lnTo>
                    <a:pt x="903" y="584"/>
                  </a:lnTo>
                  <a:lnTo>
                    <a:pt x="902" y="581"/>
                  </a:lnTo>
                  <a:lnTo>
                    <a:pt x="901" y="579"/>
                  </a:lnTo>
                  <a:lnTo>
                    <a:pt x="898" y="577"/>
                  </a:lnTo>
                  <a:lnTo>
                    <a:pt x="896" y="575"/>
                  </a:lnTo>
                  <a:lnTo>
                    <a:pt x="894" y="573"/>
                  </a:lnTo>
                  <a:lnTo>
                    <a:pt x="891" y="572"/>
                  </a:lnTo>
                  <a:lnTo>
                    <a:pt x="889" y="57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3" name="Freeform 373">
              <a:extLst>
                <a:ext uri="{FF2B5EF4-FFF2-40B4-BE49-F238E27FC236}">
                  <a16:creationId xmlns:a16="http://schemas.microsoft.com/office/drawing/2014/main" id="{6AA1356D-8F1B-4281-BEC5-5B4EBF7467B1}"/>
                </a:ext>
              </a:extLst>
            </p:cNvPr>
            <p:cNvSpPr>
              <a:spLocks/>
            </p:cNvSpPr>
            <p:nvPr/>
          </p:nvSpPr>
          <p:spPr bwMode="auto">
            <a:xfrm>
              <a:off x="4338638" y="2492375"/>
              <a:ext cx="252413" cy="157163"/>
            </a:xfrm>
            <a:custGeom>
              <a:avLst/>
              <a:gdLst>
                <a:gd name="T0" fmla="*/ 77 w 797"/>
                <a:gd name="T1" fmla="*/ 494 h 497"/>
                <a:gd name="T2" fmla="*/ 97 w 797"/>
                <a:gd name="T3" fmla="*/ 483 h 497"/>
                <a:gd name="T4" fmla="*/ 112 w 797"/>
                <a:gd name="T5" fmla="*/ 466 h 497"/>
                <a:gd name="T6" fmla="*/ 120 w 797"/>
                <a:gd name="T7" fmla="*/ 443 h 497"/>
                <a:gd name="T8" fmla="*/ 116 w 797"/>
                <a:gd name="T9" fmla="*/ 416 h 497"/>
                <a:gd name="T10" fmla="*/ 267 w 797"/>
                <a:gd name="T11" fmla="*/ 298 h 497"/>
                <a:gd name="T12" fmla="*/ 300 w 797"/>
                <a:gd name="T13" fmla="*/ 299 h 497"/>
                <a:gd name="T14" fmla="*/ 325 w 797"/>
                <a:gd name="T15" fmla="*/ 287 h 497"/>
                <a:gd name="T16" fmla="*/ 451 w 797"/>
                <a:gd name="T17" fmla="*/ 327 h 497"/>
                <a:gd name="T18" fmla="*/ 454 w 797"/>
                <a:gd name="T19" fmla="*/ 349 h 497"/>
                <a:gd name="T20" fmla="*/ 464 w 797"/>
                <a:gd name="T21" fmla="*/ 369 h 497"/>
                <a:gd name="T22" fmla="*/ 482 w 797"/>
                <a:gd name="T23" fmla="*/ 384 h 497"/>
                <a:gd name="T24" fmla="*/ 505 w 797"/>
                <a:gd name="T25" fmla="*/ 391 h 497"/>
                <a:gd name="T26" fmla="*/ 529 w 797"/>
                <a:gd name="T27" fmla="*/ 389 h 497"/>
                <a:gd name="T28" fmla="*/ 550 w 797"/>
                <a:gd name="T29" fmla="*/ 378 h 497"/>
                <a:gd name="T30" fmla="*/ 564 w 797"/>
                <a:gd name="T31" fmla="*/ 360 h 497"/>
                <a:gd name="T32" fmla="*/ 571 w 797"/>
                <a:gd name="T33" fmla="*/ 337 h 497"/>
                <a:gd name="T34" fmla="*/ 565 w 797"/>
                <a:gd name="T35" fmla="*/ 304 h 497"/>
                <a:gd name="T36" fmla="*/ 724 w 797"/>
                <a:gd name="T37" fmla="*/ 119 h 497"/>
                <a:gd name="T38" fmla="*/ 750 w 797"/>
                <a:gd name="T39" fmla="*/ 119 h 497"/>
                <a:gd name="T40" fmla="*/ 771 w 797"/>
                <a:gd name="T41" fmla="*/ 110 h 497"/>
                <a:gd name="T42" fmla="*/ 787 w 797"/>
                <a:gd name="T43" fmla="*/ 94 h 497"/>
                <a:gd name="T44" fmla="*/ 796 w 797"/>
                <a:gd name="T45" fmla="*/ 72 h 497"/>
                <a:gd name="T46" fmla="*/ 796 w 797"/>
                <a:gd name="T47" fmla="*/ 48 h 497"/>
                <a:gd name="T48" fmla="*/ 787 w 797"/>
                <a:gd name="T49" fmla="*/ 27 h 497"/>
                <a:gd name="T50" fmla="*/ 771 w 797"/>
                <a:gd name="T51" fmla="*/ 10 h 497"/>
                <a:gd name="T52" fmla="*/ 750 w 797"/>
                <a:gd name="T53" fmla="*/ 1 h 497"/>
                <a:gd name="T54" fmla="*/ 725 w 797"/>
                <a:gd name="T55" fmla="*/ 1 h 497"/>
                <a:gd name="T56" fmla="*/ 703 w 797"/>
                <a:gd name="T57" fmla="*/ 10 h 497"/>
                <a:gd name="T58" fmla="*/ 687 w 797"/>
                <a:gd name="T59" fmla="*/ 27 h 497"/>
                <a:gd name="T60" fmla="*/ 678 w 797"/>
                <a:gd name="T61" fmla="*/ 48 h 497"/>
                <a:gd name="T62" fmla="*/ 680 w 797"/>
                <a:gd name="T63" fmla="*/ 79 h 497"/>
                <a:gd name="T64" fmla="*/ 531 w 797"/>
                <a:gd name="T65" fmla="*/ 275 h 497"/>
                <a:gd name="T66" fmla="*/ 504 w 797"/>
                <a:gd name="T67" fmla="*/ 272 h 497"/>
                <a:gd name="T68" fmla="*/ 478 w 797"/>
                <a:gd name="T69" fmla="*/ 281 h 497"/>
                <a:gd name="T70" fmla="*/ 345 w 797"/>
                <a:gd name="T71" fmla="*/ 248 h 497"/>
                <a:gd name="T72" fmla="*/ 344 w 797"/>
                <a:gd name="T73" fmla="*/ 229 h 497"/>
                <a:gd name="T74" fmla="*/ 336 w 797"/>
                <a:gd name="T75" fmla="*/ 207 h 497"/>
                <a:gd name="T76" fmla="*/ 319 w 797"/>
                <a:gd name="T77" fmla="*/ 191 h 497"/>
                <a:gd name="T78" fmla="*/ 298 w 797"/>
                <a:gd name="T79" fmla="*/ 181 h 497"/>
                <a:gd name="T80" fmla="*/ 273 w 797"/>
                <a:gd name="T81" fmla="*/ 181 h 497"/>
                <a:gd name="T82" fmla="*/ 252 w 797"/>
                <a:gd name="T83" fmla="*/ 191 h 497"/>
                <a:gd name="T84" fmla="*/ 236 w 797"/>
                <a:gd name="T85" fmla="*/ 207 h 497"/>
                <a:gd name="T86" fmla="*/ 226 w 797"/>
                <a:gd name="T87" fmla="*/ 229 h 497"/>
                <a:gd name="T88" fmla="*/ 227 w 797"/>
                <a:gd name="T89" fmla="*/ 254 h 497"/>
                <a:gd name="T90" fmla="*/ 86 w 797"/>
                <a:gd name="T91" fmla="*/ 382 h 497"/>
                <a:gd name="T92" fmla="*/ 53 w 797"/>
                <a:gd name="T93" fmla="*/ 377 h 497"/>
                <a:gd name="T94" fmla="*/ 31 w 797"/>
                <a:gd name="T95" fmla="*/ 383 h 497"/>
                <a:gd name="T96" fmla="*/ 13 w 797"/>
                <a:gd name="T97" fmla="*/ 398 h 497"/>
                <a:gd name="T98" fmla="*/ 2 w 797"/>
                <a:gd name="T99" fmla="*/ 419 h 497"/>
                <a:gd name="T100" fmla="*/ 0 w 797"/>
                <a:gd name="T101" fmla="*/ 443 h 497"/>
                <a:gd name="T102" fmla="*/ 6 w 797"/>
                <a:gd name="T103" fmla="*/ 466 h 497"/>
                <a:gd name="T104" fmla="*/ 21 w 797"/>
                <a:gd name="T105" fmla="*/ 483 h 497"/>
                <a:gd name="T106" fmla="*/ 42 w 797"/>
                <a:gd name="T107" fmla="*/ 494 h 4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97" h="497">
                  <a:moveTo>
                    <a:pt x="60" y="497"/>
                  </a:moveTo>
                  <a:lnTo>
                    <a:pt x="65" y="497"/>
                  </a:lnTo>
                  <a:lnTo>
                    <a:pt x="72" y="496"/>
                  </a:lnTo>
                  <a:lnTo>
                    <a:pt x="77" y="494"/>
                  </a:lnTo>
                  <a:lnTo>
                    <a:pt x="83" y="493"/>
                  </a:lnTo>
                  <a:lnTo>
                    <a:pt x="89" y="489"/>
                  </a:lnTo>
                  <a:lnTo>
                    <a:pt x="93" y="486"/>
                  </a:lnTo>
                  <a:lnTo>
                    <a:pt x="97" y="483"/>
                  </a:lnTo>
                  <a:lnTo>
                    <a:pt x="102" y="480"/>
                  </a:lnTo>
                  <a:lnTo>
                    <a:pt x="106" y="475"/>
                  </a:lnTo>
                  <a:lnTo>
                    <a:pt x="109" y="470"/>
                  </a:lnTo>
                  <a:lnTo>
                    <a:pt x="112" y="466"/>
                  </a:lnTo>
                  <a:lnTo>
                    <a:pt x="115" y="460"/>
                  </a:lnTo>
                  <a:lnTo>
                    <a:pt x="117" y="455"/>
                  </a:lnTo>
                  <a:lnTo>
                    <a:pt x="119" y="449"/>
                  </a:lnTo>
                  <a:lnTo>
                    <a:pt x="120" y="443"/>
                  </a:lnTo>
                  <a:lnTo>
                    <a:pt x="120" y="437"/>
                  </a:lnTo>
                  <a:lnTo>
                    <a:pt x="119" y="429"/>
                  </a:lnTo>
                  <a:lnTo>
                    <a:pt x="118" y="423"/>
                  </a:lnTo>
                  <a:lnTo>
                    <a:pt x="116" y="416"/>
                  </a:lnTo>
                  <a:lnTo>
                    <a:pt x="114" y="410"/>
                  </a:lnTo>
                  <a:lnTo>
                    <a:pt x="251" y="290"/>
                  </a:lnTo>
                  <a:lnTo>
                    <a:pt x="259" y="295"/>
                  </a:lnTo>
                  <a:lnTo>
                    <a:pt x="267" y="298"/>
                  </a:lnTo>
                  <a:lnTo>
                    <a:pt x="277" y="301"/>
                  </a:lnTo>
                  <a:lnTo>
                    <a:pt x="285" y="302"/>
                  </a:lnTo>
                  <a:lnTo>
                    <a:pt x="293" y="301"/>
                  </a:lnTo>
                  <a:lnTo>
                    <a:pt x="300" y="299"/>
                  </a:lnTo>
                  <a:lnTo>
                    <a:pt x="307" y="297"/>
                  </a:lnTo>
                  <a:lnTo>
                    <a:pt x="313" y="294"/>
                  </a:lnTo>
                  <a:lnTo>
                    <a:pt x="318" y="291"/>
                  </a:lnTo>
                  <a:lnTo>
                    <a:pt x="325" y="287"/>
                  </a:lnTo>
                  <a:lnTo>
                    <a:pt x="329" y="282"/>
                  </a:lnTo>
                  <a:lnTo>
                    <a:pt x="333" y="277"/>
                  </a:lnTo>
                  <a:lnTo>
                    <a:pt x="451" y="324"/>
                  </a:lnTo>
                  <a:lnTo>
                    <a:pt x="451" y="327"/>
                  </a:lnTo>
                  <a:lnTo>
                    <a:pt x="451" y="332"/>
                  </a:lnTo>
                  <a:lnTo>
                    <a:pt x="451" y="337"/>
                  </a:lnTo>
                  <a:lnTo>
                    <a:pt x="452" y="343"/>
                  </a:lnTo>
                  <a:lnTo>
                    <a:pt x="454" y="349"/>
                  </a:lnTo>
                  <a:lnTo>
                    <a:pt x="456" y="354"/>
                  </a:lnTo>
                  <a:lnTo>
                    <a:pt x="458" y="360"/>
                  </a:lnTo>
                  <a:lnTo>
                    <a:pt x="461" y="365"/>
                  </a:lnTo>
                  <a:lnTo>
                    <a:pt x="464" y="369"/>
                  </a:lnTo>
                  <a:lnTo>
                    <a:pt x="469" y="374"/>
                  </a:lnTo>
                  <a:lnTo>
                    <a:pt x="473" y="378"/>
                  </a:lnTo>
                  <a:lnTo>
                    <a:pt x="477" y="381"/>
                  </a:lnTo>
                  <a:lnTo>
                    <a:pt x="482" y="384"/>
                  </a:lnTo>
                  <a:lnTo>
                    <a:pt x="488" y="386"/>
                  </a:lnTo>
                  <a:lnTo>
                    <a:pt x="493" y="389"/>
                  </a:lnTo>
                  <a:lnTo>
                    <a:pt x="499" y="391"/>
                  </a:lnTo>
                  <a:lnTo>
                    <a:pt x="505" y="391"/>
                  </a:lnTo>
                  <a:lnTo>
                    <a:pt x="511" y="392"/>
                  </a:lnTo>
                  <a:lnTo>
                    <a:pt x="518" y="391"/>
                  </a:lnTo>
                  <a:lnTo>
                    <a:pt x="523" y="391"/>
                  </a:lnTo>
                  <a:lnTo>
                    <a:pt x="529" y="389"/>
                  </a:lnTo>
                  <a:lnTo>
                    <a:pt x="535" y="386"/>
                  </a:lnTo>
                  <a:lnTo>
                    <a:pt x="540" y="384"/>
                  </a:lnTo>
                  <a:lnTo>
                    <a:pt x="545" y="381"/>
                  </a:lnTo>
                  <a:lnTo>
                    <a:pt x="550" y="378"/>
                  </a:lnTo>
                  <a:lnTo>
                    <a:pt x="553" y="374"/>
                  </a:lnTo>
                  <a:lnTo>
                    <a:pt x="558" y="369"/>
                  </a:lnTo>
                  <a:lnTo>
                    <a:pt x="561" y="365"/>
                  </a:lnTo>
                  <a:lnTo>
                    <a:pt x="564" y="360"/>
                  </a:lnTo>
                  <a:lnTo>
                    <a:pt x="567" y="354"/>
                  </a:lnTo>
                  <a:lnTo>
                    <a:pt x="568" y="349"/>
                  </a:lnTo>
                  <a:lnTo>
                    <a:pt x="570" y="343"/>
                  </a:lnTo>
                  <a:lnTo>
                    <a:pt x="571" y="337"/>
                  </a:lnTo>
                  <a:lnTo>
                    <a:pt x="571" y="332"/>
                  </a:lnTo>
                  <a:lnTo>
                    <a:pt x="570" y="322"/>
                  </a:lnTo>
                  <a:lnTo>
                    <a:pt x="568" y="312"/>
                  </a:lnTo>
                  <a:lnTo>
                    <a:pt x="565" y="304"/>
                  </a:lnTo>
                  <a:lnTo>
                    <a:pt x="560" y="296"/>
                  </a:lnTo>
                  <a:lnTo>
                    <a:pt x="711" y="114"/>
                  </a:lnTo>
                  <a:lnTo>
                    <a:pt x="717" y="117"/>
                  </a:lnTo>
                  <a:lnTo>
                    <a:pt x="724" y="119"/>
                  </a:lnTo>
                  <a:lnTo>
                    <a:pt x="730" y="120"/>
                  </a:lnTo>
                  <a:lnTo>
                    <a:pt x="737" y="120"/>
                  </a:lnTo>
                  <a:lnTo>
                    <a:pt x="743" y="120"/>
                  </a:lnTo>
                  <a:lnTo>
                    <a:pt x="750" y="119"/>
                  </a:lnTo>
                  <a:lnTo>
                    <a:pt x="755" y="118"/>
                  </a:lnTo>
                  <a:lnTo>
                    <a:pt x="760" y="116"/>
                  </a:lnTo>
                  <a:lnTo>
                    <a:pt x="766" y="113"/>
                  </a:lnTo>
                  <a:lnTo>
                    <a:pt x="771" y="110"/>
                  </a:lnTo>
                  <a:lnTo>
                    <a:pt x="775" y="106"/>
                  </a:lnTo>
                  <a:lnTo>
                    <a:pt x="780" y="103"/>
                  </a:lnTo>
                  <a:lnTo>
                    <a:pt x="784" y="99"/>
                  </a:lnTo>
                  <a:lnTo>
                    <a:pt x="787" y="94"/>
                  </a:lnTo>
                  <a:lnTo>
                    <a:pt x="790" y="89"/>
                  </a:lnTo>
                  <a:lnTo>
                    <a:pt x="792" y="84"/>
                  </a:lnTo>
                  <a:lnTo>
                    <a:pt x="795" y="79"/>
                  </a:lnTo>
                  <a:lnTo>
                    <a:pt x="796" y="72"/>
                  </a:lnTo>
                  <a:lnTo>
                    <a:pt x="797" y="67"/>
                  </a:lnTo>
                  <a:lnTo>
                    <a:pt x="797" y="60"/>
                  </a:lnTo>
                  <a:lnTo>
                    <a:pt x="797" y="54"/>
                  </a:lnTo>
                  <a:lnTo>
                    <a:pt x="796" y="48"/>
                  </a:lnTo>
                  <a:lnTo>
                    <a:pt x="795" y="42"/>
                  </a:lnTo>
                  <a:lnTo>
                    <a:pt x="792" y="37"/>
                  </a:lnTo>
                  <a:lnTo>
                    <a:pt x="790" y="31"/>
                  </a:lnTo>
                  <a:lnTo>
                    <a:pt x="787" y="27"/>
                  </a:lnTo>
                  <a:lnTo>
                    <a:pt x="784" y="22"/>
                  </a:lnTo>
                  <a:lnTo>
                    <a:pt x="780" y="17"/>
                  </a:lnTo>
                  <a:lnTo>
                    <a:pt x="775" y="14"/>
                  </a:lnTo>
                  <a:lnTo>
                    <a:pt x="771" y="10"/>
                  </a:lnTo>
                  <a:lnTo>
                    <a:pt x="766" y="8"/>
                  </a:lnTo>
                  <a:lnTo>
                    <a:pt x="760" y="5"/>
                  </a:lnTo>
                  <a:lnTo>
                    <a:pt x="755" y="2"/>
                  </a:lnTo>
                  <a:lnTo>
                    <a:pt x="750" y="1"/>
                  </a:lnTo>
                  <a:lnTo>
                    <a:pt x="743" y="0"/>
                  </a:lnTo>
                  <a:lnTo>
                    <a:pt x="737" y="0"/>
                  </a:lnTo>
                  <a:lnTo>
                    <a:pt x="731" y="0"/>
                  </a:lnTo>
                  <a:lnTo>
                    <a:pt x="725" y="1"/>
                  </a:lnTo>
                  <a:lnTo>
                    <a:pt x="719" y="2"/>
                  </a:lnTo>
                  <a:lnTo>
                    <a:pt x="713" y="5"/>
                  </a:lnTo>
                  <a:lnTo>
                    <a:pt x="709" y="8"/>
                  </a:lnTo>
                  <a:lnTo>
                    <a:pt x="703" y="10"/>
                  </a:lnTo>
                  <a:lnTo>
                    <a:pt x="699" y="14"/>
                  </a:lnTo>
                  <a:lnTo>
                    <a:pt x="695" y="17"/>
                  </a:lnTo>
                  <a:lnTo>
                    <a:pt x="691" y="22"/>
                  </a:lnTo>
                  <a:lnTo>
                    <a:pt x="687" y="27"/>
                  </a:lnTo>
                  <a:lnTo>
                    <a:pt x="684" y="31"/>
                  </a:lnTo>
                  <a:lnTo>
                    <a:pt x="682" y="37"/>
                  </a:lnTo>
                  <a:lnTo>
                    <a:pt x="680" y="42"/>
                  </a:lnTo>
                  <a:lnTo>
                    <a:pt x="678" y="48"/>
                  </a:lnTo>
                  <a:lnTo>
                    <a:pt x="677" y="54"/>
                  </a:lnTo>
                  <a:lnTo>
                    <a:pt x="677" y="60"/>
                  </a:lnTo>
                  <a:lnTo>
                    <a:pt x="678" y="70"/>
                  </a:lnTo>
                  <a:lnTo>
                    <a:pt x="680" y="79"/>
                  </a:lnTo>
                  <a:lnTo>
                    <a:pt x="683" y="87"/>
                  </a:lnTo>
                  <a:lnTo>
                    <a:pt x="688" y="96"/>
                  </a:lnTo>
                  <a:lnTo>
                    <a:pt x="537" y="277"/>
                  </a:lnTo>
                  <a:lnTo>
                    <a:pt x="531" y="275"/>
                  </a:lnTo>
                  <a:lnTo>
                    <a:pt x="524" y="273"/>
                  </a:lnTo>
                  <a:lnTo>
                    <a:pt x="518" y="272"/>
                  </a:lnTo>
                  <a:lnTo>
                    <a:pt x="511" y="271"/>
                  </a:lnTo>
                  <a:lnTo>
                    <a:pt x="504" y="272"/>
                  </a:lnTo>
                  <a:lnTo>
                    <a:pt x="496" y="273"/>
                  </a:lnTo>
                  <a:lnTo>
                    <a:pt x="490" y="275"/>
                  </a:lnTo>
                  <a:lnTo>
                    <a:pt x="484" y="278"/>
                  </a:lnTo>
                  <a:lnTo>
                    <a:pt x="478" y="281"/>
                  </a:lnTo>
                  <a:lnTo>
                    <a:pt x="472" y="286"/>
                  </a:lnTo>
                  <a:lnTo>
                    <a:pt x="467" y="291"/>
                  </a:lnTo>
                  <a:lnTo>
                    <a:pt x="463" y="295"/>
                  </a:lnTo>
                  <a:lnTo>
                    <a:pt x="345" y="248"/>
                  </a:lnTo>
                  <a:lnTo>
                    <a:pt x="345" y="245"/>
                  </a:lnTo>
                  <a:lnTo>
                    <a:pt x="345" y="240"/>
                  </a:lnTo>
                  <a:lnTo>
                    <a:pt x="345" y="235"/>
                  </a:lnTo>
                  <a:lnTo>
                    <a:pt x="344" y="229"/>
                  </a:lnTo>
                  <a:lnTo>
                    <a:pt x="343" y="223"/>
                  </a:lnTo>
                  <a:lnTo>
                    <a:pt x="341" y="218"/>
                  </a:lnTo>
                  <a:lnTo>
                    <a:pt x="339" y="213"/>
                  </a:lnTo>
                  <a:lnTo>
                    <a:pt x="336" y="207"/>
                  </a:lnTo>
                  <a:lnTo>
                    <a:pt x="332" y="203"/>
                  </a:lnTo>
                  <a:lnTo>
                    <a:pt x="328" y="199"/>
                  </a:lnTo>
                  <a:lnTo>
                    <a:pt x="324" y="194"/>
                  </a:lnTo>
                  <a:lnTo>
                    <a:pt x="319" y="191"/>
                  </a:lnTo>
                  <a:lnTo>
                    <a:pt x="314" y="188"/>
                  </a:lnTo>
                  <a:lnTo>
                    <a:pt x="309" y="186"/>
                  </a:lnTo>
                  <a:lnTo>
                    <a:pt x="303" y="184"/>
                  </a:lnTo>
                  <a:lnTo>
                    <a:pt x="298" y="181"/>
                  </a:lnTo>
                  <a:lnTo>
                    <a:pt x="292" y="181"/>
                  </a:lnTo>
                  <a:lnTo>
                    <a:pt x="285" y="180"/>
                  </a:lnTo>
                  <a:lnTo>
                    <a:pt x="280" y="181"/>
                  </a:lnTo>
                  <a:lnTo>
                    <a:pt x="273" y="181"/>
                  </a:lnTo>
                  <a:lnTo>
                    <a:pt x="268" y="184"/>
                  </a:lnTo>
                  <a:lnTo>
                    <a:pt x="262" y="186"/>
                  </a:lnTo>
                  <a:lnTo>
                    <a:pt x="257" y="188"/>
                  </a:lnTo>
                  <a:lnTo>
                    <a:pt x="252" y="191"/>
                  </a:lnTo>
                  <a:lnTo>
                    <a:pt x="248" y="194"/>
                  </a:lnTo>
                  <a:lnTo>
                    <a:pt x="243" y="199"/>
                  </a:lnTo>
                  <a:lnTo>
                    <a:pt x="239" y="203"/>
                  </a:lnTo>
                  <a:lnTo>
                    <a:pt x="236" y="207"/>
                  </a:lnTo>
                  <a:lnTo>
                    <a:pt x="233" y="213"/>
                  </a:lnTo>
                  <a:lnTo>
                    <a:pt x="230" y="218"/>
                  </a:lnTo>
                  <a:lnTo>
                    <a:pt x="228" y="223"/>
                  </a:lnTo>
                  <a:lnTo>
                    <a:pt x="226" y="229"/>
                  </a:lnTo>
                  <a:lnTo>
                    <a:pt x="225" y="235"/>
                  </a:lnTo>
                  <a:lnTo>
                    <a:pt x="225" y="240"/>
                  </a:lnTo>
                  <a:lnTo>
                    <a:pt x="226" y="248"/>
                  </a:lnTo>
                  <a:lnTo>
                    <a:pt x="227" y="254"/>
                  </a:lnTo>
                  <a:lnTo>
                    <a:pt x="229" y="261"/>
                  </a:lnTo>
                  <a:lnTo>
                    <a:pt x="231" y="267"/>
                  </a:lnTo>
                  <a:lnTo>
                    <a:pt x="94" y="387"/>
                  </a:lnTo>
                  <a:lnTo>
                    <a:pt x="86" y="382"/>
                  </a:lnTo>
                  <a:lnTo>
                    <a:pt x="78" y="379"/>
                  </a:lnTo>
                  <a:lnTo>
                    <a:pt x="68" y="377"/>
                  </a:lnTo>
                  <a:lnTo>
                    <a:pt x="60" y="377"/>
                  </a:lnTo>
                  <a:lnTo>
                    <a:pt x="53" y="377"/>
                  </a:lnTo>
                  <a:lnTo>
                    <a:pt x="47" y="378"/>
                  </a:lnTo>
                  <a:lnTo>
                    <a:pt x="42" y="379"/>
                  </a:lnTo>
                  <a:lnTo>
                    <a:pt x="36" y="381"/>
                  </a:lnTo>
                  <a:lnTo>
                    <a:pt x="31" y="383"/>
                  </a:lnTo>
                  <a:lnTo>
                    <a:pt x="26" y="386"/>
                  </a:lnTo>
                  <a:lnTo>
                    <a:pt x="21" y="391"/>
                  </a:lnTo>
                  <a:lnTo>
                    <a:pt x="17" y="394"/>
                  </a:lnTo>
                  <a:lnTo>
                    <a:pt x="13" y="398"/>
                  </a:lnTo>
                  <a:lnTo>
                    <a:pt x="9" y="402"/>
                  </a:lnTo>
                  <a:lnTo>
                    <a:pt x="6" y="408"/>
                  </a:lnTo>
                  <a:lnTo>
                    <a:pt x="4" y="413"/>
                  </a:lnTo>
                  <a:lnTo>
                    <a:pt x="2" y="419"/>
                  </a:lnTo>
                  <a:lnTo>
                    <a:pt x="1" y="425"/>
                  </a:lnTo>
                  <a:lnTo>
                    <a:pt x="0" y="430"/>
                  </a:lnTo>
                  <a:lnTo>
                    <a:pt x="0" y="437"/>
                  </a:lnTo>
                  <a:lnTo>
                    <a:pt x="0" y="443"/>
                  </a:lnTo>
                  <a:lnTo>
                    <a:pt x="1" y="449"/>
                  </a:lnTo>
                  <a:lnTo>
                    <a:pt x="2" y="455"/>
                  </a:lnTo>
                  <a:lnTo>
                    <a:pt x="4" y="460"/>
                  </a:lnTo>
                  <a:lnTo>
                    <a:pt x="6" y="466"/>
                  </a:lnTo>
                  <a:lnTo>
                    <a:pt x="9" y="470"/>
                  </a:lnTo>
                  <a:lnTo>
                    <a:pt x="13" y="475"/>
                  </a:lnTo>
                  <a:lnTo>
                    <a:pt x="17" y="480"/>
                  </a:lnTo>
                  <a:lnTo>
                    <a:pt x="21" y="483"/>
                  </a:lnTo>
                  <a:lnTo>
                    <a:pt x="26" y="486"/>
                  </a:lnTo>
                  <a:lnTo>
                    <a:pt x="31" y="489"/>
                  </a:lnTo>
                  <a:lnTo>
                    <a:pt x="36" y="493"/>
                  </a:lnTo>
                  <a:lnTo>
                    <a:pt x="42" y="494"/>
                  </a:lnTo>
                  <a:lnTo>
                    <a:pt x="47" y="496"/>
                  </a:lnTo>
                  <a:lnTo>
                    <a:pt x="53" y="497"/>
                  </a:lnTo>
                  <a:lnTo>
                    <a:pt x="60" y="49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34" name="Freeform 1676" descr="Icon of check box. ">
            <a:extLst>
              <a:ext uri="{FF2B5EF4-FFF2-40B4-BE49-F238E27FC236}">
                <a16:creationId xmlns:a16="http://schemas.microsoft.com/office/drawing/2014/main" id="{6FB02354-C73F-4DCF-8004-E9CCA66963EA}"/>
              </a:ext>
            </a:extLst>
          </p:cNvPr>
          <p:cNvSpPr>
            <a:spLocks noEditPoints="1"/>
          </p:cNvSpPr>
          <p:nvPr/>
        </p:nvSpPr>
        <p:spPr bwMode="auto">
          <a:xfrm>
            <a:off x="7129621" y="1811496"/>
            <a:ext cx="345758" cy="345758"/>
          </a:xfrm>
          <a:custGeom>
            <a:avLst/>
            <a:gdLst>
              <a:gd name="T0" fmla="*/ 374 w 719"/>
              <a:gd name="T1" fmla="*/ 267 h 719"/>
              <a:gd name="T2" fmla="*/ 366 w 719"/>
              <a:gd name="T3" fmla="*/ 263 h 719"/>
              <a:gd name="T4" fmla="*/ 362 w 719"/>
              <a:gd name="T5" fmla="*/ 254 h 719"/>
              <a:gd name="T6" fmla="*/ 366 w 719"/>
              <a:gd name="T7" fmla="*/ 247 h 719"/>
              <a:gd name="T8" fmla="*/ 374 w 719"/>
              <a:gd name="T9" fmla="*/ 243 h 719"/>
              <a:gd name="T10" fmla="*/ 621 w 719"/>
              <a:gd name="T11" fmla="*/ 244 h 719"/>
              <a:gd name="T12" fmla="*/ 627 w 719"/>
              <a:gd name="T13" fmla="*/ 250 h 719"/>
              <a:gd name="T14" fmla="*/ 627 w 719"/>
              <a:gd name="T15" fmla="*/ 260 h 719"/>
              <a:gd name="T16" fmla="*/ 621 w 719"/>
              <a:gd name="T17" fmla="*/ 265 h 719"/>
              <a:gd name="T18" fmla="*/ 616 w 719"/>
              <a:gd name="T19" fmla="*/ 528 h 719"/>
              <a:gd name="T20" fmla="*/ 370 w 719"/>
              <a:gd name="T21" fmla="*/ 527 h 719"/>
              <a:gd name="T22" fmla="*/ 363 w 719"/>
              <a:gd name="T23" fmla="*/ 521 h 719"/>
              <a:gd name="T24" fmla="*/ 363 w 719"/>
              <a:gd name="T25" fmla="*/ 512 h 719"/>
              <a:gd name="T26" fmla="*/ 370 w 719"/>
              <a:gd name="T27" fmla="*/ 505 h 719"/>
              <a:gd name="T28" fmla="*/ 616 w 719"/>
              <a:gd name="T29" fmla="*/ 504 h 719"/>
              <a:gd name="T30" fmla="*/ 625 w 719"/>
              <a:gd name="T31" fmla="*/ 507 h 719"/>
              <a:gd name="T32" fmla="*/ 628 w 719"/>
              <a:gd name="T33" fmla="*/ 516 h 719"/>
              <a:gd name="T34" fmla="*/ 625 w 719"/>
              <a:gd name="T35" fmla="*/ 525 h 719"/>
              <a:gd name="T36" fmla="*/ 616 w 719"/>
              <a:gd name="T37" fmla="*/ 528 h 719"/>
              <a:gd name="T38" fmla="*/ 171 w 719"/>
              <a:gd name="T39" fmla="*/ 279 h 719"/>
              <a:gd name="T40" fmla="*/ 164 w 719"/>
              <a:gd name="T41" fmla="*/ 282 h 719"/>
              <a:gd name="T42" fmla="*/ 155 w 719"/>
              <a:gd name="T43" fmla="*/ 279 h 719"/>
              <a:gd name="T44" fmla="*/ 92 w 719"/>
              <a:gd name="T45" fmla="*/ 214 h 719"/>
              <a:gd name="T46" fmla="*/ 92 w 719"/>
              <a:gd name="T47" fmla="*/ 205 h 719"/>
              <a:gd name="T48" fmla="*/ 98 w 719"/>
              <a:gd name="T49" fmla="*/ 198 h 719"/>
              <a:gd name="T50" fmla="*/ 107 w 719"/>
              <a:gd name="T51" fmla="*/ 198 h 719"/>
              <a:gd name="T52" fmla="*/ 164 w 719"/>
              <a:gd name="T53" fmla="*/ 253 h 719"/>
              <a:gd name="T54" fmla="*/ 309 w 719"/>
              <a:gd name="T55" fmla="*/ 109 h 719"/>
              <a:gd name="T56" fmla="*/ 318 w 719"/>
              <a:gd name="T57" fmla="*/ 109 h 719"/>
              <a:gd name="T58" fmla="*/ 325 w 719"/>
              <a:gd name="T59" fmla="*/ 114 h 719"/>
              <a:gd name="T60" fmla="*/ 325 w 719"/>
              <a:gd name="T61" fmla="*/ 124 h 719"/>
              <a:gd name="T62" fmla="*/ 323 w 719"/>
              <a:gd name="T63" fmla="*/ 414 h 719"/>
              <a:gd name="T64" fmla="*/ 168 w 719"/>
              <a:gd name="T65" fmla="*/ 568 h 719"/>
              <a:gd name="T66" fmla="*/ 158 w 719"/>
              <a:gd name="T67" fmla="*/ 568 h 719"/>
              <a:gd name="T68" fmla="*/ 94 w 719"/>
              <a:gd name="T69" fmla="*/ 505 h 719"/>
              <a:gd name="T70" fmla="*/ 91 w 719"/>
              <a:gd name="T71" fmla="*/ 497 h 719"/>
              <a:gd name="T72" fmla="*/ 94 w 719"/>
              <a:gd name="T73" fmla="*/ 488 h 719"/>
              <a:gd name="T74" fmla="*/ 103 w 719"/>
              <a:gd name="T75" fmla="*/ 485 h 719"/>
              <a:gd name="T76" fmla="*/ 111 w 719"/>
              <a:gd name="T77" fmla="*/ 488 h 719"/>
              <a:gd name="T78" fmla="*/ 306 w 719"/>
              <a:gd name="T79" fmla="*/ 397 h 719"/>
              <a:gd name="T80" fmla="*/ 314 w 719"/>
              <a:gd name="T81" fmla="*/ 394 h 719"/>
              <a:gd name="T82" fmla="*/ 323 w 719"/>
              <a:gd name="T83" fmla="*/ 398 h 719"/>
              <a:gd name="T84" fmla="*/ 326 w 719"/>
              <a:gd name="T85" fmla="*/ 406 h 719"/>
              <a:gd name="T86" fmla="*/ 323 w 719"/>
              <a:gd name="T87" fmla="*/ 414 h 719"/>
              <a:gd name="T88" fmla="*/ 12 w 719"/>
              <a:gd name="T89" fmla="*/ 0 h 719"/>
              <a:gd name="T90" fmla="*/ 3 w 719"/>
              <a:gd name="T91" fmla="*/ 5 h 719"/>
              <a:gd name="T92" fmla="*/ 0 w 719"/>
              <a:gd name="T93" fmla="*/ 13 h 719"/>
              <a:gd name="T94" fmla="*/ 1 w 719"/>
              <a:gd name="T95" fmla="*/ 713 h 719"/>
              <a:gd name="T96" fmla="*/ 8 w 719"/>
              <a:gd name="T97" fmla="*/ 719 h 719"/>
              <a:gd name="T98" fmla="*/ 707 w 719"/>
              <a:gd name="T99" fmla="*/ 719 h 719"/>
              <a:gd name="T100" fmla="*/ 716 w 719"/>
              <a:gd name="T101" fmla="*/ 716 h 719"/>
              <a:gd name="T102" fmla="*/ 719 w 719"/>
              <a:gd name="T103" fmla="*/ 707 h 719"/>
              <a:gd name="T104" fmla="*/ 718 w 719"/>
              <a:gd name="T105" fmla="*/ 8 h 719"/>
              <a:gd name="T106" fmla="*/ 711 w 719"/>
              <a:gd name="T107" fmla="*/ 2 h 7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719" h="719">
                <a:moveTo>
                  <a:pt x="616" y="267"/>
                </a:moveTo>
                <a:lnTo>
                  <a:pt x="374" y="267"/>
                </a:lnTo>
                <a:lnTo>
                  <a:pt x="370" y="265"/>
                </a:lnTo>
                <a:lnTo>
                  <a:pt x="366" y="263"/>
                </a:lnTo>
                <a:lnTo>
                  <a:pt x="363" y="260"/>
                </a:lnTo>
                <a:lnTo>
                  <a:pt x="362" y="254"/>
                </a:lnTo>
                <a:lnTo>
                  <a:pt x="363" y="250"/>
                </a:lnTo>
                <a:lnTo>
                  <a:pt x="366" y="247"/>
                </a:lnTo>
                <a:lnTo>
                  <a:pt x="370" y="244"/>
                </a:lnTo>
                <a:lnTo>
                  <a:pt x="374" y="243"/>
                </a:lnTo>
                <a:lnTo>
                  <a:pt x="616" y="243"/>
                </a:lnTo>
                <a:lnTo>
                  <a:pt x="621" y="244"/>
                </a:lnTo>
                <a:lnTo>
                  <a:pt x="625" y="247"/>
                </a:lnTo>
                <a:lnTo>
                  <a:pt x="627" y="250"/>
                </a:lnTo>
                <a:lnTo>
                  <a:pt x="628" y="254"/>
                </a:lnTo>
                <a:lnTo>
                  <a:pt x="627" y="260"/>
                </a:lnTo>
                <a:lnTo>
                  <a:pt x="625" y="263"/>
                </a:lnTo>
                <a:lnTo>
                  <a:pt x="621" y="265"/>
                </a:lnTo>
                <a:lnTo>
                  <a:pt x="616" y="267"/>
                </a:lnTo>
                <a:close/>
                <a:moveTo>
                  <a:pt x="616" y="528"/>
                </a:moveTo>
                <a:lnTo>
                  <a:pt x="374" y="528"/>
                </a:lnTo>
                <a:lnTo>
                  <a:pt x="370" y="527"/>
                </a:lnTo>
                <a:lnTo>
                  <a:pt x="366" y="525"/>
                </a:lnTo>
                <a:lnTo>
                  <a:pt x="363" y="521"/>
                </a:lnTo>
                <a:lnTo>
                  <a:pt x="362" y="516"/>
                </a:lnTo>
                <a:lnTo>
                  <a:pt x="363" y="512"/>
                </a:lnTo>
                <a:lnTo>
                  <a:pt x="366" y="507"/>
                </a:lnTo>
                <a:lnTo>
                  <a:pt x="370" y="505"/>
                </a:lnTo>
                <a:lnTo>
                  <a:pt x="374" y="504"/>
                </a:lnTo>
                <a:lnTo>
                  <a:pt x="616" y="504"/>
                </a:lnTo>
                <a:lnTo>
                  <a:pt x="621" y="505"/>
                </a:lnTo>
                <a:lnTo>
                  <a:pt x="625" y="507"/>
                </a:lnTo>
                <a:lnTo>
                  <a:pt x="627" y="512"/>
                </a:lnTo>
                <a:lnTo>
                  <a:pt x="628" y="516"/>
                </a:lnTo>
                <a:lnTo>
                  <a:pt x="627" y="521"/>
                </a:lnTo>
                <a:lnTo>
                  <a:pt x="625" y="525"/>
                </a:lnTo>
                <a:lnTo>
                  <a:pt x="621" y="527"/>
                </a:lnTo>
                <a:lnTo>
                  <a:pt x="616" y="528"/>
                </a:lnTo>
                <a:close/>
                <a:moveTo>
                  <a:pt x="323" y="127"/>
                </a:moveTo>
                <a:lnTo>
                  <a:pt x="171" y="279"/>
                </a:lnTo>
                <a:lnTo>
                  <a:pt x="168" y="282"/>
                </a:lnTo>
                <a:lnTo>
                  <a:pt x="164" y="282"/>
                </a:lnTo>
                <a:lnTo>
                  <a:pt x="158" y="282"/>
                </a:lnTo>
                <a:lnTo>
                  <a:pt x="155" y="279"/>
                </a:lnTo>
                <a:lnTo>
                  <a:pt x="94" y="218"/>
                </a:lnTo>
                <a:lnTo>
                  <a:pt x="92" y="214"/>
                </a:lnTo>
                <a:lnTo>
                  <a:pt x="91" y="209"/>
                </a:lnTo>
                <a:lnTo>
                  <a:pt x="92" y="205"/>
                </a:lnTo>
                <a:lnTo>
                  <a:pt x="94" y="201"/>
                </a:lnTo>
                <a:lnTo>
                  <a:pt x="98" y="198"/>
                </a:lnTo>
                <a:lnTo>
                  <a:pt x="103" y="197"/>
                </a:lnTo>
                <a:lnTo>
                  <a:pt x="107" y="198"/>
                </a:lnTo>
                <a:lnTo>
                  <a:pt x="111" y="201"/>
                </a:lnTo>
                <a:lnTo>
                  <a:pt x="164" y="253"/>
                </a:lnTo>
                <a:lnTo>
                  <a:pt x="306" y="111"/>
                </a:lnTo>
                <a:lnTo>
                  <a:pt x="309" y="109"/>
                </a:lnTo>
                <a:lnTo>
                  <a:pt x="314" y="108"/>
                </a:lnTo>
                <a:lnTo>
                  <a:pt x="318" y="109"/>
                </a:lnTo>
                <a:lnTo>
                  <a:pt x="323" y="111"/>
                </a:lnTo>
                <a:lnTo>
                  <a:pt x="325" y="114"/>
                </a:lnTo>
                <a:lnTo>
                  <a:pt x="326" y="119"/>
                </a:lnTo>
                <a:lnTo>
                  <a:pt x="325" y="124"/>
                </a:lnTo>
                <a:lnTo>
                  <a:pt x="323" y="127"/>
                </a:lnTo>
                <a:close/>
                <a:moveTo>
                  <a:pt x="323" y="414"/>
                </a:moveTo>
                <a:lnTo>
                  <a:pt x="171" y="565"/>
                </a:lnTo>
                <a:lnTo>
                  <a:pt x="168" y="568"/>
                </a:lnTo>
                <a:lnTo>
                  <a:pt x="164" y="569"/>
                </a:lnTo>
                <a:lnTo>
                  <a:pt x="158" y="568"/>
                </a:lnTo>
                <a:lnTo>
                  <a:pt x="155" y="565"/>
                </a:lnTo>
                <a:lnTo>
                  <a:pt x="94" y="505"/>
                </a:lnTo>
                <a:lnTo>
                  <a:pt x="92" y="502"/>
                </a:lnTo>
                <a:lnTo>
                  <a:pt x="91" y="497"/>
                </a:lnTo>
                <a:lnTo>
                  <a:pt x="92" y="493"/>
                </a:lnTo>
                <a:lnTo>
                  <a:pt x="94" y="488"/>
                </a:lnTo>
                <a:lnTo>
                  <a:pt x="98" y="486"/>
                </a:lnTo>
                <a:lnTo>
                  <a:pt x="103" y="485"/>
                </a:lnTo>
                <a:lnTo>
                  <a:pt x="107" y="486"/>
                </a:lnTo>
                <a:lnTo>
                  <a:pt x="111" y="488"/>
                </a:lnTo>
                <a:lnTo>
                  <a:pt x="164" y="540"/>
                </a:lnTo>
                <a:lnTo>
                  <a:pt x="306" y="397"/>
                </a:lnTo>
                <a:lnTo>
                  <a:pt x="309" y="395"/>
                </a:lnTo>
                <a:lnTo>
                  <a:pt x="314" y="394"/>
                </a:lnTo>
                <a:lnTo>
                  <a:pt x="318" y="395"/>
                </a:lnTo>
                <a:lnTo>
                  <a:pt x="323" y="398"/>
                </a:lnTo>
                <a:lnTo>
                  <a:pt x="325" y="401"/>
                </a:lnTo>
                <a:lnTo>
                  <a:pt x="326" y="406"/>
                </a:lnTo>
                <a:lnTo>
                  <a:pt x="325" y="410"/>
                </a:lnTo>
                <a:lnTo>
                  <a:pt x="323" y="414"/>
                </a:lnTo>
                <a:close/>
                <a:moveTo>
                  <a:pt x="707" y="0"/>
                </a:moveTo>
                <a:lnTo>
                  <a:pt x="12" y="0"/>
                </a:lnTo>
                <a:lnTo>
                  <a:pt x="8" y="2"/>
                </a:lnTo>
                <a:lnTo>
                  <a:pt x="3" y="5"/>
                </a:lnTo>
                <a:lnTo>
                  <a:pt x="1" y="8"/>
                </a:lnTo>
                <a:lnTo>
                  <a:pt x="0" y="13"/>
                </a:lnTo>
                <a:lnTo>
                  <a:pt x="0" y="707"/>
                </a:lnTo>
                <a:lnTo>
                  <a:pt x="1" y="713"/>
                </a:lnTo>
                <a:lnTo>
                  <a:pt x="3" y="716"/>
                </a:lnTo>
                <a:lnTo>
                  <a:pt x="8" y="719"/>
                </a:lnTo>
                <a:lnTo>
                  <a:pt x="12" y="719"/>
                </a:lnTo>
                <a:lnTo>
                  <a:pt x="707" y="719"/>
                </a:lnTo>
                <a:lnTo>
                  <a:pt x="711" y="719"/>
                </a:lnTo>
                <a:lnTo>
                  <a:pt x="716" y="716"/>
                </a:lnTo>
                <a:lnTo>
                  <a:pt x="718" y="713"/>
                </a:lnTo>
                <a:lnTo>
                  <a:pt x="719" y="707"/>
                </a:lnTo>
                <a:lnTo>
                  <a:pt x="719" y="13"/>
                </a:lnTo>
                <a:lnTo>
                  <a:pt x="718" y="8"/>
                </a:lnTo>
                <a:lnTo>
                  <a:pt x="716" y="5"/>
                </a:lnTo>
                <a:lnTo>
                  <a:pt x="711" y="2"/>
                </a:lnTo>
                <a:lnTo>
                  <a:pt x="707"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5" name="Freeform 4665" descr="Icon of graph. ">
            <a:extLst>
              <a:ext uri="{FF2B5EF4-FFF2-40B4-BE49-F238E27FC236}">
                <a16:creationId xmlns:a16="http://schemas.microsoft.com/office/drawing/2014/main" id="{557E39B2-E017-4E5C-B53E-DDE3B9D4C92C}"/>
              </a:ext>
            </a:extLst>
          </p:cNvPr>
          <p:cNvSpPr>
            <a:spLocks/>
          </p:cNvSpPr>
          <p:nvPr/>
        </p:nvSpPr>
        <p:spPr bwMode="auto">
          <a:xfrm>
            <a:off x="7750579" y="3531386"/>
            <a:ext cx="347679" cy="347679"/>
          </a:xfrm>
          <a:custGeom>
            <a:avLst/>
            <a:gdLst>
              <a:gd name="T0" fmla="*/ 761 w 904"/>
              <a:gd name="T1" fmla="*/ 213 h 903"/>
              <a:gd name="T2" fmla="*/ 754 w 904"/>
              <a:gd name="T3" fmla="*/ 225 h 903"/>
              <a:gd name="T4" fmla="*/ 576 w 904"/>
              <a:gd name="T5" fmla="*/ 277 h 903"/>
              <a:gd name="T6" fmla="*/ 498 w 904"/>
              <a:gd name="T7" fmla="*/ 298 h 903"/>
              <a:gd name="T8" fmla="*/ 431 w 904"/>
              <a:gd name="T9" fmla="*/ 329 h 903"/>
              <a:gd name="T10" fmla="*/ 578 w 904"/>
              <a:gd name="T11" fmla="*/ 170 h 903"/>
              <a:gd name="T12" fmla="*/ 618 w 904"/>
              <a:gd name="T13" fmla="*/ 180 h 903"/>
              <a:gd name="T14" fmla="*/ 661 w 904"/>
              <a:gd name="T15" fmla="*/ 169 h 903"/>
              <a:gd name="T16" fmla="*/ 693 w 904"/>
              <a:gd name="T17" fmla="*/ 141 h 903"/>
              <a:gd name="T18" fmla="*/ 707 w 904"/>
              <a:gd name="T19" fmla="*/ 99 h 903"/>
              <a:gd name="T20" fmla="*/ 701 w 904"/>
              <a:gd name="T21" fmla="*/ 55 h 903"/>
              <a:gd name="T22" fmla="*/ 676 w 904"/>
              <a:gd name="T23" fmla="*/ 20 h 903"/>
              <a:gd name="T24" fmla="*/ 636 w 904"/>
              <a:gd name="T25" fmla="*/ 2 h 903"/>
              <a:gd name="T26" fmla="*/ 591 w 904"/>
              <a:gd name="T27" fmla="*/ 4 h 903"/>
              <a:gd name="T28" fmla="*/ 554 w 904"/>
              <a:gd name="T29" fmla="*/ 25 h 903"/>
              <a:gd name="T30" fmla="*/ 531 w 904"/>
              <a:gd name="T31" fmla="*/ 63 h 903"/>
              <a:gd name="T32" fmla="*/ 532 w 904"/>
              <a:gd name="T33" fmla="*/ 118 h 903"/>
              <a:gd name="T34" fmla="*/ 369 w 904"/>
              <a:gd name="T35" fmla="*/ 289 h 903"/>
              <a:gd name="T36" fmla="*/ 325 w 904"/>
              <a:gd name="T37" fmla="*/ 289 h 903"/>
              <a:gd name="T38" fmla="*/ 294 w 904"/>
              <a:gd name="T39" fmla="*/ 308 h 903"/>
              <a:gd name="T40" fmla="*/ 275 w 904"/>
              <a:gd name="T41" fmla="*/ 338 h 903"/>
              <a:gd name="T42" fmla="*/ 275 w 904"/>
              <a:gd name="T43" fmla="*/ 383 h 903"/>
              <a:gd name="T44" fmla="*/ 113 w 904"/>
              <a:gd name="T45" fmla="*/ 545 h 903"/>
              <a:gd name="T46" fmla="*/ 64 w 904"/>
              <a:gd name="T47" fmla="*/ 546 h 903"/>
              <a:gd name="T48" fmla="*/ 26 w 904"/>
              <a:gd name="T49" fmla="*/ 568 h 903"/>
              <a:gd name="T50" fmla="*/ 5 w 904"/>
              <a:gd name="T51" fmla="*/ 605 h 903"/>
              <a:gd name="T52" fmla="*/ 3 w 904"/>
              <a:gd name="T53" fmla="*/ 650 h 903"/>
              <a:gd name="T54" fmla="*/ 21 w 904"/>
              <a:gd name="T55" fmla="*/ 690 h 903"/>
              <a:gd name="T56" fmla="*/ 56 w 904"/>
              <a:gd name="T57" fmla="*/ 716 h 903"/>
              <a:gd name="T58" fmla="*/ 100 w 904"/>
              <a:gd name="T59" fmla="*/ 722 h 903"/>
              <a:gd name="T60" fmla="*/ 142 w 904"/>
              <a:gd name="T61" fmla="*/ 706 h 903"/>
              <a:gd name="T62" fmla="*/ 170 w 904"/>
              <a:gd name="T63" fmla="*/ 675 h 903"/>
              <a:gd name="T64" fmla="*/ 181 w 904"/>
              <a:gd name="T65" fmla="*/ 632 h 903"/>
              <a:gd name="T66" fmla="*/ 171 w 904"/>
              <a:gd name="T67" fmla="*/ 591 h 903"/>
              <a:gd name="T68" fmla="*/ 316 w 904"/>
              <a:gd name="T69" fmla="*/ 430 h 903"/>
              <a:gd name="T70" fmla="*/ 286 w 904"/>
              <a:gd name="T71" fmla="*/ 538 h 903"/>
              <a:gd name="T72" fmla="*/ 271 w 904"/>
              <a:gd name="T73" fmla="*/ 753 h 903"/>
              <a:gd name="T74" fmla="*/ 216 w 904"/>
              <a:gd name="T75" fmla="*/ 757 h 903"/>
              <a:gd name="T76" fmla="*/ 212 w 904"/>
              <a:gd name="T77" fmla="*/ 888 h 903"/>
              <a:gd name="T78" fmla="*/ 218 w 904"/>
              <a:gd name="T79" fmla="*/ 901 h 903"/>
              <a:gd name="T80" fmla="*/ 349 w 904"/>
              <a:gd name="T81" fmla="*/ 903 h 903"/>
              <a:gd name="T82" fmla="*/ 361 w 904"/>
              <a:gd name="T83" fmla="*/ 894 h 903"/>
              <a:gd name="T84" fmla="*/ 361 w 904"/>
              <a:gd name="T85" fmla="*/ 762 h 903"/>
              <a:gd name="T86" fmla="*/ 349 w 904"/>
              <a:gd name="T87" fmla="*/ 753 h 903"/>
              <a:gd name="T88" fmla="*/ 305 w 904"/>
              <a:gd name="T89" fmla="*/ 597 h 903"/>
              <a:gd name="T90" fmla="*/ 343 w 904"/>
              <a:gd name="T91" fmla="*/ 469 h 903"/>
              <a:gd name="T92" fmla="*/ 383 w 904"/>
              <a:gd name="T93" fmla="*/ 426 h 903"/>
              <a:gd name="T94" fmla="*/ 418 w 904"/>
              <a:gd name="T95" fmla="*/ 383 h 903"/>
              <a:gd name="T96" fmla="*/ 471 w 904"/>
              <a:gd name="T97" fmla="*/ 342 h 903"/>
              <a:gd name="T98" fmla="*/ 544 w 904"/>
              <a:gd name="T99" fmla="*/ 315 h 903"/>
              <a:gd name="T100" fmla="*/ 627 w 904"/>
              <a:gd name="T101" fmla="*/ 302 h 903"/>
              <a:gd name="T102" fmla="*/ 754 w 904"/>
              <a:gd name="T103" fmla="*/ 348 h 903"/>
              <a:gd name="T104" fmla="*/ 763 w 904"/>
              <a:gd name="T105" fmla="*/ 360 h 903"/>
              <a:gd name="T106" fmla="*/ 895 w 904"/>
              <a:gd name="T107" fmla="*/ 360 h 903"/>
              <a:gd name="T108" fmla="*/ 904 w 904"/>
              <a:gd name="T109" fmla="*/ 348 h 903"/>
              <a:gd name="T110" fmla="*/ 902 w 904"/>
              <a:gd name="T111" fmla="*/ 217 h 903"/>
              <a:gd name="T112" fmla="*/ 889 w 904"/>
              <a:gd name="T113" fmla="*/ 21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04" h="903">
                <a:moveTo>
                  <a:pt x="889" y="211"/>
                </a:moveTo>
                <a:lnTo>
                  <a:pt x="768" y="211"/>
                </a:lnTo>
                <a:lnTo>
                  <a:pt x="765" y="211"/>
                </a:lnTo>
                <a:lnTo>
                  <a:pt x="763" y="212"/>
                </a:lnTo>
                <a:lnTo>
                  <a:pt x="761" y="213"/>
                </a:lnTo>
                <a:lnTo>
                  <a:pt x="758" y="215"/>
                </a:lnTo>
                <a:lnTo>
                  <a:pt x="756" y="217"/>
                </a:lnTo>
                <a:lnTo>
                  <a:pt x="755" y="220"/>
                </a:lnTo>
                <a:lnTo>
                  <a:pt x="754" y="222"/>
                </a:lnTo>
                <a:lnTo>
                  <a:pt x="754" y="225"/>
                </a:lnTo>
                <a:lnTo>
                  <a:pt x="754" y="271"/>
                </a:lnTo>
                <a:lnTo>
                  <a:pt x="663" y="271"/>
                </a:lnTo>
                <a:lnTo>
                  <a:pt x="627" y="272"/>
                </a:lnTo>
                <a:lnTo>
                  <a:pt x="593" y="275"/>
                </a:lnTo>
                <a:lnTo>
                  <a:pt x="576" y="277"/>
                </a:lnTo>
                <a:lnTo>
                  <a:pt x="561" y="281"/>
                </a:lnTo>
                <a:lnTo>
                  <a:pt x="545" y="284"/>
                </a:lnTo>
                <a:lnTo>
                  <a:pt x="529" y="287"/>
                </a:lnTo>
                <a:lnTo>
                  <a:pt x="513" y="292"/>
                </a:lnTo>
                <a:lnTo>
                  <a:pt x="498" y="298"/>
                </a:lnTo>
                <a:lnTo>
                  <a:pt x="484" y="302"/>
                </a:lnTo>
                <a:lnTo>
                  <a:pt x="470" y="309"/>
                </a:lnTo>
                <a:lnTo>
                  <a:pt x="457" y="315"/>
                </a:lnTo>
                <a:lnTo>
                  <a:pt x="443" y="323"/>
                </a:lnTo>
                <a:lnTo>
                  <a:pt x="431" y="329"/>
                </a:lnTo>
                <a:lnTo>
                  <a:pt x="418" y="337"/>
                </a:lnTo>
                <a:lnTo>
                  <a:pt x="415" y="328"/>
                </a:lnTo>
                <a:lnTo>
                  <a:pt x="409" y="319"/>
                </a:lnTo>
                <a:lnTo>
                  <a:pt x="565" y="163"/>
                </a:lnTo>
                <a:lnTo>
                  <a:pt x="578" y="170"/>
                </a:lnTo>
                <a:lnTo>
                  <a:pt x="590" y="176"/>
                </a:lnTo>
                <a:lnTo>
                  <a:pt x="597" y="178"/>
                </a:lnTo>
                <a:lnTo>
                  <a:pt x="604" y="179"/>
                </a:lnTo>
                <a:lnTo>
                  <a:pt x="610" y="180"/>
                </a:lnTo>
                <a:lnTo>
                  <a:pt x="618" y="180"/>
                </a:lnTo>
                <a:lnTo>
                  <a:pt x="627" y="180"/>
                </a:lnTo>
                <a:lnTo>
                  <a:pt x="636" y="178"/>
                </a:lnTo>
                <a:lnTo>
                  <a:pt x="644" y="176"/>
                </a:lnTo>
                <a:lnTo>
                  <a:pt x="653" y="173"/>
                </a:lnTo>
                <a:lnTo>
                  <a:pt x="661" y="169"/>
                </a:lnTo>
                <a:lnTo>
                  <a:pt x="668" y="164"/>
                </a:lnTo>
                <a:lnTo>
                  <a:pt x="676" y="160"/>
                </a:lnTo>
                <a:lnTo>
                  <a:pt x="681" y="154"/>
                </a:lnTo>
                <a:lnTo>
                  <a:pt x="687" y="147"/>
                </a:lnTo>
                <a:lnTo>
                  <a:pt x="693" y="141"/>
                </a:lnTo>
                <a:lnTo>
                  <a:pt x="697" y="133"/>
                </a:lnTo>
                <a:lnTo>
                  <a:pt x="701" y="125"/>
                </a:lnTo>
                <a:lnTo>
                  <a:pt x="704" y="117"/>
                </a:lnTo>
                <a:lnTo>
                  <a:pt x="706" y="108"/>
                </a:lnTo>
                <a:lnTo>
                  <a:pt x="707" y="99"/>
                </a:lnTo>
                <a:lnTo>
                  <a:pt x="709" y="90"/>
                </a:lnTo>
                <a:lnTo>
                  <a:pt x="707" y="81"/>
                </a:lnTo>
                <a:lnTo>
                  <a:pt x="706" y="72"/>
                </a:lnTo>
                <a:lnTo>
                  <a:pt x="704" y="63"/>
                </a:lnTo>
                <a:lnTo>
                  <a:pt x="701" y="55"/>
                </a:lnTo>
                <a:lnTo>
                  <a:pt x="697" y="47"/>
                </a:lnTo>
                <a:lnTo>
                  <a:pt x="693" y="39"/>
                </a:lnTo>
                <a:lnTo>
                  <a:pt x="687" y="32"/>
                </a:lnTo>
                <a:lnTo>
                  <a:pt x="681" y="25"/>
                </a:lnTo>
                <a:lnTo>
                  <a:pt x="676" y="20"/>
                </a:lnTo>
                <a:lnTo>
                  <a:pt x="668" y="15"/>
                </a:lnTo>
                <a:lnTo>
                  <a:pt x="661" y="11"/>
                </a:lnTo>
                <a:lnTo>
                  <a:pt x="653" y="6"/>
                </a:lnTo>
                <a:lnTo>
                  <a:pt x="644" y="4"/>
                </a:lnTo>
                <a:lnTo>
                  <a:pt x="636" y="2"/>
                </a:lnTo>
                <a:lnTo>
                  <a:pt x="627" y="0"/>
                </a:lnTo>
                <a:lnTo>
                  <a:pt x="618" y="0"/>
                </a:lnTo>
                <a:lnTo>
                  <a:pt x="609" y="0"/>
                </a:lnTo>
                <a:lnTo>
                  <a:pt x="600" y="2"/>
                </a:lnTo>
                <a:lnTo>
                  <a:pt x="591" y="4"/>
                </a:lnTo>
                <a:lnTo>
                  <a:pt x="583" y="6"/>
                </a:lnTo>
                <a:lnTo>
                  <a:pt x="575" y="11"/>
                </a:lnTo>
                <a:lnTo>
                  <a:pt x="567" y="15"/>
                </a:lnTo>
                <a:lnTo>
                  <a:pt x="561" y="20"/>
                </a:lnTo>
                <a:lnTo>
                  <a:pt x="554" y="25"/>
                </a:lnTo>
                <a:lnTo>
                  <a:pt x="548" y="32"/>
                </a:lnTo>
                <a:lnTo>
                  <a:pt x="543" y="39"/>
                </a:lnTo>
                <a:lnTo>
                  <a:pt x="538" y="47"/>
                </a:lnTo>
                <a:lnTo>
                  <a:pt x="535" y="55"/>
                </a:lnTo>
                <a:lnTo>
                  <a:pt x="531" y="63"/>
                </a:lnTo>
                <a:lnTo>
                  <a:pt x="529" y="72"/>
                </a:lnTo>
                <a:lnTo>
                  <a:pt x="528" y="81"/>
                </a:lnTo>
                <a:lnTo>
                  <a:pt x="528" y="90"/>
                </a:lnTo>
                <a:lnTo>
                  <a:pt x="529" y="105"/>
                </a:lnTo>
                <a:lnTo>
                  <a:pt x="532" y="118"/>
                </a:lnTo>
                <a:lnTo>
                  <a:pt x="537" y="131"/>
                </a:lnTo>
                <a:lnTo>
                  <a:pt x="545" y="142"/>
                </a:lnTo>
                <a:lnTo>
                  <a:pt x="388" y="298"/>
                </a:lnTo>
                <a:lnTo>
                  <a:pt x="379" y="293"/>
                </a:lnTo>
                <a:lnTo>
                  <a:pt x="369" y="289"/>
                </a:lnTo>
                <a:lnTo>
                  <a:pt x="358" y="286"/>
                </a:lnTo>
                <a:lnTo>
                  <a:pt x="347" y="285"/>
                </a:lnTo>
                <a:lnTo>
                  <a:pt x="339" y="286"/>
                </a:lnTo>
                <a:lnTo>
                  <a:pt x="331" y="287"/>
                </a:lnTo>
                <a:lnTo>
                  <a:pt x="325" y="289"/>
                </a:lnTo>
                <a:lnTo>
                  <a:pt x="318" y="292"/>
                </a:lnTo>
                <a:lnTo>
                  <a:pt x="311" y="294"/>
                </a:lnTo>
                <a:lnTo>
                  <a:pt x="304" y="299"/>
                </a:lnTo>
                <a:lnTo>
                  <a:pt x="299" y="303"/>
                </a:lnTo>
                <a:lnTo>
                  <a:pt x="294" y="308"/>
                </a:lnTo>
                <a:lnTo>
                  <a:pt x="288" y="313"/>
                </a:lnTo>
                <a:lnTo>
                  <a:pt x="284" y="319"/>
                </a:lnTo>
                <a:lnTo>
                  <a:pt x="281" y="325"/>
                </a:lnTo>
                <a:lnTo>
                  <a:pt x="277" y="332"/>
                </a:lnTo>
                <a:lnTo>
                  <a:pt x="275" y="338"/>
                </a:lnTo>
                <a:lnTo>
                  <a:pt x="273" y="346"/>
                </a:lnTo>
                <a:lnTo>
                  <a:pt x="271" y="353"/>
                </a:lnTo>
                <a:lnTo>
                  <a:pt x="271" y="361"/>
                </a:lnTo>
                <a:lnTo>
                  <a:pt x="273" y="372"/>
                </a:lnTo>
                <a:lnTo>
                  <a:pt x="275" y="383"/>
                </a:lnTo>
                <a:lnTo>
                  <a:pt x="278" y="393"/>
                </a:lnTo>
                <a:lnTo>
                  <a:pt x="284" y="403"/>
                </a:lnTo>
                <a:lnTo>
                  <a:pt x="134" y="553"/>
                </a:lnTo>
                <a:lnTo>
                  <a:pt x="124" y="547"/>
                </a:lnTo>
                <a:lnTo>
                  <a:pt x="113" y="545"/>
                </a:lnTo>
                <a:lnTo>
                  <a:pt x="102" y="543"/>
                </a:lnTo>
                <a:lnTo>
                  <a:pt x="91" y="542"/>
                </a:lnTo>
                <a:lnTo>
                  <a:pt x="82" y="542"/>
                </a:lnTo>
                <a:lnTo>
                  <a:pt x="73" y="544"/>
                </a:lnTo>
                <a:lnTo>
                  <a:pt x="64" y="546"/>
                </a:lnTo>
                <a:lnTo>
                  <a:pt x="56" y="548"/>
                </a:lnTo>
                <a:lnTo>
                  <a:pt x="48" y="553"/>
                </a:lnTo>
                <a:lnTo>
                  <a:pt x="40" y="557"/>
                </a:lnTo>
                <a:lnTo>
                  <a:pt x="33" y="562"/>
                </a:lnTo>
                <a:lnTo>
                  <a:pt x="26" y="568"/>
                </a:lnTo>
                <a:lnTo>
                  <a:pt x="21" y="574"/>
                </a:lnTo>
                <a:lnTo>
                  <a:pt x="16" y="581"/>
                </a:lnTo>
                <a:lnTo>
                  <a:pt x="12" y="589"/>
                </a:lnTo>
                <a:lnTo>
                  <a:pt x="7" y="597"/>
                </a:lnTo>
                <a:lnTo>
                  <a:pt x="5" y="605"/>
                </a:lnTo>
                <a:lnTo>
                  <a:pt x="3" y="614"/>
                </a:lnTo>
                <a:lnTo>
                  <a:pt x="0" y="623"/>
                </a:lnTo>
                <a:lnTo>
                  <a:pt x="0" y="632"/>
                </a:lnTo>
                <a:lnTo>
                  <a:pt x="0" y="641"/>
                </a:lnTo>
                <a:lnTo>
                  <a:pt x="3" y="650"/>
                </a:lnTo>
                <a:lnTo>
                  <a:pt x="5" y="659"/>
                </a:lnTo>
                <a:lnTo>
                  <a:pt x="7" y="667"/>
                </a:lnTo>
                <a:lnTo>
                  <a:pt x="12" y="675"/>
                </a:lnTo>
                <a:lnTo>
                  <a:pt x="16" y="683"/>
                </a:lnTo>
                <a:lnTo>
                  <a:pt x="21" y="690"/>
                </a:lnTo>
                <a:lnTo>
                  <a:pt x="26" y="696"/>
                </a:lnTo>
                <a:lnTo>
                  <a:pt x="33" y="702"/>
                </a:lnTo>
                <a:lnTo>
                  <a:pt x="40" y="706"/>
                </a:lnTo>
                <a:lnTo>
                  <a:pt x="48" y="711"/>
                </a:lnTo>
                <a:lnTo>
                  <a:pt x="56" y="716"/>
                </a:lnTo>
                <a:lnTo>
                  <a:pt x="64" y="718"/>
                </a:lnTo>
                <a:lnTo>
                  <a:pt x="73" y="720"/>
                </a:lnTo>
                <a:lnTo>
                  <a:pt x="82" y="722"/>
                </a:lnTo>
                <a:lnTo>
                  <a:pt x="91" y="722"/>
                </a:lnTo>
                <a:lnTo>
                  <a:pt x="100" y="722"/>
                </a:lnTo>
                <a:lnTo>
                  <a:pt x="109" y="720"/>
                </a:lnTo>
                <a:lnTo>
                  <a:pt x="118" y="718"/>
                </a:lnTo>
                <a:lnTo>
                  <a:pt x="126" y="716"/>
                </a:lnTo>
                <a:lnTo>
                  <a:pt x="134" y="711"/>
                </a:lnTo>
                <a:lnTo>
                  <a:pt x="142" y="706"/>
                </a:lnTo>
                <a:lnTo>
                  <a:pt x="148" y="702"/>
                </a:lnTo>
                <a:lnTo>
                  <a:pt x="155" y="696"/>
                </a:lnTo>
                <a:lnTo>
                  <a:pt x="161" y="690"/>
                </a:lnTo>
                <a:lnTo>
                  <a:pt x="165" y="683"/>
                </a:lnTo>
                <a:lnTo>
                  <a:pt x="170" y="675"/>
                </a:lnTo>
                <a:lnTo>
                  <a:pt x="174" y="667"/>
                </a:lnTo>
                <a:lnTo>
                  <a:pt x="177" y="659"/>
                </a:lnTo>
                <a:lnTo>
                  <a:pt x="179" y="650"/>
                </a:lnTo>
                <a:lnTo>
                  <a:pt x="181" y="641"/>
                </a:lnTo>
                <a:lnTo>
                  <a:pt x="181" y="632"/>
                </a:lnTo>
                <a:lnTo>
                  <a:pt x="181" y="623"/>
                </a:lnTo>
                <a:lnTo>
                  <a:pt x="180" y="615"/>
                </a:lnTo>
                <a:lnTo>
                  <a:pt x="178" y="607"/>
                </a:lnTo>
                <a:lnTo>
                  <a:pt x="174" y="599"/>
                </a:lnTo>
                <a:lnTo>
                  <a:pt x="171" y="591"/>
                </a:lnTo>
                <a:lnTo>
                  <a:pt x="168" y="585"/>
                </a:lnTo>
                <a:lnTo>
                  <a:pt x="163" y="578"/>
                </a:lnTo>
                <a:lnTo>
                  <a:pt x="157" y="571"/>
                </a:lnTo>
                <a:lnTo>
                  <a:pt x="305" y="424"/>
                </a:lnTo>
                <a:lnTo>
                  <a:pt x="316" y="430"/>
                </a:lnTo>
                <a:lnTo>
                  <a:pt x="328" y="433"/>
                </a:lnTo>
                <a:lnTo>
                  <a:pt x="314" y="457"/>
                </a:lnTo>
                <a:lnTo>
                  <a:pt x="303" y="483"/>
                </a:lnTo>
                <a:lnTo>
                  <a:pt x="294" y="510"/>
                </a:lnTo>
                <a:lnTo>
                  <a:pt x="286" y="538"/>
                </a:lnTo>
                <a:lnTo>
                  <a:pt x="279" y="568"/>
                </a:lnTo>
                <a:lnTo>
                  <a:pt x="275" y="598"/>
                </a:lnTo>
                <a:lnTo>
                  <a:pt x="273" y="630"/>
                </a:lnTo>
                <a:lnTo>
                  <a:pt x="271" y="662"/>
                </a:lnTo>
                <a:lnTo>
                  <a:pt x="271" y="753"/>
                </a:lnTo>
                <a:lnTo>
                  <a:pt x="226" y="753"/>
                </a:lnTo>
                <a:lnTo>
                  <a:pt x="223" y="753"/>
                </a:lnTo>
                <a:lnTo>
                  <a:pt x="221" y="754"/>
                </a:lnTo>
                <a:lnTo>
                  <a:pt x="218" y="755"/>
                </a:lnTo>
                <a:lnTo>
                  <a:pt x="216" y="757"/>
                </a:lnTo>
                <a:lnTo>
                  <a:pt x="214" y="760"/>
                </a:lnTo>
                <a:lnTo>
                  <a:pt x="213" y="762"/>
                </a:lnTo>
                <a:lnTo>
                  <a:pt x="212" y="764"/>
                </a:lnTo>
                <a:lnTo>
                  <a:pt x="212" y="767"/>
                </a:lnTo>
                <a:lnTo>
                  <a:pt x="212" y="888"/>
                </a:lnTo>
                <a:lnTo>
                  <a:pt x="212" y="891"/>
                </a:lnTo>
                <a:lnTo>
                  <a:pt x="213" y="894"/>
                </a:lnTo>
                <a:lnTo>
                  <a:pt x="214" y="896"/>
                </a:lnTo>
                <a:lnTo>
                  <a:pt x="216" y="898"/>
                </a:lnTo>
                <a:lnTo>
                  <a:pt x="218" y="901"/>
                </a:lnTo>
                <a:lnTo>
                  <a:pt x="221" y="902"/>
                </a:lnTo>
                <a:lnTo>
                  <a:pt x="223" y="903"/>
                </a:lnTo>
                <a:lnTo>
                  <a:pt x="226" y="903"/>
                </a:lnTo>
                <a:lnTo>
                  <a:pt x="347" y="903"/>
                </a:lnTo>
                <a:lnTo>
                  <a:pt x="349" y="903"/>
                </a:lnTo>
                <a:lnTo>
                  <a:pt x="353" y="902"/>
                </a:lnTo>
                <a:lnTo>
                  <a:pt x="355" y="901"/>
                </a:lnTo>
                <a:lnTo>
                  <a:pt x="357" y="898"/>
                </a:lnTo>
                <a:lnTo>
                  <a:pt x="360" y="896"/>
                </a:lnTo>
                <a:lnTo>
                  <a:pt x="361" y="894"/>
                </a:lnTo>
                <a:lnTo>
                  <a:pt x="362" y="891"/>
                </a:lnTo>
                <a:lnTo>
                  <a:pt x="362" y="888"/>
                </a:lnTo>
                <a:lnTo>
                  <a:pt x="362" y="767"/>
                </a:lnTo>
                <a:lnTo>
                  <a:pt x="362" y="764"/>
                </a:lnTo>
                <a:lnTo>
                  <a:pt x="361" y="762"/>
                </a:lnTo>
                <a:lnTo>
                  <a:pt x="360" y="760"/>
                </a:lnTo>
                <a:lnTo>
                  <a:pt x="357" y="757"/>
                </a:lnTo>
                <a:lnTo>
                  <a:pt x="355" y="755"/>
                </a:lnTo>
                <a:lnTo>
                  <a:pt x="353" y="754"/>
                </a:lnTo>
                <a:lnTo>
                  <a:pt x="349" y="753"/>
                </a:lnTo>
                <a:lnTo>
                  <a:pt x="347" y="753"/>
                </a:lnTo>
                <a:lnTo>
                  <a:pt x="302" y="753"/>
                </a:lnTo>
                <a:lnTo>
                  <a:pt x="302" y="662"/>
                </a:lnTo>
                <a:lnTo>
                  <a:pt x="303" y="629"/>
                </a:lnTo>
                <a:lnTo>
                  <a:pt x="305" y="597"/>
                </a:lnTo>
                <a:lnTo>
                  <a:pt x="310" y="566"/>
                </a:lnTo>
                <a:lnTo>
                  <a:pt x="317" y="537"/>
                </a:lnTo>
                <a:lnTo>
                  <a:pt x="326" y="509"/>
                </a:lnTo>
                <a:lnTo>
                  <a:pt x="336" y="482"/>
                </a:lnTo>
                <a:lnTo>
                  <a:pt x="343" y="469"/>
                </a:lnTo>
                <a:lnTo>
                  <a:pt x="348" y="457"/>
                </a:lnTo>
                <a:lnTo>
                  <a:pt x="355" y="446"/>
                </a:lnTo>
                <a:lnTo>
                  <a:pt x="363" y="434"/>
                </a:lnTo>
                <a:lnTo>
                  <a:pt x="373" y="431"/>
                </a:lnTo>
                <a:lnTo>
                  <a:pt x="383" y="426"/>
                </a:lnTo>
                <a:lnTo>
                  <a:pt x="393" y="420"/>
                </a:lnTo>
                <a:lnTo>
                  <a:pt x="401" y="413"/>
                </a:lnTo>
                <a:lnTo>
                  <a:pt x="408" y="404"/>
                </a:lnTo>
                <a:lnTo>
                  <a:pt x="414" y="395"/>
                </a:lnTo>
                <a:lnTo>
                  <a:pt x="418" y="383"/>
                </a:lnTo>
                <a:lnTo>
                  <a:pt x="421" y="372"/>
                </a:lnTo>
                <a:lnTo>
                  <a:pt x="433" y="364"/>
                </a:lnTo>
                <a:lnTo>
                  <a:pt x="445" y="356"/>
                </a:lnTo>
                <a:lnTo>
                  <a:pt x="458" y="348"/>
                </a:lnTo>
                <a:lnTo>
                  <a:pt x="471" y="342"/>
                </a:lnTo>
                <a:lnTo>
                  <a:pt x="485" y="335"/>
                </a:lnTo>
                <a:lnTo>
                  <a:pt x="498" y="329"/>
                </a:lnTo>
                <a:lnTo>
                  <a:pt x="513" y="324"/>
                </a:lnTo>
                <a:lnTo>
                  <a:pt x="529" y="319"/>
                </a:lnTo>
                <a:lnTo>
                  <a:pt x="544" y="315"/>
                </a:lnTo>
                <a:lnTo>
                  <a:pt x="559" y="311"/>
                </a:lnTo>
                <a:lnTo>
                  <a:pt x="576" y="308"/>
                </a:lnTo>
                <a:lnTo>
                  <a:pt x="593" y="306"/>
                </a:lnTo>
                <a:lnTo>
                  <a:pt x="610" y="303"/>
                </a:lnTo>
                <a:lnTo>
                  <a:pt x="627" y="302"/>
                </a:lnTo>
                <a:lnTo>
                  <a:pt x="645" y="301"/>
                </a:lnTo>
                <a:lnTo>
                  <a:pt x="663" y="301"/>
                </a:lnTo>
                <a:lnTo>
                  <a:pt x="754" y="301"/>
                </a:lnTo>
                <a:lnTo>
                  <a:pt x="754" y="346"/>
                </a:lnTo>
                <a:lnTo>
                  <a:pt x="754" y="348"/>
                </a:lnTo>
                <a:lnTo>
                  <a:pt x="755" y="352"/>
                </a:lnTo>
                <a:lnTo>
                  <a:pt x="756" y="354"/>
                </a:lnTo>
                <a:lnTo>
                  <a:pt x="758" y="356"/>
                </a:lnTo>
                <a:lnTo>
                  <a:pt x="761" y="359"/>
                </a:lnTo>
                <a:lnTo>
                  <a:pt x="763" y="360"/>
                </a:lnTo>
                <a:lnTo>
                  <a:pt x="765" y="361"/>
                </a:lnTo>
                <a:lnTo>
                  <a:pt x="768" y="361"/>
                </a:lnTo>
                <a:lnTo>
                  <a:pt x="889" y="361"/>
                </a:lnTo>
                <a:lnTo>
                  <a:pt x="892" y="361"/>
                </a:lnTo>
                <a:lnTo>
                  <a:pt x="895" y="360"/>
                </a:lnTo>
                <a:lnTo>
                  <a:pt x="897" y="359"/>
                </a:lnTo>
                <a:lnTo>
                  <a:pt x="899" y="356"/>
                </a:lnTo>
                <a:lnTo>
                  <a:pt x="902" y="354"/>
                </a:lnTo>
                <a:lnTo>
                  <a:pt x="903" y="352"/>
                </a:lnTo>
                <a:lnTo>
                  <a:pt x="904" y="348"/>
                </a:lnTo>
                <a:lnTo>
                  <a:pt x="904" y="346"/>
                </a:lnTo>
                <a:lnTo>
                  <a:pt x="904" y="225"/>
                </a:lnTo>
                <a:lnTo>
                  <a:pt x="904" y="222"/>
                </a:lnTo>
                <a:lnTo>
                  <a:pt x="903" y="220"/>
                </a:lnTo>
                <a:lnTo>
                  <a:pt x="902" y="217"/>
                </a:lnTo>
                <a:lnTo>
                  <a:pt x="899" y="215"/>
                </a:lnTo>
                <a:lnTo>
                  <a:pt x="897" y="213"/>
                </a:lnTo>
                <a:lnTo>
                  <a:pt x="895" y="212"/>
                </a:lnTo>
                <a:lnTo>
                  <a:pt x="892" y="211"/>
                </a:lnTo>
                <a:lnTo>
                  <a:pt x="889" y="211"/>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grpSp>
        <p:nvGrpSpPr>
          <p:cNvPr id="36" name="Group 35" descr="Icon of human being and gear. ">
            <a:extLst>
              <a:ext uri="{FF2B5EF4-FFF2-40B4-BE49-F238E27FC236}">
                <a16:creationId xmlns:a16="http://schemas.microsoft.com/office/drawing/2014/main" id="{ECC5F635-1712-4572-A9EC-F94E2199DDBD}"/>
              </a:ext>
            </a:extLst>
          </p:cNvPr>
          <p:cNvGrpSpPr/>
          <p:nvPr/>
        </p:nvGrpSpPr>
        <p:grpSpPr>
          <a:xfrm>
            <a:off x="7133464" y="5355478"/>
            <a:ext cx="338073" cy="339996"/>
            <a:chOff x="6450013" y="5349875"/>
            <a:chExt cx="279399" cy="280988"/>
          </a:xfrm>
          <a:solidFill>
            <a:schemeClr val="bg1"/>
          </a:solidFill>
        </p:grpSpPr>
        <p:sp>
          <p:nvSpPr>
            <p:cNvPr id="37" name="Freeform 3673">
              <a:extLst>
                <a:ext uri="{FF2B5EF4-FFF2-40B4-BE49-F238E27FC236}">
                  <a16:creationId xmlns:a16="http://schemas.microsoft.com/office/drawing/2014/main" id="{D1391604-D4EC-48A8-AE57-EDF194392FB1}"/>
                </a:ext>
              </a:extLst>
            </p:cNvPr>
            <p:cNvSpPr>
              <a:spLocks/>
            </p:cNvSpPr>
            <p:nvPr/>
          </p:nvSpPr>
          <p:spPr bwMode="auto">
            <a:xfrm>
              <a:off x="6450013" y="5349875"/>
              <a:ext cx="182562" cy="238125"/>
            </a:xfrm>
            <a:custGeom>
              <a:avLst/>
              <a:gdLst>
                <a:gd name="T0" fmla="*/ 379 w 459"/>
                <a:gd name="T1" fmla="*/ 550 h 602"/>
                <a:gd name="T2" fmla="*/ 380 w 459"/>
                <a:gd name="T3" fmla="*/ 519 h 602"/>
                <a:gd name="T4" fmla="*/ 345 w 459"/>
                <a:gd name="T5" fmla="*/ 495 h 602"/>
                <a:gd name="T6" fmla="*/ 397 w 459"/>
                <a:gd name="T7" fmla="*/ 400 h 602"/>
                <a:gd name="T8" fmla="*/ 408 w 459"/>
                <a:gd name="T9" fmla="*/ 395 h 602"/>
                <a:gd name="T10" fmla="*/ 450 w 459"/>
                <a:gd name="T11" fmla="*/ 406 h 602"/>
                <a:gd name="T12" fmla="*/ 412 w 459"/>
                <a:gd name="T13" fmla="*/ 384 h 602"/>
                <a:gd name="T14" fmla="*/ 376 w 459"/>
                <a:gd name="T15" fmla="*/ 370 h 602"/>
                <a:gd name="T16" fmla="*/ 361 w 459"/>
                <a:gd name="T17" fmla="*/ 307 h 602"/>
                <a:gd name="T18" fmla="*/ 379 w 459"/>
                <a:gd name="T19" fmla="*/ 288 h 602"/>
                <a:gd name="T20" fmla="*/ 397 w 459"/>
                <a:gd name="T21" fmla="*/ 252 h 602"/>
                <a:gd name="T22" fmla="*/ 406 w 459"/>
                <a:gd name="T23" fmla="*/ 214 h 602"/>
                <a:gd name="T24" fmla="*/ 415 w 459"/>
                <a:gd name="T25" fmla="*/ 202 h 602"/>
                <a:gd name="T26" fmla="*/ 420 w 459"/>
                <a:gd name="T27" fmla="*/ 183 h 602"/>
                <a:gd name="T28" fmla="*/ 416 w 459"/>
                <a:gd name="T29" fmla="*/ 152 h 602"/>
                <a:gd name="T30" fmla="*/ 412 w 459"/>
                <a:gd name="T31" fmla="*/ 121 h 602"/>
                <a:gd name="T32" fmla="*/ 420 w 459"/>
                <a:gd name="T33" fmla="*/ 78 h 602"/>
                <a:gd name="T34" fmla="*/ 415 w 459"/>
                <a:gd name="T35" fmla="*/ 45 h 602"/>
                <a:gd name="T36" fmla="*/ 403 w 459"/>
                <a:gd name="T37" fmla="*/ 27 h 602"/>
                <a:gd name="T38" fmla="*/ 382 w 459"/>
                <a:gd name="T39" fmla="*/ 15 h 602"/>
                <a:gd name="T40" fmla="*/ 341 w 459"/>
                <a:gd name="T41" fmla="*/ 3 h 602"/>
                <a:gd name="T42" fmla="*/ 291 w 459"/>
                <a:gd name="T43" fmla="*/ 0 h 602"/>
                <a:gd name="T44" fmla="*/ 245 w 459"/>
                <a:gd name="T45" fmla="*/ 9 h 602"/>
                <a:gd name="T46" fmla="*/ 213 w 459"/>
                <a:gd name="T47" fmla="*/ 27 h 602"/>
                <a:gd name="T48" fmla="*/ 201 w 459"/>
                <a:gd name="T49" fmla="*/ 42 h 602"/>
                <a:gd name="T50" fmla="*/ 181 w 459"/>
                <a:gd name="T51" fmla="*/ 44 h 602"/>
                <a:gd name="T52" fmla="*/ 163 w 459"/>
                <a:gd name="T53" fmla="*/ 56 h 602"/>
                <a:gd name="T54" fmla="*/ 155 w 459"/>
                <a:gd name="T55" fmla="*/ 87 h 602"/>
                <a:gd name="T56" fmla="*/ 164 w 459"/>
                <a:gd name="T57" fmla="*/ 138 h 602"/>
                <a:gd name="T58" fmla="*/ 159 w 459"/>
                <a:gd name="T59" fmla="*/ 144 h 602"/>
                <a:gd name="T60" fmla="*/ 150 w 459"/>
                <a:gd name="T61" fmla="*/ 162 h 602"/>
                <a:gd name="T62" fmla="*/ 149 w 459"/>
                <a:gd name="T63" fmla="*/ 184 h 602"/>
                <a:gd name="T64" fmla="*/ 154 w 459"/>
                <a:gd name="T65" fmla="*/ 201 h 602"/>
                <a:gd name="T66" fmla="*/ 163 w 459"/>
                <a:gd name="T67" fmla="*/ 214 h 602"/>
                <a:gd name="T68" fmla="*/ 169 w 459"/>
                <a:gd name="T69" fmla="*/ 237 h 602"/>
                <a:gd name="T70" fmla="*/ 179 w 459"/>
                <a:gd name="T71" fmla="*/ 271 h 602"/>
                <a:gd name="T72" fmla="*/ 203 w 459"/>
                <a:gd name="T73" fmla="*/ 306 h 602"/>
                <a:gd name="T74" fmla="*/ 215 w 459"/>
                <a:gd name="T75" fmla="*/ 364 h 602"/>
                <a:gd name="T76" fmla="*/ 171 w 459"/>
                <a:gd name="T77" fmla="*/ 381 h 602"/>
                <a:gd name="T78" fmla="*/ 106 w 459"/>
                <a:gd name="T79" fmla="*/ 401 h 602"/>
                <a:gd name="T80" fmla="*/ 46 w 459"/>
                <a:gd name="T81" fmla="*/ 428 h 602"/>
                <a:gd name="T82" fmla="*/ 22 w 459"/>
                <a:gd name="T83" fmla="*/ 449 h 602"/>
                <a:gd name="T84" fmla="*/ 10 w 459"/>
                <a:gd name="T85" fmla="*/ 479 h 602"/>
                <a:gd name="T86" fmla="*/ 2 w 459"/>
                <a:gd name="T87" fmla="*/ 540 h 602"/>
                <a:gd name="T88" fmla="*/ 1 w 459"/>
                <a:gd name="T89" fmla="*/ 594 h 602"/>
                <a:gd name="T90" fmla="*/ 11 w 459"/>
                <a:gd name="T91" fmla="*/ 602 h 602"/>
                <a:gd name="T92" fmla="*/ 345 w 459"/>
                <a:gd name="T93" fmla="*/ 589 h 602"/>
                <a:gd name="T94" fmla="*/ 352 w 459"/>
                <a:gd name="T95" fmla="*/ 577 h 6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459" h="602">
                  <a:moveTo>
                    <a:pt x="352" y="577"/>
                  </a:moveTo>
                  <a:lnTo>
                    <a:pt x="380" y="560"/>
                  </a:lnTo>
                  <a:lnTo>
                    <a:pt x="379" y="550"/>
                  </a:lnTo>
                  <a:lnTo>
                    <a:pt x="379" y="540"/>
                  </a:lnTo>
                  <a:lnTo>
                    <a:pt x="379" y="530"/>
                  </a:lnTo>
                  <a:lnTo>
                    <a:pt x="380" y="519"/>
                  </a:lnTo>
                  <a:lnTo>
                    <a:pt x="352" y="503"/>
                  </a:lnTo>
                  <a:lnTo>
                    <a:pt x="348" y="499"/>
                  </a:lnTo>
                  <a:lnTo>
                    <a:pt x="345" y="495"/>
                  </a:lnTo>
                  <a:lnTo>
                    <a:pt x="345" y="490"/>
                  </a:lnTo>
                  <a:lnTo>
                    <a:pt x="346" y="486"/>
                  </a:lnTo>
                  <a:lnTo>
                    <a:pt x="397" y="400"/>
                  </a:lnTo>
                  <a:lnTo>
                    <a:pt x="399" y="397"/>
                  </a:lnTo>
                  <a:lnTo>
                    <a:pt x="403" y="395"/>
                  </a:lnTo>
                  <a:lnTo>
                    <a:pt x="408" y="395"/>
                  </a:lnTo>
                  <a:lnTo>
                    <a:pt x="413" y="396"/>
                  </a:lnTo>
                  <a:lnTo>
                    <a:pt x="441" y="413"/>
                  </a:lnTo>
                  <a:lnTo>
                    <a:pt x="450" y="406"/>
                  </a:lnTo>
                  <a:lnTo>
                    <a:pt x="459" y="401"/>
                  </a:lnTo>
                  <a:lnTo>
                    <a:pt x="424" y="388"/>
                  </a:lnTo>
                  <a:lnTo>
                    <a:pt x="412" y="384"/>
                  </a:lnTo>
                  <a:lnTo>
                    <a:pt x="400" y="379"/>
                  </a:lnTo>
                  <a:lnTo>
                    <a:pt x="389" y="375"/>
                  </a:lnTo>
                  <a:lnTo>
                    <a:pt x="376" y="370"/>
                  </a:lnTo>
                  <a:lnTo>
                    <a:pt x="368" y="368"/>
                  </a:lnTo>
                  <a:lnTo>
                    <a:pt x="361" y="364"/>
                  </a:lnTo>
                  <a:lnTo>
                    <a:pt x="361" y="307"/>
                  </a:lnTo>
                  <a:lnTo>
                    <a:pt x="366" y="302"/>
                  </a:lnTo>
                  <a:lnTo>
                    <a:pt x="372" y="297"/>
                  </a:lnTo>
                  <a:lnTo>
                    <a:pt x="379" y="288"/>
                  </a:lnTo>
                  <a:lnTo>
                    <a:pt x="385" y="279"/>
                  </a:lnTo>
                  <a:lnTo>
                    <a:pt x="391" y="266"/>
                  </a:lnTo>
                  <a:lnTo>
                    <a:pt x="397" y="252"/>
                  </a:lnTo>
                  <a:lnTo>
                    <a:pt x="400" y="235"/>
                  </a:lnTo>
                  <a:lnTo>
                    <a:pt x="402" y="216"/>
                  </a:lnTo>
                  <a:lnTo>
                    <a:pt x="406" y="214"/>
                  </a:lnTo>
                  <a:lnTo>
                    <a:pt x="409" y="211"/>
                  </a:lnTo>
                  <a:lnTo>
                    <a:pt x="412" y="207"/>
                  </a:lnTo>
                  <a:lnTo>
                    <a:pt x="415" y="202"/>
                  </a:lnTo>
                  <a:lnTo>
                    <a:pt x="417" y="197"/>
                  </a:lnTo>
                  <a:lnTo>
                    <a:pt x="418" y="191"/>
                  </a:lnTo>
                  <a:lnTo>
                    <a:pt x="420" y="183"/>
                  </a:lnTo>
                  <a:lnTo>
                    <a:pt x="420" y="175"/>
                  </a:lnTo>
                  <a:lnTo>
                    <a:pt x="420" y="164"/>
                  </a:lnTo>
                  <a:lnTo>
                    <a:pt x="416" y="152"/>
                  </a:lnTo>
                  <a:lnTo>
                    <a:pt x="412" y="144"/>
                  </a:lnTo>
                  <a:lnTo>
                    <a:pt x="406" y="137"/>
                  </a:lnTo>
                  <a:lnTo>
                    <a:pt x="412" y="121"/>
                  </a:lnTo>
                  <a:lnTo>
                    <a:pt x="417" y="101"/>
                  </a:lnTo>
                  <a:lnTo>
                    <a:pt x="420" y="89"/>
                  </a:lnTo>
                  <a:lnTo>
                    <a:pt x="420" y="78"/>
                  </a:lnTo>
                  <a:lnTo>
                    <a:pt x="420" y="65"/>
                  </a:lnTo>
                  <a:lnTo>
                    <a:pt x="417" y="53"/>
                  </a:lnTo>
                  <a:lnTo>
                    <a:pt x="415" y="45"/>
                  </a:lnTo>
                  <a:lnTo>
                    <a:pt x="412" y="39"/>
                  </a:lnTo>
                  <a:lnTo>
                    <a:pt x="407" y="34"/>
                  </a:lnTo>
                  <a:lnTo>
                    <a:pt x="403" y="27"/>
                  </a:lnTo>
                  <a:lnTo>
                    <a:pt x="397" y="24"/>
                  </a:lnTo>
                  <a:lnTo>
                    <a:pt x="390" y="18"/>
                  </a:lnTo>
                  <a:lnTo>
                    <a:pt x="382" y="15"/>
                  </a:lnTo>
                  <a:lnTo>
                    <a:pt x="376" y="12"/>
                  </a:lnTo>
                  <a:lnTo>
                    <a:pt x="359" y="7"/>
                  </a:lnTo>
                  <a:lnTo>
                    <a:pt x="341" y="3"/>
                  </a:lnTo>
                  <a:lnTo>
                    <a:pt x="325" y="0"/>
                  </a:lnTo>
                  <a:lnTo>
                    <a:pt x="307" y="0"/>
                  </a:lnTo>
                  <a:lnTo>
                    <a:pt x="291" y="0"/>
                  </a:lnTo>
                  <a:lnTo>
                    <a:pt x="276" y="2"/>
                  </a:lnTo>
                  <a:lnTo>
                    <a:pt x="260" y="6"/>
                  </a:lnTo>
                  <a:lnTo>
                    <a:pt x="245" y="9"/>
                  </a:lnTo>
                  <a:lnTo>
                    <a:pt x="231" y="16"/>
                  </a:lnTo>
                  <a:lnTo>
                    <a:pt x="218" y="22"/>
                  </a:lnTo>
                  <a:lnTo>
                    <a:pt x="213" y="27"/>
                  </a:lnTo>
                  <a:lnTo>
                    <a:pt x="209" y="31"/>
                  </a:lnTo>
                  <a:lnTo>
                    <a:pt x="204" y="36"/>
                  </a:lnTo>
                  <a:lnTo>
                    <a:pt x="201" y="42"/>
                  </a:lnTo>
                  <a:lnTo>
                    <a:pt x="194" y="42"/>
                  </a:lnTo>
                  <a:lnTo>
                    <a:pt x="187" y="43"/>
                  </a:lnTo>
                  <a:lnTo>
                    <a:pt x="181" y="44"/>
                  </a:lnTo>
                  <a:lnTo>
                    <a:pt x="176" y="45"/>
                  </a:lnTo>
                  <a:lnTo>
                    <a:pt x="168" y="51"/>
                  </a:lnTo>
                  <a:lnTo>
                    <a:pt x="163" y="56"/>
                  </a:lnTo>
                  <a:lnTo>
                    <a:pt x="158" y="65"/>
                  </a:lnTo>
                  <a:lnTo>
                    <a:pt x="155" y="75"/>
                  </a:lnTo>
                  <a:lnTo>
                    <a:pt x="155" y="87"/>
                  </a:lnTo>
                  <a:lnTo>
                    <a:pt x="155" y="98"/>
                  </a:lnTo>
                  <a:lnTo>
                    <a:pt x="159" y="120"/>
                  </a:lnTo>
                  <a:lnTo>
                    <a:pt x="164" y="138"/>
                  </a:lnTo>
                  <a:lnTo>
                    <a:pt x="164" y="139"/>
                  </a:lnTo>
                  <a:lnTo>
                    <a:pt x="164" y="139"/>
                  </a:lnTo>
                  <a:lnTo>
                    <a:pt x="159" y="144"/>
                  </a:lnTo>
                  <a:lnTo>
                    <a:pt x="154" y="151"/>
                  </a:lnTo>
                  <a:lnTo>
                    <a:pt x="151" y="156"/>
                  </a:lnTo>
                  <a:lnTo>
                    <a:pt x="150" y="162"/>
                  </a:lnTo>
                  <a:lnTo>
                    <a:pt x="149" y="170"/>
                  </a:lnTo>
                  <a:lnTo>
                    <a:pt x="149" y="176"/>
                  </a:lnTo>
                  <a:lnTo>
                    <a:pt x="149" y="184"/>
                  </a:lnTo>
                  <a:lnTo>
                    <a:pt x="150" y="191"/>
                  </a:lnTo>
                  <a:lnTo>
                    <a:pt x="151" y="196"/>
                  </a:lnTo>
                  <a:lnTo>
                    <a:pt x="154" y="201"/>
                  </a:lnTo>
                  <a:lnTo>
                    <a:pt x="156" y="206"/>
                  </a:lnTo>
                  <a:lnTo>
                    <a:pt x="159" y="210"/>
                  </a:lnTo>
                  <a:lnTo>
                    <a:pt x="163" y="214"/>
                  </a:lnTo>
                  <a:lnTo>
                    <a:pt x="167" y="216"/>
                  </a:lnTo>
                  <a:lnTo>
                    <a:pt x="168" y="227"/>
                  </a:lnTo>
                  <a:lnTo>
                    <a:pt x="169" y="237"/>
                  </a:lnTo>
                  <a:lnTo>
                    <a:pt x="172" y="246"/>
                  </a:lnTo>
                  <a:lnTo>
                    <a:pt x="174" y="255"/>
                  </a:lnTo>
                  <a:lnTo>
                    <a:pt x="179" y="271"/>
                  </a:lnTo>
                  <a:lnTo>
                    <a:pt x="187" y="286"/>
                  </a:lnTo>
                  <a:lnTo>
                    <a:pt x="195" y="297"/>
                  </a:lnTo>
                  <a:lnTo>
                    <a:pt x="203" y="306"/>
                  </a:lnTo>
                  <a:lnTo>
                    <a:pt x="210" y="314"/>
                  </a:lnTo>
                  <a:lnTo>
                    <a:pt x="215" y="319"/>
                  </a:lnTo>
                  <a:lnTo>
                    <a:pt x="215" y="364"/>
                  </a:lnTo>
                  <a:lnTo>
                    <a:pt x="201" y="369"/>
                  </a:lnTo>
                  <a:lnTo>
                    <a:pt x="186" y="375"/>
                  </a:lnTo>
                  <a:lnTo>
                    <a:pt x="171" y="381"/>
                  </a:lnTo>
                  <a:lnTo>
                    <a:pt x="155" y="384"/>
                  </a:lnTo>
                  <a:lnTo>
                    <a:pt x="129" y="393"/>
                  </a:lnTo>
                  <a:lnTo>
                    <a:pt x="106" y="401"/>
                  </a:lnTo>
                  <a:lnTo>
                    <a:pt x="83" y="410"/>
                  </a:lnTo>
                  <a:lnTo>
                    <a:pt x="64" y="419"/>
                  </a:lnTo>
                  <a:lnTo>
                    <a:pt x="46" y="428"/>
                  </a:lnTo>
                  <a:lnTo>
                    <a:pt x="32" y="438"/>
                  </a:lnTo>
                  <a:lnTo>
                    <a:pt x="27" y="444"/>
                  </a:lnTo>
                  <a:lnTo>
                    <a:pt x="22" y="449"/>
                  </a:lnTo>
                  <a:lnTo>
                    <a:pt x="18" y="455"/>
                  </a:lnTo>
                  <a:lnTo>
                    <a:pt x="15" y="460"/>
                  </a:lnTo>
                  <a:lnTo>
                    <a:pt x="10" y="479"/>
                  </a:lnTo>
                  <a:lnTo>
                    <a:pt x="6" y="499"/>
                  </a:lnTo>
                  <a:lnTo>
                    <a:pt x="4" y="521"/>
                  </a:lnTo>
                  <a:lnTo>
                    <a:pt x="2" y="540"/>
                  </a:lnTo>
                  <a:lnTo>
                    <a:pt x="0" y="573"/>
                  </a:lnTo>
                  <a:lnTo>
                    <a:pt x="0" y="589"/>
                  </a:lnTo>
                  <a:lnTo>
                    <a:pt x="1" y="594"/>
                  </a:lnTo>
                  <a:lnTo>
                    <a:pt x="4" y="598"/>
                  </a:lnTo>
                  <a:lnTo>
                    <a:pt x="7" y="600"/>
                  </a:lnTo>
                  <a:lnTo>
                    <a:pt x="11" y="602"/>
                  </a:lnTo>
                  <a:lnTo>
                    <a:pt x="350" y="602"/>
                  </a:lnTo>
                  <a:lnTo>
                    <a:pt x="346" y="594"/>
                  </a:lnTo>
                  <a:lnTo>
                    <a:pt x="345" y="589"/>
                  </a:lnTo>
                  <a:lnTo>
                    <a:pt x="345" y="585"/>
                  </a:lnTo>
                  <a:lnTo>
                    <a:pt x="348" y="581"/>
                  </a:lnTo>
                  <a:lnTo>
                    <a:pt x="352" y="57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38" name="Freeform 3674">
              <a:extLst>
                <a:ext uri="{FF2B5EF4-FFF2-40B4-BE49-F238E27FC236}">
                  <a16:creationId xmlns:a16="http://schemas.microsoft.com/office/drawing/2014/main" id="{44A4D0F8-0767-41BC-BE62-0AED99EC8B25}"/>
                </a:ext>
              </a:extLst>
            </p:cNvPr>
            <p:cNvSpPr>
              <a:spLocks noEditPoints="1"/>
            </p:cNvSpPr>
            <p:nvPr/>
          </p:nvSpPr>
          <p:spPr bwMode="auto">
            <a:xfrm>
              <a:off x="6597650" y="5497513"/>
              <a:ext cx="131762" cy="133350"/>
            </a:xfrm>
            <a:custGeom>
              <a:avLst/>
              <a:gdLst>
                <a:gd name="T0" fmla="*/ 151 w 332"/>
                <a:gd name="T1" fmla="*/ 243 h 336"/>
                <a:gd name="T2" fmla="*/ 129 w 332"/>
                <a:gd name="T3" fmla="*/ 235 h 336"/>
                <a:gd name="T4" fmla="*/ 111 w 332"/>
                <a:gd name="T5" fmla="*/ 222 h 336"/>
                <a:gd name="T6" fmla="*/ 97 w 332"/>
                <a:gd name="T7" fmla="*/ 204 h 336"/>
                <a:gd name="T8" fmla="*/ 89 w 332"/>
                <a:gd name="T9" fmla="*/ 182 h 336"/>
                <a:gd name="T10" fmla="*/ 88 w 332"/>
                <a:gd name="T11" fmla="*/ 159 h 336"/>
                <a:gd name="T12" fmla="*/ 94 w 332"/>
                <a:gd name="T13" fmla="*/ 136 h 336"/>
                <a:gd name="T14" fmla="*/ 106 w 332"/>
                <a:gd name="T15" fmla="*/ 117 h 336"/>
                <a:gd name="T16" fmla="*/ 122 w 332"/>
                <a:gd name="T17" fmla="*/ 103 h 336"/>
                <a:gd name="T18" fmla="*/ 143 w 332"/>
                <a:gd name="T19" fmla="*/ 92 h 336"/>
                <a:gd name="T20" fmla="*/ 166 w 332"/>
                <a:gd name="T21" fmla="*/ 89 h 336"/>
                <a:gd name="T22" fmla="*/ 189 w 332"/>
                <a:gd name="T23" fmla="*/ 92 h 336"/>
                <a:gd name="T24" fmla="*/ 210 w 332"/>
                <a:gd name="T25" fmla="*/ 103 h 336"/>
                <a:gd name="T26" fmla="*/ 226 w 332"/>
                <a:gd name="T27" fmla="*/ 117 h 336"/>
                <a:gd name="T28" fmla="*/ 238 w 332"/>
                <a:gd name="T29" fmla="*/ 136 h 336"/>
                <a:gd name="T30" fmla="*/ 243 w 332"/>
                <a:gd name="T31" fmla="*/ 159 h 336"/>
                <a:gd name="T32" fmla="*/ 242 w 332"/>
                <a:gd name="T33" fmla="*/ 182 h 336"/>
                <a:gd name="T34" fmla="*/ 234 w 332"/>
                <a:gd name="T35" fmla="*/ 204 h 336"/>
                <a:gd name="T36" fmla="*/ 221 w 332"/>
                <a:gd name="T37" fmla="*/ 222 h 336"/>
                <a:gd name="T38" fmla="*/ 203 w 332"/>
                <a:gd name="T39" fmla="*/ 235 h 336"/>
                <a:gd name="T40" fmla="*/ 181 w 332"/>
                <a:gd name="T41" fmla="*/ 243 h 336"/>
                <a:gd name="T42" fmla="*/ 306 w 332"/>
                <a:gd name="T43" fmla="*/ 204 h 336"/>
                <a:gd name="T44" fmla="*/ 300 w 332"/>
                <a:gd name="T45" fmla="*/ 195 h 336"/>
                <a:gd name="T46" fmla="*/ 302 w 332"/>
                <a:gd name="T47" fmla="*/ 167 h 336"/>
                <a:gd name="T48" fmla="*/ 300 w 332"/>
                <a:gd name="T49" fmla="*/ 139 h 336"/>
                <a:gd name="T50" fmla="*/ 306 w 332"/>
                <a:gd name="T51" fmla="*/ 130 h 336"/>
                <a:gd name="T52" fmla="*/ 269 w 332"/>
                <a:gd name="T53" fmla="*/ 64 h 336"/>
                <a:gd name="T54" fmla="*/ 257 w 332"/>
                <a:gd name="T55" fmla="*/ 65 h 336"/>
                <a:gd name="T56" fmla="*/ 242 w 332"/>
                <a:gd name="T57" fmla="*/ 53 h 336"/>
                <a:gd name="T58" fmla="*/ 215 w 332"/>
                <a:gd name="T59" fmla="*/ 35 h 336"/>
                <a:gd name="T60" fmla="*/ 207 w 332"/>
                <a:gd name="T61" fmla="*/ 27 h 336"/>
                <a:gd name="T62" fmla="*/ 135 w 332"/>
                <a:gd name="T63" fmla="*/ 0 h 336"/>
                <a:gd name="T64" fmla="*/ 133 w 332"/>
                <a:gd name="T65" fmla="*/ 31 h 336"/>
                <a:gd name="T66" fmla="*/ 113 w 332"/>
                <a:gd name="T67" fmla="*/ 41 h 336"/>
                <a:gd name="T68" fmla="*/ 77 w 332"/>
                <a:gd name="T69" fmla="*/ 63 h 336"/>
                <a:gd name="T70" fmla="*/ 67 w 332"/>
                <a:gd name="T71" fmla="*/ 65 h 336"/>
                <a:gd name="T72" fmla="*/ 0 w 332"/>
                <a:gd name="T73" fmla="*/ 114 h 336"/>
                <a:gd name="T74" fmla="*/ 31 w 332"/>
                <a:gd name="T75" fmla="*/ 135 h 336"/>
                <a:gd name="T76" fmla="*/ 30 w 332"/>
                <a:gd name="T77" fmla="*/ 154 h 336"/>
                <a:gd name="T78" fmla="*/ 31 w 332"/>
                <a:gd name="T79" fmla="*/ 191 h 336"/>
                <a:gd name="T80" fmla="*/ 29 w 332"/>
                <a:gd name="T81" fmla="*/ 202 h 336"/>
                <a:gd name="T82" fmla="*/ 38 w 332"/>
                <a:gd name="T83" fmla="*/ 284 h 336"/>
                <a:gd name="T84" fmla="*/ 71 w 332"/>
                <a:gd name="T85" fmla="*/ 267 h 336"/>
                <a:gd name="T86" fmla="*/ 89 w 332"/>
                <a:gd name="T87" fmla="*/ 279 h 336"/>
                <a:gd name="T88" fmla="*/ 139 w 332"/>
                <a:gd name="T89" fmla="*/ 300 h 336"/>
                <a:gd name="T90" fmla="*/ 146 w 332"/>
                <a:gd name="T91" fmla="*/ 308 h 336"/>
                <a:gd name="T92" fmla="*/ 207 w 332"/>
                <a:gd name="T93" fmla="*/ 336 h 336"/>
                <a:gd name="T94" fmla="*/ 208 w 332"/>
                <a:gd name="T95" fmla="*/ 306 h 336"/>
                <a:gd name="T96" fmla="*/ 223 w 332"/>
                <a:gd name="T97" fmla="*/ 297 h 336"/>
                <a:gd name="T98" fmla="*/ 246 w 332"/>
                <a:gd name="T99" fmla="*/ 279 h 336"/>
                <a:gd name="T100" fmla="*/ 257 w 332"/>
                <a:gd name="T101" fmla="*/ 268 h 336"/>
                <a:gd name="T102" fmla="*/ 269 w 332"/>
                <a:gd name="T103" fmla="*/ 270 h 336"/>
                <a:gd name="T104" fmla="*/ 306 w 332"/>
                <a:gd name="T105" fmla="*/ 204 h 3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332" h="336">
                  <a:moveTo>
                    <a:pt x="166" y="245"/>
                  </a:moveTo>
                  <a:lnTo>
                    <a:pt x="158" y="244"/>
                  </a:lnTo>
                  <a:lnTo>
                    <a:pt x="151" y="243"/>
                  </a:lnTo>
                  <a:lnTo>
                    <a:pt x="143" y="241"/>
                  </a:lnTo>
                  <a:lnTo>
                    <a:pt x="135" y="239"/>
                  </a:lnTo>
                  <a:lnTo>
                    <a:pt x="129" y="235"/>
                  </a:lnTo>
                  <a:lnTo>
                    <a:pt x="122" y="231"/>
                  </a:lnTo>
                  <a:lnTo>
                    <a:pt x="116" y="227"/>
                  </a:lnTo>
                  <a:lnTo>
                    <a:pt x="111" y="222"/>
                  </a:lnTo>
                  <a:lnTo>
                    <a:pt x="106" y="217"/>
                  </a:lnTo>
                  <a:lnTo>
                    <a:pt x="101" y="211"/>
                  </a:lnTo>
                  <a:lnTo>
                    <a:pt x="97" y="204"/>
                  </a:lnTo>
                  <a:lnTo>
                    <a:pt x="94" y="198"/>
                  </a:lnTo>
                  <a:lnTo>
                    <a:pt x="92" y="190"/>
                  </a:lnTo>
                  <a:lnTo>
                    <a:pt x="89" y="182"/>
                  </a:lnTo>
                  <a:lnTo>
                    <a:pt x="88" y="175"/>
                  </a:lnTo>
                  <a:lnTo>
                    <a:pt x="88" y="167"/>
                  </a:lnTo>
                  <a:lnTo>
                    <a:pt x="88" y="159"/>
                  </a:lnTo>
                  <a:lnTo>
                    <a:pt x="89" y="151"/>
                  </a:lnTo>
                  <a:lnTo>
                    <a:pt x="92" y="144"/>
                  </a:lnTo>
                  <a:lnTo>
                    <a:pt x="94" y="136"/>
                  </a:lnTo>
                  <a:lnTo>
                    <a:pt x="97" y="130"/>
                  </a:lnTo>
                  <a:lnTo>
                    <a:pt x="101" y="123"/>
                  </a:lnTo>
                  <a:lnTo>
                    <a:pt x="106" y="117"/>
                  </a:lnTo>
                  <a:lnTo>
                    <a:pt x="111" y="112"/>
                  </a:lnTo>
                  <a:lnTo>
                    <a:pt x="116" y="106"/>
                  </a:lnTo>
                  <a:lnTo>
                    <a:pt x="122" y="103"/>
                  </a:lnTo>
                  <a:lnTo>
                    <a:pt x="129" y="99"/>
                  </a:lnTo>
                  <a:lnTo>
                    <a:pt x="135" y="95"/>
                  </a:lnTo>
                  <a:lnTo>
                    <a:pt x="143" y="92"/>
                  </a:lnTo>
                  <a:lnTo>
                    <a:pt x="151" y="90"/>
                  </a:lnTo>
                  <a:lnTo>
                    <a:pt x="158" y="90"/>
                  </a:lnTo>
                  <a:lnTo>
                    <a:pt x="166" y="89"/>
                  </a:lnTo>
                  <a:lnTo>
                    <a:pt x="174" y="90"/>
                  </a:lnTo>
                  <a:lnTo>
                    <a:pt x="181" y="90"/>
                  </a:lnTo>
                  <a:lnTo>
                    <a:pt x="189" y="92"/>
                  </a:lnTo>
                  <a:lnTo>
                    <a:pt x="196" y="95"/>
                  </a:lnTo>
                  <a:lnTo>
                    <a:pt x="203" y="99"/>
                  </a:lnTo>
                  <a:lnTo>
                    <a:pt x="210" y="103"/>
                  </a:lnTo>
                  <a:lnTo>
                    <a:pt x="215" y="106"/>
                  </a:lnTo>
                  <a:lnTo>
                    <a:pt x="221" y="112"/>
                  </a:lnTo>
                  <a:lnTo>
                    <a:pt x="226" y="117"/>
                  </a:lnTo>
                  <a:lnTo>
                    <a:pt x="230" y="123"/>
                  </a:lnTo>
                  <a:lnTo>
                    <a:pt x="234" y="130"/>
                  </a:lnTo>
                  <a:lnTo>
                    <a:pt x="238" y="136"/>
                  </a:lnTo>
                  <a:lnTo>
                    <a:pt x="241" y="144"/>
                  </a:lnTo>
                  <a:lnTo>
                    <a:pt x="242" y="151"/>
                  </a:lnTo>
                  <a:lnTo>
                    <a:pt x="243" y="159"/>
                  </a:lnTo>
                  <a:lnTo>
                    <a:pt x="244" y="167"/>
                  </a:lnTo>
                  <a:lnTo>
                    <a:pt x="243" y="175"/>
                  </a:lnTo>
                  <a:lnTo>
                    <a:pt x="242" y="182"/>
                  </a:lnTo>
                  <a:lnTo>
                    <a:pt x="241" y="190"/>
                  </a:lnTo>
                  <a:lnTo>
                    <a:pt x="238" y="198"/>
                  </a:lnTo>
                  <a:lnTo>
                    <a:pt x="234" y="204"/>
                  </a:lnTo>
                  <a:lnTo>
                    <a:pt x="230" y="211"/>
                  </a:lnTo>
                  <a:lnTo>
                    <a:pt x="226" y="217"/>
                  </a:lnTo>
                  <a:lnTo>
                    <a:pt x="221" y="222"/>
                  </a:lnTo>
                  <a:lnTo>
                    <a:pt x="215" y="227"/>
                  </a:lnTo>
                  <a:lnTo>
                    <a:pt x="210" y="231"/>
                  </a:lnTo>
                  <a:lnTo>
                    <a:pt x="203" y="235"/>
                  </a:lnTo>
                  <a:lnTo>
                    <a:pt x="196" y="239"/>
                  </a:lnTo>
                  <a:lnTo>
                    <a:pt x="189" y="241"/>
                  </a:lnTo>
                  <a:lnTo>
                    <a:pt x="181" y="243"/>
                  </a:lnTo>
                  <a:lnTo>
                    <a:pt x="174" y="244"/>
                  </a:lnTo>
                  <a:lnTo>
                    <a:pt x="166" y="245"/>
                  </a:lnTo>
                  <a:close/>
                  <a:moveTo>
                    <a:pt x="306" y="204"/>
                  </a:moveTo>
                  <a:lnTo>
                    <a:pt x="302" y="202"/>
                  </a:lnTo>
                  <a:lnTo>
                    <a:pt x="301" y="199"/>
                  </a:lnTo>
                  <a:lnTo>
                    <a:pt x="300" y="195"/>
                  </a:lnTo>
                  <a:lnTo>
                    <a:pt x="300" y="191"/>
                  </a:lnTo>
                  <a:lnTo>
                    <a:pt x="302" y="180"/>
                  </a:lnTo>
                  <a:lnTo>
                    <a:pt x="302" y="167"/>
                  </a:lnTo>
                  <a:lnTo>
                    <a:pt x="302" y="154"/>
                  </a:lnTo>
                  <a:lnTo>
                    <a:pt x="300" y="142"/>
                  </a:lnTo>
                  <a:lnTo>
                    <a:pt x="300" y="139"/>
                  </a:lnTo>
                  <a:lnTo>
                    <a:pt x="301" y="135"/>
                  </a:lnTo>
                  <a:lnTo>
                    <a:pt x="302" y="132"/>
                  </a:lnTo>
                  <a:lnTo>
                    <a:pt x="306" y="130"/>
                  </a:lnTo>
                  <a:lnTo>
                    <a:pt x="332" y="114"/>
                  </a:lnTo>
                  <a:lnTo>
                    <a:pt x="293" y="50"/>
                  </a:lnTo>
                  <a:lnTo>
                    <a:pt x="269" y="64"/>
                  </a:lnTo>
                  <a:lnTo>
                    <a:pt x="265" y="65"/>
                  </a:lnTo>
                  <a:lnTo>
                    <a:pt x="261" y="65"/>
                  </a:lnTo>
                  <a:lnTo>
                    <a:pt x="257" y="65"/>
                  </a:lnTo>
                  <a:lnTo>
                    <a:pt x="255" y="63"/>
                  </a:lnTo>
                  <a:lnTo>
                    <a:pt x="251" y="59"/>
                  </a:lnTo>
                  <a:lnTo>
                    <a:pt x="242" y="53"/>
                  </a:lnTo>
                  <a:lnTo>
                    <a:pt x="233" y="45"/>
                  </a:lnTo>
                  <a:lnTo>
                    <a:pt x="224" y="40"/>
                  </a:lnTo>
                  <a:lnTo>
                    <a:pt x="215" y="35"/>
                  </a:lnTo>
                  <a:lnTo>
                    <a:pt x="211" y="33"/>
                  </a:lnTo>
                  <a:lnTo>
                    <a:pt x="208" y="31"/>
                  </a:lnTo>
                  <a:lnTo>
                    <a:pt x="207" y="27"/>
                  </a:lnTo>
                  <a:lnTo>
                    <a:pt x="207" y="24"/>
                  </a:lnTo>
                  <a:lnTo>
                    <a:pt x="207" y="0"/>
                  </a:lnTo>
                  <a:lnTo>
                    <a:pt x="135" y="0"/>
                  </a:lnTo>
                  <a:lnTo>
                    <a:pt x="135" y="24"/>
                  </a:lnTo>
                  <a:lnTo>
                    <a:pt x="134" y="27"/>
                  </a:lnTo>
                  <a:lnTo>
                    <a:pt x="133" y="31"/>
                  </a:lnTo>
                  <a:lnTo>
                    <a:pt x="130" y="33"/>
                  </a:lnTo>
                  <a:lnTo>
                    <a:pt x="126" y="35"/>
                  </a:lnTo>
                  <a:lnTo>
                    <a:pt x="113" y="41"/>
                  </a:lnTo>
                  <a:lnTo>
                    <a:pt x="101" y="47"/>
                  </a:lnTo>
                  <a:lnTo>
                    <a:pt x="88" y="55"/>
                  </a:lnTo>
                  <a:lnTo>
                    <a:pt x="77" y="63"/>
                  </a:lnTo>
                  <a:lnTo>
                    <a:pt x="75" y="65"/>
                  </a:lnTo>
                  <a:lnTo>
                    <a:pt x="71" y="65"/>
                  </a:lnTo>
                  <a:lnTo>
                    <a:pt x="67" y="65"/>
                  </a:lnTo>
                  <a:lnTo>
                    <a:pt x="63" y="64"/>
                  </a:lnTo>
                  <a:lnTo>
                    <a:pt x="38" y="50"/>
                  </a:lnTo>
                  <a:lnTo>
                    <a:pt x="0" y="114"/>
                  </a:lnTo>
                  <a:lnTo>
                    <a:pt x="26" y="130"/>
                  </a:lnTo>
                  <a:lnTo>
                    <a:pt x="29" y="132"/>
                  </a:lnTo>
                  <a:lnTo>
                    <a:pt x="31" y="135"/>
                  </a:lnTo>
                  <a:lnTo>
                    <a:pt x="33" y="139"/>
                  </a:lnTo>
                  <a:lnTo>
                    <a:pt x="31" y="142"/>
                  </a:lnTo>
                  <a:lnTo>
                    <a:pt x="30" y="154"/>
                  </a:lnTo>
                  <a:lnTo>
                    <a:pt x="30" y="167"/>
                  </a:lnTo>
                  <a:lnTo>
                    <a:pt x="30" y="178"/>
                  </a:lnTo>
                  <a:lnTo>
                    <a:pt x="31" y="191"/>
                  </a:lnTo>
                  <a:lnTo>
                    <a:pt x="33" y="195"/>
                  </a:lnTo>
                  <a:lnTo>
                    <a:pt x="31" y="199"/>
                  </a:lnTo>
                  <a:lnTo>
                    <a:pt x="29" y="202"/>
                  </a:lnTo>
                  <a:lnTo>
                    <a:pt x="26" y="204"/>
                  </a:lnTo>
                  <a:lnTo>
                    <a:pt x="0" y="220"/>
                  </a:lnTo>
                  <a:lnTo>
                    <a:pt x="38" y="284"/>
                  </a:lnTo>
                  <a:lnTo>
                    <a:pt x="63" y="270"/>
                  </a:lnTo>
                  <a:lnTo>
                    <a:pt x="67" y="268"/>
                  </a:lnTo>
                  <a:lnTo>
                    <a:pt x="71" y="267"/>
                  </a:lnTo>
                  <a:lnTo>
                    <a:pt x="75" y="268"/>
                  </a:lnTo>
                  <a:lnTo>
                    <a:pt x="77" y="271"/>
                  </a:lnTo>
                  <a:lnTo>
                    <a:pt x="89" y="279"/>
                  </a:lnTo>
                  <a:lnTo>
                    <a:pt x="106" y="286"/>
                  </a:lnTo>
                  <a:lnTo>
                    <a:pt x="124" y="295"/>
                  </a:lnTo>
                  <a:lnTo>
                    <a:pt x="139" y="300"/>
                  </a:lnTo>
                  <a:lnTo>
                    <a:pt x="142" y="303"/>
                  </a:lnTo>
                  <a:lnTo>
                    <a:pt x="144" y="306"/>
                  </a:lnTo>
                  <a:lnTo>
                    <a:pt x="146" y="308"/>
                  </a:lnTo>
                  <a:lnTo>
                    <a:pt x="147" y="312"/>
                  </a:lnTo>
                  <a:lnTo>
                    <a:pt x="147" y="336"/>
                  </a:lnTo>
                  <a:lnTo>
                    <a:pt x="207" y="336"/>
                  </a:lnTo>
                  <a:lnTo>
                    <a:pt x="207" y="312"/>
                  </a:lnTo>
                  <a:lnTo>
                    <a:pt x="207" y="308"/>
                  </a:lnTo>
                  <a:lnTo>
                    <a:pt x="208" y="306"/>
                  </a:lnTo>
                  <a:lnTo>
                    <a:pt x="211" y="303"/>
                  </a:lnTo>
                  <a:lnTo>
                    <a:pt x="215" y="300"/>
                  </a:lnTo>
                  <a:lnTo>
                    <a:pt x="223" y="297"/>
                  </a:lnTo>
                  <a:lnTo>
                    <a:pt x="230" y="291"/>
                  </a:lnTo>
                  <a:lnTo>
                    <a:pt x="238" y="285"/>
                  </a:lnTo>
                  <a:lnTo>
                    <a:pt x="246" y="279"/>
                  </a:lnTo>
                  <a:lnTo>
                    <a:pt x="250" y="275"/>
                  </a:lnTo>
                  <a:lnTo>
                    <a:pt x="255" y="271"/>
                  </a:lnTo>
                  <a:lnTo>
                    <a:pt x="257" y="268"/>
                  </a:lnTo>
                  <a:lnTo>
                    <a:pt x="261" y="267"/>
                  </a:lnTo>
                  <a:lnTo>
                    <a:pt x="265" y="268"/>
                  </a:lnTo>
                  <a:lnTo>
                    <a:pt x="269" y="270"/>
                  </a:lnTo>
                  <a:lnTo>
                    <a:pt x="295" y="284"/>
                  </a:lnTo>
                  <a:lnTo>
                    <a:pt x="332" y="220"/>
                  </a:lnTo>
                  <a:lnTo>
                    <a:pt x="306" y="204"/>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grpSp>
        <p:nvGrpSpPr>
          <p:cNvPr id="39" name="Group 38" descr="Icon of gears. ">
            <a:extLst>
              <a:ext uri="{FF2B5EF4-FFF2-40B4-BE49-F238E27FC236}">
                <a16:creationId xmlns:a16="http://schemas.microsoft.com/office/drawing/2014/main" id="{5BC0E3F0-447D-4721-AB1F-C8243BA36671}"/>
              </a:ext>
            </a:extLst>
          </p:cNvPr>
          <p:cNvGrpSpPr/>
          <p:nvPr/>
        </p:nvGrpSpPr>
        <p:grpSpPr>
          <a:xfrm>
            <a:off x="4717582" y="5353558"/>
            <a:ext cx="343837" cy="343837"/>
            <a:chOff x="7613650" y="1387475"/>
            <a:chExt cx="284163" cy="284163"/>
          </a:xfrm>
          <a:solidFill>
            <a:schemeClr val="bg1"/>
          </a:solidFill>
        </p:grpSpPr>
        <p:sp>
          <p:nvSpPr>
            <p:cNvPr id="40" name="Freeform 4359">
              <a:extLst>
                <a:ext uri="{FF2B5EF4-FFF2-40B4-BE49-F238E27FC236}">
                  <a16:creationId xmlns:a16="http://schemas.microsoft.com/office/drawing/2014/main" id="{351831F3-9830-4A23-8B34-11A3FCCA027E}"/>
                </a:ext>
              </a:extLst>
            </p:cNvPr>
            <p:cNvSpPr>
              <a:spLocks noEditPoints="1"/>
            </p:cNvSpPr>
            <p:nvPr/>
          </p:nvSpPr>
          <p:spPr bwMode="auto">
            <a:xfrm>
              <a:off x="7613650" y="1471613"/>
              <a:ext cx="200025" cy="200025"/>
            </a:xfrm>
            <a:custGeom>
              <a:avLst/>
              <a:gdLst>
                <a:gd name="T0" fmla="*/ 276 w 629"/>
                <a:gd name="T1" fmla="*/ 436 h 629"/>
                <a:gd name="T2" fmla="*/ 233 w 629"/>
                <a:gd name="T3" fmla="*/ 411 h 629"/>
                <a:gd name="T4" fmla="*/ 202 w 629"/>
                <a:gd name="T5" fmla="*/ 374 h 629"/>
                <a:gd name="T6" fmla="*/ 187 w 629"/>
                <a:gd name="T7" fmla="*/ 325 h 629"/>
                <a:gd name="T8" fmla="*/ 192 w 629"/>
                <a:gd name="T9" fmla="*/ 274 h 629"/>
                <a:gd name="T10" fmla="*/ 216 w 629"/>
                <a:gd name="T11" fmla="*/ 231 h 629"/>
                <a:gd name="T12" fmla="*/ 253 w 629"/>
                <a:gd name="T13" fmla="*/ 199 h 629"/>
                <a:gd name="T14" fmla="*/ 301 w 629"/>
                <a:gd name="T15" fmla="*/ 184 h 629"/>
                <a:gd name="T16" fmla="*/ 352 w 629"/>
                <a:gd name="T17" fmla="*/ 190 h 629"/>
                <a:gd name="T18" fmla="*/ 395 w 629"/>
                <a:gd name="T19" fmla="*/ 213 h 629"/>
                <a:gd name="T20" fmla="*/ 426 w 629"/>
                <a:gd name="T21" fmla="*/ 252 h 629"/>
                <a:gd name="T22" fmla="*/ 441 w 629"/>
                <a:gd name="T23" fmla="*/ 300 h 629"/>
                <a:gd name="T24" fmla="*/ 436 w 629"/>
                <a:gd name="T25" fmla="*/ 350 h 629"/>
                <a:gd name="T26" fmla="*/ 413 w 629"/>
                <a:gd name="T27" fmla="*/ 394 h 629"/>
                <a:gd name="T28" fmla="*/ 375 w 629"/>
                <a:gd name="T29" fmla="*/ 425 h 629"/>
                <a:gd name="T30" fmla="*/ 327 w 629"/>
                <a:gd name="T31" fmla="*/ 440 h 629"/>
                <a:gd name="T32" fmla="*/ 572 w 629"/>
                <a:gd name="T33" fmla="*/ 346 h 629"/>
                <a:gd name="T34" fmla="*/ 574 w 629"/>
                <a:gd name="T35" fmla="*/ 302 h 629"/>
                <a:gd name="T36" fmla="*/ 620 w 629"/>
                <a:gd name="T37" fmla="*/ 241 h 629"/>
                <a:gd name="T38" fmla="*/ 628 w 629"/>
                <a:gd name="T39" fmla="*/ 231 h 629"/>
                <a:gd name="T40" fmla="*/ 625 w 629"/>
                <a:gd name="T41" fmla="*/ 219 h 629"/>
                <a:gd name="T42" fmla="*/ 544 w 629"/>
                <a:gd name="T43" fmla="*/ 84 h 629"/>
                <a:gd name="T44" fmla="*/ 532 w 629"/>
                <a:gd name="T45" fmla="*/ 83 h 629"/>
                <a:gd name="T46" fmla="*/ 447 w 629"/>
                <a:gd name="T47" fmla="*/ 88 h 629"/>
                <a:gd name="T48" fmla="*/ 407 w 629"/>
                <a:gd name="T49" fmla="*/ 69 h 629"/>
                <a:gd name="T50" fmla="*/ 404 w 629"/>
                <a:gd name="T51" fmla="*/ 7 h 629"/>
                <a:gd name="T52" fmla="*/ 395 w 629"/>
                <a:gd name="T53" fmla="*/ 0 h 629"/>
                <a:gd name="T54" fmla="*/ 235 w 629"/>
                <a:gd name="T55" fmla="*/ 1 h 629"/>
                <a:gd name="T56" fmla="*/ 227 w 629"/>
                <a:gd name="T57" fmla="*/ 10 h 629"/>
                <a:gd name="T58" fmla="*/ 216 w 629"/>
                <a:gd name="T59" fmla="*/ 72 h 629"/>
                <a:gd name="T60" fmla="*/ 177 w 629"/>
                <a:gd name="T61" fmla="*/ 91 h 629"/>
                <a:gd name="T62" fmla="*/ 98 w 629"/>
                <a:gd name="T63" fmla="*/ 84 h 629"/>
                <a:gd name="T64" fmla="*/ 87 w 629"/>
                <a:gd name="T65" fmla="*/ 83 h 629"/>
                <a:gd name="T66" fmla="*/ 78 w 629"/>
                <a:gd name="T67" fmla="*/ 90 h 629"/>
                <a:gd name="T68" fmla="*/ 1 w 629"/>
                <a:gd name="T69" fmla="*/ 228 h 629"/>
                <a:gd name="T70" fmla="*/ 57 w 629"/>
                <a:gd name="T71" fmla="*/ 269 h 629"/>
                <a:gd name="T72" fmla="*/ 54 w 629"/>
                <a:gd name="T73" fmla="*/ 313 h 629"/>
                <a:gd name="T74" fmla="*/ 57 w 629"/>
                <a:gd name="T75" fmla="*/ 355 h 629"/>
                <a:gd name="T76" fmla="*/ 2 w 629"/>
                <a:gd name="T77" fmla="*/ 391 h 629"/>
                <a:gd name="T78" fmla="*/ 1 w 629"/>
                <a:gd name="T79" fmla="*/ 402 h 629"/>
                <a:gd name="T80" fmla="*/ 86 w 629"/>
                <a:gd name="T81" fmla="*/ 543 h 629"/>
                <a:gd name="T82" fmla="*/ 98 w 629"/>
                <a:gd name="T83" fmla="*/ 542 h 629"/>
                <a:gd name="T84" fmla="*/ 177 w 629"/>
                <a:gd name="T85" fmla="*/ 533 h 629"/>
                <a:gd name="T86" fmla="*/ 216 w 629"/>
                <a:gd name="T87" fmla="*/ 552 h 629"/>
                <a:gd name="T88" fmla="*/ 227 w 629"/>
                <a:gd name="T89" fmla="*/ 620 h 629"/>
                <a:gd name="T90" fmla="*/ 235 w 629"/>
                <a:gd name="T91" fmla="*/ 628 h 629"/>
                <a:gd name="T92" fmla="*/ 395 w 629"/>
                <a:gd name="T93" fmla="*/ 629 h 629"/>
                <a:gd name="T94" fmla="*/ 404 w 629"/>
                <a:gd name="T95" fmla="*/ 623 h 629"/>
                <a:gd name="T96" fmla="*/ 407 w 629"/>
                <a:gd name="T97" fmla="*/ 556 h 629"/>
                <a:gd name="T98" fmla="*/ 447 w 629"/>
                <a:gd name="T99" fmla="*/ 538 h 629"/>
                <a:gd name="T100" fmla="*/ 533 w 629"/>
                <a:gd name="T101" fmla="*/ 543 h 629"/>
                <a:gd name="T102" fmla="*/ 545 w 629"/>
                <a:gd name="T103" fmla="*/ 543 h 629"/>
                <a:gd name="T104" fmla="*/ 627 w 629"/>
                <a:gd name="T105" fmla="*/ 405 h 629"/>
                <a:gd name="T106" fmla="*/ 628 w 629"/>
                <a:gd name="T107" fmla="*/ 394 h 629"/>
                <a:gd name="T108" fmla="*/ 621 w 629"/>
                <a:gd name="T109" fmla="*/ 385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629" h="629">
                  <a:moveTo>
                    <a:pt x="314" y="441"/>
                  </a:moveTo>
                  <a:lnTo>
                    <a:pt x="301" y="440"/>
                  </a:lnTo>
                  <a:lnTo>
                    <a:pt x="288" y="439"/>
                  </a:lnTo>
                  <a:lnTo>
                    <a:pt x="276" y="436"/>
                  </a:lnTo>
                  <a:lnTo>
                    <a:pt x="264" y="430"/>
                  </a:lnTo>
                  <a:lnTo>
                    <a:pt x="253" y="425"/>
                  </a:lnTo>
                  <a:lnTo>
                    <a:pt x="242" y="418"/>
                  </a:lnTo>
                  <a:lnTo>
                    <a:pt x="233" y="411"/>
                  </a:lnTo>
                  <a:lnTo>
                    <a:pt x="223" y="404"/>
                  </a:lnTo>
                  <a:lnTo>
                    <a:pt x="216" y="394"/>
                  </a:lnTo>
                  <a:lnTo>
                    <a:pt x="208" y="384"/>
                  </a:lnTo>
                  <a:lnTo>
                    <a:pt x="202" y="374"/>
                  </a:lnTo>
                  <a:lnTo>
                    <a:pt x="196" y="362"/>
                  </a:lnTo>
                  <a:lnTo>
                    <a:pt x="192" y="350"/>
                  </a:lnTo>
                  <a:lnTo>
                    <a:pt x="189" y="338"/>
                  </a:lnTo>
                  <a:lnTo>
                    <a:pt x="187" y="325"/>
                  </a:lnTo>
                  <a:lnTo>
                    <a:pt x="186" y="313"/>
                  </a:lnTo>
                  <a:lnTo>
                    <a:pt x="187" y="300"/>
                  </a:lnTo>
                  <a:lnTo>
                    <a:pt x="189" y="287"/>
                  </a:lnTo>
                  <a:lnTo>
                    <a:pt x="192" y="274"/>
                  </a:lnTo>
                  <a:lnTo>
                    <a:pt x="196" y="262"/>
                  </a:lnTo>
                  <a:lnTo>
                    <a:pt x="202" y="252"/>
                  </a:lnTo>
                  <a:lnTo>
                    <a:pt x="208" y="241"/>
                  </a:lnTo>
                  <a:lnTo>
                    <a:pt x="216" y="231"/>
                  </a:lnTo>
                  <a:lnTo>
                    <a:pt x="223" y="222"/>
                  </a:lnTo>
                  <a:lnTo>
                    <a:pt x="233" y="213"/>
                  </a:lnTo>
                  <a:lnTo>
                    <a:pt x="242" y="206"/>
                  </a:lnTo>
                  <a:lnTo>
                    <a:pt x="253" y="199"/>
                  </a:lnTo>
                  <a:lnTo>
                    <a:pt x="264" y="194"/>
                  </a:lnTo>
                  <a:lnTo>
                    <a:pt x="276" y="190"/>
                  </a:lnTo>
                  <a:lnTo>
                    <a:pt x="288" y="186"/>
                  </a:lnTo>
                  <a:lnTo>
                    <a:pt x="301" y="184"/>
                  </a:lnTo>
                  <a:lnTo>
                    <a:pt x="314" y="184"/>
                  </a:lnTo>
                  <a:lnTo>
                    <a:pt x="327" y="184"/>
                  </a:lnTo>
                  <a:lnTo>
                    <a:pt x="340" y="186"/>
                  </a:lnTo>
                  <a:lnTo>
                    <a:pt x="352" y="190"/>
                  </a:lnTo>
                  <a:lnTo>
                    <a:pt x="363" y="194"/>
                  </a:lnTo>
                  <a:lnTo>
                    <a:pt x="375" y="199"/>
                  </a:lnTo>
                  <a:lnTo>
                    <a:pt x="386" y="206"/>
                  </a:lnTo>
                  <a:lnTo>
                    <a:pt x="395" y="213"/>
                  </a:lnTo>
                  <a:lnTo>
                    <a:pt x="404" y="222"/>
                  </a:lnTo>
                  <a:lnTo>
                    <a:pt x="413" y="231"/>
                  </a:lnTo>
                  <a:lnTo>
                    <a:pt x="420" y="241"/>
                  </a:lnTo>
                  <a:lnTo>
                    <a:pt x="426" y="252"/>
                  </a:lnTo>
                  <a:lnTo>
                    <a:pt x="432" y="262"/>
                  </a:lnTo>
                  <a:lnTo>
                    <a:pt x="436" y="274"/>
                  </a:lnTo>
                  <a:lnTo>
                    <a:pt x="439" y="287"/>
                  </a:lnTo>
                  <a:lnTo>
                    <a:pt x="441" y="300"/>
                  </a:lnTo>
                  <a:lnTo>
                    <a:pt x="443" y="313"/>
                  </a:lnTo>
                  <a:lnTo>
                    <a:pt x="441" y="325"/>
                  </a:lnTo>
                  <a:lnTo>
                    <a:pt x="439" y="338"/>
                  </a:lnTo>
                  <a:lnTo>
                    <a:pt x="436" y="350"/>
                  </a:lnTo>
                  <a:lnTo>
                    <a:pt x="432" y="362"/>
                  </a:lnTo>
                  <a:lnTo>
                    <a:pt x="426" y="374"/>
                  </a:lnTo>
                  <a:lnTo>
                    <a:pt x="420" y="384"/>
                  </a:lnTo>
                  <a:lnTo>
                    <a:pt x="413" y="394"/>
                  </a:lnTo>
                  <a:lnTo>
                    <a:pt x="404" y="404"/>
                  </a:lnTo>
                  <a:lnTo>
                    <a:pt x="395" y="411"/>
                  </a:lnTo>
                  <a:lnTo>
                    <a:pt x="386" y="418"/>
                  </a:lnTo>
                  <a:lnTo>
                    <a:pt x="375" y="425"/>
                  </a:lnTo>
                  <a:lnTo>
                    <a:pt x="363" y="430"/>
                  </a:lnTo>
                  <a:lnTo>
                    <a:pt x="352" y="436"/>
                  </a:lnTo>
                  <a:lnTo>
                    <a:pt x="340" y="439"/>
                  </a:lnTo>
                  <a:lnTo>
                    <a:pt x="327" y="440"/>
                  </a:lnTo>
                  <a:lnTo>
                    <a:pt x="314" y="441"/>
                  </a:lnTo>
                  <a:close/>
                  <a:moveTo>
                    <a:pt x="621" y="385"/>
                  </a:moveTo>
                  <a:lnTo>
                    <a:pt x="571" y="355"/>
                  </a:lnTo>
                  <a:lnTo>
                    <a:pt x="572" y="346"/>
                  </a:lnTo>
                  <a:lnTo>
                    <a:pt x="573" y="335"/>
                  </a:lnTo>
                  <a:lnTo>
                    <a:pt x="574" y="323"/>
                  </a:lnTo>
                  <a:lnTo>
                    <a:pt x="574" y="313"/>
                  </a:lnTo>
                  <a:lnTo>
                    <a:pt x="574" y="302"/>
                  </a:lnTo>
                  <a:lnTo>
                    <a:pt x="573" y="291"/>
                  </a:lnTo>
                  <a:lnTo>
                    <a:pt x="572" y="280"/>
                  </a:lnTo>
                  <a:lnTo>
                    <a:pt x="570" y="269"/>
                  </a:lnTo>
                  <a:lnTo>
                    <a:pt x="620" y="241"/>
                  </a:lnTo>
                  <a:lnTo>
                    <a:pt x="623" y="239"/>
                  </a:lnTo>
                  <a:lnTo>
                    <a:pt x="624" y="237"/>
                  </a:lnTo>
                  <a:lnTo>
                    <a:pt x="627" y="234"/>
                  </a:lnTo>
                  <a:lnTo>
                    <a:pt x="628" y="231"/>
                  </a:lnTo>
                  <a:lnTo>
                    <a:pt x="628" y="228"/>
                  </a:lnTo>
                  <a:lnTo>
                    <a:pt x="628" y="226"/>
                  </a:lnTo>
                  <a:lnTo>
                    <a:pt x="628" y="223"/>
                  </a:lnTo>
                  <a:lnTo>
                    <a:pt x="625" y="219"/>
                  </a:lnTo>
                  <a:lnTo>
                    <a:pt x="551" y="90"/>
                  </a:lnTo>
                  <a:lnTo>
                    <a:pt x="548" y="87"/>
                  </a:lnTo>
                  <a:lnTo>
                    <a:pt x="546" y="85"/>
                  </a:lnTo>
                  <a:lnTo>
                    <a:pt x="544" y="84"/>
                  </a:lnTo>
                  <a:lnTo>
                    <a:pt x="541" y="83"/>
                  </a:lnTo>
                  <a:lnTo>
                    <a:pt x="539" y="81"/>
                  </a:lnTo>
                  <a:lnTo>
                    <a:pt x="536" y="81"/>
                  </a:lnTo>
                  <a:lnTo>
                    <a:pt x="532" y="83"/>
                  </a:lnTo>
                  <a:lnTo>
                    <a:pt x="530" y="84"/>
                  </a:lnTo>
                  <a:lnTo>
                    <a:pt x="481" y="113"/>
                  </a:lnTo>
                  <a:lnTo>
                    <a:pt x="465" y="99"/>
                  </a:lnTo>
                  <a:lnTo>
                    <a:pt x="447" y="88"/>
                  </a:lnTo>
                  <a:lnTo>
                    <a:pt x="438" y="83"/>
                  </a:lnTo>
                  <a:lnTo>
                    <a:pt x="429" y="77"/>
                  </a:lnTo>
                  <a:lnTo>
                    <a:pt x="418" y="73"/>
                  </a:lnTo>
                  <a:lnTo>
                    <a:pt x="407" y="69"/>
                  </a:lnTo>
                  <a:lnTo>
                    <a:pt x="407" y="15"/>
                  </a:lnTo>
                  <a:lnTo>
                    <a:pt x="407" y="12"/>
                  </a:lnTo>
                  <a:lnTo>
                    <a:pt x="406" y="10"/>
                  </a:lnTo>
                  <a:lnTo>
                    <a:pt x="404" y="7"/>
                  </a:lnTo>
                  <a:lnTo>
                    <a:pt x="403" y="4"/>
                  </a:lnTo>
                  <a:lnTo>
                    <a:pt x="401" y="2"/>
                  </a:lnTo>
                  <a:lnTo>
                    <a:pt x="398" y="1"/>
                  </a:lnTo>
                  <a:lnTo>
                    <a:pt x="395" y="0"/>
                  </a:lnTo>
                  <a:lnTo>
                    <a:pt x="392" y="0"/>
                  </a:lnTo>
                  <a:lnTo>
                    <a:pt x="241" y="0"/>
                  </a:lnTo>
                  <a:lnTo>
                    <a:pt x="238" y="0"/>
                  </a:lnTo>
                  <a:lnTo>
                    <a:pt x="235" y="1"/>
                  </a:lnTo>
                  <a:lnTo>
                    <a:pt x="233" y="2"/>
                  </a:lnTo>
                  <a:lnTo>
                    <a:pt x="231" y="4"/>
                  </a:lnTo>
                  <a:lnTo>
                    <a:pt x="229" y="7"/>
                  </a:lnTo>
                  <a:lnTo>
                    <a:pt x="227" y="10"/>
                  </a:lnTo>
                  <a:lnTo>
                    <a:pt x="226" y="12"/>
                  </a:lnTo>
                  <a:lnTo>
                    <a:pt x="226" y="15"/>
                  </a:lnTo>
                  <a:lnTo>
                    <a:pt x="226" y="69"/>
                  </a:lnTo>
                  <a:lnTo>
                    <a:pt x="216" y="72"/>
                  </a:lnTo>
                  <a:lnTo>
                    <a:pt x="206" y="76"/>
                  </a:lnTo>
                  <a:lnTo>
                    <a:pt x="196" y="80"/>
                  </a:lnTo>
                  <a:lnTo>
                    <a:pt x="187" y="86"/>
                  </a:lnTo>
                  <a:lnTo>
                    <a:pt x="177" y="91"/>
                  </a:lnTo>
                  <a:lnTo>
                    <a:pt x="168" y="98"/>
                  </a:lnTo>
                  <a:lnTo>
                    <a:pt x="159" y="105"/>
                  </a:lnTo>
                  <a:lnTo>
                    <a:pt x="149" y="113"/>
                  </a:lnTo>
                  <a:lnTo>
                    <a:pt x="98" y="84"/>
                  </a:lnTo>
                  <a:lnTo>
                    <a:pt x="96" y="83"/>
                  </a:lnTo>
                  <a:lnTo>
                    <a:pt x="93" y="81"/>
                  </a:lnTo>
                  <a:lnTo>
                    <a:pt x="90" y="81"/>
                  </a:lnTo>
                  <a:lnTo>
                    <a:pt x="87" y="83"/>
                  </a:lnTo>
                  <a:lnTo>
                    <a:pt x="84" y="84"/>
                  </a:lnTo>
                  <a:lnTo>
                    <a:pt x="82" y="85"/>
                  </a:lnTo>
                  <a:lnTo>
                    <a:pt x="80" y="87"/>
                  </a:lnTo>
                  <a:lnTo>
                    <a:pt x="78" y="90"/>
                  </a:lnTo>
                  <a:lnTo>
                    <a:pt x="3" y="219"/>
                  </a:lnTo>
                  <a:lnTo>
                    <a:pt x="1" y="222"/>
                  </a:lnTo>
                  <a:lnTo>
                    <a:pt x="1" y="225"/>
                  </a:lnTo>
                  <a:lnTo>
                    <a:pt x="1" y="228"/>
                  </a:lnTo>
                  <a:lnTo>
                    <a:pt x="1" y="230"/>
                  </a:lnTo>
                  <a:lnTo>
                    <a:pt x="4" y="236"/>
                  </a:lnTo>
                  <a:lnTo>
                    <a:pt x="8" y="241"/>
                  </a:lnTo>
                  <a:lnTo>
                    <a:pt x="57" y="269"/>
                  </a:lnTo>
                  <a:lnTo>
                    <a:pt x="56" y="280"/>
                  </a:lnTo>
                  <a:lnTo>
                    <a:pt x="55" y="291"/>
                  </a:lnTo>
                  <a:lnTo>
                    <a:pt x="54" y="302"/>
                  </a:lnTo>
                  <a:lnTo>
                    <a:pt x="54" y="313"/>
                  </a:lnTo>
                  <a:lnTo>
                    <a:pt x="54" y="323"/>
                  </a:lnTo>
                  <a:lnTo>
                    <a:pt x="55" y="335"/>
                  </a:lnTo>
                  <a:lnTo>
                    <a:pt x="56" y="346"/>
                  </a:lnTo>
                  <a:lnTo>
                    <a:pt x="57" y="355"/>
                  </a:lnTo>
                  <a:lnTo>
                    <a:pt x="7" y="385"/>
                  </a:lnTo>
                  <a:lnTo>
                    <a:pt x="5" y="387"/>
                  </a:lnTo>
                  <a:lnTo>
                    <a:pt x="3" y="389"/>
                  </a:lnTo>
                  <a:lnTo>
                    <a:pt x="2" y="391"/>
                  </a:lnTo>
                  <a:lnTo>
                    <a:pt x="1" y="394"/>
                  </a:lnTo>
                  <a:lnTo>
                    <a:pt x="0" y="396"/>
                  </a:lnTo>
                  <a:lnTo>
                    <a:pt x="1" y="399"/>
                  </a:lnTo>
                  <a:lnTo>
                    <a:pt x="1" y="402"/>
                  </a:lnTo>
                  <a:lnTo>
                    <a:pt x="2" y="405"/>
                  </a:lnTo>
                  <a:lnTo>
                    <a:pt x="78" y="536"/>
                  </a:lnTo>
                  <a:lnTo>
                    <a:pt x="81" y="540"/>
                  </a:lnTo>
                  <a:lnTo>
                    <a:pt x="86" y="543"/>
                  </a:lnTo>
                  <a:lnTo>
                    <a:pt x="89" y="544"/>
                  </a:lnTo>
                  <a:lnTo>
                    <a:pt x="93" y="544"/>
                  </a:lnTo>
                  <a:lnTo>
                    <a:pt x="95" y="543"/>
                  </a:lnTo>
                  <a:lnTo>
                    <a:pt x="98" y="542"/>
                  </a:lnTo>
                  <a:lnTo>
                    <a:pt x="149" y="513"/>
                  </a:lnTo>
                  <a:lnTo>
                    <a:pt x="159" y="520"/>
                  </a:lnTo>
                  <a:lnTo>
                    <a:pt x="168" y="527"/>
                  </a:lnTo>
                  <a:lnTo>
                    <a:pt x="177" y="533"/>
                  </a:lnTo>
                  <a:lnTo>
                    <a:pt x="187" y="539"/>
                  </a:lnTo>
                  <a:lnTo>
                    <a:pt x="196" y="544"/>
                  </a:lnTo>
                  <a:lnTo>
                    <a:pt x="206" y="549"/>
                  </a:lnTo>
                  <a:lnTo>
                    <a:pt x="216" y="552"/>
                  </a:lnTo>
                  <a:lnTo>
                    <a:pt x="226" y="556"/>
                  </a:lnTo>
                  <a:lnTo>
                    <a:pt x="226" y="614"/>
                  </a:lnTo>
                  <a:lnTo>
                    <a:pt x="226" y="617"/>
                  </a:lnTo>
                  <a:lnTo>
                    <a:pt x="227" y="620"/>
                  </a:lnTo>
                  <a:lnTo>
                    <a:pt x="229" y="623"/>
                  </a:lnTo>
                  <a:lnTo>
                    <a:pt x="231" y="625"/>
                  </a:lnTo>
                  <a:lnTo>
                    <a:pt x="233" y="627"/>
                  </a:lnTo>
                  <a:lnTo>
                    <a:pt x="235" y="628"/>
                  </a:lnTo>
                  <a:lnTo>
                    <a:pt x="238" y="629"/>
                  </a:lnTo>
                  <a:lnTo>
                    <a:pt x="241" y="629"/>
                  </a:lnTo>
                  <a:lnTo>
                    <a:pt x="392" y="629"/>
                  </a:lnTo>
                  <a:lnTo>
                    <a:pt x="395" y="629"/>
                  </a:lnTo>
                  <a:lnTo>
                    <a:pt x="398" y="628"/>
                  </a:lnTo>
                  <a:lnTo>
                    <a:pt x="401" y="627"/>
                  </a:lnTo>
                  <a:lnTo>
                    <a:pt x="403" y="625"/>
                  </a:lnTo>
                  <a:lnTo>
                    <a:pt x="404" y="623"/>
                  </a:lnTo>
                  <a:lnTo>
                    <a:pt x="406" y="620"/>
                  </a:lnTo>
                  <a:lnTo>
                    <a:pt x="407" y="617"/>
                  </a:lnTo>
                  <a:lnTo>
                    <a:pt x="407" y="614"/>
                  </a:lnTo>
                  <a:lnTo>
                    <a:pt x="407" y="556"/>
                  </a:lnTo>
                  <a:lnTo>
                    <a:pt x="418" y="552"/>
                  </a:lnTo>
                  <a:lnTo>
                    <a:pt x="429" y="548"/>
                  </a:lnTo>
                  <a:lnTo>
                    <a:pt x="438" y="544"/>
                  </a:lnTo>
                  <a:lnTo>
                    <a:pt x="447" y="538"/>
                  </a:lnTo>
                  <a:lnTo>
                    <a:pt x="465" y="527"/>
                  </a:lnTo>
                  <a:lnTo>
                    <a:pt x="481" y="513"/>
                  </a:lnTo>
                  <a:lnTo>
                    <a:pt x="530" y="542"/>
                  </a:lnTo>
                  <a:lnTo>
                    <a:pt x="533" y="543"/>
                  </a:lnTo>
                  <a:lnTo>
                    <a:pt x="537" y="544"/>
                  </a:lnTo>
                  <a:lnTo>
                    <a:pt x="539" y="544"/>
                  </a:lnTo>
                  <a:lnTo>
                    <a:pt x="542" y="543"/>
                  </a:lnTo>
                  <a:lnTo>
                    <a:pt x="545" y="543"/>
                  </a:lnTo>
                  <a:lnTo>
                    <a:pt x="547" y="540"/>
                  </a:lnTo>
                  <a:lnTo>
                    <a:pt x="550" y="539"/>
                  </a:lnTo>
                  <a:lnTo>
                    <a:pt x="552" y="536"/>
                  </a:lnTo>
                  <a:lnTo>
                    <a:pt x="627" y="405"/>
                  </a:lnTo>
                  <a:lnTo>
                    <a:pt x="628" y="402"/>
                  </a:lnTo>
                  <a:lnTo>
                    <a:pt x="628" y="399"/>
                  </a:lnTo>
                  <a:lnTo>
                    <a:pt x="629" y="396"/>
                  </a:lnTo>
                  <a:lnTo>
                    <a:pt x="628" y="394"/>
                  </a:lnTo>
                  <a:lnTo>
                    <a:pt x="627" y="391"/>
                  </a:lnTo>
                  <a:lnTo>
                    <a:pt x="625" y="389"/>
                  </a:lnTo>
                  <a:lnTo>
                    <a:pt x="623" y="387"/>
                  </a:lnTo>
                  <a:lnTo>
                    <a:pt x="621" y="38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41" name="Freeform 4360">
              <a:extLst>
                <a:ext uri="{FF2B5EF4-FFF2-40B4-BE49-F238E27FC236}">
                  <a16:creationId xmlns:a16="http://schemas.microsoft.com/office/drawing/2014/main" id="{CDB8F87B-81A2-480F-ADA8-BFB5FD890ACD}"/>
                </a:ext>
              </a:extLst>
            </p:cNvPr>
            <p:cNvSpPr>
              <a:spLocks noEditPoints="1"/>
            </p:cNvSpPr>
            <p:nvPr/>
          </p:nvSpPr>
          <p:spPr bwMode="auto">
            <a:xfrm>
              <a:off x="7781925" y="1387475"/>
              <a:ext cx="115888" cy="117475"/>
            </a:xfrm>
            <a:custGeom>
              <a:avLst/>
              <a:gdLst>
                <a:gd name="T0" fmla="*/ 160 w 362"/>
                <a:gd name="T1" fmla="*/ 252 h 369"/>
                <a:gd name="T2" fmla="*/ 135 w 362"/>
                <a:gd name="T3" fmla="*/ 238 h 369"/>
                <a:gd name="T4" fmla="*/ 118 w 362"/>
                <a:gd name="T5" fmla="*/ 218 h 369"/>
                <a:gd name="T6" fmla="*/ 109 w 362"/>
                <a:gd name="T7" fmla="*/ 190 h 369"/>
                <a:gd name="T8" fmla="*/ 113 w 362"/>
                <a:gd name="T9" fmla="*/ 162 h 369"/>
                <a:gd name="T10" fmla="*/ 125 w 362"/>
                <a:gd name="T11" fmla="*/ 138 h 369"/>
                <a:gd name="T12" fmla="*/ 147 w 362"/>
                <a:gd name="T13" fmla="*/ 121 h 369"/>
                <a:gd name="T14" fmla="*/ 174 w 362"/>
                <a:gd name="T15" fmla="*/ 112 h 369"/>
                <a:gd name="T16" fmla="*/ 202 w 362"/>
                <a:gd name="T17" fmla="*/ 114 h 369"/>
                <a:gd name="T18" fmla="*/ 226 w 362"/>
                <a:gd name="T19" fmla="*/ 128 h 369"/>
                <a:gd name="T20" fmla="*/ 244 w 362"/>
                <a:gd name="T21" fmla="*/ 149 h 369"/>
                <a:gd name="T22" fmla="*/ 252 w 362"/>
                <a:gd name="T23" fmla="*/ 176 h 369"/>
                <a:gd name="T24" fmla="*/ 250 w 362"/>
                <a:gd name="T25" fmla="*/ 205 h 369"/>
                <a:gd name="T26" fmla="*/ 236 w 362"/>
                <a:gd name="T27" fmla="*/ 229 h 369"/>
                <a:gd name="T28" fmla="*/ 215 w 362"/>
                <a:gd name="T29" fmla="*/ 247 h 369"/>
                <a:gd name="T30" fmla="*/ 189 w 362"/>
                <a:gd name="T31" fmla="*/ 254 h 369"/>
                <a:gd name="T32" fmla="*/ 328 w 362"/>
                <a:gd name="T33" fmla="*/ 195 h 369"/>
                <a:gd name="T34" fmla="*/ 354 w 362"/>
                <a:gd name="T35" fmla="*/ 144 h 369"/>
                <a:gd name="T36" fmla="*/ 361 w 362"/>
                <a:gd name="T37" fmla="*/ 136 h 369"/>
                <a:gd name="T38" fmla="*/ 360 w 362"/>
                <a:gd name="T39" fmla="*/ 124 h 369"/>
                <a:gd name="T40" fmla="*/ 316 w 362"/>
                <a:gd name="T41" fmla="*/ 53 h 369"/>
                <a:gd name="T42" fmla="*/ 304 w 362"/>
                <a:gd name="T43" fmla="*/ 52 h 369"/>
                <a:gd name="T44" fmla="*/ 256 w 362"/>
                <a:gd name="T45" fmla="*/ 56 h 369"/>
                <a:gd name="T46" fmla="*/ 236 w 362"/>
                <a:gd name="T47" fmla="*/ 10 h 369"/>
                <a:gd name="T48" fmla="*/ 229 w 362"/>
                <a:gd name="T49" fmla="*/ 2 h 369"/>
                <a:gd name="T50" fmla="*/ 146 w 362"/>
                <a:gd name="T51" fmla="*/ 0 h 369"/>
                <a:gd name="T52" fmla="*/ 135 w 362"/>
                <a:gd name="T53" fmla="*/ 3 h 369"/>
                <a:gd name="T54" fmla="*/ 131 w 362"/>
                <a:gd name="T55" fmla="*/ 14 h 369"/>
                <a:gd name="T56" fmla="*/ 99 w 362"/>
                <a:gd name="T57" fmla="*/ 63 h 369"/>
                <a:gd name="T58" fmla="*/ 55 w 362"/>
                <a:gd name="T59" fmla="*/ 51 h 369"/>
                <a:gd name="T60" fmla="*/ 44 w 362"/>
                <a:gd name="T61" fmla="*/ 54 h 369"/>
                <a:gd name="T62" fmla="*/ 1 w 362"/>
                <a:gd name="T63" fmla="*/ 126 h 369"/>
                <a:gd name="T64" fmla="*/ 2 w 362"/>
                <a:gd name="T65" fmla="*/ 139 h 369"/>
                <a:gd name="T66" fmla="*/ 36 w 362"/>
                <a:gd name="T67" fmla="*/ 160 h 369"/>
                <a:gd name="T68" fmla="*/ 36 w 362"/>
                <a:gd name="T69" fmla="*/ 207 h 369"/>
                <a:gd name="T70" fmla="*/ 1 w 362"/>
                <a:gd name="T71" fmla="*/ 230 h 369"/>
                <a:gd name="T72" fmla="*/ 1 w 362"/>
                <a:gd name="T73" fmla="*/ 240 h 369"/>
                <a:gd name="T74" fmla="*/ 44 w 362"/>
                <a:gd name="T75" fmla="*/ 313 h 369"/>
                <a:gd name="T76" fmla="*/ 60 w 362"/>
                <a:gd name="T77" fmla="*/ 314 h 369"/>
                <a:gd name="T78" fmla="*/ 120 w 362"/>
                <a:gd name="T79" fmla="*/ 316 h 369"/>
                <a:gd name="T80" fmla="*/ 132 w 362"/>
                <a:gd name="T81" fmla="*/ 359 h 369"/>
                <a:gd name="T82" fmla="*/ 140 w 362"/>
                <a:gd name="T83" fmla="*/ 368 h 369"/>
                <a:gd name="T84" fmla="*/ 225 w 362"/>
                <a:gd name="T85" fmla="*/ 368 h 369"/>
                <a:gd name="T86" fmla="*/ 233 w 362"/>
                <a:gd name="T87" fmla="*/ 361 h 369"/>
                <a:gd name="T88" fmla="*/ 237 w 362"/>
                <a:gd name="T89" fmla="*/ 321 h 369"/>
                <a:gd name="T90" fmla="*/ 274 w 362"/>
                <a:gd name="T91" fmla="*/ 298 h 369"/>
                <a:gd name="T92" fmla="*/ 310 w 362"/>
                <a:gd name="T93" fmla="*/ 316 h 369"/>
                <a:gd name="T94" fmla="*/ 360 w 362"/>
                <a:gd name="T95" fmla="*/ 243 h 369"/>
                <a:gd name="T96" fmla="*/ 362 w 362"/>
                <a:gd name="T97" fmla="*/ 232 h 369"/>
                <a:gd name="T98" fmla="*/ 354 w 362"/>
                <a:gd name="T99" fmla="*/ 223 h 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362" h="369">
                  <a:moveTo>
                    <a:pt x="181" y="255"/>
                  </a:moveTo>
                  <a:lnTo>
                    <a:pt x="174" y="254"/>
                  </a:lnTo>
                  <a:lnTo>
                    <a:pt x="166" y="253"/>
                  </a:lnTo>
                  <a:lnTo>
                    <a:pt x="160" y="252"/>
                  </a:lnTo>
                  <a:lnTo>
                    <a:pt x="153" y="249"/>
                  </a:lnTo>
                  <a:lnTo>
                    <a:pt x="147" y="247"/>
                  </a:lnTo>
                  <a:lnTo>
                    <a:pt x="141" y="243"/>
                  </a:lnTo>
                  <a:lnTo>
                    <a:pt x="135" y="238"/>
                  </a:lnTo>
                  <a:lnTo>
                    <a:pt x="131" y="234"/>
                  </a:lnTo>
                  <a:lnTo>
                    <a:pt x="125" y="229"/>
                  </a:lnTo>
                  <a:lnTo>
                    <a:pt x="122" y="223"/>
                  </a:lnTo>
                  <a:lnTo>
                    <a:pt x="118" y="218"/>
                  </a:lnTo>
                  <a:lnTo>
                    <a:pt x="115" y="212"/>
                  </a:lnTo>
                  <a:lnTo>
                    <a:pt x="113" y="205"/>
                  </a:lnTo>
                  <a:lnTo>
                    <a:pt x="110" y="198"/>
                  </a:lnTo>
                  <a:lnTo>
                    <a:pt x="109" y="190"/>
                  </a:lnTo>
                  <a:lnTo>
                    <a:pt x="109" y="183"/>
                  </a:lnTo>
                  <a:lnTo>
                    <a:pt x="109" y="176"/>
                  </a:lnTo>
                  <a:lnTo>
                    <a:pt x="110" y="169"/>
                  </a:lnTo>
                  <a:lnTo>
                    <a:pt x="113" y="162"/>
                  </a:lnTo>
                  <a:lnTo>
                    <a:pt x="115" y="156"/>
                  </a:lnTo>
                  <a:lnTo>
                    <a:pt x="118" y="149"/>
                  </a:lnTo>
                  <a:lnTo>
                    <a:pt x="122" y="143"/>
                  </a:lnTo>
                  <a:lnTo>
                    <a:pt x="125" y="138"/>
                  </a:lnTo>
                  <a:lnTo>
                    <a:pt x="131" y="132"/>
                  </a:lnTo>
                  <a:lnTo>
                    <a:pt x="135" y="128"/>
                  </a:lnTo>
                  <a:lnTo>
                    <a:pt x="141" y="124"/>
                  </a:lnTo>
                  <a:lnTo>
                    <a:pt x="147" y="121"/>
                  </a:lnTo>
                  <a:lnTo>
                    <a:pt x="153" y="117"/>
                  </a:lnTo>
                  <a:lnTo>
                    <a:pt x="160" y="114"/>
                  </a:lnTo>
                  <a:lnTo>
                    <a:pt x="166" y="113"/>
                  </a:lnTo>
                  <a:lnTo>
                    <a:pt x="174" y="112"/>
                  </a:lnTo>
                  <a:lnTo>
                    <a:pt x="181" y="111"/>
                  </a:lnTo>
                  <a:lnTo>
                    <a:pt x="189" y="112"/>
                  </a:lnTo>
                  <a:lnTo>
                    <a:pt x="195" y="113"/>
                  </a:lnTo>
                  <a:lnTo>
                    <a:pt x="202" y="114"/>
                  </a:lnTo>
                  <a:lnTo>
                    <a:pt x="209" y="117"/>
                  </a:lnTo>
                  <a:lnTo>
                    <a:pt x="215" y="121"/>
                  </a:lnTo>
                  <a:lnTo>
                    <a:pt x="221" y="124"/>
                  </a:lnTo>
                  <a:lnTo>
                    <a:pt x="226" y="128"/>
                  </a:lnTo>
                  <a:lnTo>
                    <a:pt x="231" y="132"/>
                  </a:lnTo>
                  <a:lnTo>
                    <a:pt x="236" y="138"/>
                  </a:lnTo>
                  <a:lnTo>
                    <a:pt x="240" y="143"/>
                  </a:lnTo>
                  <a:lnTo>
                    <a:pt x="244" y="149"/>
                  </a:lnTo>
                  <a:lnTo>
                    <a:pt x="247" y="156"/>
                  </a:lnTo>
                  <a:lnTo>
                    <a:pt x="250" y="162"/>
                  </a:lnTo>
                  <a:lnTo>
                    <a:pt x="251" y="169"/>
                  </a:lnTo>
                  <a:lnTo>
                    <a:pt x="252" y="176"/>
                  </a:lnTo>
                  <a:lnTo>
                    <a:pt x="253" y="183"/>
                  </a:lnTo>
                  <a:lnTo>
                    <a:pt x="252" y="190"/>
                  </a:lnTo>
                  <a:lnTo>
                    <a:pt x="251" y="198"/>
                  </a:lnTo>
                  <a:lnTo>
                    <a:pt x="250" y="205"/>
                  </a:lnTo>
                  <a:lnTo>
                    <a:pt x="247" y="212"/>
                  </a:lnTo>
                  <a:lnTo>
                    <a:pt x="244" y="218"/>
                  </a:lnTo>
                  <a:lnTo>
                    <a:pt x="240" y="223"/>
                  </a:lnTo>
                  <a:lnTo>
                    <a:pt x="236" y="229"/>
                  </a:lnTo>
                  <a:lnTo>
                    <a:pt x="231" y="234"/>
                  </a:lnTo>
                  <a:lnTo>
                    <a:pt x="226" y="238"/>
                  </a:lnTo>
                  <a:lnTo>
                    <a:pt x="221" y="243"/>
                  </a:lnTo>
                  <a:lnTo>
                    <a:pt x="215" y="247"/>
                  </a:lnTo>
                  <a:lnTo>
                    <a:pt x="209" y="249"/>
                  </a:lnTo>
                  <a:lnTo>
                    <a:pt x="202" y="252"/>
                  </a:lnTo>
                  <a:lnTo>
                    <a:pt x="195" y="253"/>
                  </a:lnTo>
                  <a:lnTo>
                    <a:pt x="189" y="254"/>
                  </a:lnTo>
                  <a:lnTo>
                    <a:pt x="181" y="255"/>
                  </a:lnTo>
                  <a:close/>
                  <a:moveTo>
                    <a:pt x="354" y="223"/>
                  </a:moveTo>
                  <a:lnTo>
                    <a:pt x="327" y="207"/>
                  </a:lnTo>
                  <a:lnTo>
                    <a:pt x="328" y="195"/>
                  </a:lnTo>
                  <a:lnTo>
                    <a:pt x="328" y="183"/>
                  </a:lnTo>
                  <a:lnTo>
                    <a:pt x="328" y="172"/>
                  </a:lnTo>
                  <a:lnTo>
                    <a:pt x="327" y="160"/>
                  </a:lnTo>
                  <a:lnTo>
                    <a:pt x="354" y="144"/>
                  </a:lnTo>
                  <a:lnTo>
                    <a:pt x="357" y="143"/>
                  </a:lnTo>
                  <a:lnTo>
                    <a:pt x="359" y="141"/>
                  </a:lnTo>
                  <a:lnTo>
                    <a:pt x="360" y="139"/>
                  </a:lnTo>
                  <a:lnTo>
                    <a:pt x="361" y="136"/>
                  </a:lnTo>
                  <a:lnTo>
                    <a:pt x="362" y="132"/>
                  </a:lnTo>
                  <a:lnTo>
                    <a:pt x="362" y="129"/>
                  </a:lnTo>
                  <a:lnTo>
                    <a:pt x="361" y="126"/>
                  </a:lnTo>
                  <a:lnTo>
                    <a:pt x="360" y="124"/>
                  </a:lnTo>
                  <a:lnTo>
                    <a:pt x="322" y="59"/>
                  </a:lnTo>
                  <a:lnTo>
                    <a:pt x="320" y="56"/>
                  </a:lnTo>
                  <a:lnTo>
                    <a:pt x="318" y="54"/>
                  </a:lnTo>
                  <a:lnTo>
                    <a:pt x="316" y="53"/>
                  </a:lnTo>
                  <a:lnTo>
                    <a:pt x="313" y="51"/>
                  </a:lnTo>
                  <a:lnTo>
                    <a:pt x="309" y="51"/>
                  </a:lnTo>
                  <a:lnTo>
                    <a:pt x="307" y="51"/>
                  </a:lnTo>
                  <a:lnTo>
                    <a:pt x="304" y="52"/>
                  </a:lnTo>
                  <a:lnTo>
                    <a:pt x="301" y="53"/>
                  </a:lnTo>
                  <a:lnTo>
                    <a:pt x="274" y="69"/>
                  </a:lnTo>
                  <a:lnTo>
                    <a:pt x="266" y="63"/>
                  </a:lnTo>
                  <a:lnTo>
                    <a:pt x="256" y="56"/>
                  </a:lnTo>
                  <a:lnTo>
                    <a:pt x="246" y="51"/>
                  </a:lnTo>
                  <a:lnTo>
                    <a:pt x="237" y="47"/>
                  </a:lnTo>
                  <a:lnTo>
                    <a:pt x="237" y="14"/>
                  </a:lnTo>
                  <a:lnTo>
                    <a:pt x="236" y="10"/>
                  </a:lnTo>
                  <a:lnTo>
                    <a:pt x="236" y="8"/>
                  </a:lnTo>
                  <a:lnTo>
                    <a:pt x="233" y="5"/>
                  </a:lnTo>
                  <a:lnTo>
                    <a:pt x="232" y="3"/>
                  </a:lnTo>
                  <a:lnTo>
                    <a:pt x="229" y="2"/>
                  </a:lnTo>
                  <a:lnTo>
                    <a:pt x="227" y="1"/>
                  </a:lnTo>
                  <a:lnTo>
                    <a:pt x="224" y="0"/>
                  </a:lnTo>
                  <a:lnTo>
                    <a:pt x="222" y="0"/>
                  </a:lnTo>
                  <a:lnTo>
                    <a:pt x="146" y="0"/>
                  </a:lnTo>
                  <a:lnTo>
                    <a:pt x="143" y="0"/>
                  </a:lnTo>
                  <a:lnTo>
                    <a:pt x="140" y="1"/>
                  </a:lnTo>
                  <a:lnTo>
                    <a:pt x="137" y="2"/>
                  </a:lnTo>
                  <a:lnTo>
                    <a:pt x="135" y="3"/>
                  </a:lnTo>
                  <a:lnTo>
                    <a:pt x="134" y="5"/>
                  </a:lnTo>
                  <a:lnTo>
                    <a:pt x="132" y="8"/>
                  </a:lnTo>
                  <a:lnTo>
                    <a:pt x="132" y="10"/>
                  </a:lnTo>
                  <a:lnTo>
                    <a:pt x="131" y="14"/>
                  </a:lnTo>
                  <a:lnTo>
                    <a:pt x="131" y="47"/>
                  </a:lnTo>
                  <a:lnTo>
                    <a:pt x="120" y="52"/>
                  </a:lnTo>
                  <a:lnTo>
                    <a:pt x="109" y="57"/>
                  </a:lnTo>
                  <a:lnTo>
                    <a:pt x="99" y="63"/>
                  </a:lnTo>
                  <a:lnTo>
                    <a:pt x="90" y="69"/>
                  </a:lnTo>
                  <a:lnTo>
                    <a:pt x="61" y="53"/>
                  </a:lnTo>
                  <a:lnTo>
                    <a:pt x="58" y="52"/>
                  </a:lnTo>
                  <a:lnTo>
                    <a:pt x="55" y="51"/>
                  </a:lnTo>
                  <a:lnTo>
                    <a:pt x="53" y="51"/>
                  </a:lnTo>
                  <a:lnTo>
                    <a:pt x="49" y="51"/>
                  </a:lnTo>
                  <a:lnTo>
                    <a:pt x="47" y="52"/>
                  </a:lnTo>
                  <a:lnTo>
                    <a:pt x="44" y="54"/>
                  </a:lnTo>
                  <a:lnTo>
                    <a:pt x="42" y="56"/>
                  </a:lnTo>
                  <a:lnTo>
                    <a:pt x="41" y="59"/>
                  </a:lnTo>
                  <a:lnTo>
                    <a:pt x="2" y="124"/>
                  </a:lnTo>
                  <a:lnTo>
                    <a:pt x="1" y="126"/>
                  </a:lnTo>
                  <a:lnTo>
                    <a:pt x="0" y="129"/>
                  </a:lnTo>
                  <a:lnTo>
                    <a:pt x="0" y="132"/>
                  </a:lnTo>
                  <a:lnTo>
                    <a:pt x="1" y="136"/>
                  </a:lnTo>
                  <a:lnTo>
                    <a:pt x="2" y="139"/>
                  </a:lnTo>
                  <a:lnTo>
                    <a:pt x="3" y="141"/>
                  </a:lnTo>
                  <a:lnTo>
                    <a:pt x="6" y="143"/>
                  </a:lnTo>
                  <a:lnTo>
                    <a:pt x="8" y="144"/>
                  </a:lnTo>
                  <a:lnTo>
                    <a:pt x="36" y="160"/>
                  </a:lnTo>
                  <a:lnTo>
                    <a:pt x="34" y="172"/>
                  </a:lnTo>
                  <a:lnTo>
                    <a:pt x="34" y="183"/>
                  </a:lnTo>
                  <a:lnTo>
                    <a:pt x="34" y="195"/>
                  </a:lnTo>
                  <a:lnTo>
                    <a:pt x="36" y="207"/>
                  </a:lnTo>
                  <a:lnTo>
                    <a:pt x="8" y="223"/>
                  </a:lnTo>
                  <a:lnTo>
                    <a:pt x="6" y="224"/>
                  </a:lnTo>
                  <a:lnTo>
                    <a:pt x="3" y="227"/>
                  </a:lnTo>
                  <a:lnTo>
                    <a:pt x="1" y="230"/>
                  </a:lnTo>
                  <a:lnTo>
                    <a:pt x="0" y="233"/>
                  </a:lnTo>
                  <a:lnTo>
                    <a:pt x="0" y="235"/>
                  </a:lnTo>
                  <a:lnTo>
                    <a:pt x="0" y="237"/>
                  </a:lnTo>
                  <a:lnTo>
                    <a:pt x="1" y="240"/>
                  </a:lnTo>
                  <a:lnTo>
                    <a:pt x="2" y="243"/>
                  </a:lnTo>
                  <a:lnTo>
                    <a:pt x="40" y="309"/>
                  </a:lnTo>
                  <a:lnTo>
                    <a:pt x="42" y="311"/>
                  </a:lnTo>
                  <a:lnTo>
                    <a:pt x="44" y="313"/>
                  </a:lnTo>
                  <a:lnTo>
                    <a:pt x="46" y="314"/>
                  </a:lnTo>
                  <a:lnTo>
                    <a:pt x="48" y="315"/>
                  </a:lnTo>
                  <a:lnTo>
                    <a:pt x="55" y="316"/>
                  </a:lnTo>
                  <a:lnTo>
                    <a:pt x="60" y="314"/>
                  </a:lnTo>
                  <a:lnTo>
                    <a:pt x="90" y="297"/>
                  </a:lnTo>
                  <a:lnTo>
                    <a:pt x="99" y="304"/>
                  </a:lnTo>
                  <a:lnTo>
                    <a:pt x="109" y="310"/>
                  </a:lnTo>
                  <a:lnTo>
                    <a:pt x="120" y="316"/>
                  </a:lnTo>
                  <a:lnTo>
                    <a:pt x="131" y="321"/>
                  </a:lnTo>
                  <a:lnTo>
                    <a:pt x="131" y="354"/>
                  </a:lnTo>
                  <a:lnTo>
                    <a:pt x="132" y="356"/>
                  </a:lnTo>
                  <a:lnTo>
                    <a:pt x="132" y="359"/>
                  </a:lnTo>
                  <a:lnTo>
                    <a:pt x="134" y="361"/>
                  </a:lnTo>
                  <a:lnTo>
                    <a:pt x="135" y="363"/>
                  </a:lnTo>
                  <a:lnTo>
                    <a:pt x="137" y="366"/>
                  </a:lnTo>
                  <a:lnTo>
                    <a:pt x="140" y="368"/>
                  </a:lnTo>
                  <a:lnTo>
                    <a:pt x="143" y="368"/>
                  </a:lnTo>
                  <a:lnTo>
                    <a:pt x="146" y="369"/>
                  </a:lnTo>
                  <a:lnTo>
                    <a:pt x="222" y="369"/>
                  </a:lnTo>
                  <a:lnTo>
                    <a:pt x="225" y="368"/>
                  </a:lnTo>
                  <a:lnTo>
                    <a:pt x="227" y="368"/>
                  </a:lnTo>
                  <a:lnTo>
                    <a:pt x="229" y="366"/>
                  </a:lnTo>
                  <a:lnTo>
                    <a:pt x="232" y="363"/>
                  </a:lnTo>
                  <a:lnTo>
                    <a:pt x="233" y="361"/>
                  </a:lnTo>
                  <a:lnTo>
                    <a:pt x="236" y="359"/>
                  </a:lnTo>
                  <a:lnTo>
                    <a:pt x="236" y="356"/>
                  </a:lnTo>
                  <a:lnTo>
                    <a:pt x="237" y="354"/>
                  </a:lnTo>
                  <a:lnTo>
                    <a:pt x="237" y="321"/>
                  </a:lnTo>
                  <a:lnTo>
                    <a:pt x="246" y="316"/>
                  </a:lnTo>
                  <a:lnTo>
                    <a:pt x="256" y="311"/>
                  </a:lnTo>
                  <a:lnTo>
                    <a:pt x="266" y="305"/>
                  </a:lnTo>
                  <a:lnTo>
                    <a:pt x="274" y="298"/>
                  </a:lnTo>
                  <a:lnTo>
                    <a:pt x="302" y="313"/>
                  </a:lnTo>
                  <a:lnTo>
                    <a:pt x="305" y="315"/>
                  </a:lnTo>
                  <a:lnTo>
                    <a:pt x="307" y="315"/>
                  </a:lnTo>
                  <a:lnTo>
                    <a:pt x="310" y="316"/>
                  </a:lnTo>
                  <a:lnTo>
                    <a:pt x="314" y="316"/>
                  </a:lnTo>
                  <a:lnTo>
                    <a:pt x="319" y="313"/>
                  </a:lnTo>
                  <a:lnTo>
                    <a:pt x="322" y="309"/>
                  </a:lnTo>
                  <a:lnTo>
                    <a:pt x="360" y="243"/>
                  </a:lnTo>
                  <a:lnTo>
                    <a:pt x="362" y="240"/>
                  </a:lnTo>
                  <a:lnTo>
                    <a:pt x="362" y="237"/>
                  </a:lnTo>
                  <a:lnTo>
                    <a:pt x="362" y="234"/>
                  </a:lnTo>
                  <a:lnTo>
                    <a:pt x="362" y="232"/>
                  </a:lnTo>
                  <a:lnTo>
                    <a:pt x="361" y="229"/>
                  </a:lnTo>
                  <a:lnTo>
                    <a:pt x="359" y="227"/>
                  </a:lnTo>
                  <a:lnTo>
                    <a:pt x="357" y="224"/>
                  </a:lnTo>
                  <a:lnTo>
                    <a:pt x="354" y="223"/>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42" name="Freeform 4346" descr="Icon of box and whisker chart. ">
            <a:extLst>
              <a:ext uri="{FF2B5EF4-FFF2-40B4-BE49-F238E27FC236}">
                <a16:creationId xmlns:a16="http://schemas.microsoft.com/office/drawing/2014/main" id="{D131817A-5B27-4718-8BAC-45C9CEDA45D9}"/>
              </a:ext>
            </a:extLst>
          </p:cNvPr>
          <p:cNvSpPr>
            <a:spLocks noEditPoints="1"/>
          </p:cNvSpPr>
          <p:nvPr/>
        </p:nvSpPr>
        <p:spPr bwMode="auto">
          <a:xfrm>
            <a:off x="4715661" y="1804654"/>
            <a:ext cx="345758" cy="345758"/>
          </a:xfrm>
          <a:custGeom>
            <a:avLst/>
            <a:gdLst>
              <a:gd name="T0" fmla="*/ 706 w 898"/>
              <a:gd name="T1" fmla="*/ 479 h 898"/>
              <a:gd name="T2" fmla="*/ 652 w 898"/>
              <a:gd name="T3" fmla="*/ 556 h 898"/>
              <a:gd name="T4" fmla="*/ 632 w 898"/>
              <a:gd name="T5" fmla="*/ 551 h 898"/>
              <a:gd name="T6" fmla="*/ 576 w 898"/>
              <a:gd name="T7" fmla="*/ 477 h 898"/>
              <a:gd name="T8" fmla="*/ 571 w 898"/>
              <a:gd name="T9" fmla="*/ 398 h 898"/>
              <a:gd name="T10" fmla="*/ 628 w 898"/>
              <a:gd name="T11" fmla="*/ 129 h 898"/>
              <a:gd name="T12" fmla="*/ 643 w 898"/>
              <a:gd name="T13" fmla="*/ 114 h 898"/>
              <a:gd name="T14" fmla="*/ 658 w 898"/>
              <a:gd name="T15" fmla="*/ 129 h 898"/>
              <a:gd name="T16" fmla="*/ 717 w 898"/>
              <a:gd name="T17" fmla="*/ 398 h 898"/>
              <a:gd name="T18" fmla="*/ 621 w 898"/>
              <a:gd name="T19" fmla="*/ 758 h 898"/>
              <a:gd name="T20" fmla="*/ 589 w 898"/>
              <a:gd name="T21" fmla="*/ 727 h 898"/>
              <a:gd name="T22" fmla="*/ 589 w 898"/>
              <a:gd name="T23" fmla="*/ 680 h 898"/>
              <a:gd name="T24" fmla="*/ 621 w 898"/>
              <a:gd name="T25" fmla="*/ 648 h 898"/>
              <a:gd name="T26" fmla="*/ 667 w 898"/>
              <a:gd name="T27" fmla="*/ 648 h 898"/>
              <a:gd name="T28" fmla="*/ 699 w 898"/>
              <a:gd name="T29" fmla="*/ 680 h 898"/>
              <a:gd name="T30" fmla="*/ 699 w 898"/>
              <a:gd name="T31" fmla="*/ 727 h 898"/>
              <a:gd name="T32" fmla="*/ 667 w 898"/>
              <a:gd name="T33" fmla="*/ 758 h 898"/>
              <a:gd name="T34" fmla="*/ 536 w 898"/>
              <a:gd name="T35" fmla="*/ 294 h 898"/>
              <a:gd name="T36" fmla="*/ 479 w 898"/>
              <a:gd name="T37" fmla="*/ 546 h 898"/>
              <a:gd name="T38" fmla="*/ 461 w 898"/>
              <a:gd name="T39" fmla="*/ 558 h 898"/>
              <a:gd name="T40" fmla="*/ 450 w 898"/>
              <a:gd name="T41" fmla="*/ 299 h 898"/>
              <a:gd name="T42" fmla="*/ 390 w 898"/>
              <a:gd name="T43" fmla="*/ 287 h 898"/>
              <a:gd name="T44" fmla="*/ 398 w 898"/>
              <a:gd name="T45" fmla="*/ 211 h 898"/>
              <a:gd name="T46" fmla="*/ 454 w 898"/>
              <a:gd name="T47" fmla="*/ 118 h 898"/>
              <a:gd name="T48" fmla="*/ 475 w 898"/>
              <a:gd name="T49" fmla="*/ 118 h 898"/>
              <a:gd name="T50" fmla="*/ 530 w 898"/>
              <a:gd name="T51" fmla="*/ 211 h 898"/>
              <a:gd name="T52" fmla="*/ 465 w 898"/>
              <a:gd name="T53" fmla="*/ 763 h 898"/>
              <a:gd name="T54" fmla="*/ 422 w 898"/>
              <a:gd name="T55" fmla="*/ 745 h 898"/>
              <a:gd name="T56" fmla="*/ 405 w 898"/>
              <a:gd name="T57" fmla="*/ 703 h 898"/>
              <a:gd name="T58" fmla="*/ 422 w 898"/>
              <a:gd name="T59" fmla="*/ 661 h 898"/>
              <a:gd name="T60" fmla="*/ 465 w 898"/>
              <a:gd name="T61" fmla="*/ 643 h 898"/>
              <a:gd name="T62" fmla="*/ 506 w 898"/>
              <a:gd name="T63" fmla="*/ 661 h 898"/>
              <a:gd name="T64" fmla="*/ 525 w 898"/>
              <a:gd name="T65" fmla="*/ 703 h 898"/>
              <a:gd name="T66" fmla="*/ 506 w 898"/>
              <a:gd name="T67" fmla="*/ 745 h 898"/>
              <a:gd name="T68" fmla="*/ 465 w 898"/>
              <a:gd name="T69" fmla="*/ 763 h 898"/>
              <a:gd name="T70" fmla="*/ 318 w 898"/>
              <a:gd name="T71" fmla="*/ 419 h 898"/>
              <a:gd name="T72" fmla="*/ 263 w 898"/>
              <a:gd name="T73" fmla="*/ 556 h 898"/>
              <a:gd name="T74" fmla="*/ 242 w 898"/>
              <a:gd name="T75" fmla="*/ 551 h 898"/>
              <a:gd name="T76" fmla="*/ 186 w 898"/>
              <a:gd name="T77" fmla="*/ 417 h 898"/>
              <a:gd name="T78" fmla="*/ 181 w 898"/>
              <a:gd name="T79" fmla="*/ 339 h 898"/>
              <a:gd name="T80" fmla="*/ 240 w 898"/>
              <a:gd name="T81" fmla="*/ 129 h 898"/>
              <a:gd name="T82" fmla="*/ 255 w 898"/>
              <a:gd name="T83" fmla="*/ 114 h 898"/>
              <a:gd name="T84" fmla="*/ 270 w 898"/>
              <a:gd name="T85" fmla="*/ 129 h 898"/>
              <a:gd name="T86" fmla="*/ 329 w 898"/>
              <a:gd name="T87" fmla="*/ 339 h 898"/>
              <a:gd name="T88" fmla="*/ 231 w 898"/>
              <a:gd name="T89" fmla="*/ 758 h 898"/>
              <a:gd name="T90" fmla="*/ 200 w 898"/>
              <a:gd name="T91" fmla="*/ 727 h 898"/>
              <a:gd name="T92" fmla="*/ 200 w 898"/>
              <a:gd name="T93" fmla="*/ 680 h 898"/>
              <a:gd name="T94" fmla="*/ 231 w 898"/>
              <a:gd name="T95" fmla="*/ 648 h 898"/>
              <a:gd name="T96" fmla="*/ 278 w 898"/>
              <a:gd name="T97" fmla="*/ 648 h 898"/>
              <a:gd name="T98" fmla="*/ 311 w 898"/>
              <a:gd name="T99" fmla="*/ 680 h 898"/>
              <a:gd name="T100" fmla="*/ 311 w 898"/>
              <a:gd name="T101" fmla="*/ 727 h 898"/>
              <a:gd name="T102" fmla="*/ 278 w 898"/>
              <a:gd name="T103" fmla="*/ 758 h 898"/>
              <a:gd name="T104" fmla="*/ 10 w 898"/>
              <a:gd name="T105" fmla="*/ 2 h 898"/>
              <a:gd name="T106" fmla="*/ 1 w 898"/>
              <a:gd name="T107" fmla="*/ 886 h 898"/>
              <a:gd name="T108" fmla="*/ 883 w 898"/>
              <a:gd name="T109" fmla="*/ 898 h 898"/>
              <a:gd name="T110" fmla="*/ 898 w 898"/>
              <a:gd name="T111" fmla="*/ 883 h 898"/>
              <a:gd name="T112" fmla="*/ 886 w 898"/>
              <a:gd name="T113" fmla="*/ 0 h 8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898" h="898">
                <a:moveTo>
                  <a:pt x="718" y="464"/>
                </a:moveTo>
                <a:lnTo>
                  <a:pt x="718" y="467"/>
                </a:lnTo>
                <a:lnTo>
                  <a:pt x="717" y="470"/>
                </a:lnTo>
                <a:lnTo>
                  <a:pt x="716" y="472"/>
                </a:lnTo>
                <a:lnTo>
                  <a:pt x="714" y="474"/>
                </a:lnTo>
                <a:lnTo>
                  <a:pt x="712" y="477"/>
                </a:lnTo>
                <a:lnTo>
                  <a:pt x="710" y="478"/>
                </a:lnTo>
                <a:lnTo>
                  <a:pt x="706" y="479"/>
                </a:lnTo>
                <a:lnTo>
                  <a:pt x="703" y="479"/>
                </a:lnTo>
                <a:lnTo>
                  <a:pt x="658" y="479"/>
                </a:lnTo>
                <a:lnTo>
                  <a:pt x="658" y="543"/>
                </a:lnTo>
                <a:lnTo>
                  <a:pt x="658" y="546"/>
                </a:lnTo>
                <a:lnTo>
                  <a:pt x="657" y="549"/>
                </a:lnTo>
                <a:lnTo>
                  <a:pt x="656" y="551"/>
                </a:lnTo>
                <a:lnTo>
                  <a:pt x="654" y="554"/>
                </a:lnTo>
                <a:lnTo>
                  <a:pt x="652" y="556"/>
                </a:lnTo>
                <a:lnTo>
                  <a:pt x="650" y="557"/>
                </a:lnTo>
                <a:lnTo>
                  <a:pt x="647" y="558"/>
                </a:lnTo>
                <a:lnTo>
                  <a:pt x="643" y="558"/>
                </a:lnTo>
                <a:lnTo>
                  <a:pt x="641" y="558"/>
                </a:lnTo>
                <a:lnTo>
                  <a:pt x="638" y="557"/>
                </a:lnTo>
                <a:lnTo>
                  <a:pt x="636" y="556"/>
                </a:lnTo>
                <a:lnTo>
                  <a:pt x="634" y="554"/>
                </a:lnTo>
                <a:lnTo>
                  <a:pt x="632" y="551"/>
                </a:lnTo>
                <a:lnTo>
                  <a:pt x="631" y="549"/>
                </a:lnTo>
                <a:lnTo>
                  <a:pt x="629" y="546"/>
                </a:lnTo>
                <a:lnTo>
                  <a:pt x="628" y="543"/>
                </a:lnTo>
                <a:lnTo>
                  <a:pt x="628" y="479"/>
                </a:lnTo>
                <a:lnTo>
                  <a:pt x="583" y="479"/>
                </a:lnTo>
                <a:lnTo>
                  <a:pt x="581" y="479"/>
                </a:lnTo>
                <a:lnTo>
                  <a:pt x="578" y="478"/>
                </a:lnTo>
                <a:lnTo>
                  <a:pt x="576" y="477"/>
                </a:lnTo>
                <a:lnTo>
                  <a:pt x="574" y="474"/>
                </a:lnTo>
                <a:lnTo>
                  <a:pt x="572" y="472"/>
                </a:lnTo>
                <a:lnTo>
                  <a:pt x="571" y="470"/>
                </a:lnTo>
                <a:lnTo>
                  <a:pt x="570" y="467"/>
                </a:lnTo>
                <a:lnTo>
                  <a:pt x="570" y="464"/>
                </a:lnTo>
                <a:lnTo>
                  <a:pt x="570" y="404"/>
                </a:lnTo>
                <a:lnTo>
                  <a:pt x="570" y="402"/>
                </a:lnTo>
                <a:lnTo>
                  <a:pt x="571" y="398"/>
                </a:lnTo>
                <a:lnTo>
                  <a:pt x="572" y="396"/>
                </a:lnTo>
                <a:lnTo>
                  <a:pt x="574" y="394"/>
                </a:lnTo>
                <a:lnTo>
                  <a:pt x="576" y="392"/>
                </a:lnTo>
                <a:lnTo>
                  <a:pt x="578" y="391"/>
                </a:lnTo>
                <a:lnTo>
                  <a:pt x="581" y="390"/>
                </a:lnTo>
                <a:lnTo>
                  <a:pt x="583" y="389"/>
                </a:lnTo>
                <a:lnTo>
                  <a:pt x="628" y="389"/>
                </a:lnTo>
                <a:lnTo>
                  <a:pt x="628" y="129"/>
                </a:lnTo>
                <a:lnTo>
                  <a:pt x="629" y="126"/>
                </a:lnTo>
                <a:lnTo>
                  <a:pt x="631" y="123"/>
                </a:lnTo>
                <a:lnTo>
                  <a:pt x="632" y="121"/>
                </a:lnTo>
                <a:lnTo>
                  <a:pt x="634" y="118"/>
                </a:lnTo>
                <a:lnTo>
                  <a:pt x="636" y="117"/>
                </a:lnTo>
                <a:lnTo>
                  <a:pt x="638" y="115"/>
                </a:lnTo>
                <a:lnTo>
                  <a:pt x="641" y="114"/>
                </a:lnTo>
                <a:lnTo>
                  <a:pt x="643" y="114"/>
                </a:lnTo>
                <a:lnTo>
                  <a:pt x="647" y="114"/>
                </a:lnTo>
                <a:lnTo>
                  <a:pt x="650" y="115"/>
                </a:lnTo>
                <a:lnTo>
                  <a:pt x="652" y="117"/>
                </a:lnTo>
                <a:lnTo>
                  <a:pt x="654" y="118"/>
                </a:lnTo>
                <a:lnTo>
                  <a:pt x="656" y="121"/>
                </a:lnTo>
                <a:lnTo>
                  <a:pt x="657" y="123"/>
                </a:lnTo>
                <a:lnTo>
                  <a:pt x="658" y="127"/>
                </a:lnTo>
                <a:lnTo>
                  <a:pt x="658" y="129"/>
                </a:lnTo>
                <a:lnTo>
                  <a:pt x="658" y="389"/>
                </a:lnTo>
                <a:lnTo>
                  <a:pt x="703" y="389"/>
                </a:lnTo>
                <a:lnTo>
                  <a:pt x="706" y="390"/>
                </a:lnTo>
                <a:lnTo>
                  <a:pt x="710" y="391"/>
                </a:lnTo>
                <a:lnTo>
                  <a:pt x="712" y="392"/>
                </a:lnTo>
                <a:lnTo>
                  <a:pt x="714" y="394"/>
                </a:lnTo>
                <a:lnTo>
                  <a:pt x="716" y="396"/>
                </a:lnTo>
                <a:lnTo>
                  <a:pt x="717" y="398"/>
                </a:lnTo>
                <a:lnTo>
                  <a:pt x="718" y="402"/>
                </a:lnTo>
                <a:lnTo>
                  <a:pt x="718" y="404"/>
                </a:lnTo>
                <a:lnTo>
                  <a:pt x="718" y="464"/>
                </a:lnTo>
                <a:close/>
                <a:moveTo>
                  <a:pt x="643" y="763"/>
                </a:moveTo>
                <a:lnTo>
                  <a:pt x="638" y="762"/>
                </a:lnTo>
                <a:lnTo>
                  <a:pt x="632" y="762"/>
                </a:lnTo>
                <a:lnTo>
                  <a:pt x="626" y="760"/>
                </a:lnTo>
                <a:lnTo>
                  <a:pt x="621" y="758"/>
                </a:lnTo>
                <a:lnTo>
                  <a:pt x="616" y="756"/>
                </a:lnTo>
                <a:lnTo>
                  <a:pt x="610" y="753"/>
                </a:lnTo>
                <a:lnTo>
                  <a:pt x="606" y="749"/>
                </a:lnTo>
                <a:lnTo>
                  <a:pt x="602" y="745"/>
                </a:lnTo>
                <a:lnTo>
                  <a:pt x="597" y="741"/>
                </a:lnTo>
                <a:lnTo>
                  <a:pt x="594" y="737"/>
                </a:lnTo>
                <a:lnTo>
                  <a:pt x="591" y="731"/>
                </a:lnTo>
                <a:lnTo>
                  <a:pt x="589" y="727"/>
                </a:lnTo>
                <a:lnTo>
                  <a:pt x="587" y="720"/>
                </a:lnTo>
                <a:lnTo>
                  <a:pt x="586" y="715"/>
                </a:lnTo>
                <a:lnTo>
                  <a:pt x="584" y="710"/>
                </a:lnTo>
                <a:lnTo>
                  <a:pt x="583" y="703"/>
                </a:lnTo>
                <a:lnTo>
                  <a:pt x="584" y="697"/>
                </a:lnTo>
                <a:lnTo>
                  <a:pt x="586" y="692"/>
                </a:lnTo>
                <a:lnTo>
                  <a:pt x="587" y="685"/>
                </a:lnTo>
                <a:lnTo>
                  <a:pt x="589" y="680"/>
                </a:lnTo>
                <a:lnTo>
                  <a:pt x="591" y="674"/>
                </a:lnTo>
                <a:lnTo>
                  <a:pt x="594" y="670"/>
                </a:lnTo>
                <a:lnTo>
                  <a:pt x="597" y="665"/>
                </a:lnTo>
                <a:lnTo>
                  <a:pt x="602" y="661"/>
                </a:lnTo>
                <a:lnTo>
                  <a:pt x="606" y="657"/>
                </a:lnTo>
                <a:lnTo>
                  <a:pt x="610" y="653"/>
                </a:lnTo>
                <a:lnTo>
                  <a:pt x="616" y="651"/>
                </a:lnTo>
                <a:lnTo>
                  <a:pt x="621" y="648"/>
                </a:lnTo>
                <a:lnTo>
                  <a:pt x="626" y="646"/>
                </a:lnTo>
                <a:lnTo>
                  <a:pt x="632" y="645"/>
                </a:lnTo>
                <a:lnTo>
                  <a:pt x="638" y="643"/>
                </a:lnTo>
                <a:lnTo>
                  <a:pt x="643" y="643"/>
                </a:lnTo>
                <a:lnTo>
                  <a:pt x="650" y="643"/>
                </a:lnTo>
                <a:lnTo>
                  <a:pt x="656" y="645"/>
                </a:lnTo>
                <a:lnTo>
                  <a:pt x="662" y="646"/>
                </a:lnTo>
                <a:lnTo>
                  <a:pt x="667" y="648"/>
                </a:lnTo>
                <a:lnTo>
                  <a:pt x="672" y="651"/>
                </a:lnTo>
                <a:lnTo>
                  <a:pt x="678" y="653"/>
                </a:lnTo>
                <a:lnTo>
                  <a:pt x="682" y="657"/>
                </a:lnTo>
                <a:lnTo>
                  <a:pt x="686" y="661"/>
                </a:lnTo>
                <a:lnTo>
                  <a:pt x="690" y="665"/>
                </a:lnTo>
                <a:lnTo>
                  <a:pt x="694" y="670"/>
                </a:lnTo>
                <a:lnTo>
                  <a:pt x="697" y="674"/>
                </a:lnTo>
                <a:lnTo>
                  <a:pt x="699" y="680"/>
                </a:lnTo>
                <a:lnTo>
                  <a:pt x="701" y="685"/>
                </a:lnTo>
                <a:lnTo>
                  <a:pt x="702" y="692"/>
                </a:lnTo>
                <a:lnTo>
                  <a:pt x="703" y="697"/>
                </a:lnTo>
                <a:lnTo>
                  <a:pt x="703" y="703"/>
                </a:lnTo>
                <a:lnTo>
                  <a:pt x="703" y="710"/>
                </a:lnTo>
                <a:lnTo>
                  <a:pt x="702" y="715"/>
                </a:lnTo>
                <a:lnTo>
                  <a:pt x="701" y="720"/>
                </a:lnTo>
                <a:lnTo>
                  <a:pt x="699" y="727"/>
                </a:lnTo>
                <a:lnTo>
                  <a:pt x="697" y="731"/>
                </a:lnTo>
                <a:lnTo>
                  <a:pt x="694" y="737"/>
                </a:lnTo>
                <a:lnTo>
                  <a:pt x="690" y="741"/>
                </a:lnTo>
                <a:lnTo>
                  <a:pt x="686" y="745"/>
                </a:lnTo>
                <a:lnTo>
                  <a:pt x="682" y="749"/>
                </a:lnTo>
                <a:lnTo>
                  <a:pt x="678" y="753"/>
                </a:lnTo>
                <a:lnTo>
                  <a:pt x="672" y="756"/>
                </a:lnTo>
                <a:lnTo>
                  <a:pt x="667" y="758"/>
                </a:lnTo>
                <a:lnTo>
                  <a:pt x="662" y="760"/>
                </a:lnTo>
                <a:lnTo>
                  <a:pt x="656" y="762"/>
                </a:lnTo>
                <a:lnTo>
                  <a:pt x="650" y="762"/>
                </a:lnTo>
                <a:lnTo>
                  <a:pt x="643" y="763"/>
                </a:lnTo>
                <a:close/>
                <a:moveTo>
                  <a:pt x="540" y="284"/>
                </a:moveTo>
                <a:lnTo>
                  <a:pt x="538" y="287"/>
                </a:lnTo>
                <a:lnTo>
                  <a:pt x="537" y="290"/>
                </a:lnTo>
                <a:lnTo>
                  <a:pt x="536" y="294"/>
                </a:lnTo>
                <a:lnTo>
                  <a:pt x="534" y="296"/>
                </a:lnTo>
                <a:lnTo>
                  <a:pt x="532" y="297"/>
                </a:lnTo>
                <a:lnTo>
                  <a:pt x="530" y="298"/>
                </a:lnTo>
                <a:lnTo>
                  <a:pt x="527" y="299"/>
                </a:lnTo>
                <a:lnTo>
                  <a:pt x="525" y="299"/>
                </a:lnTo>
                <a:lnTo>
                  <a:pt x="480" y="299"/>
                </a:lnTo>
                <a:lnTo>
                  <a:pt x="480" y="543"/>
                </a:lnTo>
                <a:lnTo>
                  <a:pt x="479" y="546"/>
                </a:lnTo>
                <a:lnTo>
                  <a:pt x="479" y="549"/>
                </a:lnTo>
                <a:lnTo>
                  <a:pt x="476" y="551"/>
                </a:lnTo>
                <a:lnTo>
                  <a:pt x="475" y="554"/>
                </a:lnTo>
                <a:lnTo>
                  <a:pt x="472" y="556"/>
                </a:lnTo>
                <a:lnTo>
                  <a:pt x="470" y="557"/>
                </a:lnTo>
                <a:lnTo>
                  <a:pt x="467" y="558"/>
                </a:lnTo>
                <a:lnTo>
                  <a:pt x="465" y="558"/>
                </a:lnTo>
                <a:lnTo>
                  <a:pt x="461" y="558"/>
                </a:lnTo>
                <a:lnTo>
                  <a:pt x="458" y="557"/>
                </a:lnTo>
                <a:lnTo>
                  <a:pt x="456" y="556"/>
                </a:lnTo>
                <a:lnTo>
                  <a:pt x="454" y="554"/>
                </a:lnTo>
                <a:lnTo>
                  <a:pt x="452" y="551"/>
                </a:lnTo>
                <a:lnTo>
                  <a:pt x="451" y="549"/>
                </a:lnTo>
                <a:lnTo>
                  <a:pt x="450" y="546"/>
                </a:lnTo>
                <a:lnTo>
                  <a:pt x="450" y="543"/>
                </a:lnTo>
                <a:lnTo>
                  <a:pt x="450" y="299"/>
                </a:lnTo>
                <a:lnTo>
                  <a:pt x="405" y="299"/>
                </a:lnTo>
                <a:lnTo>
                  <a:pt x="402" y="299"/>
                </a:lnTo>
                <a:lnTo>
                  <a:pt x="398" y="298"/>
                </a:lnTo>
                <a:lnTo>
                  <a:pt x="396" y="297"/>
                </a:lnTo>
                <a:lnTo>
                  <a:pt x="394" y="296"/>
                </a:lnTo>
                <a:lnTo>
                  <a:pt x="392" y="294"/>
                </a:lnTo>
                <a:lnTo>
                  <a:pt x="391" y="290"/>
                </a:lnTo>
                <a:lnTo>
                  <a:pt x="390" y="287"/>
                </a:lnTo>
                <a:lnTo>
                  <a:pt x="390" y="284"/>
                </a:lnTo>
                <a:lnTo>
                  <a:pt x="390" y="225"/>
                </a:lnTo>
                <a:lnTo>
                  <a:pt x="390" y="222"/>
                </a:lnTo>
                <a:lnTo>
                  <a:pt x="391" y="219"/>
                </a:lnTo>
                <a:lnTo>
                  <a:pt x="392" y="217"/>
                </a:lnTo>
                <a:lnTo>
                  <a:pt x="394" y="214"/>
                </a:lnTo>
                <a:lnTo>
                  <a:pt x="396" y="212"/>
                </a:lnTo>
                <a:lnTo>
                  <a:pt x="398" y="211"/>
                </a:lnTo>
                <a:lnTo>
                  <a:pt x="402" y="210"/>
                </a:lnTo>
                <a:lnTo>
                  <a:pt x="405" y="210"/>
                </a:lnTo>
                <a:lnTo>
                  <a:pt x="450" y="210"/>
                </a:lnTo>
                <a:lnTo>
                  <a:pt x="450" y="129"/>
                </a:lnTo>
                <a:lnTo>
                  <a:pt x="450" y="126"/>
                </a:lnTo>
                <a:lnTo>
                  <a:pt x="451" y="123"/>
                </a:lnTo>
                <a:lnTo>
                  <a:pt x="452" y="121"/>
                </a:lnTo>
                <a:lnTo>
                  <a:pt x="454" y="118"/>
                </a:lnTo>
                <a:lnTo>
                  <a:pt x="456" y="117"/>
                </a:lnTo>
                <a:lnTo>
                  <a:pt x="458" y="115"/>
                </a:lnTo>
                <a:lnTo>
                  <a:pt x="461" y="114"/>
                </a:lnTo>
                <a:lnTo>
                  <a:pt x="465" y="114"/>
                </a:lnTo>
                <a:lnTo>
                  <a:pt x="467" y="114"/>
                </a:lnTo>
                <a:lnTo>
                  <a:pt x="470" y="115"/>
                </a:lnTo>
                <a:lnTo>
                  <a:pt x="472" y="117"/>
                </a:lnTo>
                <a:lnTo>
                  <a:pt x="475" y="118"/>
                </a:lnTo>
                <a:lnTo>
                  <a:pt x="476" y="121"/>
                </a:lnTo>
                <a:lnTo>
                  <a:pt x="479" y="123"/>
                </a:lnTo>
                <a:lnTo>
                  <a:pt x="479" y="127"/>
                </a:lnTo>
                <a:lnTo>
                  <a:pt x="480" y="129"/>
                </a:lnTo>
                <a:lnTo>
                  <a:pt x="480" y="210"/>
                </a:lnTo>
                <a:lnTo>
                  <a:pt x="525" y="210"/>
                </a:lnTo>
                <a:lnTo>
                  <a:pt x="527" y="210"/>
                </a:lnTo>
                <a:lnTo>
                  <a:pt x="530" y="211"/>
                </a:lnTo>
                <a:lnTo>
                  <a:pt x="532" y="212"/>
                </a:lnTo>
                <a:lnTo>
                  <a:pt x="534" y="214"/>
                </a:lnTo>
                <a:lnTo>
                  <a:pt x="536" y="217"/>
                </a:lnTo>
                <a:lnTo>
                  <a:pt x="537" y="219"/>
                </a:lnTo>
                <a:lnTo>
                  <a:pt x="538" y="222"/>
                </a:lnTo>
                <a:lnTo>
                  <a:pt x="540" y="225"/>
                </a:lnTo>
                <a:lnTo>
                  <a:pt x="540" y="284"/>
                </a:lnTo>
                <a:close/>
                <a:moveTo>
                  <a:pt x="465" y="763"/>
                </a:moveTo>
                <a:lnTo>
                  <a:pt x="458" y="762"/>
                </a:lnTo>
                <a:lnTo>
                  <a:pt x="452" y="762"/>
                </a:lnTo>
                <a:lnTo>
                  <a:pt x="446" y="760"/>
                </a:lnTo>
                <a:lnTo>
                  <a:pt x="441" y="758"/>
                </a:lnTo>
                <a:lnTo>
                  <a:pt x="436" y="756"/>
                </a:lnTo>
                <a:lnTo>
                  <a:pt x="430" y="753"/>
                </a:lnTo>
                <a:lnTo>
                  <a:pt x="426" y="749"/>
                </a:lnTo>
                <a:lnTo>
                  <a:pt x="422" y="745"/>
                </a:lnTo>
                <a:lnTo>
                  <a:pt x="419" y="741"/>
                </a:lnTo>
                <a:lnTo>
                  <a:pt x="414" y="737"/>
                </a:lnTo>
                <a:lnTo>
                  <a:pt x="412" y="731"/>
                </a:lnTo>
                <a:lnTo>
                  <a:pt x="409" y="727"/>
                </a:lnTo>
                <a:lnTo>
                  <a:pt x="407" y="720"/>
                </a:lnTo>
                <a:lnTo>
                  <a:pt x="406" y="715"/>
                </a:lnTo>
                <a:lnTo>
                  <a:pt x="405" y="710"/>
                </a:lnTo>
                <a:lnTo>
                  <a:pt x="405" y="703"/>
                </a:lnTo>
                <a:lnTo>
                  <a:pt x="405" y="697"/>
                </a:lnTo>
                <a:lnTo>
                  <a:pt x="406" y="692"/>
                </a:lnTo>
                <a:lnTo>
                  <a:pt x="407" y="685"/>
                </a:lnTo>
                <a:lnTo>
                  <a:pt x="409" y="680"/>
                </a:lnTo>
                <a:lnTo>
                  <a:pt x="412" y="674"/>
                </a:lnTo>
                <a:lnTo>
                  <a:pt x="414" y="670"/>
                </a:lnTo>
                <a:lnTo>
                  <a:pt x="419" y="665"/>
                </a:lnTo>
                <a:lnTo>
                  <a:pt x="422" y="661"/>
                </a:lnTo>
                <a:lnTo>
                  <a:pt x="426" y="657"/>
                </a:lnTo>
                <a:lnTo>
                  <a:pt x="430" y="653"/>
                </a:lnTo>
                <a:lnTo>
                  <a:pt x="436" y="651"/>
                </a:lnTo>
                <a:lnTo>
                  <a:pt x="441" y="648"/>
                </a:lnTo>
                <a:lnTo>
                  <a:pt x="446" y="646"/>
                </a:lnTo>
                <a:lnTo>
                  <a:pt x="452" y="645"/>
                </a:lnTo>
                <a:lnTo>
                  <a:pt x="458" y="643"/>
                </a:lnTo>
                <a:lnTo>
                  <a:pt x="465" y="643"/>
                </a:lnTo>
                <a:lnTo>
                  <a:pt x="470" y="643"/>
                </a:lnTo>
                <a:lnTo>
                  <a:pt x="476" y="645"/>
                </a:lnTo>
                <a:lnTo>
                  <a:pt x="482" y="646"/>
                </a:lnTo>
                <a:lnTo>
                  <a:pt x="487" y="648"/>
                </a:lnTo>
                <a:lnTo>
                  <a:pt x="492" y="651"/>
                </a:lnTo>
                <a:lnTo>
                  <a:pt x="498" y="653"/>
                </a:lnTo>
                <a:lnTo>
                  <a:pt x="502" y="657"/>
                </a:lnTo>
                <a:lnTo>
                  <a:pt x="506" y="661"/>
                </a:lnTo>
                <a:lnTo>
                  <a:pt x="511" y="665"/>
                </a:lnTo>
                <a:lnTo>
                  <a:pt x="514" y="670"/>
                </a:lnTo>
                <a:lnTo>
                  <a:pt x="517" y="674"/>
                </a:lnTo>
                <a:lnTo>
                  <a:pt x="519" y="680"/>
                </a:lnTo>
                <a:lnTo>
                  <a:pt x="521" y="685"/>
                </a:lnTo>
                <a:lnTo>
                  <a:pt x="522" y="692"/>
                </a:lnTo>
                <a:lnTo>
                  <a:pt x="524" y="697"/>
                </a:lnTo>
                <a:lnTo>
                  <a:pt x="525" y="703"/>
                </a:lnTo>
                <a:lnTo>
                  <a:pt x="524" y="710"/>
                </a:lnTo>
                <a:lnTo>
                  <a:pt x="522" y="715"/>
                </a:lnTo>
                <a:lnTo>
                  <a:pt x="521" y="720"/>
                </a:lnTo>
                <a:lnTo>
                  <a:pt x="519" y="727"/>
                </a:lnTo>
                <a:lnTo>
                  <a:pt x="517" y="731"/>
                </a:lnTo>
                <a:lnTo>
                  <a:pt x="514" y="737"/>
                </a:lnTo>
                <a:lnTo>
                  <a:pt x="511" y="741"/>
                </a:lnTo>
                <a:lnTo>
                  <a:pt x="506" y="745"/>
                </a:lnTo>
                <a:lnTo>
                  <a:pt x="502" y="749"/>
                </a:lnTo>
                <a:lnTo>
                  <a:pt x="498" y="753"/>
                </a:lnTo>
                <a:lnTo>
                  <a:pt x="492" y="756"/>
                </a:lnTo>
                <a:lnTo>
                  <a:pt x="487" y="758"/>
                </a:lnTo>
                <a:lnTo>
                  <a:pt x="482" y="760"/>
                </a:lnTo>
                <a:lnTo>
                  <a:pt x="476" y="762"/>
                </a:lnTo>
                <a:lnTo>
                  <a:pt x="470" y="762"/>
                </a:lnTo>
                <a:lnTo>
                  <a:pt x="465" y="763"/>
                </a:lnTo>
                <a:close/>
                <a:moveTo>
                  <a:pt x="330" y="404"/>
                </a:moveTo>
                <a:lnTo>
                  <a:pt x="330" y="407"/>
                </a:lnTo>
                <a:lnTo>
                  <a:pt x="329" y="410"/>
                </a:lnTo>
                <a:lnTo>
                  <a:pt x="328" y="412"/>
                </a:lnTo>
                <a:lnTo>
                  <a:pt x="326" y="414"/>
                </a:lnTo>
                <a:lnTo>
                  <a:pt x="323" y="417"/>
                </a:lnTo>
                <a:lnTo>
                  <a:pt x="320" y="418"/>
                </a:lnTo>
                <a:lnTo>
                  <a:pt x="318" y="419"/>
                </a:lnTo>
                <a:lnTo>
                  <a:pt x="315" y="419"/>
                </a:lnTo>
                <a:lnTo>
                  <a:pt x="270" y="419"/>
                </a:lnTo>
                <a:lnTo>
                  <a:pt x="270" y="543"/>
                </a:lnTo>
                <a:lnTo>
                  <a:pt x="270" y="546"/>
                </a:lnTo>
                <a:lnTo>
                  <a:pt x="269" y="549"/>
                </a:lnTo>
                <a:lnTo>
                  <a:pt x="268" y="551"/>
                </a:lnTo>
                <a:lnTo>
                  <a:pt x="266" y="554"/>
                </a:lnTo>
                <a:lnTo>
                  <a:pt x="263" y="556"/>
                </a:lnTo>
                <a:lnTo>
                  <a:pt x="260" y="557"/>
                </a:lnTo>
                <a:lnTo>
                  <a:pt x="258" y="558"/>
                </a:lnTo>
                <a:lnTo>
                  <a:pt x="255" y="558"/>
                </a:lnTo>
                <a:lnTo>
                  <a:pt x="252" y="558"/>
                </a:lnTo>
                <a:lnTo>
                  <a:pt x="250" y="557"/>
                </a:lnTo>
                <a:lnTo>
                  <a:pt x="246" y="556"/>
                </a:lnTo>
                <a:lnTo>
                  <a:pt x="244" y="554"/>
                </a:lnTo>
                <a:lnTo>
                  <a:pt x="242" y="551"/>
                </a:lnTo>
                <a:lnTo>
                  <a:pt x="241" y="549"/>
                </a:lnTo>
                <a:lnTo>
                  <a:pt x="240" y="546"/>
                </a:lnTo>
                <a:lnTo>
                  <a:pt x="240" y="543"/>
                </a:lnTo>
                <a:lnTo>
                  <a:pt x="240" y="419"/>
                </a:lnTo>
                <a:lnTo>
                  <a:pt x="195" y="419"/>
                </a:lnTo>
                <a:lnTo>
                  <a:pt x="192" y="419"/>
                </a:lnTo>
                <a:lnTo>
                  <a:pt x="190" y="418"/>
                </a:lnTo>
                <a:lnTo>
                  <a:pt x="186" y="417"/>
                </a:lnTo>
                <a:lnTo>
                  <a:pt x="184" y="414"/>
                </a:lnTo>
                <a:lnTo>
                  <a:pt x="183" y="412"/>
                </a:lnTo>
                <a:lnTo>
                  <a:pt x="181" y="410"/>
                </a:lnTo>
                <a:lnTo>
                  <a:pt x="180" y="407"/>
                </a:lnTo>
                <a:lnTo>
                  <a:pt x="180" y="404"/>
                </a:lnTo>
                <a:lnTo>
                  <a:pt x="180" y="344"/>
                </a:lnTo>
                <a:lnTo>
                  <a:pt x="180" y="342"/>
                </a:lnTo>
                <a:lnTo>
                  <a:pt x="181" y="339"/>
                </a:lnTo>
                <a:lnTo>
                  <a:pt x="183" y="336"/>
                </a:lnTo>
                <a:lnTo>
                  <a:pt x="184" y="334"/>
                </a:lnTo>
                <a:lnTo>
                  <a:pt x="186" y="332"/>
                </a:lnTo>
                <a:lnTo>
                  <a:pt x="190" y="331"/>
                </a:lnTo>
                <a:lnTo>
                  <a:pt x="192" y="330"/>
                </a:lnTo>
                <a:lnTo>
                  <a:pt x="195" y="329"/>
                </a:lnTo>
                <a:lnTo>
                  <a:pt x="240" y="329"/>
                </a:lnTo>
                <a:lnTo>
                  <a:pt x="240" y="129"/>
                </a:lnTo>
                <a:lnTo>
                  <a:pt x="240" y="126"/>
                </a:lnTo>
                <a:lnTo>
                  <a:pt x="241" y="123"/>
                </a:lnTo>
                <a:lnTo>
                  <a:pt x="242" y="121"/>
                </a:lnTo>
                <a:lnTo>
                  <a:pt x="244" y="118"/>
                </a:lnTo>
                <a:lnTo>
                  <a:pt x="246" y="117"/>
                </a:lnTo>
                <a:lnTo>
                  <a:pt x="250" y="115"/>
                </a:lnTo>
                <a:lnTo>
                  <a:pt x="252" y="114"/>
                </a:lnTo>
                <a:lnTo>
                  <a:pt x="255" y="114"/>
                </a:lnTo>
                <a:lnTo>
                  <a:pt x="258" y="114"/>
                </a:lnTo>
                <a:lnTo>
                  <a:pt x="260" y="115"/>
                </a:lnTo>
                <a:lnTo>
                  <a:pt x="263" y="117"/>
                </a:lnTo>
                <a:lnTo>
                  <a:pt x="266" y="118"/>
                </a:lnTo>
                <a:lnTo>
                  <a:pt x="268" y="121"/>
                </a:lnTo>
                <a:lnTo>
                  <a:pt x="269" y="123"/>
                </a:lnTo>
                <a:lnTo>
                  <a:pt x="270" y="127"/>
                </a:lnTo>
                <a:lnTo>
                  <a:pt x="270" y="129"/>
                </a:lnTo>
                <a:lnTo>
                  <a:pt x="270" y="329"/>
                </a:lnTo>
                <a:lnTo>
                  <a:pt x="315" y="329"/>
                </a:lnTo>
                <a:lnTo>
                  <a:pt x="318" y="330"/>
                </a:lnTo>
                <a:lnTo>
                  <a:pt x="320" y="331"/>
                </a:lnTo>
                <a:lnTo>
                  <a:pt x="323" y="332"/>
                </a:lnTo>
                <a:lnTo>
                  <a:pt x="326" y="334"/>
                </a:lnTo>
                <a:lnTo>
                  <a:pt x="328" y="336"/>
                </a:lnTo>
                <a:lnTo>
                  <a:pt x="329" y="339"/>
                </a:lnTo>
                <a:lnTo>
                  <a:pt x="330" y="342"/>
                </a:lnTo>
                <a:lnTo>
                  <a:pt x="330" y="344"/>
                </a:lnTo>
                <a:lnTo>
                  <a:pt x="330" y="404"/>
                </a:lnTo>
                <a:close/>
                <a:moveTo>
                  <a:pt x="255" y="763"/>
                </a:moveTo>
                <a:lnTo>
                  <a:pt x="249" y="762"/>
                </a:lnTo>
                <a:lnTo>
                  <a:pt x="243" y="762"/>
                </a:lnTo>
                <a:lnTo>
                  <a:pt x="237" y="760"/>
                </a:lnTo>
                <a:lnTo>
                  <a:pt x="231" y="758"/>
                </a:lnTo>
                <a:lnTo>
                  <a:pt x="226" y="756"/>
                </a:lnTo>
                <a:lnTo>
                  <a:pt x="222" y="753"/>
                </a:lnTo>
                <a:lnTo>
                  <a:pt x="216" y="749"/>
                </a:lnTo>
                <a:lnTo>
                  <a:pt x="212" y="745"/>
                </a:lnTo>
                <a:lnTo>
                  <a:pt x="209" y="741"/>
                </a:lnTo>
                <a:lnTo>
                  <a:pt x="206" y="737"/>
                </a:lnTo>
                <a:lnTo>
                  <a:pt x="203" y="731"/>
                </a:lnTo>
                <a:lnTo>
                  <a:pt x="200" y="727"/>
                </a:lnTo>
                <a:lnTo>
                  <a:pt x="198" y="720"/>
                </a:lnTo>
                <a:lnTo>
                  <a:pt x="196" y="715"/>
                </a:lnTo>
                <a:lnTo>
                  <a:pt x="195" y="710"/>
                </a:lnTo>
                <a:lnTo>
                  <a:pt x="195" y="703"/>
                </a:lnTo>
                <a:lnTo>
                  <a:pt x="195" y="697"/>
                </a:lnTo>
                <a:lnTo>
                  <a:pt x="196" y="692"/>
                </a:lnTo>
                <a:lnTo>
                  <a:pt x="198" y="685"/>
                </a:lnTo>
                <a:lnTo>
                  <a:pt x="200" y="680"/>
                </a:lnTo>
                <a:lnTo>
                  <a:pt x="203" y="674"/>
                </a:lnTo>
                <a:lnTo>
                  <a:pt x="206" y="670"/>
                </a:lnTo>
                <a:lnTo>
                  <a:pt x="209" y="665"/>
                </a:lnTo>
                <a:lnTo>
                  <a:pt x="212" y="661"/>
                </a:lnTo>
                <a:lnTo>
                  <a:pt x="216" y="657"/>
                </a:lnTo>
                <a:lnTo>
                  <a:pt x="222" y="653"/>
                </a:lnTo>
                <a:lnTo>
                  <a:pt x="226" y="651"/>
                </a:lnTo>
                <a:lnTo>
                  <a:pt x="231" y="648"/>
                </a:lnTo>
                <a:lnTo>
                  <a:pt x="237" y="646"/>
                </a:lnTo>
                <a:lnTo>
                  <a:pt x="243" y="645"/>
                </a:lnTo>
                <a:lnTo>
                  <a:pt x="249" y="643"/>
                </a:lnTo>
                <a:lnTo>
                  <a:pt x="255" y="643"/>
                </a:lnTo>
                <a:lnTo>
                  <a:pt x="261" y="643"/>
                </a:lnTo>
                <a:lnTo>
                  <a:pt x="267" y="645"/>
                </a:lnTo>
                <a:lnTo>
                  <a:pt x="273" y="646"/>
                </a:lnTo>
                <a:lnTo>
                  <a:pt x="278" y="648"/>
                </a:lnTo>
                <a:lnTo>
                  <a:pt x="284" y="651"/>
                </a:lnTo>
                <a:lnTo>
                  <a:pt x="288" y="653"/>
                </a:lnTo>
                <a:lnTo>
                  <a:pt x="293" y="657"/>
                </a:lnTo>
                <a:lnTo>
                  <a:pt x="298" y="661"/>
                </a:lnTo>
                <a:lnTo>
                  <a:pt x="301" y="665"/>
                </a:lnTo>
                <a:lnTo>
                  <a:pt x="304" y="670"/>
                </a:lnTo>
                <a:lnTo>
                  <a:pt x="307" y="674"/>
                </a:lnTo>
                <a:lnTo>
                  <a:pt x="311" y="680"/>
                </a:lnTo>
                <a:lnTo>
                  <a:pt x="312" y="685"/>
                </a:lnTo>
                <a:lnTo>
                  <a:pt x="314" y="692"/>
                </a:lnTo>
                <a:lnTo>
                  <a:pt x="315" y="697"/>
                </a:lnTo>
                <a:lnTo>
                  <a:pt x="315" y="703"/>
                </a:lnTo>
                <a:lnTo>
                  <a:pt x="315" y="710"/>
                </a:lnTo>
                <a:lnTo>
                  <a:pt x="314" y="715"/>
                </a:lnTo>
                <a:lnTo>
                  <a:pt x="312" y="720"/>
                </a:lnTo>
                <a:lnTo>
                  <a:pt x="311" y="727"/>
                </a:lnTo>
                <a:lnTo>
                  <a:pt x="307" y="731"/>
                </a:lnTo>
                <a:lnTo>
                  <a:pt x="304" y="737"/>
                </a:lnTo>
                <a:lnTo>
                  <a:pt x="301" y="741"/>
                </a:lnTo>
                <a:lnTo>
                  <a:pt x="298" y="745"/>
                </a:lnTo>
                <a:lnTo>
                  <a:pt x="293" y="749"/>
                </a:lnTo>
                <a:lnTo>
                  <a:pt x="288" y="753"/>
                </a:lnTo>
                <a:lnTo>
                  <a:pt x="284" y="756"/>
                </a:lnTo>
                <a:lnTo>
                  <a:pt x="278" y="758"/>
                </a:lnTo>
                <a:lnTo>
                  <a:pt x="273" y="760"/>
                </a:lnTo>
                <a:lnTo>
                  <a:pt x="267" y="762"/>
                </a:lnTo>
                <a:lnTo>
                  <a:pt x="261" y="762"/>
                </a:lnTo>
                <a:lnTo>
                  <a:pt x="255" y="763"/>
                </a:lnTo>
                <a:close/>
                <a:moveTo>
                  <a:pt x="883" y="0"/>
                </a:moveTo>
                <a:lnTo>
                  <a:pt x="15" y="0"/>
                </a:lnTo>
                <a:lnTo>
                  <a:pt x="13" y="0"/>
                </a:lnTo>
                <a:lnTo>
                  <a:pt x="10" y="2"/>
                </a:lnTo>
                <a:lnTo>
                  <a:pt x="8" y="3"/>
                </a:lnTo>
                <a:lnTo>
                  <a:pt x="6" y="5"/>
                </a:lnTo>
                <a:lnTo>
                  <a:pt x="3" y="7"/>
                </a:lnTo>
                <a:lnTo>
                  <a:pt x="2" y="10"/>
                </a:lnTo>
                <a:lnTo>
                  <a:pt x="1" y="12"/>
                </a:lnTo>
                <a:lnTo>
                  <a:pt x="0" y="15"/>
                </a:lnTo>
                <a:lnTo>
                  <a:pt x="0" y="883"/>
                </a:lnTo>
                <a:lnTo>
                  <a:pt x="1" y="886"/>
                </a:lnTo>
                <a:lnTo>
                  <a:pt x="2" y="888"/>
                </a:lnTo>
                <a:lnTo>
                  <a:pt x="3" y="892"/>
                </a:lnTo>
                <a:lnTo>
                  <a:pt x="6" y="894"/>
                </a:lnTo>
                <a:lnTo>
                  <a:pt x="8" y="895"/>
                </a:lnTo>
                <a:lnTo>
                  <a:pt x="10" y="897"/>
                </a:lnTo>
                <a:lnTo>
                  <a:pt x="13" y="897"/>
                </a:lnTo>
                <a:lnTo>
                  <a:pt x="15" y="898"/>
                </a:lnTo>
                <a:lnTo>
                  <a:pt x="883" y="898"/>
                </a:lnTo>
                <a:lnTo>
                  <a:pt x="886" y="897"/>
                </a:lnTo>
                <a:lnTo>
                  <a:pt x="888" y="897"/>
                </a:lnTo>
                <a:lnTo>
                  <a:pt x="892" y="895"/>
                </a:lnTo>
                <a:lnTo>
                  <a:pt x="894" y="894"/>
                </a:lnTo>
                <a:lnTo>
                  <a:pt x="896" y="892"/>
                </a:lnTo>
                <a:lnTo>
                  <a:pt x="897" y="888"/>
                </a:lnTo>
                <a:lnTo>
                  <a:pt x="898" y="886"/>
                </a:lnTo>
                <a:lnTo>
                  <a:pt x="898" y="883"/>
                </a:lnTo>
                <a:lnTo>
                  <a:pt x="898" y="15"/>
                </a:lnTo>
                <a:lnTo>
                  <a:pt x="898" y="12"/>
                </a:lnTo>
                <a:lnTo>
                  <a:pt x="897" y="10"/>
                </a:lnTo>
                <a:lnTo>
                  <a:pt x="896" y="7"/>
                </a:lnTo>
                <a:lnTo>
                  <a:pt x="894" y="5"/>
                </a:lnTo>
                <a:lnTo>
                  <a:pt x="892" y="3"/>
                </a:lnTo>
                <a:lnTo>
                  <a:pt x="888" y="2"/>
                </a:lnTo>
                <a:lnTo>
                  <a:pt x="886" y="0"/>
                </a:lnTo>
                <a:lnTo>
                  <a:pt x="883" y="0"/>
                </a:lnTo>
                <a:close/>
              </a:path>
            </a:pathLst>
          </a:custGeom>
          <a:solidFill>
            <a:schemeClr val="bg1"/>
          </a:solidFill>
          <a:ln>
            <a:noFill/>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299715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6FCE784-EFDC-B579-92BC-A5737ACE1713}"/>
              </a:ext>
            </a:extLst>
          </p:cNvPr>
          <p:cNvSpPr/>
          <p:nvPr/>
        </p:nvSpPr>
        <p:spPr>
          <a:xfrm>
            <a:off x="821845" y="1344364"/>
            <a:ext cx="2894896" cy="307777"/>
          </a:xfrm>
          <a:prstGeom prst="rect">
            <a:avLst/>
          </a:prstGeom>
        </p:spPr>
        <p:txBody>
          <a:bodyPr wrap="square" lIns="0" tIns="0" rIns="0" bIns="0">
            <a:spAutoFit/>
          </a:bodyPr>
          <a:lstStyle/>
          <a:p>
            <a:pPr algn="ctr"/>
            <a:r>
              <a:rPr lang="en-US" sz="2000" b="1" dirty="0">
                <a:solidFill>
                  <a:srgbClr val="11AEC7"/>
                </a:solidFill>
                <a:latin typeface="+mj-lt"/>
              </a:rPr>
              <a:t>About the Company</a:t>
            </a:r>
          </a:p>
        </p:txBody>
      </p:sp>
      <p:sp>
        <p:nvSpPr>
          <p:cNvPr id="3" name="Rectangle 2">
            <a:extLst>
              <a:ext uri="{FF2B5EF4-FFF2-40B4-BE49-F238E27FC236}">
                <a16:creationId xmlns:a16="http://schemas.microsoft.com/office/drawing/2014/main" id="{182B0852-A87D-3DEB-7141-271373FC5970}"/>
              </a:ext>
            </a:extLst>
          </p:cNvPr>
          <p:cNvSpPr/>
          <p:nvPr/>
        </p:nvSpPr>
        <p:spPr>
          <a:xfrm>
            <a:off x="991016" y="1729269"/>
            <a:ext cx="4495384" cy="1107996"/>
          </a:xfrm>
          <a:prstGeom prst="rect">
            <a:avLst/>
          </a:prstGeom>
        </p:spPr>
        <p:txBody>
          <a:bodyPr wrap="square" lIns="0" tIns="0" rIns="0" bIns="0" anchor="t">
            <a:spAutoFit/>
          </a:bodyPr>
          <a:lstStyle/>
          <a:p>
            <a:pPr algn="just"/>
            <a:r>
              <a:rPr lang="en-US" dirty="0" err="1">
                <a:cs typeface="Segoe UI" panose="020B0502040204020203" pitchFamily="34" charset="0"/>
              </a:rPr>
              <a:t>Ebest</a:t>
            </a:r>
            <a:r>
              <a:rPr lang="en-US" dirty="0">
                <a:cs typeface="Segoe UI" panose="020B0502040204020203" pitchFamily="34" charset="0"/>
              </a:rPr>
              <a:t> is a fictional company created by the Analyst. The company has different branches around the world that sells different models of chair. </a:t>
            </a:r>
          </a:p>
        </p:txBody>
      </p:sp>
      <p:sp>
        <p:nvSpPr>
          <p:cNvPr id="5" name="Rectangle 4">
            <a:extLst>
              <a:ext uri="{FF2B5EF4-FFF2-40B4-BE49-F238E27FC236}">
                <a16:creationId xmlns:a16="http://schemas.microsoft.com/office/drawing/2014/main" id="{1AD12D30-64B6-54E1-D325-DCDC3B92FE90}"/>
              </a:ext>
            </a:extLst>
          </p:cNvPr>
          <p:cNvSpPr/>
          <p:nvPr/>
        </p:nvSpPr>
        <p:spPr>
          <a:xfrm>
            <a:off x="6453821" y="1344364"/>
            <a:ext cx="1898609" cy="307777"/>
          </a:xfrm>
          <a:prstGeom prst="rect">
            <a:avLst/>
          </a:prstGeom>
        </p:spPr>
        <p:txBody>
          <a:bodyPr wrap="square" lIns="0" tIns="0" rIns="0" bIns="0">
            <a:spAutoFit/>
          </a:bodyPr>
          <a:lstStyle/>
          <a:p>
            <a:pPr algn="ctr"/>
            <a:r>
              <a:rPr lang="en-US" sz="2000" b="1" dirty="0">
                <a:solidFill>
                  <a:srgbClr val="11AEC7"/>
                </a:solidFill>
                <a:latin typeface="+mj-lt"/>
              </a:rPr>
              <a:t>Stakeholders</a:t>
            </a:r>
          </a:p>
        </p:txBody>
      </p:sp>
      <p:sp>
        <p:nvSpPr>
          <p:cNvPr id="6" name="Rectangle 5">
            <a:extLst>
              <a:ext uri="{FF2B5EF4-FFF2-40B4-BE49-F238E27FC236}">
                <a16:creationId xmlns:a16="http://schemas.microsoft.com/office/drawing/2014/main" id="{D554C1A4-8EBE-4AE3-C5DC-6A07C2FAD2A1}"/>
              </a:ext>
            </a:extLst>
          </p:cNvPr>
          <p:cNvSpPr/>
          <p:nvPr/>
        </p:nvSpPr>
        <p:spPr>
          <a:xfrm>
            <a:off x="6622992" y="1729269"/>
            <a:ext cx="4495384" cy="553998"/>
          </a:xfrm>
          <a:prstGeom prst="rect">
            <a:avLst/>
          </a:prstGeom>
        </p:spPr>
        <p:txBody>
          <a:bodyPr wrap="square" lIns="0" tIns="0" rIns="0" bIns="0" anchor="t">
            <a:spAutoFit/>
          </a:bodyPr>
          <a:lstStyle/>
          <a:p>
            <a:pPr algn="just"/>
            <a:r>
              <a:rPr lang="en-US" dirty="0">
                <a:cs typeface="Segoe UI" panose="020B0502040204020203" pitchFamily="34" charset="0"/>
              </a:rPr>
              <a:t>Founder: Esther A. Darko</a:t>
            </a:r>
          </a:p>
          <a:p>
            <a:pPr algn="just"/>
            <a:r>
              <a:rPr lang="en-US" dirty="0">
                <a:cs typeface="Segoe UI" panose="020B0502040204020203" pitchFamily="34" charset="0"/>
              </a:rPr>
              <a:t>Financial Advisor: Philip N.A. Mensah </a:t>
            </a:r>
          </a:p>
        </p:txBody>
      </p:sp>
      <p:sp>
        <p:nvSpPr>
          <p:cNvPr id="7" name="Rectangle 6">
            <a:extLst>
              <a:ext uri="{FF2B5EF4-FFF2-40B4-BE49-F238E27FC236}">
                <a16:creationId xmlns:a16="http://schemas.microsoft.com/office/drawing/2014/main" id="{115DDC36-04F0-D821-09DE-12D98FAA640B}"/>
              </a:ext>
            </a:extLst>
          </p:cNvPr>
          <p:cNvSpPr/>
          <p:nvPr/>
        </p:nvSpPr>
        <p:spPr>
          <a:xfrm>
            <a:off x="821845" y="3159517"/>
            <a:ext cx="1966848" cy="307777"/>
          </a:xfrm>
          <a:prstGeom prst="rect">
            <a:avLst/>
          </a:prstGeom>
        </p:spPr>
        <p:txBody>
          <a:bodyPr wrap="square" lIns="0" tIns="0" rIns="0" bIns="0">
            <a:spAutoFit/>
          </a:bodyPr>
          <a:lstStyle/>
          <a:p>
            <a:pPr algn="ctr"/>
            <a:r>
              <a:rPr lang="en-US" sz="2000" b="1" dirty="0">
                <a:solidFill>
                  <a:srgbClr val="11AEC7"/>
                </a:solidFill>
                <a:latin typeface="+mj-lt"/>
              </a:rPr>
              <a:t>Business Plan</a:t>
            </a:r>
          </a:p>
        </p:txBody>
      </p:sp>
      <p:sp>
        <p:nvSpPr>
          <p:cNvPr id="9" name="Rectangle 8">
            <a:extLst>
              <a:ext uri="{FF2B5EF4-FFF2-40B4-BE49-F238E27FC236}">
                <a16:creationId xmlns:a16="http://schemas.microsoft.com/office/drawing/2014/main" id="{6CC068F1-5C89-6E88-BB59-26A1E74C856A}"/>
              </a:ext>
            </a:extLst>
          </p:cNvPr>
          <p:cNvSpPr/>
          <p:nvPr/>
        </p:nvSpPr>
        <p:spPr>
          <a:xfrm>
            <a:off x="991016" y="3544422"/>
            <a:ext cx="4495384" cy="830997"/>
          </a:xfrm>
          <a:prstGeom prst="rect">
            <a:avLst/>
          </a:prstGeom>
        </p:spPr>
        <p:txBody>
          <a:bodyPr wrap="square" lIns="0" tIns="0" rIns="0" bIns="0" anchor="t">
            <a:spAutoFit/>
          </a:bodyPr>
          <a:lstStyle/>
          <a:p>
            <a:pPr algn="just"/>
            <a:r>
              <a:rPr lang="en-US" dirty="0">
                <a:cs typeface="Segoe UI" panose="020B0502040204020203" pitchFamily="34" charset="0"/>
              </a:rPr>
              <a:t>Analyze the half year sales report, come up with a statistical analysis to inform us on your findings and what you recommend. </a:t>
            </a:r>
          </a:p>
        </p:txBody>
      </p:sp>
      <p:sp>
        <p:nvSpPr>
          <p:cNvPr id="13" name="Rectangle 12">
            <a:extLst>
              <a:ext uri="{FF2B5EF4-FFF2-40B4-BE49-F238E27FC236}">
                <a16:creationId xmlns:a16="http://schemas.microsoft.com/office/drawing/2014/main" id="{35E40B82-14DA-DB27-5026-ED6AE829A190}"/>
              </a:ext>
            </a:extLst>
          </p:cNvPr>
          <p:cNvSpPr/>
          <p:nvPr/>
        </p:nvSpPr>
        <p:spPr>
          <a:xfrm>
            <a:off x="6406055" y="4899606"/>
            <a:ext cx="1800800" cy="307777"/>
          </a:xfrm>
          <a:prstGeom prst="rect">
            <a:avLst/>
          </a:prstGeom>
        </p:spPr>
        <p:txBody>
          <a:bodyPr wrap="square" lIns="0" tIns="0" rIns="0" bIns="0">
            <a:spAutoFit/>
          </a:bodyPr>
          <a:lstStyle/>
          <a:p>
            <a:pPr algn="ctr"/>
            <a:r>
              <a:rPr lang="en-US" sz="2000" b="1" dirty="0">
                <a:solidFill>
                  <a:srgbClr val="11AEC7"/>
                </a:solidFill>
                <a:latin typeface="+mj-lt"/>
              </a:rPr>
              <a:t>Data Source</a:t>
            </a:r>
          </a:p>
        </p:txBody>
      </p:sp>
      <p:sp>
        <p:nvSpPr>
          <p:cNvPr id="15" name="Rectangle 14">
            <a:extLst>
              <a:ext uri="{FF2B5EF4-FFF2-40B4-BE49-F238E27FC236}">
                <a16:creationId xmlns:a16="http://schemas.microsoft.com/office/drawing/2014/main" id="{4D31A6E5-067E-28B6-3422-871EC0CBB9EA}"/>
              </a:ext>
            </a:extLst>
          </p:cNvPr>
          <p:cNvSpPr/>
          <p:nvPr/>
        </p:nvSpPr>
        <p:spPr>
          <a:xfrm>
            <a:off x="6575225" y="5284511"/>
            <a:ext cx="4495384" cy="830997"/>
          </a:xfrm>
          <a:prstGeom prst="rect">
            <a:avLst/>
          </a:prstGeom>
        </p:spPr>
        <p:txBody>
          <a:bodyPr wrap="square" lIns="0" tIns="0" rIns="0" bIns="0" anchor="t">
            <a:spAutoFit/>
          </a:bodyPr>
          <a:lstStyle/>
          <a:p>
            <a:pPr algn="just"/>
            <a:r>
              <a:rPr lang="en-US" dirty="0">
                <a:cs typeface="Segoe UI" panose="020B0502040204020203" pitchFamily="34" charset="0"/>
              </a:rPr>
              <a:t>Coursera</a:t>
            </a:r>
          </a:p>
          <a:p>
            <a:pPr algn="just"/>
            <a:r>
              <a:rPr lang="en-US" dirty="0">
                <a:cs typeface="Segoe UI" panose="020B0502040204020203" pitchFamily="34" charset="0"/>
              </a:rPr>
              <a:t>Shared by Instructor: Paula Del Rey (Freedom Learning Group) </a:t>
            </a:r>
          </a:p>
        </p:txBody>
      </p: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ASK PHASE</a:t>
            </a:r>
            <a:endParaRPr lang="en-US" sz="2800" dirty="0">
              <a:solidFill>
                <a:srgbClr val="F59F26"/>
              </a:solidFill>
            </a:endParaRPr>
          </a:p>
        </p:txBody>
      </p:sp>
      <p:sp>
        <p:nvSpPr>
          <p:cNvPr id="17" name="Rectangle 16">
            <a:extLst>
              <a:ext uri="{FF2B5EF4-FFF2-40B4-BE49-F238E27FC236}">
                <a16:creationId xmlns:a16="http://schemas.microsoft.com/office/drawing/2014/main" id="{82BFE6CF-2AFD-292B-3DE4-7CDD2311667B}"/>
              </a:ext>
            </a:extLst>
          </p:cNvPr>
          <p:cNvSpPr/>
          <p:nvPr/>
        </p:nvSpPr>
        <p:spPr>
          <a:xfrm>
            <a:off x="6406054" y="2878222"/>
            <a:ext cx="2439970" cy="307777"/>
          </a:xfrm>
          <a:prstGeom prst="rect">
            <a:avLst/>
          </a:prstGeom>
        </p:spPr>
        <p:txBody>
          <a:bodyPr wrap="square" lIns="0" tIns="0" rIns="0" bIns="0">
            <a:spAutoFit/>
          </a:bodyPr>
          <a:lstStyle/>
          <a:p>
            <a:pPr algn="ctr"/>
            <a:r>
              <a:rPr lang="en-US" sz="2000" b="1" dirty="0">
                <a:solidFill>
                  <a:srgbClr val="11AEC7"/>
                </a:solidFill>
                <a:latin typeface="+mj-lt"/>
              </a:rPr>
              <a:t>Analysis Question</a:t>
            </a:r>
          </a:p>
        </p:txBody>
      </p:sp>
      <p:sp>
        <p:nvSpPr>
          <p:cNvPr id="18" name="Rectangle 17">
            <a:extLst>
              <a:ext uri="{FF2B5EF4-FFF2-40B4-BE49-F238E27FC236}">
                <a16:creationId xmlns:a16="http://schemas.microsoft.com/office/drawing/2014/main" id="{54DB6CA7-4049-D551-1E24-364E36091CDB}"/>
              </a:ext>
            </a:extLst>
          </p:cNvPr>
          <p:cNvSpPr/>
          <p:nvPr/>
        </p:nvSpPr>
        <p:spPr>
          <a:xfrm>
            <a:off x="6575225" y="3263127"/>
            <a:ext cx="4495384" cy="1107996"/>
          </a:xfrm>
          <a:prstGeom prst="rect">
            <a:avLst/>
          </a:prstGeom>
        </p:spPr>
        <p:txBody>
          <a:bodyPr wrap="square" lIns="0" tIns="0" rIns="0" bIns="0" anchor="t">
            <a:spAutoFit/>
          </a:bodyPr>
          <a:lstStyle/>
          <a:p>
            <a:pPr algn="just"/>
            <a:r>
              <a:rPr lang="en-US" dirty="0">
                <a:cs typeface="Segoe UI" panose="020B0502040204020203" pitchFamily="34" charset="0"/>
              </a:rPr>
              <a:t>How can this findings affect our marketing strategies, where to stock more products, how can it boost sales and if possible create an awarding system.  </a:t>
            </a:r>
          </a:p>
        </p:txBody>
      </p:sp>
    </p:spTree>
    <p:extLst>
      <p:ext uri="{BB962C8B-B14F-4D97-AF65-F5344CB8AC3E}">
        <p14:creationId xmlns:p14="http://schemas.microsoft.com/office/powerpoint/2010/main" val="43056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6FCE784-EFDC-B579-92BC-A5737ACE1713}"/>
              </a:ext>
            </a:extLst>
          </p:cNvPr>
          <p:cNvSpPr/>
          <p:nvPr/>
        </p:nvSpPr>
        <p:spPr>
          <a:xfrm>
            <a:off x="821845" y="1344364"/>
            <a:ext cx="3161758" cy="307777"/>
          </a:xfrm>
          <a:prstGeom prst="rect">
            <a:avLst/>
          </a:prstGeom>
        </p:spPr>
        <p:txBody>
          <a:bodyPr wrap="square" lIns="0" tIns="0" rIns="0" bIns="0">
            <a:spAutoFit/>
          </a:bodyPr>
          <a:lstStyle/>
          <a:p>
            <a:pPr algn="ctr"/>
            <a:r>
              <a:rPr lang="en-US" sz="2000" b="1" dirty="0">
                <a:solidFill>
                  <a:srgbClr val="11AEC7"/>
                </a:solidFill>
                <a:latin typeface="+mj-lt"/>
              </a:rPr>
              <a:t>Data and Organization</a:t>
            </a:r>
          </a:p>
        </p:txBody>
      </p:sp>
      <p:sp>
        <p:nvSpPr>
          <p:cNvPr id="3" name="Rectangle 2">
            <a:extLst>
              <a:ext uri="{FF2B5EF4-FFF2-40B4-BE49-F238E27FC236}">
                <a16:creationId xmlns:a16="http://schemas.microsoft.com/office/drawing/2014/main" id="{182B0852-A87D-3DEB-7141-271373FC5970}"/>
              </a:ext>
            </a:extLst>
          </p:cNvPr>
          <p:cNvSpPr/>
          <p:nvPr/>
        </p:nvSpPr>
        <p:spPr>
          <a:xfrm>
            <a:off x="991016" y="1729269"/>
            <a:ext cx="4495384" cy="2215991"/>
          </a:xfrm>
          <a:prstGeom prst="rect">
            <a:avLst/>
          </a:prstGeom>
        </p:spPr>
        <p:txBody>
          <a:bodyPr wrap="square" lIns="0" tIns="0" rIns="0" bIns="0" anchor="t">
            <a:spAutoFit/>
          </a:bodyPr>
          <a:lstStyle/>
          <a:p>
            <a:pPr algn="just"/>
            <a:r>
              <a:rPr lang="en-US" sz="1800" b="0" i="0" u="none" strike="noStrike" dirty="0">
                <a:solidFill>
                  <a:srgbClr val="000000"/>
                </a:solidFill>
                <a:effectLst/>
              </a:rPr>
              <a:t>Data contains sales from January to June from three(3) different regions. Sales cover the companies that purchased, the model bought, the date, the sales representative who sold to them, the unit price, the total price, and the final price with a discount on some terms and conditions. The data has been stored in a long format.  </a:t>
            </a:r>
            <a:endParaRPr lang="en-US" dirty="0">
              <a:cs typeface="Segoe UI" panose="020B0502040204020203" pitchFamily="34" charset="0"/>
            </a:endParaRPr>
          </a:p>
        </p:txBody>
      </p:sp>
      <p:sp>
        <p:nvSpPr>
          <p:cNvPr id="5" name="Rectangle 4">
            <a:extLst>
              <a:ext uri="{FF2B5EF4-FFF2-40B4-BE49-F238E27FC236}">
                <a16:creationId xmlns:a16="http://schemas.microsoft.com/office/drawing/2014/main" id="{1AD12D30-64B6-54E1-D325-DCDC3B92FE90}"/>
              </a:ext>
            </a:extLst>
          </p:cNvPr>
          <p:cNvSpPr/>
          <p:nvPr/>
        </p:nvSpPr>
        <p:spPr>
          <a:xfrm>
            <a:off x="6453821" y="1344364"/>
            <a:ext cx="3230868" cy="307777"/>
          </a:xfrm>
          <a:prstGeom prst="rect">
            <a:avLst/>
          </a:prstGeom>
        </p:spPr>
        <p:txBody>
          <a:bodyPr wrap="square" lIns="0" tIns="0" rIns="0" bIns="0">
            <a:spAutoFit/>
          </a:bodyPr>
          <a:lstStyle/>
          <a:p>
            <a:pPr algn="ctr"/>
            <a:r>
              <a:rPr lang="en-US" sz="2000" b="1" dirty="0">
                <a:solidFill>
                  <a:srgbClr val="11AEC7"/>
                </a:solidFill>
                <a:latin typeface="+mj-lt"/>
              </a:rPr>
              <a:t>Credibility and Integrity</a:t>
            </a:r>
          </a:p>
        </p:txBody>
      </p:sp>
      <p:sp>
        <p:nvSpPr>
          <p:cNvPr id="6" name="Rectangle 5">
            <a:extLst>
              <a:ext uri="{FF2B5EF4-FFF2-40B4-BE49-F238E27FC236}">
                <a16:creationId xmlns:a16="http://schemas.microsoft.com/office/drawing/2014/main" id="{D554C1A4-8EBE-4AE3-C5DC-6A07C2FAD2A1}"/>
              </a:ext>
            </a:extLst>
          </p:cNvPr>
          <p:cNvSpPr/>
          <p:nvPr/>
        </p:nvSpPr>
        <p:spPr>
          <a:xfrm>
            <a:off x="6622992" y="1729269"/>
            <a:ext cx="4495384" cy="1107996"/>
          </a:xfrm>
          <a:prstGeom prst="rect">
            <a:avLst/>
          </a:prstGeom>
        </p:spPr>
        <p:txBody>
          <a:bodyPr wrap="square" lIns="0" tIns="0" rIns="0" bIns="0" anchor="t">
            <a:spAutoFit/>
          </a:bodyPr>
          <a:lstStyle/>
          <a:p>
            <a:pPr algn="just"/>
            <a:r>
              <a:rPr lang="en-US" dirty="0">
                <a:cs typeface="Segoe UI" panose="020B0502040204020203" pitchFamily="34" charset="0"/>
              </a:rPr>
              <a:t>Data can’t be cited from its original source, but contains six(6) months records which represent the half year which can be used for the analysis.  </a:t>
            </a:r>
          </a:p>
        </p:txBody>
      </p: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PREPARE PHASE</a:t>
            </a:r>
            <a:endParaRPr lang="en-US" sz="2800" dirty="0">
              <a:solidFill>
                <a:srgbClr val="F59F26"/>
              </a:solidFill>
            </a:endParaRPr>
          </a:p>
        </p:txBody>
      </p:sp>
      <p:sp>
        <p:nvSpPr>
          <p:cNvPr id="17" name="Rectangle 16">
            <a:extLst>
              <a:ext uri="{FF2B5EF4-FFF2-40B4-BE49-F238E27FC236}">
                <a16:creationId xmlns:a16="http://schemas.microsoft.com/office/drawing/2014/main" id="{82BFE6CF-2AFD-292B-3DE4-7CDD2311667B}"/>
              </a:ext>
            </a:extLst>
          </p:cNvPr>
          <p:cNvSpPr/>
          <p:nvPr/>
        </p:nvSpPr>
        <p:spPr>
          <a:xfrm>
            <a:off x="6406053" y="3291689"/>
            <a:ext cx="4712323" cy="307777"/>
          </a:xfrm>
          <a:prstGeom prst="rect">
            <a:avLst/>
          </a:prstGeom>
        </p:spPr>
        <p:txBody>
          <a:bodyPr wrap="square" lIns="0" tIns="0" rIns="0" bIns="0">
            <a:spAutoFit/>
          </a:bodyPr>
          <a:lstStyle/>
          <a:p>
            <a:pPr algn="ctr"/>
            <a:r>
              <a:rPr lang="en-US" sz="2000" b="1" dirty="0">
                <a:solidFill>
                  <a:srgbClr val="11AEC7"/>
                </a:solidFill>
                <a:latin typeface="+mj-lt"/>
              </a:rPr>
              <a:t>Licensing, privacy and accessibility</a:t>
            </a:r>
          </a:p>
        </p:txBody>
      </p:sp>
      <p:sp>
        <p:nvSpPr>
          <p:cNvPr id="18" name="Rectangle 17">
            <a:extLst>
              <a:ext uri="{FF2B5EF4-FFF2-40B4-BE49-F238E27FC236}">
                <a16:creationId xmlns:a16="http://schemas.microsoft.com/office/drawing/2014/main" id="{54DB6CA7-4049-D551-1E24-364E36091CDB}"/>
              </a:ext>
            </a:extLst>
          </p:cNvPr>
          <p:cNvSpPr/>
          <p:nvPr/>
        </p:nvSpPr>
        <p:spPr>
          <a:xfrm>
            <a:off x="6575225" y="3676594"/>
            <a:ext cx="4495384" cy="1384995"/>
          </a:xfrm>
          <a:prstGeom prst="rect">
            <a:avLst/>
          </a:prstGeom>
        </p:spPr>
        <p:txBody>
          <a:bodyPr wrap="square" lIns="0" tIns="0" rIns="0" bIns="0" anchor="t">
            <a:spAutoFit/>
          </a:bodyPr>
          <a:lstStyle/>
          <a:p>
            <a:pPr algn="just"/>
            <a:r>
              <a:rPr lang="en-US" dirty="0"/>
              <a:t>The data is public data and the owner has voluntarily waived all rights worldwide under copyright law. This makes this dataset free to use, modify and distribute without any prior permission. </a:t>
            </a:r>
            <a:endParaRPr lang="en-US" dirty="0">
              <a:cs typeface="Segoe UI" panose="020B0502040204020203" pitchFamily="34" charset="0"/>
            </a:endParaRPr>
          </a:p>
        </p:txBody>
      </p:sp>
      <p:sp>
        <p:nvSpPr>
          <p:cNvPr id="10" name="Rectangle 9">
            <a:extLst>
              <a:ext uri="{FF2B5EF4-FFF2-40B4-BE49-F238E27FC236}">
                <a16:creationId xmlns:a16="http://schemas.microsoft.com/office/drawing/2014/main" id="{8FBD156F-AAE5-0CAE-5A6D-66602122EF6D}"/>
              </a:ext>
            </a:extLst>
          </p:cNvPr>
          <p:cNvSpPr/>
          <p:nvPr/>
        </p:nvSpPr>
        <p:spPr>
          <a:xfrm>
            <a:off x="6453822" y="5499721"/>
            <a:ext cx="1370262" cy="307777"/>
          </a:xfrm>
          <a:prstGeom prst="rect">
            <a:avLst/>
          </a:prstGeom>
        </p:spPr>
        <p:txBody>
          <a:bodyPr wrap="square" lIns="0" tIns="0" rIns="0" bIns="0">
            <a:spAutoFit/>
          </a:bodyPr>
          <a:lstStyle/>
          <a:p>
            <a:pPr algn="ctr"/>
            <a:r>
              <a:rPr lang="en-US" sz="2000" b="1" dirty="0">
                <a:solidFill>
                  <a:srgbClr val="11AEC7"/>
                </a:solidFill>
                <a:latin typeface="+mj-lt"/>
              </a:rPr>
              <a:t>Software</a:t>
            </a:r>
          </a:p>
        </p:txBody>
      </p:sp>
      <p:sp>
        <p:nvSpPr>
          <p:cNvPr id="11" name="Rectangle 10">
            <a:extLst>
              <a:ext uri="{FF2B5EF4-FFF2-40B4-BE49-F238E27FC236}">
                <a16:creationId xmlns:a16="http://schemas.microsoft.com/office/drawing/2014/main" id="{0CE8ED64-8D61-F704-36E4-94600DC890D6}"/>
              </a:ext>
            </a:extLst>
          </p:cNvPr>
          <p:cNvSpPr/>
          <p:nvPr/>
        </p:nvSpPr>
        <p:spPr>
          <a:xfrm>
            <a:off x="6622993" y="5884626"/>
            <a:ext cx="4495384" cy="553998"/>
          </a:xfrm>
          <a:prstGeom prst="rect">
            <a:avLst/>
          </a:prstGeom>
        </p:spPr>
        <p:txBody>
          <a:bodyPr wrap="square" lIns="0" tIns="0" rIns="0" bIns="0" anchor="t">
            <a:spAutoFit/>
          </a:bodyPr>
          <a:lstStyle/>
          <a:p>
            <a:pPr algn="just"/>
            <a:r>
              <a:rPr lang="en-US" dirty="0"/>
              <a:t>Data will be loaded in Microsoft Excel for further processing and analyzing</a:t>
            </a:r>
            <a:endParaRPr lang="en-US" dirty="0">
              <a:cs typeface="Segoe UI" panose="020B0502040204020203" pitchFamily="34" charset="0"/>
            </a:endParaRPr>
          </a:p>
        </p:txBody>
      </p:sp>
    </p:spTree>
    <p:extLst>
      <p:ext uri="{BB962C8B-B14F-4D97-AF65-F5344CB8AC3E}">
        <p14:creationId xmlns:p14="http://schemas.microsoft.com/office/powerpoint/2010/main" val="1118489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6FCE784-EFDC-B579-92BC-A5737ACE1713}"/>
              </a:ext>
            </a:extLst>
          </p:cNvPr>
          <p:cNvSpPr/>
          <p:nvPr/>
        </p:nvSpPr>
        <p:spPr>
          <a:xfrm>
            <a:off x="471987" y="910697"/>
            <a:ext cx="1507888" cy="307777"/>
          </a:xfrm>
          <a:prstGeom prst="rect">
            <a:avLst/>
          </a:prstGeom>
        </p:spPr>
        <p:txBody>
          <a:bodyPr wrap="square" lIns="0" tIns="0" rIns="0" bIns="0">
            <a:spAutoFit/>
          </a:bodyPr>
          <a:lstStyle/>
          <a:p>
            <a:pPr algn="ctr"/>
            <a:r>
              <a:rPr lang="en-US" sz="2000" b="1" dirty="0">
                <a:solidFill>
                  <a:srgbClr val="11AEC7"/>
                </a:solidFill>
                <a:latin typeface="+mj-lt"/>
              </a:rPr>
              <a:t>Dataset</a:t>
            </a:r>
          </a:p>
        </p:txBody>
      </p:sp>
      <p:sp>
        <p:nvSpPr>
          <p:cNvPr id="3" name="Rectangle 2">
            <a:extLst>
              <a:ext uri="{FF2B5EF4-FFF2-40B4-BE49-F238E27FC236}">
                <a16:creationId xmlns:a16="http://schemas.microsoft.com/office/drawing/2014/main" id="{182B0852-A87D-3DEB-7141-271373FC5970}"/>
              </a:ext>
            </a:extLst>
          </p:cNvPr>
          <p:cNvSpPr/>
          <p:nvPr/>
        </p:nvSpPr>
        <p:spPr>
          <a:xfrm>
            <a:off x="776330" y="1253057"/>
            <a:ext cx="5457492" cy="276999"/>
          </a:xfrm>
          <a:prstGeom prst="rect">
            <a:avLst/>
          </a:prstGeom>
        </p:spPr>
        <p:txBody>
          <a:bodyPr wrap="square" lIns="0" tIns="0" rIns="0" bIns="0" anchor="t">
            <a:spAutoFit/>
          </a:bodyPr>
          <a:lstStyle/>
          <a:p>
            <a:pPr algn="just"/>
            <a:r>
              <a:rPr lang="en-US" dirty="0">
                <a:cs typeface="Segoe UI" panose="020B0502040204020203" pitchFamily="34" charset="0"/>
              </a:rPr>
              <a:t>Dataset contains 16 columns and 80 observations</a:t>
            </a:r>
          </a:p>
        </p:txBody>
      </p: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PROCESS PHASE</a:t>
            </a:r>
            <a:endParaRPr lang="en-US" sz="2800" dirty="0">
              <a:solidFill>
                <a:srgbClr val="F59F26"/>
              </a:solidFill>
            </a:endParaRPr>
          </a:p>
        </p:txBody>
      </p:sp>
      <p:pic>
        <p:nvPicPr>
          <p:cNvPr id="9" name="Picture 8">
            <a:extLst>
              <a:ext uri="{FF2B5EF4-FFF2-40B4-BE49-F238E27FC236}">
                <a16:creationId xmlns:a16="http://schemas.microsoft.com/office/drawing/2014/main" id="{CF71D9F3-5F9F-F81D-A48B-C8E4534D69FC}"/>
              </a:ext>
            </a:extLst>
          </p:cNvPr>
          <p:cNvPicPr>
            <a:picLocks noChangeAspect="1"/>
          </p:cNvPicPr>
          <p:nvPr/>
        </p:nvPicPr>
        <p:blipFill rotWithShape="1">
          <a:blip r:embed="rId3"/>
          <a:srcRect t="30725" r="21478" b="59072"/>
          <a:stretch/>
        </p:blipFill>
        <p:spPr>
          <a:xfrm>
            <a:off x="228600" y="2190945"/>
            <a:ext cx="11857815" cy="866682"/>
          </a:xfrm>
          <a:prstGeom prst="rect">
            <a:avLst/>
          </a:prstGeom>
        </p:spPr>
      </p:pic>
      <p:sp>
        <p:nvSpPr>
          <p:cNvPr id="12" name="Rectangle 11">
            <a:extLst>
              <a:ext uri="{FF2B5EF4-FFF2-40B4-BE49-F238E27FC236}">
                <a16:creationId xmlns:a16="http://schemas.microsoft.com/office/drawing/2014/main" id="{3C24D55D-D8C6-89C3-3D77-EB2C85837DD8}"/>
              </a:ext>
            </a:extLst>
          </p:cNvPr>
          <p:cNvSpPr/>
          <p:nvPr/>
        </p:nvSpPr>
        <p:spPr>
          <a:xfrm>
            <a:off x="471986" y="3525777"/>
            <a:ext cx="1825941" cy="307777"/>
          </a:xfrm>
          <a:prstGeom prst="rect">
            <a:avLst/>
          </a:prstGeom>
        </p:spPr>
        <p:txBody>
          <a:bodyPr wrap="square" lIns="0" tIns="0" rIns="0" bIns="0">
            <a:spAutoFit/>
          </a:bodyPr>
          <a:lstStyle/>
          <a:p>
            <a:pPr algn="ctr"/>
            <a:r>
              <a:rPr lang="en-US" sz="2000" b="1" dirty="0">
                <a:solidFill>
                  <a:srgbClr val="11AEC7"/>
                </a:solidFill>
                <a:latin typeface="+mj-lt"/>
              </a:rPr>
              <a:t>Cleaning:</a:t>
            </a:r>
          </a:p>
        </p:txBody>
      </p:sp>
      <p:sp>
        <p:nvSpPr>
          <p:cNvPr id="13" name="Rectangle 12">
            <a:extLst>
              <a:ext uri="{FF2B5EF4-FFF2-40B4-BE49-F238E27FC236}">
                <a16:creationId xmlns:a16="http://schemas.microsoft.com/office/drawing/2014/main" id="{304AD4D9-A291-04B4-9709-01FC08110A04}"/>
              </a:ext>
            </a:extLst>
          </p:cNvPr>
          <p:cNvSpPr/>
          <p:nvPr/>
        </p:nvSpPr>
        <p:spPr>
          <a:xfrm>
            <a:off x="2112149" y="3563531"/>
            <a:ext cx="9226412" cy="276999"/>
          </a:xfrm>
          <a:prstGeom prst="rect">
            <a:avLst/>
          </a:prstGeom>
        </p:spPr>
        <p:txBody>
          <a:bodyPr wrap="square" lIns="0" tIns="0" rIns="0" bIns="0" anchor="t">
            <a:spAutoFit/>
          </a:bodyPr>
          <a:lstStyle/>
          <a:p>
            <a:pPr algn="just"/>
            <a:r>
              <a:rPr lang="en-US" sz="1800" dirty="0"/>
              <a:t>Checking for duplicates, removing blanks, removing extra spaces, checking for consistent format</a:t>
            </a:r>
            <a:endParaRPr lang="en-US" dirty="0">
              <a:cs typeface="Segoe UI" panose="020B0502040204020203" pitchFamily="34" charset="0"/>
            </a:endParaRPr>
          </a:p>
        </p:txBody>
      </p:sp>
      <p:pic>
        <p:nvPicPr>
          <p:cNvPr id="19" name="Picture 18">
            <a:extLst>
              <a:ext uri="{FF2B5EF4-FFF2-40B4-BE49-F238E27FC236}">
                <a16:creationId xmlns:a16="http://schemas.microsoft.com/office/drawing/2014/main" id="{3380A6C4-5AB3-C29A-383F-9F2F2E64F399}"/>
              </a:ext>
            </a:extLst>
          </p:cNvPr>
          <p:cNvPicPr>
            <a:picLocks noChangeAspect="1"/>
          </p:cNvPicPr>
          <p:nvPr/>
        </p:nvPicPr>
        <p:blipFill rotWithShape="1">
          <a:blip r:embed="rId4"/>
          <a:srcRect l="33000" t="24927" r="43391" b="35768"/>
          <a:stretch/>
        </p:blipFill>
        <p:spPr>
          <a:xfrm>
            <a:off x="1512177" y="4055878"/>
            <a:ext cx="2515511" cy="2355685"/>
          </a:xfrm>
          <a:prstGeom prst="rect">
            <a:avLst/>
          </a:prstGeom>
        </p:spPr>
      </p:pic>
      <p:sp>
        <p:nvSpPr>
          <p:cNvPr id="21" name="Rectangle 20">
            <a:extLst>
              <a:ext uri="{FF2B5EF4-FFF2-40B4-BE49-F238E27FC236}">
                <a16:creationId xmlns:a16="http://schemas.microsoft.com/office/drawing/2014/main" id="{81E2D3F6-31DD-E614-3A89-5BF9AF107CA8}"/>
              </a:ext>
            </a:extLst>
          </p:cNvPr>
          <p:cNvSpPr/>
          <p:nvPr/>
        </p:nvSpPr>
        <p:spPr>
          <a:xfrm>
            <a:off x="4504042" y="4702086"/>
            <a:ext cx="4242392" cy="830997"/>
          </a:xfrm>
          <a:prstGeom prst="rect">
            <a:avLst/>
          </a:prstGeom>
        </p:spPr>
        <p:txBody>
          <a:bodyPr wrap="square" lIns="0" tIns="0" rIns="0" bIns="0" anchor="t">
            <a:spAutoFit/>
          </a:bodyPr>
          <a:lstStyle/>
          <a:p>
            <a:pPr marL="285750" indent="-285750" algn="just">
              <a:buFont typeface="Arial" panose="020B0604020202020204" pitchFamily="34" charset="0"/>
              <a:buChar char="•"/>
            </a:pPr>
            <a:r>
              <a:rPr lang="en-US" sz="1800" dirty="0"/>
              <a:t>No duplicates were found</a:t>
            </a:r>
            <a:endParaRPr lang="en-US" dirty="0">
              <a:cs typeface="Segoe UI" panose="020B0502040204020203" pitchFamily="34" charset="0"/>
            </a:endParaRPr>
          </a:p>
          <a:p>
            <a:pPr marL="285750" indent="-285750" algn="just">
              <a:buFont typeface="Arial" panose="020B0604020202020204" pitchFamily="34" charset="0"/>
              <a:buChar char="•"/>
            </a:pPr>
            <a:r>
              <a:rPr lang="en-US" dirty="0">
                <a:cs typeface="Segoe UI" panose="020B0502040204020203" pitchFamily="34" charset="0"/>
              </a:rPr>
              <a:t>Check for extra spaces was done</a:t>
            </a:r>
          </a:p>
          <a:p>
            <a:pPr marL="285750" indent="-285750" algn="just">
              <a:buFont typeface="Arial" panose="020B0604020202020204" pitchFamily="34" charset="0"/>
              <a:buChar char="•"/>
            </a:pPr>
            <a:r>
              <a:rPr lang="en-US" dirty="0">
                <a:cs typeface="Segoe UI" panose="020B0502040204020203" pitchFamily="34" charset="0"/>
              </a:rPr>
              <a:t>Consistent data format was checked</a:t>
            </a:r>
          </a:p>
        </p:txBody>
      </p:sp>
      <p:pic>
        <p:nvPicPr>
          <p:cNvPr id="23" name="Picture 22">
            <a:extLst>
              <a:ext uri="{FF2B5EF4-FFF2-40B4-BE49-F238E27FC236}">
                <a16:creationId xmlns:a16="http://schemas.microsoft.com/office/drawing/2014/main" id="{F7896196-2EAB-2CD2-45F1-C7637FA8A374}"/>
              </a:ext>
            </a:extLst>
          </p:cNvPr>
          <p:cNvPicPr>
            <a:picLocks noChangeAspect="1"/>
          </p:cNvPicPr>
          <p:nvPr/>
        </p:nvPicPr>
        <p:blipFill rotWithShape="1">
          <a:blip r:embed="rId5"/>
          <a:srcRect l="79367" t="36813" r="6218" b="55594"/>
          <a:stretch/>
        </p:blipFill>
        <p:spPr>
          <a:xfrm>
            <a:off x="5716739" y="1054956"/>
            <a:ext cx="3284138" cy="973156"/>
          </a:xfrm>
          <a:prstGeom prst="rect">
            <a:avLst/>
          </a:prstGeom>
        </p:spPr>
      </p:pic>
    </p:spTree>
    <p:extLst>
      <p:ext uri="{BB962C8B-B14F-4D97-AF65-F5344CB8AC3E}">
        <p14:creationId xmlns:p14="http://schemas.microsoft.com/office/powerpoint/2010/main" val="3058017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ANALYZE PHASE</a:t>
            </a:r>
            <a:endParaRPr lang="en-US" sz="2800" dirty="0">
              <a:solidFill>
                <a:srgbClr val="F59F26"/>
              </a:solidFill>
            </a:endParaRPr>
          </a:p>
        </p:txBody>
      </p:sp>
      <p:sp>
        <p:nvSpPr>
          <p:cNvPr id="13" name="Rectangle 12">
            <a:extLst>
              <a:ext uri="{FF2B5EF4-FFF2-40B4-BE49-F238E27FC236}">
                <a16:creationId xmlns:a16="http://schemas.microsoft.com/office/drawing/2014/main" id="{94C274FE-3940-0752-0B04-426259FA440B}"/>
              </a:ext>
            </a:extLst>
          </p:cNvPr>
          <p:cNvSpPr/>
          <p:nvPr/>
        </p:nvSpPr>
        <p:spPr>
          <a:xfrm>
            <a:off x="8945880" y="3367724"/>
            <a:ext cx="3101340"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$562,109.75</a:t>
            </a:r>
          </a:p>
        </p:txBody>
      </p:sp>
      <p:sp>
        <p:nvSpPr>
          <p:cNvPr id="15" name="Rectangle 14">
            <a:extLst>
              <a:ext uri="{FF2B5EF4-FFF2-40B4-BE49-F238E27FC236}">
                <a16:creationId xmlns:a16="http://schemas.microsoft.com/office/drawing/2014/main" id="{26B2CA34-60B2-708D-FC49-91E701DC4F47}"/>
              </a:ext>
            </a:extLst>
          </p:cNvPr>
          <p:cNvSpPr/>
          <p:nvPr/>
        </p:nvSpPr>
        <p:spPr>
          <a:xfrm>
            <a:off x="8945880" y="3116031"/>
            <a:ext cx="3101340"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TOTAL SALES – HALF YEAR</a:t>
            </a:r>
          </a:p>
        </p:txBody>
      </p:sp>
      <p:sp>
        <p:nvSpPr>
          <p:cNvPr id="20" name="Rectangle 19">
            <a:extLst>
              <a:ext uri="{FF2B5EF4-FFF2-40B4-BE49-F238E27FC236}">
                <a16:creationId xmlns:a16="http://schemas.microsoft.com/office/drawing/2014/main" id="{413EE638-34F2-5129-13A1-E740C4089540}"/>
              </a:ext>
            </a:extLst>
          </p:cNvPr>
          <p:cNvSpPr/>
          <p:nvPr/>
        </p:nvSpPr>
        <p:spPr>
          <a:xfrm>
            <a:off x="8945880" y="4729450"/>
            <a:ext cx="3101340"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$7,026.37</a:t>
            </a:r>
          </a:p>
        </p:txBody>
      </p:sp>
      <p:sp>
        <p:nvSpPr>
          <p:cNvPr id="21" name="Rectangle 20">
            <a:extLst>
              <a:ext uri="{FF2B5EF4-FFF2-40B4-BE49-F238E27FC236}">
                <a16:creationId xmlns:a16="http://schemas.microsoft.com/office/drawing/2014/main" id="{BAECABF3-8CCB-0E46-BB6C-567CA7B44E19}"/>
              </a:ext>
            </a:extLst>
          </p:cNvPr>
          <p:cNvSpPr/>
          <p:nvPr/>
        </p:nvSpPr>
        <p:spPr>
          <a:xfrm>
            <a:off x="8945880" y="4477758"/>
            <a:ext cx="2782588" cy="221920"/>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AVERAGE SALE – HALF YEAR</a:t>
            </a:r>
          </a:p>
        </p:txBody>
      </p:sp>
      <p:sp>
        <p:nvSpPr>
          <p:cNvPr id="5" name="Rectangle 4">
            <a:extLst>
              <a:ext uri="{FF2B5EF4-FFF2-40B4-BE49-F238E27FC236}">
                <a16:creationId xmlns:a16="http://schemas.microsoft.com/office/drawing/2014/main" id="{EA5B7928-537E-B1EF-010A-4A52253D4A58}"/>
              </a:ext>
            </a:extLst>
          </p:cNvPr>
          <p:cNvSpPr/>
          <p:nvPr/>
        </p:nvSpPr>
        <p:spPr>
          <a:xfrm>
            <a:off x="320040" y="940949"/>
            <a:ext cx="5326380" cy="243656"/>
          </a:xfrm>
          <a:prstGeom prst="rect">
            <a:avLst/>
          </a:prstGeom>
        </p:spPr>
        <p:txBody>
          <a:bodyPr wrap="square" lIns="0" tIns="0" rIns="0" bIns="0" anchor="t">
            <a:spAutoFit/>
          </a:bodyPr>
          <a:lstStyle/>
          <a:p>
            <a:pPr>
              <a:lnSpc>
                <a:spcPts val="1900"/>
              </a:lnSpc>
            </a:pPr>
            <a:r>
              <a:rPr lang="en-US" sz="2000" b="1" dirty="0">
                <a:solidFill>
                  <a:schemeClr val="accent3">
                    <a:lumMod val="75000"/>
                  </a:schemeClr>
                </a:solidFill>
                <a:latin typeface="+mj-lt"/>
                <a:cs typeface="Segoe UI" panose="020B0502040204020203" pitchFamily="34" charset="0"/>
              </a:rPr>
              <a:t>1. COMPANY PERFORMANCE ANALYSIS</a:t>
            </a:r>
          </a:p>
        </p:txBody>
      </p:sp>
      <p:graphicFrame>
        <p:nvGraphicFramePr>
          <p:cNvPr id="10" name="Table 9">
            <a:extLst>
              <a:ext uri="{FF2B5EF4-FFF2-40B4-BE49-F238E27FC236}">
                <a16:creationId xmlns:a16="http://schemas.microsoft.com/office/drawing/2014/main" id="{D49F8423-EBE8-EA70-97D1-320C76B61B6D}"/>
              </a:ext>
            </a:extLst>
          </p:cNvPr>
          <p:cNvGraphicFramePr>
            <a:graphicFrameLocks noGrp="1"/>
          </p:cNvGraphicFramePr>
          <p:nvPr>
            <p:extLst>
              <p:ext uri="{D42A27DB-BD31-4B8C-83A1-F6EECF244321}">
                <p14:modId xmlns:p14="http://schemas.microsoft.com/office/powerpoint/2010/main" val="3430854648"/>
              </p:ext>
            </p:extLst>
          </p:nvPr>
        </p:nvGraphicFramePr>
        <p:xfrm>
          <a:off x="320040" y="2218634"/>
          <a:ext cx="7482840" cy="3976423"/>
        </p:xfrm>
        <a:graphic>
          <a:graphicData uri="http://schemas.openxmlformats.org/drawingml/2006/table">
            <a:tbl>
              <a:tblPr>
                <a:tableStyleId>{073A0DAA-6AF3-43AB-8588-CEC1D06C72B9}</a:tableStyleId>
              </a:tblPr>
              <a:tblGrid>
                <a:gridCol w="1804238">
                  <a:extLst>
                    <a:ext uri="{9D8B030D-6E8A-4147-A177-3AD203B41FA5}">
                      <a16:colId xmlns:a16="http://schemas.microsoft.com/office/drawing/2014/main" val="1217259290"/>
                    </a:ext>
                  </a:extLst>
                </a:gridCol>
                <a:gridCol w="2563918">
                  <a:extLst>
                    <a:ext uri="{9D8B030D-6E8A-4147-A177-3AD203B41FA5}">
                      <a16:colId xmlns:a16="http://schemas.microsoft.com/office/drawing/2014/main" val="103472657"/>
                    </a:ext>
                  </a:extLst>
                </a:gridCol>
                <a:gridCol w="3114684">
                  <a:extLst>
                    <a:ext uri="{9D8B030D-6E8A-4147-A177-3AD203B41FA5}">
                      <a16:colId xmlns:a16="http://schemas.microsoft.com/office/drawing/2014/main" val="1698107190"/>
                    </a:ext>
                  </a:extLst>
                </a:gridCol>
              </a:tblGrid>
              <a:tr h="361493">
                <a:tc>
                  <a:txBody>
                    <a:bodyPr/>
                    <a:lstStyle/>
                    <a:p>
                      <a:pPr algn="ctr" fontAlgn="b"/>
                      <a:r>
                        <a:rPr lang="en-US" sz="1800" b="1" u="none" strike="noStrike" dirty="0">
                          <a:solidFill>
                            <a:schemeClr val="bg1"/>
                          </a:solidFill>
                          <a:effectLst/>
                        </a:rPr>
                        <a:t>Company</a:t>
                      </a:r>
                      <a:endParaRPr lang="en-US" sz="1800" b="1" i="0" u="none" strike="noStrike" dirty="0">
                        <a:solidFill>
                          <a:schemeClr val="bg1"/>
                        </a:solidFill>
                        <a:effectLst/>
                        <a:latin typeface="Calibri" panose="020F0502020204030204" pitchFamily="34" charset="0"/>
                      </a:endParaRPr>
                    </a:p>
                  </a:txBody>
                  <a:tcPr marL="3810" marR="3810" marT="3810" marB="0" anchor="b">
                    <a:solidFill>
                      <a:srgbClr val="11AEC7"/>
                    </a:solidFill>
                  </a:tcPr>
                </a:tc>
                <a:tc>
                  <a:txBody>
                    <a:bodyPr/>
                    <a:lstStyle/>
                    <a:p>
                      <a:pPr algn="ctr" fontAlgn="b"/>
                      <a:r>
                        <a:rPr lang="en-US" sz="1800" b="1" u="none" strike="noStrike" dirty="0">
                          <a:solidFill>
                            <a:schemeClr val="bg1"/>
                          </a:solidFill>
                          <a:effectLst/>
                        </a:rPr>
                        <a:t>Sum of Final Price</a:t>
                      </a:r>
                      <a:endParaRPr lang="en-US" sz="1800" b="1" i="0" u="none" strike="noStrike" dirty="0">
                        <a:solidFill>
                          <a:schemeClr val="bg1"/>
                        </a:solidFill>
                        <a:effectLst/>
                        <a:latin typeface="Calibri" panose="020F0502020204030204" pitchFamily="34" charset="0"/>
                      </a:endParaRPr>
                    </a:p>
                  </a:txBody>
                  <a:tcPr marL="3810" marR="3810" marT="3810" marB="0" anchor="b">
                    <a:solidFill>
                      <a:srgbClr val="11AEC7"/>
                    </a:solidFill>
                  </a:tcPr>
                </a:tc>
                <a:tc>
                  <a:txBody>
                    <a:bodyPr/>
                    <a:lstStyle/>
                    <a:p>
                      <a:pPr algn="ctr" fontAlgn="b"/>
                      <a:r>
                        <a:rPr lang="en-US" sz="1800" b="1" u="none" strike="noStrike" dirty="0">
                          <a:solidFill>
                            <a:schemeClr val="bg1"/>
                          </a:solidFill>
                          <a:effectLst/>
                        </a:rPr>
                        <a:t>Average of Final Price</a:t>
                      </a:r>
                      <a:endParaRPr lang="en-US" sz="1800" b="1" i="0" u="none" strike="noStrike" dirty="0">
                        <a:solidFill>
                          <a:schemeClr val="bg1"/>
                        </a:solidFill>
                        <a:effectLst/>
                        <a:latin typeface="Calibri" panose="020F0502020204030204" pitchFamily="34" charset="0"/>
                      </a:endParaRPr>
                    </a:p>
                  </a:txBody>
                  <a:tcPr marL="3810" marR="3810" marT="3810" marB="0" anchor="b">
                    <a:solidFill>
                      <a:srgbClr val="11AEC7"/>
                    </a:solidFill>
                  </a:tcPr>
                </a:tc>
                <a:extLst>
                  <a:ext uri="{0D108BD9-81ED-4DB2-BD59-A6C34878D82A}">
                    <a16:rowId xmlns:a16="http://schemas.microsoft.com/office/drawing/2014/main" val="654391407"/>
                  </a:ext>
                </a:extLst>
              </a:tr>
              <a:tr h="361493">
                <a:tc>
                  <a:txBody>
                    <a:bodyPr/>
                    <a:lstStyle/>
                    <a:p>
                      <a:pPr algn="l" fontAlgn="b"/>
                      <a:r>
                        <a:rPr lang="en-US" sz="1800" u="none" strike="noStrike" dirty="0">
                          <a:solidFill>
                            <a:schemeClr val="tx1"/>
                          </a:solidFill>
                          <a:effectLst/>
                        </a:rPr>
                        <a:t>Affinity</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a:solidFill>
                            <a:schemeClr val="tx1"/>
                          </a:solidFill>
                          <a:effectLst/>
                        </a:rPr>
                        <a:t>$55,648.50</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$6,183.17</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2038446313"/>
                  </a:ext>
                </a:extLst>
              </a:tr>
              <a:tr h="361493">
                <a:tc>
                  <a:txBody>
                    <a:bodyPr/>
                    <a:lstStyle/>
                    <a:p>
                      <a:pPr algn="l" fontAlgn="b"/>
                      <a:r>
                        <a:rPr lang="en-US" sz="1800" u="none" strike="noStrike" dirty="0">
                          <a:solidFill>
                            <a:schemeClr val="tx1"/>
                          </a:solidFill>
                          <a:effectLst/>
                        </a:rPr>
                        <a:t>Bankia</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$110,389.00</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$6,899.31</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3720147904"/>
                  </a:ext>
                </a:extLst>
              </a:tr>
              <a:tr h="361493">
                <a:tc>
                  <a:txBody>
                    <a:bodyPr/>
                    <a:lstStyle/>
                    <a:p>
                      <a:pPr algn="l" fontAlgn="b"/>
                      <a:r>
                        <a:rPr lang="en-US" sz="1800" u="none" strike="noStrike">
                          <a:solidFill>
                            <a:schemeClr val="tx1"/>
                          </a:solidFill>
                          <a:effectLst/>
                        </a:rPr>
                        <a:t>Cruise</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$77,778.50</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$8,642.06</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3842126004"/>
                  </a:ext>
                </a:extLst>
              </a:tr>
              <a:tr h="361493">
                <a:tc>
                  <a:txBody>
                    <a:bodyPr/>
                    <a:lstStyle/>
                    <a:p>
                      <a:pPr algn="l" fontAlgn="b"/>
                      <a:r>
                        <a:rPr lang="en-US" sz="1800" u="none" strike="noStrike">
                          <a:solidFill>
                            <a:schemeClr val="tx1"/>
                          </a:solidFill>
                          <a:effectLst/>
                        </a:rPr>
                        <a:t>MarkPlus</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$35,680.50</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a:solidFill>
                            <a:schemeClr val="tx1"/>
                          </a:solidFill>
                          <a:effectLst/>
                        </a:rPr>
                        <a:t>$5,946.75</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2069163148"/>
                  </a:ext>
                </a:extLst>
              </a:tr>
              <a:tr h="361493">
                <a:tc>
                  <a:txBody>
                    <a:bodyPr/>
                    <a:lstStyle/>
                    <a:p>
                      <a:pPr algn="l" fontAlgn="b"/>
                      <a:r>
                        <a:rPr lang="en-US" sz="1800" u="none" strike="noStrike">
                          <a:solidFill>
                            <a:schemeClr val="tx1"/>
                          </a:solidFill>
                          <a:effectLst/>
                        </a:rPr>
                        <a:t>Milago</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$74,311.25</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$7,431.13</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1038447048"/>
                  </a:ext>
                </a:extLst>
              </a:tr>
              <a:tr h="361493">
                <a:tc>
                  <a:txBody>
                    <a:bodyPr/>
                    <a:lstStyle/>
                    <a:p>
                      <a:pPr algn="l" fontAlgn="b"/>
                      <a:r>
                        <a:rPr lang="en-US" sz="1800" u="none" strike="noStrike">
                          <a:solidFill>
                            <a:schemeClr val="tx1"/>
                          </a:solidFill>
                          <a:effectLst/>
                        </a:rPr>
                        <a:t>Port Royale</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a:solidFill>
                            <a:schemeClr val="tx1"/>
                          </a:solidFill>
                          <a:effectLst/>
                        </a:rPr>
                        <a:t>$51,001.75</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$7,285.96</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135989089"/>
                  </a:ext>
                </a:extLst>
              </a:tr>
              <a:tr h="361493">
                <a:tc>
                  <a:txBody>
                    <a:bodyPr/>
                    <a:lstStyle/>
                    <a:p>
                      <a:pPr algn="l" fontAlgn="b"/>
                      <a:r>
                        <a:rPr lang="en-US" sz="1800" u="none" strike="noStrike">
                          <a:solidFill>
                            <a:schemeClr val="tx1"/>
                          </a:solidFill>
                          <a:effectLst/>
                        </a:rPr>
                        <a:t>Secspace</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a:solidFill>
                            <a:schemeClr val="tx1"/>
                          </a:solidFill>
                          <a:effectLst/>
                        </a:rPr>
                        <a:t>$35,832.00</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$7,166.40</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1316591527"/>
                  </a:ext>
                </a:extLst>
              </a:tr>
              <a:tr h="361493">
                <a:tc>
                  <a:txBody>
                    <a:bodyPr/>
                    <a:lstStyle/>
                    <a:p>
                      <a:pPr algn="l" fontAlgn="b"/>
                      <a:r>
                        <a:rPr lang="en-US" sz="1800" u="none" strike="noStrike">
                          <a:solidFill>
                            <a:schemeClr val="tx1"/>
                          </a:solidFill>
                          <a:effectLst/>
                        </a:rPr>
                        <a:t>Telmark</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a:solidFill>
                            <a:schemeClr val="tx1"/>
                          </a:solidFill>
                          <a:effectLst/>
                        </a:rPr>
                        <a:t>$69,847.00</a:t>
                      </a:r>
                      <a:endParaRPr lang="en-US" sz="1800" b="0" i="0" u="none" strike="noStrike">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u="none" strike="noStrike" dirty="0">
                          <a:solidFill>
                            <a:schemeClr val="tx1"/>
                          </a:solidFill>
                          <a:effectLst/>
                        </a:rPr>
                        <a:t>$6,349.73</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1617922930"/>
                  </a:ext>
                </a:extLst>
              </a:tr>
              <a:tr h="361493">
                <a:tc>
                  <a:txBody>
                    <a:bodyPr/>
                    <a:lstStyle/>
                    <a:p>
                      <a:pPr algn="l" fontAlgn="b"/>
                      <a:r>
                        <a:rPr lang="en-US" sz="1800" b="0" u="none" strike="noStrike" dirty="0">
                          <a:solidFill>
                            <a:schemeClr val="tx1"/>
                          </a:solidFill>
                          <a:effectLst/>
                        </a:rPr>
                        <a:t>Vento</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b="0" u="none" strike="noStrike" dirty="0">
                          <a:solidFill>
                            <a:schemeClr val="tx1"/>
                          </a:solidFill>
                          <a:effectLst/>
                        </a:rPr>
                        <a:t>$51,621.25</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b="0" u="none" strike="noStrike" dirty="0">
                          <a:solidFill>
                            <a:schemeClr val="tx1"/>
                          </a:solidFill>
                          <a:effectLst/>
                        </a:rPr>
                        <a:t>$7,374.46</a:t>
                      </a:r>
                      <a:endParaRPr lang="en-US" sz="1800" b="0"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786031681"/>
                  </a:ext>
                </a:extLst>
              </a:tr>
              <a:tr h="361493">
                <a:tc>
                  <a:txBody>
                    <a:bodyPr/>
                    <a:lstStyle/>
                    <a:p>
                      <a:pPr algn="l" fontAlgn="b"/>
                      <a:r>
                        <a:rPr lang="en-US" sz="1800" b="1" u="none" strike="noStrike" dirty="0">
                          <a:solidFill>
                            <a:schemeClr val="tx1"/>
                          </a:solidFill>
                          <a:effectLst/>
                        </a:rPr>
                        <a:t>Grand Total</a:t>
                      </a:r>
                      <a:endParaRPr lang="en-US" sz="1800" b="1"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b="1" u="none" strike="noStrike" dirty="0">
                          <a:solidFill>
                            <a:schemeClr val="tx1"/>
                          </a:solidFill>
                          <a:effectLst/>
                        </a:rPr>
                        <a:t>$562,109.75</a:t>
                      </a:r>
                      <a:endParaRPr lang="en-US" sz="1800" b="1"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tc>
                  <a:txBody>
                    <a:bodyPr/>
                    <a:lstStyle/>
                    <a:p>
                      <a:pPr algn="r" fontAlgn="b"/>
                      <a:r>
                        <a:rPr lang="en-US" sz="1800" b="1" u="none" strike="noStrike" dirty="0">
                          <a:solidFill>
                            <a:schemeClr val="tx1"/>
                          </a:solidFill>
                          <a:effectLst/>
                        </a:rPr>
                        <a:t>$7,026.37</a:t>
                      </a:r>
                      <a:endParaRPr lang="en-US" sz="1800" b="1" i="0" u="none" strike="noStrike" dirty="0">
                        <a:solidFill>
                          <a:schemeClr val="tx1"/>
                        </a:solidFill>
                        <a:effectLst/>
                        <a:latin typeface="Calibri" panose="020F0502020204030204" pitchFamily="34" charset="0"/>
                      </a:endParaRPr>
                    </a:p>
                  </a:txBody>
                  <a:tcPr marL="3810" marR="3810" marT="3810" marB="0" anchor="b">
                    <a:solidFill>
                      <a:schemeClr val="bg1">
                        <a:lumMod val="95000"/>
                      </a:schemeClr>
                    </a:solidFill>
                  </a:tcPr>
                </a:tc>
                <a:extLst>
                  <a:ext uri="{0D108BD9-81ED-4DB2-BD59-A6C34878D82A}">
                    <a16:rowId xmlns:a16="http://schemas.microsoft.com/office/drawing/2014/main" val="2065682328"/>
                  </a:ext>
                </a:extLst>
              </a:tr>
            </a:tbl>
          </a:graphicData>
        </a:graphic>
      </p:graphicFrame>
      <p:sp>
        <p:nvSpPr>
          <p:cNvPr id="18" name="Rectangle 17">
            <a:extLst>
              <a:ext uri="{FF2B5EF4-FFF2-40B4-BE49-F238E27FC236}">
                <a16:creationId xmlns:a16="http://schemas.microsoft.com/office/drawing/2014/main" id="{4F5D821D-4DE9-01E6-0BC1-AAC673B2BE0A}"/>
              </a:ext>
            </a:extLst>
          </p:cNvPr>
          <p:cNvSpPr/>
          <p:nvPr/>
        </p:nvSpPr>
        <p:spPr>
          <a:xfrm>
            <a:off x="320041" y="1320888"/>
            <a:ext cx="7482840" cy="615553"/>
          </a:xfrm>
          <a:prstGeom prst="rect">
            <a:avLst/>
          </a:prstGeom>
        </p:spPr>
        <p:txBody>
          <a:bodyPr wrap="square" lIns="0" tIns="0" rIns="0" bIns="0" anchor="t">
            <a:spAutoFit/>
          </a:bodyPr>
          <a:lstStyle/>
          <a:p>
            <a:pPr algn="just"/>
            <a:r>
              <a:rPr lang="en-US" sz="2000" dirty="0"/>
              <a:t>To help determine the best performing company with us and set our recommendations right. 9 companies bought from us this half year.</a:t>
            </a:r>
            <a:endParaRPr lang="en-US" sz="2000" dirty="0">
              <a:cs typeface="Segoe UI" panose="020B0502040204020203" pitchFamily="34" charset="0"/>
            </a:endParaRPr>
          </a:p>
        </p:txBody>
      </p:sp>
      <p:cxnSp>
        <p:nvCxnSpPr>
          <p:cNvPr id="25" name="Straight Connector 24">
            <a:extLst>
              <a:ext uri="{FF2B5EF4-FFF2-40B4-BE49-F238E27FC236}">
                <a16:creationId xmlns:a16="http://schemas.microsoft.com/office/drawing/2014/main" id="{1478A2C8-B548-2788-B28D-C49F3C23A651}"/>
              </a:ext>
              <a:ext uri="{C183D7F6-B498-43B3-948B-1728B52AA6E4}">
                <adec:decorative xmlns:adec="http://schemas.microsoft.com/office/drawing/2017/decorative" val="1"/>
              </a:ext>
            </a:extLst>
          </p:cNvPr>
          <p:cNvCxnSpPr>
            <a:cxnSpLocks/>
          </p:cNvCxnSpPr>
          <p:nvPr/>
        </p:nvCxnSpPr>
        <p:spPr>
          <a:xfrm>
            <a:off x="8945880" y="4178931"/>
            <a:ext cx="213359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0025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ANALYZE PHASE</a:t>
            </a:r>
            <a:endParaRPr lang="en-US" sz="2800" dirty="0">
              <a:solidFill>
                <a:srgbClr val="F59F26"/>
              </a:solidFill>
            </a:endParaRPr>
          </a:p>
        </p:txBody>
      </p:sp>
      <p:sp>
        <p:nvSpPr>
          <p:cNvPr id="13" name="Rectangle 12">
            <a:extLst>
              <a:ext uri="{FF2B5EF4-FFF2-40B4-BE49-F238E27FC236}">
                <a16:creationId xmlns:a16="http://schemas.microsoft.com/office/drawing/2014/main" id="{94C274FE-3940-0752-0B04-426259FA440B}"/>
              </a:ext>
            </a:extLst>
          </p:cNvPr>
          <p:cNvSpPr/>
          <p:nvPr/>
        </p:nvSpPr>
        <p:spPr>
          <a:xfrm>
            <a:off x="7360920" y="4350704"/>
            <a:ext cx="3101340"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52 SALES</a:t>
            </a:r>
          </a:p>
        </p:txBody>
      </p:sp>
      <p:sp>
        <p:nvSpPr>
          <p:cNvPr id="15" name="Rectangle 14">
            <a:extLst>
              <a:ext uri="{FF2B5EF4-FFF2-40B4-BE49-F238E27FC236}">
                <a16:creationId xmlns:a16="http://schemas.microsoft.com/office/drawing/2014/main" id="{26B2CA34-60B2-708D-FC49-91E701DC4F47}"/>
              </a:ext>
            </a:extLst>
          </p:cNvPr>
          <p:cNvSpPr/>
          <p:nvPr/>
        </p:nvSpPr>
        <p:spPr>
          <a:xfrm>
            <a:off x="7360920" y="4099011"/>
            <a:ext cx="3101340"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SALES RECORDED ON DISCOUNT 7%</a:t>
            </a:r>
          </a:p>
        </p:txBody>
      </p:sp>
      <p:sp>
        <p:nvSpPr>
          <p:cNvPr id="20" name="Rectangle 19">
            <a:extLst>
              <a:ext uri="{FF2B5EF4-FFF2-40B4-BE49-F238E27FC236}">
                <a16:creationId xmlns:a16="http://schemas.microsoft.com/office/drawing/2014/main" id="{413EE638-34F2-5129-13A1-E740C4089540}"/>
              </a:ext>
            </a:extLst>
          </p:cNvPr>
          <p:cNvSpPr/>
          <p:nvPr/>
        </p:nvSpPr>
        <p:spPr>
          <a:xfrm>
            <a:off x="7360920" y="5712430"/>
            <a:ext cx="3101340"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28 SALES</a:t>
            </a:r>
          </a:p>
        </p:txBody>
      </p:sp>
      <p:sp>
        <p:nvSpPr>
          <p:cNvPr id="21" name="Rectangle 20">
            <a:extLst>
              <a:ext uri="{FF2B5EF4-FFF2-40B4-BE49-F238E27FC236}">
                <a16:creationId xmlns:a16="http://schemas.microsoft.com/office/drawing/2014/main" id="{BAECABF3-8CCB-0E46-BB6C-567CA7B44E19}"/>
              </a:ext>
            </a:extLst>
          </p:cNvPr>
          <p:cNvSpPr/>
          <p:nvPr/>
        </p:nvSpPr>
        <p:spPr>
          <a:xfrm>
            <a:off x="7360920" y="5460738"/>
            <a:ext cx="3246120" cy="221920"/>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SALES RECORDED WITHOUT DISCOUNT</a:t>
            </a:r>
          </a:p>
        </p:txBody>
      </p:sp>
      <p:sp>
        <p:nvSpPr>
          <p:cNvPr id="5" name="Rectangle 4">
            <a:extLst>
              <a:ext uri="{FF2B5EF4-FFF2-40B4-BE49-F238E27FC236}">
                <a16:creationId xmlns:a16="http://schemas.microsoft.com/office/drawing/2014/main" id="{EA5B7928-537E-B1EF-010A-4A52253D4A58}"/>
              </a:ext>
            </a:extLst>
          </p:cNvPr>
          <p:cNvSpPr/>
          <p:nvPr/>
        </p:nvSpPr>
        <p:spPr>
          <a:xfrm>
            <a:off x="320040" y="940949"/>
            <a:ext cx="5326380" cy="243656"/>
          </a:xfrm>
          <a:prstGeom prst="rect">
            <a:avLst/>
          </a:prstGeom>
        </p:spPr>
        <p:txBody>
          <a:bodyPr wrap="square" lIns="0" tIns="0" rIns="0" bIns="0" anchor="t">
            <a:spAutoFit/>
          </a:bodyPr>
          <a:lstStyle/>
          <a:p>
            <a:pPr>
              <a:lnSpc>
                <a:spcPts val="1900"/>
              </a:lnSpc>
            </a:pPr>
            <a:r>
              <a:rPr lang="en-US" sz="2000" b="1" dirty="0">
                <a:solidFill>
                  <a:schemeClr val="accent3">
                    <a:lumMod val="75000"/>
                  </a:schemeClr>
                </a:solidFill>
                <a:latin typeface="+mj-lt"/>
                <a:cs typeface="Segoe UI" panose="020B0502040204020203" pitchFamily="34" charset="0"/>
              </a:rPr>
              <a:t>2. DISCOUNT ANALYSIS</a:t>
            </a:r>
          </a:p>
        </p:txBody>
      </p:sp>
      <p:sp>
        <p:nvSpPr>
          <p:cNvPr id="18" name="Rectangle 17">
            <a:extLst>
              <a:ext uri="{FF2B5EF4-FFF2-40B4-BE49-F238E27FC236}">
                <a16:creationId xmlns:a16="http://schemas.microsoft.com/office/drawing/2014/main" id="{4F5D821D-4DE9-01E6-0BC1-AAC673B2BE0A}"/>
              </a:ext>
            </a:extLst>
          </p:cNvPr>
          <p:cNvSpPr/>
          <p:nvPr/>
        </p:nvSpPr>
        <p:spPr>
          <a:xfrm>
            <a:off x="320040" y="1320888"/>
            <a:ext cx="8176259" cy="615553"/>
          </a:xfrm>
          <a:prstGeom prst="rect">
            <a:avLst/>
          </a:prstGeom>
        </p:spPr>
        <p:txBody>
          <a:bodyPr wrap="square" lIns="0" tIns="0" rIns="0" bIns="0" anchor="t">
            <a:spAutoFit/>
          </a:bodyPr>
          <a:lstStyle/>
          <a:p>
            <a:pPr algn="just"/>
            <a:r>
              <a:rPr lang="en-US" sz="2000" dirty="0">
                <a:cs typeface="Segoe UI" panose="020B0502040204020203" pitchFamily="34" charset="0"/>
              </a:rPr>
              <a:t>Discount analysis will help us check if the discounts are having effect on sales, and also check customer </a:t>
            </a:r>
            <a:r>
              <a:rPr lang="en-US" sz="2000" dirty="0" err="1">
                <a:cs typeface="Segoe UI" panose="020B0502040204020203" pitchFamily="34" charset="0"/>
              </a:rPr>
              <a:t>behaviour</a:t>
            </a:r>
            <a:r>
              <a:rPr lang="en-US" sz="2000" dirty="0">
                <a:cs typeface="Segoe UI" panose="020B0502040204020203" pitchFamily="34" charset="0"/>
              </a:rPr>
              <a:t> if discount lead to increased sales. </a:t>
            </a:r>
          </a:p>
        </p:txBody>
      </p:sp>
      <p:cxnSp>
        <p:nvCxnSpPr>
          <p:cNvPr id="25" name="Straight Connector 24">
            <a:extLst>
              <a:ext uri="{FF2B5EF4-FFF2-40B4-BE49-F238E27FC236}">
                <a16:creationId xmlns:a16="http://schemas.microsoft.com/office/drawing/2014/main" id="{1478A2C8-B548-2788-B28D-C49F3C23A651}"/>
              </a:ext>
              <a:ext uri="{C183D7F6-B498-43B3-948B-1728B52AA6E4}">
                <adec:decorative xmlns:adec="http://schemas.microsoft.com/office/drawing/2017/decorative" val="1"/>
              </a:ext>
            </a:extLst>
          </p:cNvPr>
          <p:cNvCxnSpPr>
            <a:cxnSpLocks/>
          </p:cNvCxnSpPr>
          <p:nvPr/>
        </p:nvCxnSpPr>
        <p:spPr>
          <a:xfrm>
            <a:off x="7360920" y="5161911"/>
            <a:ext cx="213359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C0A4C32-9DDA-9DB7-C5DF-E6A8FF718749}"/>
              </a:ext>
            </a:extLst>
          </p:cNvPr>
          <p:cNvPicPr>
            <a:picLocks noChangeAspect="1"/>
          </p:cNvPicPr>
          <p:nvPr/>
        </p:nvPicPr>
        <p:blipFill>
          <a:blip r:embed="rId3"/>
          <a:stretch>
            <a:fillRect/>
          </a:stretch>
        </p:blipFill>
        <p:spPr>
          <a:xfrm>
            <a:off x="721759" y="2078963"/>
            <a:ext cx="5770481" cy="4523247"/>
          </a:xfrm>
          <a:prstGeom prst="rect">
            <a:avLst/>
          </a:prstGeom>
        </p:spPr>
      </p:pic>
      <p:pic>
        <p:nvPicPr>
          <p:cNvPr id="7" name="Picture 6">
            <a:extLst>
              <a:ext uri="{FF2B5EF4-FFF2-40B4-BE49-F238E27FC236}">
                <a16:creationId xmlns:a16="http://schemas.microsoft.com/office/drawing/2014/main" id="{28099ADC-B499-AF46-9709-E65A312D26A2}"/>
              </a:ext>
            </a:extLst>
          </p:cNvPr>
          <p:cNvPicPr>
            <a:picLocks noChangeAspect="1"/>
          </p:cNvPicPr>
          <p:nvPr/>
        </p:nvPicPr>
        <p:blipFill rotWithShape="1">
          <a:blip r:embed="rId4"/>
          <a:srcRect t="28974"/>
          <a:stretch/>
        </p:blipFill>
        <p:spPr>
          <a:xfrm>
            <a:off x="7042480" y="2304540"/>
            <a:ext cx="4500667" cy="589048"/>
          </a:xfrm>
          <a:prstGeom prst="rect">
            <a:avLst/>
          </a:prstGeom>
        </p:spPr>
      </p:pic>
      <p:sp>
        <p:nvSpPr>
          <p:cNvPr id="9" name="Rectangle 8">
            <a:extLst>
              <a:ext uri="{FF2B5EF4-FFF2-40B4-BE49-F238E27FC236}">
                <a16:creationId xmlns:a16="http://schemas.microsoft.com/office/drawing/2014/main" id="{650ABB7B-23CE-E701-DD9A-B60E2B8BB7DD}"/>
              </a:ext>
            </a:extLst>
          </p:cNvPr>
          <p:cNvSpPr/>
          <p:nvPr/>
        </p:nvSpPr>
        <p:spPr>
          <a:xfrm>
            <a:off x="7281949" y="2990804"/>
            <a:ext cx="4321233" cy="584775"/>
          </a:xfrm>
          <a:prstGeom prst="rect">
            <a:avLst/>
          </a:prstGeom>
        </p:spPr>
        <p:txBody>
          <a:bodyPr wrap="square" lIns="0" tIns="0" rIns="0" bIns="0" anchor="t">
            <a:spAutoFit/>
          </a:bodyPr>
          <a:lstStyle/>
          <a:p>
            <a:pPr algn="just"/>
            <a:r>
              <a:rPr lang="en-US" sz="1900" dirty="0">
                <a:cs typeface="Segoe UI" panose="020B0502040204020203" pitchFamily="34" charset="0"/>
              </a:rPr>
              <a:t>“Y” stands for sales equal to or greater than 20 and “N” stands for sales below 20.</a:t>
            </a:r>
          </a:p>
        </p:txBody>
      </p:sp>
    </p:spTree>
    <p:extLst>
      <p:ext uri="{BB962C8B-B14F-4D97-AF65-F5344CB8AC3E}">
        <p14:creationId xmlns:p14="http://schemas.microsoft.com/office/powerpoint/2010/main" val="6913228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ANALYZE PHASE</a:t>
            </a:r>
            <a:endParaRPr lang="en-US" sz="2800" dirty="0">
              <a:solidFill>
                <a:srgbClr val="F59F26"/>
              </a:solidFill>
            </a:endParaRPr>
          </a:p>
        </p:txBody>
      </p:sp>
      <p:sp>
        <p:nvSpPr>
          <p:cNvPr id="13" name="Rectangle 12">
            <a:extLst>
              <a:ext uri="{FF2B5EF4-FFF2-40B4-BE49-F238E27FC236}">
                <a16:creationId xmlns:a16="http://schemas.microsoft.com/office/drawing/2014/main" id="{94C274FE-3940-0752-0B04-426259FA440B}"/>
              </a:ext>
            </a:extLst>
          </p:cNvPr>
          <p:cNvSpPr/>
          <p:nvPr/>
        </p:nvSpPr>
        <p:spPr>
          <a:xfrm>
            <a:off x="7384366" y="3286835"/>
            <a:ext cx="3101340"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6 CHAIR MODELS</a:t>
            </a:r>
          </a:p>
        </p:txBody>
      </p:sp>
      <p:sp>
        <p:nvSpPr>
          <p:cNvPr id="15" name="Rectangle 14">
            <a:extLst>
              <a:ext uri="{FF2B5EF4-FFF2-40B4-BE49-F238E27FC236}">
                <a16:creationId xmlns:a16="http://schemas.microsoft.com/office/drawing/2014/main" id="{26B2CA34-60B2-708D-FC49-91E701DC4F47}"/>
              </a:ext>
            </a:extLst>
          </p:cNvPr>
          <p:cNvSpPr/>
          <p:nvPr/>
        </p:nvSpPr>
        <p:spPr>
          <a:xfrm>
            <a:off x="7384366" y="3035142"/>
            <a:ext cx="3101340"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MODELS</a:t>
            </a:r>
          </a:p>
        </p:txBody>
      </p:sp>
      <p:sp>
        <p:nvSpPr>
          <p:cNvPr id="20" name="Rectangle 19">
            <a:extLst>
              <a:ext uri="{FF2B5EF4-FFF2-40B4-BE49-F238E27FC236}">
                <a16:creationId xmlns:a16="http://schemas.microsoft.com/office/drawing/2014/main" id="{413EE638-34F2-5129-13A1-E740C4089540}"/>
              </a:ext>
            </a:extLst>
          </p:cNvPr>
          <p:cNvSpPr/>
          <p:nvPr/>
        </p:nvSpPr>
        <p:spPr>
          <a:xfrm>
            <a:off x="7384366" y="4648561"/>
            <a:ext cx="3101340"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URBAN</a:t>
            </a:r>
          </a:p>
        </p:txBody>
      </p:sp>
      <p:sp>
        <p:nvSpPr>
          <p:cNvPr id="21" name="Rectangle 20">
            <a:extLst>
              <a:ext uri="{FF2B5EF4-FFF2-40B4-BE49-F238E27FC236}">
                <a16:creationId xmlns:a16="http://schemas.microsoft.com/office/drawing/2014/main" id="{BAECABF3-8CCB-0E46-BB6C-567CA7B44E19}"/>
              </a:ext>
            </a:extLst>
          </p:cNvPr>
          <p:cNvSpPr/>
          <p:nvPr/>
        </p:nvSpPr>
        <p:spPr>
          <a:xfrm>
            <a:off x="7384366" y="4396869"/>
            <a:ext cx="3246120" cy="221920"/>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HIGHEST CHAIR MODEL SOLD</a:t>
            </a:r>
          </a:p>
        </p:txBody>
      </p:sp>
      <p:sp>
        <p:nvSpPr>
          <p:cNvPr id="5" name="Rectangle 4">
            <a:extLst>
              <a:ext uri="{FF2B5EF4-FFF2-40B4-BE49-F238E27FC236}">
                <a16:creationId xmlns:a16="http://schemas.microsoft.com/office/drawing/2014/main" id="{EA5B7928-537E-B1EF-010A-4A52253D4A58}"/>
              </a:ext>
            </a:extLst>
          </p:cNvPr>
          <p:cNvSpPr/>
          <p:nvPr/>
        </p:nvSpPr>
        <p:spPr>
          <a:xfrm>
            <a:off x="320040" y="940949"/>
            <a:ext cx="5326380" cy="243656"/>
          </a:xfrm>
          <a:prstGeom prst="rect">
            <a:avLst/>
          </a:prstGeom>
        </p:spPr>
        <p:txBody>
          <a:bodyPr wrap="square" lIns="0" tIns="0" rIns="0" bIns="0" anchor="t">
            <a:spAutoFit/>
          </a:bodyPr>
          <a:lstStyle/>
          <a:p>
            <a:pPr>
              <a:lnSpc>
                <a:spcPts val="1900"/>
              </a:lnSpc>
            </a:pPr>
            <a:r>
              <a:rPr lang="en-US" sz="2000" b="1" dirty="0">
                <a:solidFill>
                  <a:schemeClr val="accent3">
                    <a:lumMod val="75000"/>
                  </a:schemeClr>
                </a:solidFill>
                <a:latin typeface="+mj-lt"/>
                <a:cs typeface="Segoe UI" panose="020B0502040204020203" pitchFamily="34" charset="0"/>
              </a:rPr>
              <a:t>3. TOP SELLING MODEL</a:t>
            </a:r>
          </a:p>
        </p:txBody>
      </p:sp>
      <p:sp>
        <p:nvSpPr>
          <p:cNvPr id="18" name="Rectangle 17">
            <a:extLst>
              <a:ext uri="{FF2B5EF4-FFF2-40B4-BE49-F238E27FC236}">
                <a16:creationId xmlns:a16="http://schemas.microsoft.com/office/drawing/2014/main" id="{4F5D821D-4DE9-01E6-0BC1-AAC673B2BE0A}"/>
              </a:ext>
            </a:extLst>
          </p:cNvPr>
          <p:cNvSpPr/>
          <p:nvPr/>
        </p:nvSpPr>
        <p:spPr>
          <a:xfrm>
            <a:off x="320040" y="1320888"/>
            <a:ext cx="9174478" cy="615553"/>
          </a:xfrm>
          <a:prstGeom prst="rect">
            <a:avLst/>
          </a:prstGeom>
        </p:spPr>
        <p:txBody>
          <a:bodyPr wrap="square" lIns="0" tIns="0" rIns="0" bIns="0" anchor="t">
            <a:spAutoFit/>
          </a:bodyPr>
          <a:lstStyle/>
          <a:p>
            <a:pPr algn="just"/>
            <a:r>
              <a:rPr lang="en-US" sz="2000" dirty="0">
                <a:cs typeface="Segoe UI" panose="020B0502040204020203" pitchFamily="34" charset="0"/>
              </a:rPr>
              <a:t>By Knowing which model are selling the most, informed decisions about inventory management, marketing strategies and future product development can be made.</a:t>
            </a:r>
          </a:p>
        </p:txBody>
      </p:sp>
      <p:cxnSp>
        <p:nvCxnSpPr>
          <p:cNvPr id="25" name="Straight Connector 24">
            <a:extLst>
              <a:ext uri="{FF2B5EF4-FFF2-40B4-BE49-F238E27FC236}">
                <a16:creationId xmlns:a16="http://schemas.microsoft.com/office/drawing/2014/main" id="{1478A2C8-B548-2788-B28D-C49F3C23A651}"/>
              </a:ext>
              <a:ext uri="{C183D7F6-B498-43B3-948B-1728B52AA6E4}">
                <adec:decorative xmlns:adec="http://schemas.microsoft.com/office/drawing/2017/decorative" val="1"/>
              </a:ext>
            </a:extLst>
          </p:cNvPr>
          <p:cNvCxnSpPr>
            <a:cxnSpLocks/>
          </p:cNvCxnSpPr>
          <p:nvPr/>
        </p:nvCxnSpPr>
        <p:spPr>
          <a:xfrm>
            <a:off x="7384366" y="4098042"/>
            <a:ext cx="213359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C2B98A8-B406-1F06-BB9D-34303042DCE7}"/>
              </a:ext>
            </a:extLst>
          </p:cNvPr>
          <p:cNvPicPr>
            <a:picLocks noChangeAspect="1"/>
          </p:cNvPicPr>
          <p:nvPr/>
        </p:nvPicPr>
        <p:blipFill>
          <a:blip r:embed="rId3"/>
          <a:stretch>
            <a:fillRect/>
          </a:stretch>
        </p:blipFill>
        <p:spPr>
          <a:xfrm>
            <a:off x="803547" y="2263984"/>
            <a:ext cx="5292453" cy="4071118"/>
          </a:xfrm>
          <a:prstGeom prst="rect">
            <a:avLst/>
          </a:prstGeom>
        </p:spPr>
      </p:pic>
    </p:spTree>
    <p:extLst>
      <p:ext uri="{BB962C8B-B14F-4D97-AF65-F5344CB8AC3E}">
        <p14:creationId xmlns:p14="http://schemas.microsoft.com/office/powerpoint/2010/main" val="8113966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hidden="1">
            <a:extLst>
              <a:ext uri="{FF2B5EF4-FFF2-40B4-BE49-F238E27FC236}">
                <a16:creationId xmlns:a16="http://schemas.microsoft.com/office/drawing/2014/main" id="{B5981CF1-BC08-49F8-B0F9-AAF98EC67450}"/>
              </a:ext>
            </a:extLst>
          </p:cNvPr>
          <p:cNvSpPr>
            <a:spLocks noGrp="1"/>
          </p:cNvSpPr>
          <p:nvPr>
            <p:ph type="title" idx="4294967295"/>
          </p:nvPr>
        </p:nvSpPr>
        <p:spPr>
          <a:xfrm>
            <a:off x="0" y="365125"/>
            <a:ext cx="10515600" cy="1325563"/>
          </a:xfrm>
        </p:spPr>
        <p:txBody>
          <a:bodyPr/>
          <a:lstStyle/>
          <a:p>
            <a:r>
              <a:rPr lang="en-US" dirty="0"/>
              <a:t>Project analysis slide 2</a:t>
            </a:r>
          </a:p>
        </p:txBody>
      </p:sp>
      <p:cxnSp>
        <p:nvCxnSpPr>
          <p:cNvPr id="8" name="Straight Connector 7">
            <a:extLst>
              <a:ext uri="{FF2B5EF4-FFF2-40B4-BE49-F238E27FC236}">
                <a16:creationId xmlns:a16="http://schemas.microsoft.com/office/drawing/2014/main" id="{D0986099-F5F2-4E8B-BE17-81194861A00C}"/>
              </a:ext>
              <a:ext uri="{C183D7F6-B498-43B3-948B-1728B52AA6E4}">
                <adec:decorative xmlns:adec="http://schemas.microsoft.com/office/drawing/2017/decorative" val="1"/>
              </a:ext>
            </a:extLst>
          </p:cNvPr>
          <p:cNvCxnSpPr>
            <a:cxnSpLocks/>
          </p:cNvCxnSpPr>
          <p:nvPr/>
        </p:nvCxnSpPr>
        <p:spPr>
          <a:xfrm>
            <a:off x="8105775" y="522898"/>
            <a:ext cx="4086225" cy="0"/>
          </a:xfrm>
          <a:prstGeom prst="line">
            <a:avLst/>
          </a:prstGeom>
          <a:ln>
            <a:solidFill>
              <a:schemeClr val="accent3">
                <a:lumMod val="50000"/>
              </a:schemeClr>
            </a:solidFill>
            <a:headEnd type="ova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83E690F4-843A-47A5-8620-4FB01C0D8E68}"/>
              </a:ext>
              <a:ext uri="{C183D7F6-B498-43B3-948B-1728B52AA6E4}">
                <adec:decorative xmlns:adec="http://schemas.microsoft.com/office/drawing/2017/decorative" val="1"/>
              </a:ext>
            </a:extLst>
          </p:cNvPr>
          <p:cNvCxnSpPr>
            <a:cxnSpLocks/>
          </p:cNvCxnSpPr>
          <p:nvPr/>
        </p:nvCxnSpPr>
        <p:spPr>
          <a:xfrm>
            <a:off x="0" y="522898"/>
            <a:ext cx="4086225" cy="0"/>
          </a:xfrm>
          <a:prstGeom prst="line">
            <a:avLst/>
          </a:prstGeom>
          <a:ln>
            <a:solidFill>
              <a:schemeClr val="accent3">
                <a:lumMod val="50000"/>
              </a:schemeClr>
            </a:solidFill>
            <a:tailEnd type="oval"/>
          </a:ln>
        </p:spPr>
        <p:style>
          <a:lnRef idx="1">
            <a:schemeClr val="accent1"/>
          </a:lnRef>
          <a:fillRef idx="0">
            <a:schemeClr val="accent1"/>
          </a:fillRef>
          <a:effectRef idx="0">
            <a:schemeClr val="accent1"/>
          </a:effectRef>
          <a:fontRef idx="minor">
            <a:schemeClr val="tx1"/>
          </a:fontRef>
        </p:style>
      </p:cxnSp>
      <p:sp>
        <p:nvSpPr>
          <p:cNvPr id="16" name="Title 1">
            <a:extLst>
              <a:ext uri="{FF2B5EF4-FFF2-40B4-BE49-F238E27FC236}">
                <a16:creationId xmlns:a16="http://schemas.microsoft.com/office/drawing/2014/main" id="{90AD5919-6F39-FBDC-3CCA-098DA96F78C7}"/>
              </a:ext>
            </a:extLst>
          </p:cNvPr>
          <p:cNvSpPr txBox="1">
            <a:spLocks/>
          </p:cNvSpPr>
          <p:nvPr/>
        </p:nvSpPr>
        <p:spPr>
          <a:xfrm>
            <a:off x="228600" y="313330"/>
            <a:ext cx="11734800" cy="387798"/>
          </a:xfrm>
          <a:prstGeom prst="rect">
            <a:avLst/>
          </a:prstGeom>
        </p:spPr>
        <p:txBody>
          <a:bodyPr vert="horz" wrap="square" lIns="0" tIns="0" rIns="0" bIns="0" rtlCol="0" anchor="t">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b="1" dirty="0">
                <a:solidFill>
                  <a:srgbClr val="F59F26"/>
                </a:solidFill>
              </a:rPr>
              <a:t>ANALYZE PHASE</a:t>
            </a:r>
            <a:endParaRPr lang="en-US" sz="2800" dirty="0">
              <a:solidFill>
                <a:srgbClr val="F59F26"/>
              </a:solidFill>
            </a:endParaRPr>
          </a:p>
        </p:txBody>
      </p:sp>
      <p:sp>
        <p:nvSpPr>
          <p:cNvPr id="13" name="Rectangle 12">
            <a:extLst>
              <a:ext uri="{FF2B5EF4-FFF2-40B4-BE49-F238E27FC236}">
                <a16:creationId xmlns:a16="http://schemas.microsoft.com/office/drawing/2014/main" id="{94C274FE-3940-0752-0B04-426259FA440B}"/>
              </a:ext>
            </a:extLst>
          </p:cNvPr>
          <p:cNvSpPr/>
          <p:nvPr/>
        </p:nvSpPr>
        <p:spPr>
          <a:xfrm>
            <a:off x="7527546" y="3382777"/>
            <a:ext cx="3101340" cy="492443"/>
          </a:xfrm>
          <a:prstGeom prst="rect">
            <a:avLst/>
          </a:prstGeom>
        </p:spPr>
        <p:txBody>
          <a:bodyPr wrap="square" lIns="0" tIns="0" rIns="0" bIns="0" anchor="t">
            <a:spAutoFit/>
          </a:bodyPr>
          <a:lstStyle/>
          <a:p>
            <a:r>
              <a:rPr lang="en-US" sz="3200" dirty="0">
                <a:solidFill>
                  <a:schemeClr val="accent3">
                    <a:lumMod val="75000"/>
                  </a:schemeClr>
                </a:solidFill>
                <a:cs typeface="Segoe UI" panose="020B0502040204020203" pitchFamily="34" charset="0"/>
              </a:rPr>
              <a:t>9 Representatives</a:t>
            </a:r>
          </a:p>
        </p:txBody>
      </p:sp>
      <p:sp>
        <p:nvSpPr>
          <p:cNvPr id="15" name="Rectangle 14">
            <a:extLst>
              <a:ext uri="{FF2B5EF4-FFF2-40B4-BE49-F238E27FC236}">
                <a16:creationId xmlns:a16="http://schemas.microsoft.com/office/drawing/2014/main" id="{26B2CA34-60B2-708D-FC49-91E701DC4F47}"/>
              </a:ext>
            </a:extLst>
          </p:cNvPr>
          <p:cNvSpPr/>
          <p:nvPr/>
        </p:nvSpPr>
        <p:spPr>
          <a:xfrm>
            <a:off x="7527546" y="3153611"/>
            <a:ext cx="3101340" cy="221920"/>
          </a:xfrm>
          <a:prstGeom prst="rect">
            <a:avLst/>
          </a:prstGeom>
        </p:spPr>
        <p:txBody>
          <a:bodyPr wrap="square" lIns="0" tIns="0" rIns="0" bIns="0" anchor="t">
            <a:spAutoFit/>
          </a:bodyPr>
          <a:lstStyle/>
          <a:p>
            <a:pPr>
              <a:lnSpc>
                <a:spcPts val="1900"/>
              </a:lnSpc>
            </a:pPr>
            <a:r>
              <a:rPr lang="en-US" sz="1400" b="1" dirty="0">
                <a:solidFill>
                  <a:schemeClr val="accent3">
                    <a:lumMod val="75000"/>
                  </a:schemeClr>
                </a:solidFill>
                <a:latin typeface="+mj-lt"/>
                <a:cs typeface="Segoe UI" panose="020B0502040204020203" pitchFamily="34" charset="0"/>
              </a:rPr>
              <a:t>NUMBER OF SALES REPRESENTATIVE</a:t>
            </a:r>
          </a:p>
        </p:txBody>
      </p:sp>
      <p:sp>
        <p:nvSpPr>
          <p:cNvPr id="20" name="Rectangle 19">
            <a:extLst>
              <a:ext uri="{FF2B5EF4-FFF2-40B4-BE49-F238E27FC236}">
                <a16:creationId xmlns:a16="http://schemas.microsoft.com/office/drawing/2014/main" id="{413EE638-34F2-5129-13A1-E740C4089540}"/>
              </a:ext>
            </a:extLst>
          </p:cNvPr>
          <p:cNvSpPr/>
          <p:nvPr/>
        </p:nvSpPr>
        <p:spPr>
          <a:xfrm>
            <a:off x="7527546" y="4744503"/>
            <a:ext cx="3101340" cy="492443"/>
          </a:xfrm>
          <a:prstGeom prst="rect">
            <a:avLst/>
          </a:prstGeom>
        </p:spPr>
        <p:txBody>
          <a:bodyPr wrap="square" lIns="0" tIns="0" rIns="0" bIns="0" anchor="t">
            <a:spAutoFit/>
          </a:bodyPr>
          <a:lstStyle/>
          <a:p>
            <a:r>
              <a:rPr lang="en-US" sz="3200" dirty="0">
                <a:solidFill>
                  <a:schemeClr val="accent4">
                    <a:lumMod val="75000"/>
                  </a:schemeClr>
                </a:solidFill>
                <a:cs typeface="Segoe UI" panose="020B0502040204020203" pitchFamily="34" charset="0"/>
              </a:rPr>
              <a:t>LUCAS ADAMS</a:t>
            </a:r>
          </a:p>
        </p:txBody>
      </p:sp>
      <p:sp>
        <p:nvSpPr>
          <p:cNvPr id="21" name="Rectangle 20">
            <a:extLst>
              <a:ext uri="{FF2B5EF4-FFF2-40B4-BE49-F238E27FC236}">
                <a16:creationId xmlns:a16="http://schemas.microsoft.com/office/drawing/2014/main" id="{BAECABF3-8CCB-0E46-BB6C-567CA7B44E19}"/>
              </a:ext>
            </a:extLst>
          </p:cNvPr>
          <p:cNvSpPr/>
          <p:nvPr/>
        </p:nvSpPr>
        <p:spPr>
          <a:xfrm>
            <a:off x="7527546" y="4492811"/>
            <a:ext cx="3246120" cy="221920"/>
          </a:xfrm>
          <a:prstGeom prst="rect">
            <a:avLst/>
          </a:prstGeom>
        </p:spPr>
        <p:txBody>
          <a:bodyPr wrap="square" lIns="0" tIns="0" rIns="0" bIns="0" anchor="t">
            <a:spAutoFit/>
          </a:bodyPr>
          <a:lstStyle/>
          <a:p>
            <a:pPr>
              <a:lnSpc>
                <a:spcPts val="1900"/>
              </a:lnSpc>
            </a:pPr>
            <a:r>
              <a:rPr lang="en-US" sz="1400" b="1" dirty="0">
                <a:solidFill>
                  <a:schemeClr val="accent4">
                    <a:lumMod val="75000"/>
                  </a:schemeClr>
                </a:solidFill>
                <a:latin typeface="+mj-lt"/>
                <a:cs typeface="Segoe UI" panose="020B0502040204020203" pitchFamily="34" charset="0"/>
              </a:rPr>
              <a:t>HIGHEST SALES REPRESENTATIVE </a:t>
            </a:r>
          </a:p>
        </p:txBody>
      </p:sp>
      <p:sp>
        <p:nvSpPr>
          <p:cNvPr id="5" name="Rectangle 4">
            <a:extLst>
              <a:ext uri="{FF2B5EF4-FFF2-40B4-BE49-F238E27FC236}">
                <a16:creationId xmlns:a16="http://schemas.microsoft.com/office/drawing/2014/main" id="{EA5B7928-537E-B1EF-010A-4A52253D4A58}"/>
              </a:ext>
            </a:extLst>
          </p:cNvPr>
          <p:cNvSpPr/>
          <p:nvPr/>
        </p:nvSpPr>
        <p:spPr>
          <a:xfrm>
            <a:off x="320040" y="940949"/>
            <a:ext cx="5326380" cy="243656"/>
          </a:xfrm>
          <a:prstGeom prst="rect">
            <a:avLst/>
          </a:prstGeom>
        </p:spPr>
        <p:txBody>
          <a:bodyPr wrap="square" lIns="0" tIns="0" rIns="0" bIns="0" anchor="t">
            <a:spAutoFit/>
          </a:bodyPr>
          <a:lstStyle/>
          <a:p>
            <a:pPr>
              <a:lnSpc>
                <a:spcPts val="1900"/>
              </a:lnSpc>
            </a:pPr>
            <a:r>
              <a:rPr lang="en-US" sz="2000" b="1" dirty="0">
                <a:solidFill>
                  <a:schemeClr val="accent3">
                    <a:lumMod val="75000"/>
                  </a:schemeClr>
                </a:solidFill>
                <a:latin typeface="+mj-lt"/>
                <a:cs typeface="Segoe UI" panose="020B0502040204020203" pitchFamily="34" charset="0"/>
              </a:rPr>
              <a:t>4. TOTAL SALES BY SALES REPRESENTATIVE</a:t>
            </a:r>
          </a:p>
        </p:txBody>
      </p:sp>
      <p:sp>
        <p:nvSpPr>
          <p:cNvPr id="18" name="Rectangle 17">
            <a:extLst>
              <a:ext uri="{FF2B5EF4-FFF2-40B4-BE49-F238E27FC236}">
                <a16:creationId xmlns:a16="http://schemas.microsoft.com/office/drawing/2014/main" id="{4F5D821D-4DE9-01E6-0BC1-AAC673B2BE0A}"/>
              </a:ext>
            </a:extLst>
          </p:cNvPr>
          <p:cNvSpPr/>
          <p:nvPr/>
        </p:nvSpPr>
        <p:spPr>
          <a:xfrm>
            <a:off x="320040" y="1320888"/>
            <a:ext cx="8758176" cy="615553"/>
          </a:xfrm>
          <a:prstGeom prst="rect">
            <a:avLst/>
          </a:prstGeom>
        </p:spPr>
        <p:txBody>
          <a:bodyPr wrap="square" lIns="0" tIns="0" rIns="0" bIns="0" anchor="t">
            <a:spAutoFit/>
          </a:bodyPr>
          <a:lstStyle/>
          <a:p>
            <a:pPr algn="just"/>
            <a:r>
              <a:rPr lang="en-US" sz="2000" dirty="0">
                <a:cs typeface="Segoe UI" panose="020B0502040204020203" pitchFamily="34" charset="0"/>
              </a:rPr>
              <a:t>This will help us gain insights into individual performance and contribution to the overall revenue. Incentive programs for sale representatives can also be drawn.  </a:t>
            </a:r>
          </a:p>
        </p:txBody>
      </p:sp>
      <p:cxnSp>
        <p:nvCxnSpPr>
          <p:cNvPr id="25" name="Straight Connector 24">
            <a:extLst>
              <a:ext uri="{FF2B5EF4-FFF2-40B4-BE49-F238E27FC236}">
                <a16:creationId xmlns:a16="http://schemas.microsoft.com/office/drawing/2014/main" id="{1478A2C8-B548-2788-B28D-C49F3C23A651}"/>
              </a:ext>
              <a:ext uri="{C183D7F6-B498-43B3-948B-1728B52AA6E4}">
                <adec:decorative xmlns:adec="http://schemas.microsoft.com/office/drawing/2017/decorative" val="1"/>
              </a:ext>
            </a:extLst>
          </p:cNvPr>
          <p:cNvCxnSpPr>
            <a:cxnSpLocks/>
          </p:cNvCxnSpPr>
          <p:nvPr/>
        </p:nvCxnSpPr>
        <p:spPr>
          <a:xfrm>
            <a:off x="7527546" y="4193984"/>
            <a:ext cx="2133598" cy="0"/>
          </a:xfrm>
          <a:prstGeom prst="line">
            <a:avLst/>
          </a:prstGeom>
          <a:ln>
            <a:solidFill>
              <a:schemeClr val="accent3">
                <a:lumMod val="50000"/>
              </a:schemeClr>
            </a:solidFill>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BB10CA4A-979D-D52C-18A0-2F09BE4EEAE0}"/>
              </a:ext>
            </a:extLst>
          </p:cNvPr>
          <p:cNvPicPr>
            <a:picLocks noChangeAspect="1"/>
          </p:cNvPicPr>
          <p:nvPr/>
        </p:nvPicPr>
        <p:blipFill>
          <a:blip r:embed="rId3"/>
          <a:stretch>
            <a:fillRect/>
          </a:stretch>
        </p:blipFill>
        <p:spPr>
          <a:xfrm>
            <a:off x="1378048" y="2157721"/>
            <a:ext cx="4646275" cy="4308944"/>
          </a:xfrm>
          <a:prstGeom prst="rect">
            <a:avLst/>
          </a:prstGeom>
        </p:spPr>
      </p:pic>
    </p:spTree>
    <p:extLst>
      <p:ext uri="{BB962C8B-B14F-4D97-AF65-F5344CB8AC3E}">
        <p14:creationId xmlns:p14="http://schemas.microsoft.com/office/powerpoint/2010/main" val="772602241"/>
      </p:ext>
    </p:extLst>
  </p:cSld>
  <p:clrMapOvr>
    <a:masterClrMapping/>
  </p:clrMapOvr>
</p:sld>
</file>

<file path=ppt/theme/theme1.xml><?xml version="1.0" encoding="utf-8"?>
<a:theme xmlns:a="http://schemas.openxmlformats.org/drawingml/2006/main" name="Office Theme">
  <a:themeElements>
    <a:clrScheme name="Custom 73">
      <a:dk1>
        <a:srgbClr val="000000"/>
      </a:dk1>
      <a:lt1>
        <a:sysClr val="window" lastClr="FFFFFF"/>
      </a:lt1>
      <a:dk2>
        <a:srgbClr val="585858"/>
      </a:dk2>
      <a:lt2>
        <a:srgbClr val="E3E3E3"/>
      </a:lt2>
      <a:accent1>
        <a:srgbClr val="E20613"/>
      </a:accent1>
      <a:accent2>
        <a:srgbClr val="A9C038"/>
      </a:accent2>
      <a:accent3>
        <a:srgbClr val="11AEC7"/>
      </a:accent3>
      <a:accent4>
        <a:srgbClr val="F59F26"/>
      </a:accent4>
      <a:accent5>
        <a:srgbClr val="0062A9"/>
      </a:accent5>
      <a:accent6>
        <a:srgbClr val="EB6047"/>
      </a:accent6>
      <a:hlink>
        <a:srgbClr val="8ED9F6"/>
      </a:hlink>
      <a:folHlink>
        <a:srgbClr val="C00000"/>
      </a:folHlink>
    </a:clrScheme>
    <a:fontScheme name="Modern 01">
      <a:majorFont>
        <a:latin typeface="Century Gothic"/>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455520_Project analysis, from 24Slides_SL_V1.potx" id="{55E7247F-78B2-40DB-9AFE-D4DD42FA8F09}" vid="{22E2FD65-A32D-4798-AF43-CE42F250BDD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FD05317-60D6-4B3A-8545-888496D1A8EC}">
  <ds:schemaRefs>
    <ds:schemaRef ds:uri="http://schemas.microsoft.com/sharepoint/v3/contenttype/forms"/>
  </ds:schemaRefs>
</ds:datastoreItem>
</file>

<file path=customXml/itemProps2.xml><?xml version="1.0" encoding="utf-8"?>
<ds:datastoreItem xmlns:ds="http://schemas.openxmlformats.org/officeDocument/2006/customXml" ds:itemID="{EF609EDA-869E-4BE5-AE5D-B898C584B6FF}">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61A00BBF-EEBB-4E18-B8CB-F926EAAC48F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Project analysis, from 24Slides</Template>
  <TotalTime>5149</TotalTime>
  <Words>1100</Words>
  <Application>Microsoft Office PowerPoint</Application>
  <PresentationFormat>Widescreen</PresentationFormat>
  <Paragraphs>187</Paragraphs>
  <Slides>17</Slides>
  <Notes>17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Century Gothic</vt:lpstr>
      <vt:lpstr>Segoe UI</vt:lpstr>
      <vt:lpstr>Segoe UI Light</vt:lpstr>
      <vt:lpstr>Office Theme</vt:lpstr>
      <vt:lpstr>EBEST ENTERPRISE Half Year Sales Report Analysis and Findings</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2</vt:lpstr>
      <vt:lpstr>Project analysis slide 3</vt:lpstr>
      <vt:lpstr>Project analysis slide 3</vt:lpstr>
      <vt:lpstr>Project analysis slide 2</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Analysis Presentation</dc:title>
  <dc:creator>Test Mens</dc:creator>
  <cp:lastModifiedBy>Test Mens</cp:lastModifiedBy>
  <cp:revision>69</cp:revision>
  <dcterms:created xsi:type="dcterms:W3CDTF">2023-07-21T14:36:37Z</dcterms:created>
  <dcterms:modified xsi:type="dcterms:W3CDTF">2023-07-27T03:21:51Z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