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  <p:embeddedFont>
      <p:font typeface="DM Sans" pitchFamily="2" charset="0"/>
      <p:regular r:id="rId19"/>
      <p:bold r:id="rId20"/>
      <p:italic r:id="rId21"/>
      <p:boldItalic r:id="rId22"/>
    </p:embeddedFont>
    <p:embeddedFont>
      <p:font typeface="Graphik Regular" panose="020B0503030202060203" pitchFamily="34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2086AA"/>
    <a:srgbClr val="461B49"/>
    <a:srgbClr val="883C84"/>
    <a:srgbClr val="963488"/>
    <a:srgbClr val="2831A2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18" autoAdjust="0"/>
    <p:restoredTop sz="94980" autoAdjust="0"/>
  </p:normalViewPr>
  <p:slideViewPr>
    <p:cSldViewPr>
      <p:cViewPr varScale="1">
        <p:scale>
          <a:sx n="54" d="100"/>
          <a:sy n="54" d="100"/>
        </p:scale>
        <p:origin x="34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ccenture%20Virtual%20Internship\ReactionsV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ccenture%20Virtual%20Internship\ReactionsV1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Top 5 most Popular Content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9064217682268751E-2"/>
          <c:y val="6.0190582097382761E-2"/>
          <c:w val="0.87171788946057216"/>
          <c:h val="0.85176398940513531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ReactionsV1!$J$14:$J$18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ReactionsV1!$K$14:$K$18</c:f>
              <c:numCache>
                <c:formatCode>0</c:formatCode>
                <c:ptCount val="5"/>
                <c:pt idx="0">
                  <c:v>66676</c:v>
                </c:pt>
                <c:pt idx="1">
                  <c:v>68738</c:v>
                </c:pt>
                <c:pt idx="2">
                  <c:v>69339</c:v>
                </c:pt>
                <c:pt idx="3">
                  <c:v>71168</c:v>
                </c:pt>
                <c:pt idx="4">
                  <c:v>74965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92-4DFD-9B96-883CE6FB77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15694191"/>
        <c:axId val="2004807743"/>
      </c:barChart>
      <c:catAx>
        <c:axId val="20156941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Content</a:t>
                </a:r>
                <a:r>
                  <a:rPr lang="en-US" b="1" baseline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Category</a:t>
                </a:r>
                <a:endPara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807743"/>
        <c:crosses val="autoZero"/>
        <c:auto val="1"/>
        <c:lblAlgn val="ctr"/>
        <c:lblOffset val="100"/>
        <c:noMultiLvlLbl val="0"/>
      </c:catAx>
      <c:valAx>
        <c:axId val="2004807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5694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>
                <a:solidFill>
                  <a:schemeClr val="tx1"/>
                </a:solidFill>
              </a:rPr>
              <a:t>Top 5 most Popular Content Category in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E4-4CA7-8657-DC1416FDC9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E4-4CA7-8657-DC1416FDC9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E4-4CA7-8657-DC1416FDC9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E4-4CA7-8657-DC1416FDC969}"/>
              </c:ext>
            </c:extLst>
          </c:dPt>
          <c:dPt>
            <c:idx val="4"/>
            <c:bubble3D val="0"/>
            <c:explosion val="3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5E4-4CA7-8657-DC1416FDC969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eparator>.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ReactionsV1!$J$14:$J$18</c:f>
              <c:strCache>
                <c:ptCount val="5"/>
                <c:pt idx="0">
                  <c:v>Food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ReactionsV1!$K$14:$K$18</c:f>
              <c:numCache>
                <c:formatCode>0</c:formatCode>
                <c:ptCount val="5"/>
                <c:pt idx="0">
                  <c:v>66676</c:v>
                </c:pt>
                <c:pt idx="1">
                  <c:v>68738</c:v>
                </c:pt>
                <c:pt idx="2">
                  <c:v>69339</c:v>
                </c:pt>
                <c:pt idx="3">
                  <c:v>71168</c:v>
                </c:pt>
                <c:pt idx="4">
                  <c:v>74965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5E4-4CA7-8657-DC1416FDC96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053344304732939"/>
          <c:y val="0.3192208210842622"/>
          <c:w val="0.13088080963912049"/>
          <c:h val="0.389712270561052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056275" y="2019300"/>
            <a:ext cx="5993425" cy="424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0" dirty="0"/>
              <a:t>Social Buzz</a:t>
            </a:r>
          </a:p>
          <a:p>
            <a:pPr algn="ctr"/>
            <a:r>
              <a:rPr lang="en-US" sz="6600" dirty="0"/>
              <a:t> </a:t>
            </a:r>
          </a:p>
          <a:p>
            <a:pPr algn="ctr"/>
            <a:r>
              <a:rPr lang="en-US" sz="48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 on top 5 Most Popular Content Categories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B3C3CB-787E-6751-2F76-8C0204FEA844}"/>
              </a:ext>
            </a:extLst>
          </p:cNvPr>
          <p:cNvSpPr txBox="1"/>
          <p:nvPr/>
        </p:nvSpPr>
        <p:spPr>
          <a:xfrm>
            <a:off x="3112616" y="7269982"/>
            <a:ext cx="388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Prepared By Ebenezer Nii Okai Mensah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8283019-0CBA-87B1-A5EB-82A7240555F5}"/>
              </a:ext>
            </a:extLst>
          </p:cNvPr>
          <p:cNvSpPr txBox="1"/>
          <p:nvPr/>
        </p:nvSpPr>
        <p:spPr>
          <a:xfrm>
            <a:off x="11534966" y="494969"/>
            <a:ext cx="6426002" cy="918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ANALYSIS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Animals and Science are two most popular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categories of content showing that people enjoy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“real-life” and “factual” content the most.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b="1" dirty="0"/>
              <a:t>INSIGHT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Food is a common theme with the top 5 categories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with “Healthy Eating” ranking higher. This may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give an indication to the audience within your user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base. You could use this insight to create a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campaign and look with healthy eating brands to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boost user engagement. </a:t>
            </a:r>
          </a:p>
          <a:p>
            <a:pPr>
              <a:lnSpc>
                <a:spcPct val="150000"/>
              </a:lnSpc>
            </a:pPr>
            <a:endParaRPr lang="en-US" sz="2200" b="1" dirty="0"/>
          </a:p>
          <a:p>
            <a:pPr>
              <a:lnSpc>
                <a:spcPct val="150000"/>
              </a:lnSpc>
            </a:pPr>
            <a:r>
              <a:rPr lang="en-US" sz="2200" b="1" dirty="0"/>
              <a:t>NEXT STEPS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This ad-hoc analysis is insightful, but its time to take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this analysis into large scale production for real-time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understanding of your business. We can show you 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how to do this.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865C4C-4AAA-D9FA-0DB4-75211FFBF620}"/>
              </a:ext>
            </a:extLst>
          </p:cNvPr>
          <p:cNvSpPr txBox="1"/>
          <p:nvPr/>
        </p:nvSpPr>
        <p:spPr>
          <a:xfrm>
            <a:off x="8841628" y="2926533"/>
            <a:ext cx="6979184" cy="4524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dirty="0"/>
              <a:t>Social Buzz is a fast growing technology unicorn that need to adapt quickly to its global scale. </a:t>
            </a:r>
          </a:p>
          <a:p>
            <a:endParaRPr lang="en-US" sz="2800" dirty="0"/>
          </a:p>
          <a:p>
            <a:r>
              <a:rPr lang="en-US" sz="2800" spc="-80" dirty="0"/>
              <a:t>Accenture has begun a 3 month POC focusing on these task:</a:t>
            </a:r>
          </a:p>
          <a:p>
            <a:pPr>
              <a:lnSpc>
                <a:spcPct val="150000"/>
              </a:lnSpc>
            </a:pPr>
            <a:endParaRPr lang="en-US" sz="2800" spc="-8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/>
              <a:t>An audit of their big data practice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/>
              <a:t>Recommendations for a successful IPO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/>
              <a:t>Analysis to find Social Buzz’s top 5 most popular categories of content</a:t>
            </a:r>
            <a:endParaRPr lang="en-US" sz="2800" spc="-8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21609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42B608-ED3E-BF27-7ECF-7EAC98DC721F}"/>
              </a:ext>
            </a:extLst>
          </p:cNvPr>
          <p:cNvSpPr txBox="1"/>
          <p:nvPr/>
        </p:nvSpPr>
        <p:spPr>
          <a:xfrm>
            <a:off x="2463411" y="5443762"/>
            <a:ext cx="7145179" cy="3939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Over </a:t>
            </a:r>
            <a:r>
              <a:rPr lang="en-US" sz="3200" u="sng" dirty="0">
                <a:solidFill>
                  <a:schemeClr val="bg1"/>
                </a:solidFill>
              </a:rPr>
              <a:t>100000</a:t>
            </a:r>
            <a:r>
              <a:rPr lang="en-US" sz="3200" dirty="0">
                <a:solidFill>
                  <a:schemeClr val="bg1"/>
                </a:solidFill>
              </a:rPr>
              <a:t> posts per day</a:t>
            </a:r>
          </a:p>
          <a:p>
            <a:r>
              <a:rPr lang="en-US" sz="3200" u="sng" dirty="0">
                <a:solidFill>
                  <a:schemeClr val="bg1"/>
                </a:solidFill>
              </a:rPr>
              <a:t>36,500,00</a:t>
            </a:r>
            <a:r>
              <a:rPr lang="en-US" sz="3200" dirty="0">
                <a:solidFill>
                  <a:schemeClr val="bg1"/>
                </a:solidFill>
              </a:rPr>
              <a:t> pieces of content per year!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Analysis to find the top 5 most popular content category?</a:t>
            </a:r>
            <a:endParaRPr lang="en-US" sz="3200" spc="-80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246877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1619410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 dirty="0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097992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0691414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097992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0683710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097992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29" name="Freeform 29"/>
          <p:cNvSpPr/>
          <p:nvPr/>
        </p:nvSpPr>
        <p:spPr>
          <a:xfrm>
            <a:off x="10672148" y="6994594"/>
            <a:ext cx="2187334" cy="2087727"/>
          </a:xfrm>
          <a:custGeom>
            <a:avLst/>
            <a:gdLst/>
            <a:ahLst/>
            <a:cxnLst/>
            <a:rect l="l" t="t" r="r" b="b"/>
            <a:pathLst>
              <a:path w="6542159" h="6244242">
                <a:moveTo>
                  <a:pt x="3271080" y="4996"/>
                </a:moveTo>
                <a:cubicBezTo>
                  <a:pt x="2154117" y="0"/>
                  <a:pt x="1119857" y="593026"/>
                  <a:pt x="559929" y="1559521"/>
                </a:cubicBezTo>
                <a:cubicBezTo>
                  <a:pt x="0" y="2526015"/>
                  <a:pt x="0" y="3718228"/>
                  <a:pt x="559929" y="4684723"/>
                </a:cubicBezTo>
                <a:cubicBezTo>
                  <a:pt x="1119857" y="5651217"/>
                  <a:pt x="2154117" y="6244243"/>
                  <a:pt x="3271080" y="6239248"/>
                </a:cubicBezTo>
                <a:cubicBezTo>
                  <a:pt x="4388043" y="6244243"/>
                  <a:pt x="5422303" y="5651217"/>
                  <a:pt x="5982231" y="4684723"/>
                </a:cubicBezTo>
                <a:cubicBezTo>
                  <a:pt x="6542160" y="3718229"/>
                  <a:pt x="6542160" y="2526015"/>
                  <a:pt x="5982231" y="1559521"/>
                </a:cubicBezTo>
                <a:cubicBezTo>
                  <a:pt x="5422303" y="593027"/>
                  <a:pt x="4388043" y="1"/>
                  <a:pt x="3271080" y="4996"/>
                </a:cubicBezTo>
                <a:close/>
              </a:path>
            </a:pathLst>
          </a:custGeom>
          <a:blipFill dpi="0" rotWithShape="1">
            <a:blip r:embed="rId7"/>
            <a:srcRect/>
            <a:stretch>
              <a:fillRect l="-23000" t="2000" r="-20000" b="-43000"/>
            </a:stretch>
          </a:blipFill>
          <a:ln>
            <a:solidFill>
              <a:srgbClr val="00BAFF"/>
            </a:solidFill>
          </a:ln>
        </p:spPr>
        <p:txBody>
          <a:bodyPr/>
          <a:lstStyle/>
          <a:p>
            <a:endParaRPr lang="en-AU" dirty="0"/>
          </a:p>
        </p:txBody>
      </p:sp>
      <p:sp>
        <p:nvSpPr>
          <p:cNvPr id="30" name="Freeform 30"/>
          <p:cNvSpPr/>
          <p:nvPr/>
        </p:nvSpPr>
        <p:spPr>
          <a:xfrm>
            <a:off x="10715834" y="6953289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TextBox 31"/>
          <p:cNvSpPr txBox="1"/>
          <p:nvPr/>
        </p:nvSpPr>
        <p:spPr>
          <a:xfrm>
            <a:off x="2324026" y="2917024"/>
            <a:ext cx="5612273" cy="4431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9600" b="1" dirty="0">
                <a:solidFill>
                  <a:srgbClr val="000000"/>
                </a:solidFill>
                <a:latin typeface="Graphik Regular" panose="020B0503030202060203" pitchFamily="34" charset="0"/>
              </a:rPr>
              <a:t>The</a:t>
            </a:r>
          </a:p>
          <a:p>
            <a:pPr algn="ctr"/>
            <a:r>
              <a:rPr lang="en-US" sz="9600" b="1" dirty="0">
                <a:solidFill>
                  <a:srgbClr val="000000"/>
                </a:solidFill>
                <a:latin typeface="Graphik Regular" panose="020B0503030202060203" pitchFamily="34" charset="0"/>
              </a:rPr>
              <a:t>Analytics</a:t>
            </a:r>
          </a:p>
          <a:p>
            <a:pPr algn="ctr"/>
            <a:r>
              <a:rPr lang="en-US" sz="9600" b="1" dirty="0">
                <a:solidFill>
                  <a:srgbClr val="000000"/>
                </a:solidFill>
                <a:latin typeface="Graphik Regular" panose="020B0503030202060203" pitchFamily="34" charset="0"/>
              </a:rPr>
              <a:t>team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03707D-5D02-FB9E-D94D-00DDFF7111B8}"/>
              </a:ext>
            </a:extLst>
          </p:cNvPr>
          <p:cNvSpPr txBox="1"/>
          <p:nvPr/>
        </p:nvSpPr>
        <p:spPr>
          <a:xfrm>
            <a:off x="13428963" y="7561403"/>
            <a:ext cx="38824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spc="-80" dirty="0">
                <a:solidFill>
                  <a:srgbClr val="000000"/>
                </a:solidFill>
                <a:latin typeface="DM Sans" panose="020F0502020204030204" pitchFamily="2" charset="0"/>
              </a:rPr>
              <a:t>Ebenezer N.O. Mensah</a:t>
            </a:r>
          </a:p>
          <a:p>
            <a:r>
              <a:rPr lang="en-US" sz="2800" spc="-80" dirty="0">
                <a:solidFill>
                  <a:srgbClr val="000000"/>
                </a:solidFill>
                <a:latin typeface="DM Sans" panose="020F0502020204030204" pitchFamily="2" charset="0"/>
              </a:rPr>
              <a:t>(Data Analyst)</a:t>
            </a:r>
            <a:endParaRPr lang="en-US" sz="28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A97892-3B28-B4B7-878B-F1D37A6BB30C}"/>
              </a:ext>
            </a:extLst>
          </p:cNvPr>
          <p:cNvSpPr txBox="1"/>
          <p:nvPr/>
        </p:nvSpPr>
        <p:spPr>
          <a:xfrm>
            <a:off x="13461086" y="4666445"/>
            <a:ext cx="31505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Marcus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Rompton</a:t>
            </a:r>
            <a:endParaRPr lang="en-US" sz="2800" b="1" dirty="0">
              <a:solidFill>
                <a:srgbClr val="000000"/>
              </a:solidFill>
              <a:latin typeface="DM Sans" panose="020F0502020204030204" pitchFamily="2" charset="0"/>
            </a:endParaRPr>
          </a:p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(Senior Principle)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A0BEA1-2EB6-7166-057C-427038289140}"/>
              </a:ext>
            </a:extLst>
          </p:cNvPr>
          <p:cNvSpPr txBox="1"/>
          <p:nvPr/>
        </p:nvSpPr>
        <p:spPr>
          <a:xfrm>
            <a:off x="13381914" y="1635344"/>
            <a:ext cx="47501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Grace Fleming 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(Chief Technical Architect)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923753-FC00-3F34-2353-846620811E39}"/>
              </a:ext>
            </a:extLst>
          </p:cNvPr>
          <p:cNvSpPr txBox="1"/>
          <p:nvPr/>
        </p:nvSpPr>
        <p:spPr>
          <a:xfrm>
            <a:off x="3537308" y="1472146"/>
            <a:ext cx="4656572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Data Understanding</a:t>
            </a:r>
            <a:endParaRPr lang="en-US" sz="3200" spc="-80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AA6AAA-1C85-8042-9859-AA9E60CD8033}"/>
              </a:ext>
            </a:extLst>
          </p:cNvPr>
          <p:cNvSpPr txBox="1"/>
          <p:nvPr/>
        </p:nvSpPr>
        <p:spPr>
          <a:xfrm>
            <a:off x="5002946" y="3079834"/>
            <a:ext cx="452849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Data Cleaning</a:t>
            </a:r>
            <a:endParaRPr lang="en-US" sz="3200" spc="-80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649620-9D6F-73CB-BBB7-1EA259D3962C}"/>
              </a:ext>
            </a:extLst>
          </p:cNvPr>
          <p:cNvSpPr txBox="1"/>
          <p:nvPr/>
        </p:nvSpPr>
        <p:spPr>
          <a:xfrm>
            <a:off x="7086600" y="4686300"/>
            <a:ext cx="4672559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74D2BB-9211-2C59-DC9A-885CA00B74F0}"/>
              </a:ext>
            </a:extLst>
          </p:cNvPr>
          <p:cNvSpPr txBox="1"/>
          <p:nvPr/>
        </p:nvSpPr>
        <p:spPr>
          <a:xfrm>
            <a:off x="9110139" y="6286500"/>
            <a:ext cx="4301061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Data Analysis</a:t>
            </a:r>
            <a:endParaRPr lang="en-US" sz="3200" spc="-80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966CB3-E341-90DB-1EEC-739466BF4271}"/>
              </a:ext>
            </a:extLst>
          </p:cNvPr>
          <p:cNvSpPr txBox="1"/>
          <p:nvPr/>
        </p:nvSpPr>
        <p:spPr>
          <a:xfrm>
            <a:off x="10850316" y="7962900"/>
            <a:ext cx="4999284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Uncover Insights</a:t>
            </a:r>
            <a:endParaRPr lang="en-US" sz="3200" spc="-80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91853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13193" y="459421"/>
            <a:ext cx="463612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533049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FFE435-B2A1-92A2-4F45-DCC4BA82B263}"/>
              </a:ext>
            </a:extLst>
          </p:cNvPr>
          <p:cNvSpPr txBox="1"/>
          <p:nvPr/>
        </p:nvSpPr>
        <p:spPr>
          <a:xfrm>
            <a:off x="1020373" y="4878708"/>
            <a:ext cx="32449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spc="-80" dirty="0">
                <a:latin typeface="Graphik Regular" panose="020B0503030202060203" pitchFamily="34" charset="0"/>
              </a:rPr>
              <a:t>UNIQUE</a:t>
            </a:r>
          </a:p>
          <a:p>
            <a:pPr algn="ctr"/>
            <a:r>
              <a:rPr lang="en-US" sz="3200" spc="-80" dirty="0">
                <a:latin typeface="Graphik Regular" panose="020B0503030202060203" pitchFamily="34" charset="0"/>
              </a:rPr>
              <a:t>CATEGORIES 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45AF5-ACAB-04EC-6423-B293206E4376}"/>
              </a:ext>
            </a:extLst>
          </p:cNvPr>
          <p:cNvSpPr txBox="1"/>
          <p:nvPr/>
        </p:nvSpPr>
        <p:spPr>
          <a:xfrm>
            <a:off x="1909094" y="2691338"/>
            <a:ext cx="19771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spc="-80" dirty="0">
                <a:solidFill>
                  <a:srgbClr val="A100FF"/>
                </a:solidFill>
                <a:latin typeface="Graphik Regular" panose="020B0503030202060203" pitchFamily="34" charset="0"/>
              </a:rPr>
              <a:t>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EE3BDB-B05E-FC72-7C29-D811EB3142E4}"/>
              </a:ext>
            </a:extLst>
          </p:cNvPr>
          <p:cNvSpPr txBox="1"/>
          <p:nvPr/>
        </p:nvSpPr>
        <p:spPr>
          <a:xfrm>
            <a:off x="5221109" y="4878708"/>
            <a:ext cx="32449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spc="-80" dirty="0">
                <a:latin typeface="Graphik Regular" panose="020B0503030202060203" pitchFamily="34" charset="0"/>
              </a:rPr>
              <a:t>REACTIONS TO “ANIMAL” POSTS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724D51-8CB4-B890-9B37-E6CE17E7D62F}"/>
              </a:ext>
            </a:extLst>
          </p:cNvPr>
          <p:cNvSpPr txBox="1"/>
          <p:nvPr/>
        </p:nvSpPr>
        <p:spPr>
          <a:xfrm>
            <a:off x="5387518" y="2691338"/>
            <a:ext cx="29151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spc="-80" dirty="0">
                <a:solidFill>
                  <a:srgbClr val="A100FF"/>
                </a:solidFill>
                <a:latin typeface="Graphik Regular" panose="020B0503030202060203" pitchFamily="34" charset="0"/>
              </a:rPr>
              <a:t>1897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FD51089C-B74E-3909-A7FD-334435E24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676981" y="6480806"/>
            <a:ext cx="2972219" cy="881758"/>
          </a:xfrm>
          <a:prstGeom prst="rect">
            <a:avLst/>
          </a:prstGeom>
        </p:spPr>
      </p:pic>
      <p:pic>
        <p:nvPicPr>
          <p:cNvPr id="27" name="Picture 12">
            <a:extLst>
              <a:ext uri="{FF2B5EF4-FFF2-40B4-BE49-F238E27FC236}">
                <a16:creationId xmlns:a16="http://schemas.microsoft.com/office/drawing/2014/main" id="{738DEBC5-CADA-C2E2-FE9F-0F52FB854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770632" y="6480309"/>
            <a:ext cx="2972219" cy="88175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EC530EA-B2BD-C626-740C-081793242F4B}"/>
              </a:ext>
            </a:extLst>
          </p:cNvPr>
          <p:cNvSpPr txBox="1"/>
          <p:nvPr/>
        </p:nvSpPr>
        <p:spPr>
          <a:xfrm>
            <a:off x="9483432" y="4878708"/>
            <a:ext cx="32449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spc="-80" dirty="0">
                <a:latin typeface="Graphik Regular" panose="020B0503030202060203" pitchFamily="34" charset="0"/>
              </a:rPr>
              <a:t>MONTH WITH MOST POST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EE9C54-C7BF-703C-09D5-82F25A1AA2E3}"/>
              </a:ext>
            </a:extLst>
          </p:cNvPr>
          <p:cNvSpPr txBox="1"/>
          <p:nvPr/>
        </p:nvSpPr>
        <p:spPr>
          <a:xfrm>
            <a:off x="9648307" y="2696183"/>
            <a:ext cx="29151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spc="-80" dirty="0">
                <a:solidFill>
                  <a:srgbClr val="A100FF"/>
                </a:solidFill>
                <a:latin typeface="Graphik Regular" panose="020B0503030202060203" pitchFamily="34" charset="0"/>
              </a:rPr>
              <a:t>JAN.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31BA1A-D782-AA78-879A-EF64375514E1}"/>
              </a:ext>
            </a:extLst>
          </p:cNvPr>
          <p:cNvSpPr txBox="1"/>
          <p:nvPr/>
        </p:nvSpPr>
        <p:spPr>
          <a:xfrm>
            <a:off x="13497909" y="4878708"/>
            <a:ext cx="32449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spc="-80" dirty="0">
                <a:latin typeface="Graphik Regular" panose="020B0503030202060203" pitchFamily="34" charset="0"/>
              </a:rPr>
              <a:t>NUMBER OF</a:t>
            </a:r>
          </a:p>
          <a:p>
            <a:pPr algn="ctr"/>
            <a:r>
              <a:rPr lang="en-US" sz="3200" spc="-80" dirty="0">
                <a:latin typeface="Graphik Regular" panose="020B0503030202060203" pitchFamily="34" charset="0"/>
              </a:rPr>
              <a:t>CONTENT TYPE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7CD18C-EF83-5077-A0F0-9531BB548B81}"/>
              </a:ext>
            </a:extLst>
          </p:cNvPr>
          <p:cNvSpPr txBox="1"/>
          <p:nvPr/>
        </p:nvSpPr>
        <p:spPr>
          <a:xfrm>
            <a:off x="14554200" y="2691338"/>
            <a:ext cx="1219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spc="-80" dirty="0">
                <a:solidFill>
                  <a:srgbClr val="A100FF"/>
                </a:solidFill>
                <a:latin typeface="Graphik Regular" panose="020B0503030202060203" pitchFamily="34" charset="0"/>
              </a:rPr>
              <a:t>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B65846B-F80B-6D37-457D-FFD98EC50C5D}"/>
              </a:ext>
            </a:extLst>
          </p:cNvPr>
          <p:cNvSpPr txBox="1"/>
          <p:nvPr/>
        </p:nvSpPr>
        <p:spPr>
          <a:xfrm>
            <a:off x="6096000" y="1504964"/>
            <a:ext cx="889822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spc="-80" dirty="0">
                <a:latin typeface="Graphik Regular" panose="020B0503030202060203" pitchFamily="34" charset="0"/>
              </a:rPr>
              <a:t>Top 5 most popular Content  Categories </a:t>
            </a:r>
            <a:endParaRPr lang="en-US" sz="3600" dirty="0"/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5C145FD-E753-C786-D33B-AADD887C8E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2952041"/>
              </p:ext>
            </p:extLst>
          </p:nvPr>
        </p:nvGraphicFramePr>
        <p:xfrm>
          <a:off x="3657600" y="2401810"/>
          <a:ext cx="13182600" cy="6475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D3655594-1817-63D6-19A8-F990A48747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755308"/>
              </p:ext>
            </p:extLst>
          </p:nvPr>
        </p:nvGraphicFramePr>
        <p:xfrm>
          <a:off x="3276600" y="1546141"/>
          <a:ext cx="12118782" cy="7246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349</Words>
  <Application>Microsoft Office PowerPoint</Application>
  <PresentationFormat>Custom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Graphik Regular</vt:lpstr>
      <vt:lpstr>Clear Sans Regular Bold</vt:lpstr>
      <vt:lpstr>DM Sans</vt:lpstr>
      <vt:lpstr>Calibri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Test Mens</cp:lastModifiedBy>
  <cp:revision>23</cp:revision>
  <dcterms:created xsi:type="dcterms:W3CDTF">2006-08-16T00:00:00Z</dcterms:created>
  <dcterms:modified xsi:type="dcterms:W3CDTF">2023-12-29T03:54:31Z</dcterms:modified>
  <dc:identifier>DAEhDyfaYKE</dc:identifier>
</cp:coreProperties>
</file>