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D0AB24D-7CB3-4A99-AF4E-76D46B6F3FB4}"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0AB24D-7CB3-4A99-AF4E-76D46B6F3FB4}"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0AB24D-7CB3-4A99-AF4E-76D46B6F3FB4}"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0AB24D-7CB3-4A99-AF4E-76D46B6F3FB4}"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AB24D-7CB3-4A99-AF4E-76D46B6F3FB4}" type="datetimeFigureOut">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0AB24D-7CB3-4A99-AF4E-76D46B6F3FB4}"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0AB24D-7CB3-4A99-AF4E-76D46B6F3FB4}" type="datetimeFigureOut">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0AB24D-7CB3-4A99-AF4E-76D46B6F3FB4}" type="datetimeFigureOut">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AB24D-7CB3-4A99-AF4E-76D46B6F3FB4}" type="datetimeFigureOut">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0AB24D-7CB3-4A99-AF4E-76D46B6F3FB4}"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0AB24D-7CB3-4A99-AF4E-76D46B6F3FB4}" type="datetimeFigureOut">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E44F1-8E8A-4B2E-AC38-8B5C342307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0AB24D-7CB3-4A99-AF4E-76D46B6F3FB4}" type="datetimeFigureOut">
              <a:rPr lang="en-US" smtClean="0"/>
              <a:pPr/>
              <a:t>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E44F1-8E8A-4B2E-AC38-8B5C342307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2057399"/>
          </a:xfrm>
        </p:spPr>
        <p:txBody>
          <a:bodyPr>
            <a:normAutofit/>
          </a:bodyPr>
          <a:lstStyle/>
          <a:p>
            <a:r>
              <a:rPr lang="en-US" b="1" dirty="0"/>
              <a:t>Chapter One</a:t>
            </a:r>
            <a:br>
              <a:rPr lang="en-US" b="1" dirty="0"/>
            </a:br>
            <a:r>
              <a:rPr lang="en-US" b="1" dirty="0"/>
              <a:t>Transaction Processing Concepts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705600"/>
          </a:xfrm>
        </p:spPr>
        <p:txBody>
          <a:bodyPr>
            <a:normAutofit lnSpcReduction="10000"/>
          </a:bodyPr>
          <a:lstStyle/>
          <a:p>
            <a:pPr algn="just"/>
            <a:r>
              <a:rPr lang="en-US" sz="2800" b="1" dirty="0"/>
              <a:t>Partially Committed</a:t>
            </a:r>
            <a:r>
              <a:rPr lang="en-US" sz="2800" dirty="0"/>
              <a:t> − after the execution of final statement.</a:t>
            </a:r>
          </a:p>
          <a:p>
            <a:pPr lvl="1" algn="just"/>
            <a:r>
              <a:rPr lang="en-US" dirty="0"/>
              <a:t>The transaction enters this state after the last statement of the transaction has been executed. </a:t>
            </a:r>
          </a:p>
          <a:p>
            <a:pPr lvl="1" algn="just"/>
            <a:r>
              <a:rPr lang="en-US" dirty="0"/>
              <a:t>This is also an execution phase where last step in the transaction is executed. But data is still not saved to the database.  If you calculate total marks, on final display the total marks step is executed in this state. </a:t>
            </a:r>
          </a:p>
          <a:p>
            <a:pPr lvl="1" algn="just"/>
            <a:r>
              <a:rPr lang="en-US" dirty="0"/>
              <a:t>This is the state of a transaction that successfully executing its last instruction. </a:t>
            </a:r>
          </a:p>
          <a:p>
            <a:pPr lvl="1" algn="just"/>
            <a:r>
              <a:rPr lang="en-US" dirty="0"/>
              <a:t>That means, if an active transaction reaches and executes the </a:t>
            </a:r>
            <a:r>
              <a:rPr lang="en-US" b="1" i="1" dirty="0"/>
              <a:t>COMMIT</a:t>
            </a:r>
            <a:r>
              <a:rPr lang="en-US" dirty="0"/>
              <a:t> statement, then the transaction is said to be in </a:t>
            </a:r>
            <a:r>
              <a:rPr lang="en-US" b="1" i="1" dirty="0"/>
              <a:t>partially committed state.</a:t>
            </a:r>
          </a:p>
          <a:p>
            <a:pPr algn="just"/>
            <a:r>
              <a:rPr lang="en-US" sz="2800" dirty="0">
                <a:solidFill>
                  <a:srgbClr val="0070C0"/>
                </a:solidFill>
              </a:rPr>
              <a:t>From partially committed state, a transaction can go into one of two states, a committed state or a failed state.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algn="just"/>
            <a:r>
              <a:rPr lang="en-US" b="1" dirty="0"/>
              <a:t>Committed</a:t>
            </a:r>
            <a:r>
              <a:rPr lang="en-US" dirty="0"/>
              <a:t> − After successful completion of transaction.</a:t>
            </a:r>
          </a:p>
          <a:p>
            <a:pPr lvl="1" algn="just"/>
            <a:r>
              <a:rPr lang="en-US" dirty="0"/>
              <a:t> At partially committed state the database recovery system will perform certain actions to ensure that a failure at this stage should not cause loss of any updates made by the executing transaction. </a:t>
            </a:r>
          </a:p>
          <a:p>
            <a:pPr lvl="1" algn="just"/>
            <a:r>
              <a:rPr lang="en-US" dirty="0"/>
              <a:t>If the current transaction passed this check, then the transaction reaches committed state.</a:t>
            </a:r>
          </a:p>
          <a:p>
            <a:pPr algn="just"/>
            <a:r>
              <a:rPr lang="en-US" dirty="0">
                <a:solidFill>
                  <a:srgbClr val="0070C0"/>
                </a:solidFill>
              </a:rPr>
              <a:t>From committed state, a transaction can go into terminated state. </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477000"/>
          </a:xfrm>
        </p:spPr>
        <p:txBody>
          <a:bodyPr>
            <a:normAutofit fontScale="92500" lnSpcReduction="10000"/>
          </a:bodyPr>
          <a:lstStyle/>
          <a:p>
            <a:r>
              <a:rPr lang="en-US" b="1" dirty="0"/>
              <a:t>Failed</a:t>
            </a:r>
            <a:r>
              <a:rPr lang="en-US" dirty="0"/>
              <a:t> − If any failure occurs.</a:t>
            </a:r>
          </a:p>
          <a:p>
            <a:pPr lvl="1" algn="just"/>
            <a:r>
              <a:rPr lang="en-US" dirty="0"/>
              <a:t>The transaction goes from partially committed state or active state to failed state when it is discovered that normal execution can no longer proceed or system checks fail. </a:t>
            </a:r>
          </a:p>
          <a:p>
            <a:pPr lvl="1" algn="just"/>
            <a:r>
              <a:rPr lang="en-US" dirty="0"/>
              <a:t>If a transaction cannot proceed to the execution state because of the failure of the system or database, then the transaction is said to be in failed state. </a:t>
            </a:r>
          </a:p>
          <a:p>
            <a:pPr lvl="1" algn="just"/>
            <a:r>
              <a:rPr lang="en-US" dirty="0"/>
              <a:t>While a transaction is in the active state or in the partially committed state, the issues like transaction failure, user aborting the transaction, concurrency control issues, or any other failure, would happen. </a:t>
            </a:r>
          </a:p>
          <a:p>
            <a:pPr lvl="1" algn="just"/>
            <a:r>
              <a:rPr lang="en-US" dirty="0"/>
              <a:t>If any of these issues are raised, then the execution of the transaction can no longer proceed. At this stage a transaction will go into a failed state.</a:t>
            </a:r>
          </a:p>
          <a:p>
            <a:pPr algn="just"/>
            <a:r>
              <a:rPr lang="en-US" dirty="0">
                <a:solidFill>
                  <a:srgbClr val="0070C0"/>
                </a:solidFill>
              </a:rPr>
              <a:t>From failed state, a transaction can go into only aborted state.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553200"/>
          </a:xfrm>
        </p:spPr>
        <p:txBody>
          <a:bodyPr>
            <a:noAutofit/>
          </a:bodyPr>
          <a:lstStyle/>
          <a:p>
            <a:pPr algn="just"/>
            <a:r>
              <a:rPr lang="en-US" sz="2200" b="1" dirty="0"/>
              <a:t>Aborted</a:t>
            </a:r>
            <a:r>
              <a:rPr lang="en-US" sz="2200" dirty="0"/>
              <a:t> − After rolled back to the old consistent state of database.</a:t>
            </a:r>
          </a:p>
          <a:p>
            <a:pPr lvl="1" algn="just"/>
            <a:r>
              <a:rPr lang="en-US" sz="2200" dirty="0"/>
              <a:t>This is the state after the transaction has been rolled back after failure and the database has been restored to its state that was before the transaction began. </a:t>
            </a:r>
          </a:p>
          <a:p>
            <a:pPr lvl="1" algn="just"/>
            <a:r>
              <a:rPr lang="en-US" sz="2200" dirty="0"/>
              <a:t>If a transaction is failed to execute, then the database recovery system will make sure that the database is in its previous consistent state. It brings the database to consistent state by </a:t>
            </a:r>
            <a:r>
              <a:rPr lang="en-US" sz="2200" b="1" i="1" dirty="0"/>
              <a:t>aborting or rolling back </a:t>
            </a:r>
            <a:r>
              <a:rPr lang="en-US" sz="2200" dirty="0"/>
              <a:t>the transaction. </a:t>
            </a:r>
          </a:p>
          <a:p>
            <a:pPr lvl="1" algn="just"/>
            <a:r>
              <a:rPr lang="en-US" sz="2200" dirty="0"/>
              <a:t>If the transaction fails in the middle of the transaction, all the executed transactions are rolled back to it consistent state before executing the transaction. </a:t>
            </a:r>
          </a:p>
          <a:p>
            <a:pPr lvl="1" algn="just"/>
            <a:r>
              <a:rPr lang="en-US" sz="2200" dirty="0"/>
              <a:t>After the failed state, all the changes made by the transaction has to be rolled back and the database has to be restored to its state prior to the start of the transaction. </a:t>
            </a:r>
          </a:p>
          <a:p>
            <a:pPr lvl="1" algn="just"/>
            <a:r>
              <a:rPr lang="en-US" sz="2200" dirty="0"/>
              <a:t>If these actions are completed by the DBMS then the transaction considered to be in aborted state.</a:t>
            </a:r>
          </a:p>
          <a:p>
            <a:pPr algn="just"/>
            <a:r>
              <a:rPr lang="en-US" sz="2200" b="1" dirty="0">
                <a:solidFill>
                  <a:srgbClr val="0070C0"/>
                </a:solidFill>
              </a:rPr>
              <a:t>From aborted state, a transaction can go into terminated state.</a:t>
            </a:r>
            <a:endParaRPr lang="en-US" sz="2200" dirty="0">
              <a:solidFill>
                <a:srgbClr val="0070C0"/>
              </a:solidFill>
            </a:endParaRPr>
          </a:p>
          <a:p>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a:bodyPr>
          <a:lstStyle/>
          <a:p>
            <a:pPr algn="just"/>
            <a:r>
              <a:rPr lang="en-US" sz="2800" b="1" dirty="0"/>
              <a:t>A transaction can end/terminate in three possible ways.</a:t>
            </a:r>
            <a:endParaRPr lang="en-US" sz="2800" dirty="0"/>
          </a:p>
          <a:p>
            <a:pPr lvl="1" algn="just">
              <a:buFont typeface="Wingdings 2" pitchFamily="18" charset="2"/>
              <a:buChar char="?"/>
            </a:pPr>
            <a:r>
              <a:rPr lang="en-US" b="1" dirty="0"/>
              <a:t>Successful Termination:</a:t>
            </a:r>
            <a:r>
              <a:rPr lang="en-US" dirty="0"/>
              <a:t> when a transaction completes the execution of all operations in it and reaches the COMMIT command.</a:t>
            </a:r>
          </a:p>
          <a:p>
            <a:pPr lvl="1" algn="just">
              <a:buFont typeface="Wingdings 2" pitchFamily="18" charset="2"/>
              <a:buChar char="?"/>
            </a:pPr>
            <a:r>
              <a:rPr lang="en-US" b="1" dirty="0"/>
              <a:t>Suicidal Termination:</a:t>
            </a:r>
            <a:r>
              <a:rPr lang="en-US" dirty="0"/>
              <a:t> when the transaction detects an error during its processing and decide to abrupt itself before the end of the transaction and perform a ROLL BACK</a:t>
            </a:r>
          </a:p>
          <a:p>
            <a:pPr lvl="1" algn="just">
              <a:buFont typeface="Wingdings 2" pitchFamily="18" charset="2"/>
              <a:buChar char="?"/>
            </a:pPr>
            <a:r>
              <a:rPr lang="en-US" b="1" dirty="0"/>
              <a:t>Murderous Termination:</a:t>
            </a:r>
            <a:r>
              <a:rPr lang="en-US" dirty="0"/>
              <a:t> When the DBMS or the system force the execution to abort for any reason.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marL="0" indent="0">
              <a:buNone/>
            </a:pPr>
            <a:r>
              <a:rPr lang="en-US" b="1" u="sng" dirty="0"/>
              <a:t>Example:</a:t>
            </a:r>
            <a:endParaRPr lang="en-US" dirty="0"/>
          </a:p>
          <a:p>
            <a:r>
              <a:rPr lang="en-US" dirty="0"/>
              <a:t>Let us assume a transaction T1 that transfers money from account A to account B. </a:t>
            </a:r>
          </a:p>
          <a:p>
            <a:r>
              <a:rPr lang="en-US" dirty="0"/>
              <a:t>Before transaction let:</a:t>
            </a:r>
          </a:p>
          <a:p>
            <a:pPr lvl="1">
              <a:buFont typeface="Wingdings" panose="05000000000000000000" pitchFamily="2" charset="2"/>
              <a:buChar char="§"/>
            </a:pPr>
            <a:r>
              <a:rPr lang="en-US" sz="3200" dirty="0"/>
              <a:t>A = 1000 and B = 1000. </a:t>
            </a:r>
          </a:p>
          <a:p>
            <a:r>
              <a:rPr lang="en-US" dirty="0"/>
              <a:t>The transaction can be represented as follows;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rmAutofit/>
          </a:bodyPr>
          <a:lstStyle/>
          <a:p>
            <a:r>
              <a:rPr lang="en-US" b="1" dirty="0"/>
              <a:t>Transaction T1</a:t>
            </a:r>
            <a:endParaRPr lang="en-US" dirty="0"/>
          </a:p>
          <a:p>
            <a:pPr lvl="2">
              <a:buNone/>
            </a:pPr>
            <a:r>
              <a:rPr lang="en-US" sz="2800" dirty="0"/>
              <a:t>BEGIN TRANSACTION</a:t>
            </a:r>
          </a:p>
          <a:p>
            <a:pPr lvl="3">
              <a:buNone/>
            </a:pPr>
            <a:r>
              <a:rPr lang="en-US" sz="2800" dirty="0"/>
              <a:t>READ(A);</a:t>
            </a:r>
          </a:p>
          <a:p>
            <a:pPr lvl="3">
              <a:buNone/>
            </a:pPr>
            <a:r>
              <a:rPr lang="en-US" sz="2800" dirty="0"/>
              <a:t>A := A - 500;</a:t>
            </a:r>
          </a:p>
          <a:p>
            <a:pPr lvl="3">
              <a:buNone/>
            </a:pPr>
            <a:r>
              <a:rPr lang="en-US" sz="2800" dirty="0"/>
              <a:t>WRITE(A);</a:t>
            </a:r>
          </a:p>
          <a:p>
            <a:pPr lvl="3">
              <a:buNone/>
            </a:pPr>
            <a:r>
              <a:rPr lang="en-US" sz="2800" dirty="0"/>
              <a:t>READ(B);</a:t>
            </a:r>
          </a:p>
          <a:p>
            <a:pPr lvl="3">
              <a:buNone/>
            </a:pPr>
            <a:r>
              <a:rPr lang="en-US" sz="2800" dirty="0"/>
              <a:t>B := B + 500;</a:t>
            </a:r>
          </a:p>
          <a:p>
            <a:pPr lvl="3">
              <a:buNone/>
            </a:pPr>
            <a:r>
              <a:rPr lang="en-US" sz="2800" dirty="0"/>
              <a:t>WRITE(B);</a:t>
            </a:r>
          </a:p>
          <a:p>
            <a:pPr lvl="3">
              <a:buNone/>
            </a:pPr>
            <a:r>
              <a:rPr lang="en-US" sz="2800" dirty="0"/>
              <a:t>COMMIT;</a:t>
            </a:r>
          </a:p>
          <a:p>
            <a:pPr lvl="2">
              <a:buNone/>
            </a:pPr>
            <a:r>
              <a:rPr lang="en-US" sz="2800" dirty="0"/>
              <a:t>END TRANSACTION;</a:t>
            </a:r>
          </a:p>
          <a:p>
            <a:pPr lvl="2">
              <a:buNone/>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47500" lnSpcReduction="20000"/>
          </a:bodyPr>
          <a:lstStyle/>
          <a:p>
            <a:pPr lvl="0" algn="just"/>
            <a:r>
              <a:rPr lang="en-US" sz="3800" b="1" u="sng" dirty="0"/>
              <a:t>ACTIVE</a:t>
            </a:r>
            <a:r>
              <a:rPr lang="en-US" sz="3800" dirty="0"/>
              <a:t> - When the transaction T1 starts, i.e., enters BEGIN TRANSACTION, the transaction in ACTIVE state. From BEGIN TRANSACTION and COMMIT, the transaction is in ACTIVE state only. </a:t>
            </a:r>
          </a:p>
          <a:p>
            <a:pPr lvl="1" algn="just"/>
            <a:r>
              <a:rPr lang="en-US" sz="3800" dirty="0"/>
              <a:t>In ACTIVE state, A = 1000 and B = 1000.</a:t>
            </a:r>
          </a:p>
          <a:p>
            <a:pPr lvl="0" algn="just">
              <a:lnSpc>
                <a:spcPct val="120000"/>
              </a:lnSpc>
            </a:pPr>
            <a:r>
              <a:rPr lang="en-US" sz="3800" b="1" u="sng" dirty="0"/>
              <a:t>PARTIALLY COMMITTED</a:t>
            </a:r>
            <a:r>
              <a:rPr lang="en-US" sz="3800" dirty="0"/>
              <a:t> - If T1 reaches the instruction COMMIT, the transaction goes into PARTIALLY COMMITTED state.</a:t>
            </a:r>
          </a:p>
          <a:p>
            <a:pPr lvl="2" algn="just"/>
            <a:r>
              <a:rPr lang="en-US" sz="3800" dirty="0"/>
              <a:t>In PARTIALLY COMMITTED state, A = 500 and B = 1500;</a:t>
            </a:r>
          </a:p>
          <a:p>
            <a:pPr lvl="0" algn="just"/>
            <a:r>
              <a:rPr lang="en-US" sz="4500" b="1" u="sng" dirty="0"/>
              <a:t>FAILED</a:t>
            </a:r>
            <a:r>
              <a:rPr lang="en-US" sz="4500" dirty="0"/>
              <a:t> – It happens if one of the following occurs;</a:t>
            </a:r>
          </a:p>
          <a:p>
            <a:pPr lvl="1" algn="just"/>
            <a:r>
              <a:rPr lang="en-US" sz="4200" dirty="0"/>
              <a:t>If any failures happen to the transaction in ACTIVE state, then the transaction goes into FAILED state.</a:t>
            </a:r>
          </a:p>
          <a:p>
            <a:pPr lvl="2" algn="just"/>
            <a:r>
              <a:rPr lang="en-US" sz="3400" dirty="0"/>
              <a:t>If the transaction failed before WRITE(A), then A = 1000 and B = 1000. </a:t>
            </a:r>
          </a:p>
          <a:p>
            <a:pPr lvl="2" algn="just"/>
            <a:r>
              <a:rPr lang="en-US" sz="3400" dirty="0"/>
              <a:t>If the transaction failed after WRITE(A), then A = 500 and B = 1000. </a:t>
            </a:r>
          </a:p>
          <a:p>
            <a:pPr lvl="2" algn="just"/>
            <a:r>
              <a:rPr lang="en-US" sz="3400" dirty="0"/>
              <a:t>If the transaction failed before COMMIT and after WRITE(B), then A = 500 and B = 1500.</a:t>
            </a:r>
          </a:p>
          <a:p>
            <a:pPr lvl="1" algn="just"/>
            <a:r>
              <a:rPr lang="en-US" sz="4200" dirty="0"/>
              <a:t>If any failures happen to the transaction in PARTIALLY COMMITTED state then the transaction goes into FAILED state.</a:t>
            </a:r>
          </a:p>
          <a:p>
            <a:pPr lvl="2" algn="just"/>
            <a:r>
              <a:rPr lang="en-US" sz="3400" dirty="0"/>
              <a:t>If the transaction goes into FAILED state from PARTIALLY COMMITTED state, then A = 500 and B = 1500.</a:t>
            </a:r>
          </a:p>
          <a:p>
            <a:pPr lvl="0" algn="just"/>
            <a:r>
              <a:rPr lang="en-US" sz="5100" b="1" u="sng" dirty="0"/>
              <a:t>ABORTED</a:t>
            </a:r>
            <a:r>
              <a:rPr lang="en-US" sz="5100" dirty="0"/>
              <a:t> - The transaction in ABORTED state has to undo the changes made so far. That is the old consistent values of data items A and B are restored.</a:t>
            </a:r>
          </a:p>
          <a:p>
            <a:pPr lvl="1" algn="just"/>
            <a:r>
              <a:rPr lang="en-US" sz="5100" dirty="0"/>
              <a:t>In ABORTED state, A = 1000 and B = 1000. [A and B are rolled back to </a:t>
            </a:r>
            <a:r>
              <a:rPr lang="en-US" sz="5100" b="1" dirty="0"/>
              <a:t>Old consistent state</a:t>
            </a:r>
            <a:r>
              <a:rPr lang="en-US" sz="51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a:bodyPr>
          <a:lstStyle/>
          <a:p>
            <a:pPr lvl="0" algn="just"/>
            <a:r>
              <a:rPr lang="en-US" sz="2400" b="1" u="sng" dirty="0"/>
              <a:t>COMMITTED</a:t>
            </a:r>
            <a:r>
              <a:rPr lang="en-US" sz="2400" dirty="0"/>
              <a:t> - If the transaction executes COMMIT successfully, that is, if it successfully writes the new value of A and B into log file or stable storage, then the transaction is said to be in COMMITTED state.</a:t>
            </a:r>
          </a:p>
          <a:p>
            <a:pPr lvl="1" algn="just"/>
            <a:r>
              <a:rPr lang="en-US" sz="2400" dirty="0"/>
              <a:t>In COMMITTED state, A = 500 and B = 1500. [</a:t>
            </a:r>
            <a:r>
              <a:rPr lang="en-US" sz="2400" b="1" dirty="0"/>
              <a:t>New consistent state</a:t>
            </a:r>
            <a:r>
              <a:rPr lang="en-US" sz="2400" dirty="0"/>
              <a:t>]</a:t>
            </a:r>
          </a:p>
          <a:p>
            <a:pPr algn="just"/>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Autofit/>
          </a:bodyPr>
          <a:lstStyle/>
          <a:p>
            <a:r>
              <a:rPr lang="en-US" sz="3200" b="1" dirty="0"/>
              <a:t>Properties of Transactions</a:t>
            </a:r>
            <a:endParaRPr lang="en-US" sz="3200" dirty="0"/>
          </a:p>
        </p:txBody>
      </p:sp>
      <p:sp>
        <p:nvSpPr>
          <p:cNvPr id="3" name="Content Placeholder 2"/>
          <p:cNvSpPr>
            <a:spLocks noGrp="1"/>
          </p:cNvSpPr>
          <p:nvPr>
            <p:ph idx="1"/>
          </p:nvPr>
        </p:nvSpPr>
        <p:spPr>
          <a:xfrm>
            <a:off x="228600" y="762000"/>
            <a:ext cx="8686800" cy="5715000"/>
          </a:xfrm>
        </p:spPr>
        <p:txBody>
          <a:bodyPr>
            <a:normAutofit/>
          </a:bodyPr>
          <a:lstStyle/>
          <a:p>
            <a:pPr algn="just"/>
            <a:r>
              <a:rPr lang="en-US" dirty="0"/>
              <a:t>Every transaction, for whatever purpose it is being used, has the following four properties:</a:t>
            </a:r>
          </a:p>
          <a:p>
            <a:pPr lvl="1" algn="just">
              <a:buFont typeface="Wingdings" panose="05000000000000000000" pitchFamily="2" charset="2"/>
              <a:buChar char=""/>
            </a:pPr>
            <a:r>
              <a:rPr lang="en-US" sz="3200" dirty="0"/>
              <a:t>Atomicity, </a:t>
            </a:r>
          </a:p>
          <a:p>
            <a:pPr lvl="1" algn="just">
              <a:buFont typeface="Wingdings" panose="05000000000000000000" pitchFamily="2" charset="2"/>
              <a:buChar char=""/>
            </a:pPr>
            <a:r>
              <a:rPr lang="en-US" sz="3200" dirty="0"/>
              <a:t>Consistency, </a:t>
            </a:r>
          </a:p>
          <a:p>
            <a:pPr lvl="1" algn="just">
              <a:buFont typeface="Wingdings" panose="05000000000000000000" pitchFamily="2" charset="2"/>
              <a:buChar char=""/>
            </a:pPr>
            <a:r>
              <a:rPr lang="en-US" sz="3200" dirty="0"/>
              <a:t>Isolation, </a:t>
            </a:r>
          </a:p>
          <a:p>
            <a:pPr lvl="1" algn="just">
              <a:buFont typeface="Wingdings" panose="05000000000000000000" pitchFamily="2" charset="2"/>
              <a:buChar char=""/>
            </a:pPr>
            <a:r>
              <a:rPr lang="en-US" sz="3200" dirty="0"/>
              <a:t>Durability</a:t>
            </a:r>
          </a:p>
          <a:p>
            <a:pPr algn="just"/>
            <a:r>
              <a:rPr lang="en-US" dirty="0"/>
              <a:t>Taking the initial letters of these four properties collectively it is called the </a:t>
            </a:r>
            <a:r>
              <a:rPr lang="en-US" b="1" dirty="0"/>
              <a:t>ACID Properties</a:t>
            </a:r>
            <a:r>
              <a:rPr lang="en-US" dirty="0"/>
              <a:t>. </a:t>
            </a:r>
          </a:p>
          <a:p>
            <a:pPr algn="just"/>
            <a:r>
              <a:rPr lang="en-US" dirty="0"/>
              <a:t>Any transaction must maintain the </a:t>
            </a:r>
            <a:r>
              <a:rPr lang="en-US" b="1" i="1" dirty="0"/>
              <a:t>ACID</a:t>
            </a:r>
            <a:r>
              <a:rPr lang="en-US" dirty="0"/>
              <a:t> properties.</a:t>
            </a:r>
          </a:p>
          <a:p>
            <a:pPr algn="just"/>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563562"/>
          </a:xfrm>
        </p:spPr>
        <p:txBody>
          <a:bodyPr>
            <a:normAutofit fontScale="90000"/>
          </a:bodyPr>
          <a:lstStyle/>
          <a:p>
            <a:r>
              <a:rPr lang="en-US" b="1" dirty="0"/>
              <a:t>Introduction</a:t>
            </a:r>
            <a:endParaRPr lang="en-US" dirty="0"/>
          </a:p>
        </p:txBody>
      </p:sp>
      <p:sp>
        <p:nvSpPr>
          <p:cNvPr id="3" name="Content Placeholder 2"/>
          <p:cNvSpPr>
            <a:spLocks noGrp="1"/>
          </p:cNvSpPr>
          <p:nvPr>
            <p:ph idx="1"/>
          </p:nvPr>
        </p:nvSpPr>
        <p:spPr>
          <a:xfrm>
            <a:off x="152400" y="838200"/>
            <a:ext cx="8839200" cy="5791200"/>
          </a:xfrm>
        </p:spPr>
        <p:txBody>
          <a:bodyPr/>
          <a:lstStyle/>
          <a:p>
            <a:pPr algn="just"/>
            <a:r>
              <a:rPr lang="en-US" dirty="0"/>
              <a:t>This chapter discusses the various aspects of transaction processing. </a:t>
            </a:r>
          </a:p>
          <a:p>
            <a:pPr algn="just"/>
            <a:r>
              <a:rPr lang="en-US" dirty="0"/>
              <a:t>It also studies the low-level tasks included in a transaction, the transaction states and properties of a transaction. </a:t>
            </a:r>
          </a:p>
          <a:p>
            <a:pPr algn="just"/>
            <a:r>
              <a:rPr lang="en-US" dirty="0"/>
              <a:t>In the last portion, it will look over schedules and serializability of schedules.</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477000"/>
          </a:xfrm>
        </p:spPr>
        <p:txBody>
          <a:bodyPr>
            <a:normAutofit/>
          </a:bodyPr>
          <a:lstStyle/>
          <a:p>
            <a:pPr algn="just"/>
            <a:r>
              <a:rPr lang="en-US" b="1" dirty="0"/>
              <a:t>Atomicity</a:t>
            </a:r>
            <a:r>
              <a:rPr lang="en-US" dirty="0"/>
              <a:t> − This property states that a transaction is an atomic unit of processing, that is, either it is performed in </a:t>
            </a:r>
            <a:r>
              <a:rPr lang="en-US" b="1" dirty="0"/>
              <a:t>its entirety or not performed at all</a:t>
            </a:r>
            <a:r>
              <a:rPr lang="en-US" dirty="0"/>
              <a:t>. </a:t>
            </a:r>
          </a:p>
          <a:p>
            <a:pPr lvl="1" algn="just"/>
            <a:r>
              <a:rPr lang="en-US" dirty="0"/>
              <a:t>No partial update should exist. </a:t>
            </a:r>
          </a:p>
          <a:p>
            <a:pPr lvl="1" algn="just"/>
            <a:r>
              <a:rPr lang="en-US" dirty="0"/>
              <a:t>This property states that each transaction must be considered as a single unit. </a:t>
            </a:r>
          </a:p>
          <a:p>
            <a:pPr lvl="1" algn="just"/>
            <a:r>
              <a:rPr lang="en-US" dirty="0"/>
              <a:t>No transaction in the database is left half completed. </a:t>
            </a:r>
          </a:p>
          <a:p>
            <a:pPr lvl="1" algn="just"/>
            <a:r>
              <a:rPr lang="en-US" dirty="0"/>
              <a:t>Database should be in a state either before the transaction execution or after the transaction execution. It should not be in a state ‘executing’.</a:t>
            </a:r>
          </a:p>
          <a:p>
            <a:pPr lvl="1"/>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lnSpcReduction="10000"/>
          </a:bodyPr>
          <a:lstStyle/>
          <a:p>
            <a:pPr algn="just"/>
            <a:r>
              <a:rPr lang="en-US" sz="2800" b="1" dirty="0"/>
              <a:t>Consistency</a:t>
            </a:r>
            <a:r>
              <a:rPr lang="en-US" sz="2800" dirty="0"/>
              <a:t> − A transaction should take the database from one consistent state to another consistent state. It should not adversely affect any data item in the database. Any transaction should not inject any incorrect or unwanted data into the database. it should maintain the consistency of the database. </a:t>
            </a:r>
          </a:p>
          <a:p>
            <a:pPr algn="just"/>
            <a:r>
              <a:rPr lang="en-US" sz="2800" b="1" dirty="0"/>
              <a:t>Isolation</a:t>
            </a:r>
            <a:r>
              <a:rPr lang="en-US" sz="2800" dirty="0"/>
              <a:t> − A transaction should be executed as if it is the only one in the system. </a:t>
            </a:r>
          </a:p>
          <a:p>
            <a:pPr lvl="1" algn="just"/>
            <a:r>
              <a:rPr lang="en-US" sz="2400" dirty="0"/>
              <a:t>There should not be any interference from the other concurrent transactions that are simultaneously running. </a:t>
            </a:r>
          </a:p>
          <a:p>
            <a:pPr lvl="1" algn="just"/>
            <a:r>
              <a:rPr lang="en-US" sz="2400" dirty="0"/>
              <a:t>If there are multiple transactions executing simultaneously, then all the transaction should be processed as if they are single transaction. </a:t>
            </a:r>
          </a:p>
          <a:p>
            <a:pPr lvl="1" algn="just"/>
            <a:r>
              <a:rPr lang="en-US" sz="2400" dirty="0"/>
              <a:t>But individual transaction in it should not alter or affect the other transaction. That means each transaction should be executed as if they are independent. </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lnSpcReduction="10000"/>
          </a:bodyPr>
          <a:lstStyle/>
          <a:p>
            <a:pPr algn="just"/>
            <a:r>
              <a:rPr lang="en-US" b="1" dirty="0"/>
              <a:t>Durability</a:t>
            </a:r>
            <a:r>
              <a:rPr lang="en-US" dirty="0"/>
              <a:t> − If a committed transaction brings about a change, that change should be durable in the database and not lost in case of any failure.</a:t>
            </a:r>
          </a:p>
          <a:p>
            <a:pPr lvl="1" algn="just"/>
            <a:r>
              <a:rPr lang="en-US" sz="3200" dirty="0"/>
              <a:t>The database should be strong enough to handle any system failure. </a:t>
            </a:r>
          </a:p>
          <a:p>
            <a:pPr lvl="1" algn="just"/>
            <a:r>
              <a:rPr lang="en-US" sz="3200" dirty="0"/>
              <a:t>It should not be working for single transaction alone. It should be able to handle multiple transactions too. </a:t>
            </a:r>
          </a:p>
          <a:p>
            <a:pPr lvl="1" algn="just"/>
            <a:r>
              <a:rPr lang="en-US" sz="3200" dirty="0"/>
              <a:t>If there is any set of insert /update, then it should be able to handle and commit to the database. </a:t>
            </a:r>
          </a:p>
          <a:p>
            <a:pPr lvl="1" algn="just"/>
            <a:r>
              <a:rPr lang="en-US" sz="3200" dirty="0"/>
              <a:t>If there is any failure, the database should be able to recover it to the consistent state. </a:t>
            </a:r>
          </a:p>
          <a:p>
            <a:pPr algn="just">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lstStyle/>
          <a:p>
            <a:pPr algn="just"/>
            <a:r>
              <a:rPr lang="en-US" b="1" dirty="0"/>
              <a:t>Database users Environment</a:t>
            </a:r>
          </a:p>
          <a:p>
            <a:pPr algn="just"/>
            <a:r>
              <a:rPr lang="en-US" dirty="0"/>
              <a:t>A DBMS can support many different types of databases. </a:t>
            </a:r>
          </a:p>
          <a:p>
            <a:pPr algn="just"/>
            <a:r>
              <a:rPr lang="en-US" dirty="0"/>
              <a:t>Databases can be classified according to:</a:t>
            </a:r>
          </a:p>
          <a:p>
            <a:pPr lvl="1" algn="just"/>
            <a:r>
              <a:rPr lang="en-US" dirty="0"/>
              <a:t>The number of users, </a:t>
            </a:r>
          </a:p>
          <a:p>
            <a:pPr lvl="1" algn="just"/>
            <a:r>
              <a:rPr lang="en-US" dirty="0"/>
              <a:t>The database location, and </a:t>
            </a:r>
          </a:p>
          <a:p>
            <a:pPr lvl="1" algn="just"/>
            <a:r>
              <a:rPr lang="en-US" dirty="0"/>
              <a:t>The expected type and extent of use. </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fontScale="85000" lnSpcReduction="10000"/>
          </a:bodyPr>
          <a:lstStyle/>
          <a:p>
            <a:pPr algn="just"/>
            <a:r>
              <a:rPr lang="en-US" dirty="0"/>
              <a:t>Based on the number of users the database is classified as a single-user or multiuser. </a:t>
            </a:r>
          </a:p>
          <a:p>
            <a:pPr algn="just"/>
            <a:r>
              <a:rPr lang="en-US" b="1" dirty="0"/>
              <a:t>SINGLE-USER DBMS</a:t>
            </a:r>
            <a:endParaRPr lang="en-US" dirty="0"/>
          </a:p>
          <a:p>
            <a:pPr lvl="1" algn="just">
              <a:buFont typeface="Webdings" panose="05030102010509060703" pitchFamily="18" charset="2"/>
              <a:buChar char="ÿ"/>
            </a:pPr>
            <a:r>
              <a:rPr lang="en-US" dirty="0"/>
              <a:t>A single-user can access the database at one point of time. </a:t>
            </a:r>
          </a:p>
          <a:p>
            <a:pPr lvl="1" algn="just">
              <a:buFont typeface="Webdings" panose="05030102010509060703" pitchFamily="18" charset="2"/>
              <a:buChar char="ÿ"/>
            </a:pPr>
            <a:r>
              <a:rPr lang="en-US" dirty="0"/>
              <a:t>If user A is using the database user B or C must wait until user A is through. </a:t>
            </a:r>
          </a:p>
          <a:p>
            <a:pPr lvl="1" algn="just">
              <a:buFont typeface="Webdings" panose="05030102010509060703" pitchFamily="18" charset="2"/>
              <a:buChar char="ÿ"/>
            </a:pPr>
            <a:r>
              <a:rPr lang="en-US" dirty="0"/>
              <a:t>These types of systems are optimized for a personal desktop experience, not for multiple users of the system at the same time.</a:t>
            </a:r>
          </a:p>
          <a:p>
            <a:pPr lvl="2" algn="just">
              <a:buFont typeface="Wingdings" panose="05000000000000000000" pitchFamily="2" charset="2"/>
              <a:buChar char="§"/>
            </a:pPr>
            <a:r>
              <a:rPr lang="en-US" dirty="0"/>
              <a:t>All the resources are always available for the user to work.</a:t>
            </a:r>
          </a:p>
          <a:p>
            <a:pPr lvl="2" algn="just">
              <a:buFont typeface="Wingdings" panose="05000000000000000000" pitchFamily="2" charset="2"/>
              <a:buChar char="§"/>
            </a:pPr>
            <a:r>
              <a:rPr lang="en-US" dirty="0"/>
              <a:t>The architecture implemented is both One or Two tier.</a:t>
            </a:r>
          </a:p>
          <a:p>
            <a:pPr lvl="2" algn="just">
              <a:buFont typeface="Wingdings" panose="05000000000000000000" pitchFamily="2" charset="2"/>
              <a:buChar char="§"/>
            </a:pPr>
            <a:r>
              <a:rPr lang="en-US" dirty="0"/>
              <a:t>Both the application and physical layer are operated by user.</a:t>
            </a:r>
          </a:p>
          <a:p>
            <a:pPr lvl="2" algn="just">
              <a:buFont typeface="Wingdings" panose="05000000000000000000" pitchFamily="2" charset="2"/>
              <a:buChar char="§"/>
            </a:pPr>
            <a:r>
              <a:rPr lang="en-US" dirty="0"/>
              <a:t>For Ex: Standalone Personal Computers, Microsoft Access, etc. </a:t>
            </a:r>
          </a:p>
          <a:p>
            <a:pPr lvl="1" algn="just">
              <a:buFont typeface="Webdings" panose="05030102010509060703" pitchFamily="18" charset="2"/>
              <a:buChar char="ÿ"/>
            </a:pPr>
            <a:r>
              <a:rPr lang="en-US" dirty="0"/>
              <a:t>In a single-user environment, the workspace repository resides on the local machine, and can be accessed by the owner of the machine only. </a:t>
            </a:r>
          </a:p>
          <a:p>
            <a:pPr lvl="1" algn="just">
              <a:buFont typeface="Webdings" panose="05030102010509060703" pitchFamily="18" charset="2"/>
              <a:buChar char="ÿ"/>
            </a:pPr>
            <a:r>
              <a:rPr lang="en-US" dirty="0"/>
              <a:t>Limited facilities exist for sharing work with other users.</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Autofit/>
          </a:bodyPr>
          <a:lstStyle/>
          <a:p>
            <a:r>
              <a:rPr lang="en-US" sz="2000" b="1" dirty="0"/>
              <a:t>MULTI USER DBMS</a:t>
            </a:r>
            <a:endParaRPr lang="en-US" sz="2000" dirty="0"/>
          </a:p>
          <a:p>
            <a:pPr lvl="1" algn="just"/>
            <a:r>
              <a:rPr lang="en-US" sz="2000" dirty="0"/>
              <a:t>Multi user DBMS are the systems that support two or more simultaneous users. </a:t>
            </a:r>
          </a:p>
          <a:p>
            <a:pPr lvl="1" algn="just"/>
            <a:r>
              <a:rPr lang="en-US" sz="2000" dirty="0"/>
              <a:t>These type of database are familiar in an enterprise database and workgroup database environment. All mainframes and minicomputers are multi-user systems, but most personal computers and workstations are not.</a:t>
            </a:r>
          </a:p>
          <a:p>
            <a:pPr lvl="1" algn="just"/>
            <a:r>
              <a:rPr lang="en-US" sz="2000" dirty="0"/>
              <a:t>A multiuser database may exist on a single machine, or it may be distributed and exist on multiple computers. </a:t>
            </a:r>
          </a:p>
          <a:p>
            <a:pPr lvl="1" algn="just"/>
            <a:r>
              <a:rPr lang="en-US" sz="2000" dirty="0"/>
              <a:t>Multiuser databases are accessible from multiple computers simultaneously.</a:t>
            </a:r>
          </a:p>
          <a:p>
            <a:pPr lvl="1" algn="just"/>
            <a:r>
              <a:rPr lang="en-US" sz="2000" dirty="0"/>
              <a:t>Many people can be working together to update information at the same time. </a:t>
            </a:r>
          </a:p>
          <a:p>
            <a:pPr lvl="1" algn="just"/>
            <a:r>
              <a:rPr lang="en-US" sz="2000" dirty="0"/>
              <a:t>All employees have access to the most up-to-date information all of the time. </a:t>
            </a:r>
          </a:p>
          <a:p>
            <a:pPr lvl="1" algn="just"/>
            <a:r>
              <a:rPr lang="en-US" sz="2000" dirty="0"/>
              <a:t>Customers have instant access to their personal information held by companies. </a:t>
            </a:r>
          </a:p>
          <a:p>
            <a:pPr algn="just"/>
            <a:r>
              <a:rPr lang="en-US" sz="2000" dirty="0"/>
              <a:t>In a multiuser environment, the workspace repository resides on a database server, and can be accessed by any user with appropriate database privileges.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t>Schedules and Recoverability</a:t>
            </a:r>
            <a:endParaRPr lang="en-US" sz="3600" dirty="0"/>
          </a:p>
        </p:txBody>
      </p:sp>
      <p:sp>
        <p:nvSpPr>
          <p:cNvPr id="3" name="Content Placeholder 2"/>
          <p:cNvSpPr>
            <a:spLocks noGrp="1"/>
          </p:cNvSpPr>
          <p:nvPr>
            <p:ph idx="1"/>
          </p:nvPr>
        </p:nvSpPr>
        <p:spPr>
          <a:xfrm>
            <a:off x="457200" y="1219200"/>
            <a:ext cx="8534400" cy="5410200"/>
          </a:xfrm>
        </p:spPr>
        <p:txBody>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2238"/>
            <a:ext cx="8382000" cy="334962"/>
          </a:xfrm>
        </p:spPr>
        <p:txBody>
          <a:bodyPr>
            <a:noAutofit/>
          </a:bodyPr>
          <a:lstStyle/>
          <a:p>
            <a:r>
              <a:rPr lang="en-US" sz="3200" b="1" dirty="0">
                <a:cs typeface="Times New Roman" panose="02020603050405020304" pitchFamily="18" charset="0"/>
              </a:rPr>
              <a:t>Transaction and System Concepts</a:t>
            </a:r>
            <a:endParaRPr lang="en-US" sz="3200" dirty="0">
              <a:cs typeface="Times New Roman" panose="02020603050405020304" pitchFamily="18" charset="0"/>
            </a:endParaRPr>
          </a:p>
        </p:txBody>
      </p:sp>
      <p:sp>
        <p:nvSpPr>
          <p:cNvPr id="3" name="Content Placeholder 2"/>
          <p:cNvSpPr>
            <a:spLocks noGrp="1"/>
          </p:cNvSpPr>
          <p:nvPr>
            <p:ph idx="1"/>
          </p:nvPr>
        </p:nvSpPr>
        <p:spPr>
          <a:xfrm>
            <a:off x="76200" y="457200"/>
            <a:ext cx="8915400" cy="6324600"/>
          </a:xfrm>
        </p:spPr>
        <p:txBody>
          <a:bodyPr>
            <a:normAutofit fontScale="25000" lnSpcReduction="20000"/>
          </a:bodyPr>
          <a:lstStyle/>
          <a:p>
            <a:pPr algn="just"/>
            <a:r>
              <a:rPr lang="en-US" sz="9600" dirty="0"/>
              <a:t>A </a:t>
            </a:r>
            <a:r>
              <a:rPr lang="en-US" sz="9600" b="1" dirty="0"/>
              <a:t>transaction</a:t>
            </a:r>
            <a:r>
              <a:rPr lang="en-US" sz="9600" dirty="0"/>
              <a:t> is an event which occurs on the database. </a:t>
            </a:r>
          </a:p>
          <a:p>
            <a:pPr algn="just"/>
            <a:r>
              <a:rPr lang="en-US" sz="9600" dirty="0"/>
              <a:t>A transaction is a mechanism for applying the desired modifications/operations to a database. </a:t>
            </a:r>
          </a:p>
          <a:p>
            <a:r>
              <a:rPr lang="en-US" sz="9600" dirty="0"/>
              <a:t>Transaction is an action, or series of actions, carried out by a single user or application program, which accesses or changes contents of database. (i.e. Logical unit of work on the database.) </a:t>
            </a:r>
          </a:p>
          <a:p>
            <a:pPr algn="just"/>
            <a:r>
              <a:rPr lang="en-US" sz="9600" dirty="0"/>
              <a:t>Generally, a transaction </a:t>
            </a:r>
            <a:r>
              <a:rPr lang="en-US" sz="9600" b="1" dirty="0"/>
              <a:t>reads</a:t>
            </a:r>
            <a:r>
              <a:rPr lang="en-US" sz="9600" dirty="0"/>
              <a:t> a value from the database or </a:t>
            </a:r>
            <a:r>
              <a:rPr lang="en-US" sz="9600" b="1" dirty="0"/>
              <a:t>writes</a:t>
            </a:r>
            <a:r>
              <a:rPr lang="en-US" sz="9600" dirty="0"/>
              <a:t> a value to the database. </a:t>
            </a:r>
          </a:p>
          <a:p>
            <a:pPr algn="just"/>
            <a:r>
              <a:rPr lang="en-US" sz="9600" dirty="0"/>
              <a:t>Although a transaction can both read and write on the database, there are some fundamental differences between these two classes of operations.</a:t>
            </a:r>
          </a:p>
          <a:p>
            <a:pPr algn="just"/>
            <a:r>
              <a:rPr lang="en-US" sz="9600" dirty="0"/>
              <a:t>A transaction involving only data retrieval without any data update is called </a:t>
            </a:r>
            <a:r>
              <a:rPr lang="en-US" sz="9600" b="1" i="1" dirty="0"/>
              <a:t>read-only transaction</a:t>
            </a:r>
            <a:r>
              <a:rPr lang="en-US" sz="9600" dirty="0"/>
              <a:t>. </a:t>
            </a:r>
            <a:r>
              <a:rPr lang="en-US" sz="9600" b="1" dirty="0"/>
              <a:t>A read operation</a:t>
            </a:r>
            <a:r>
              <a:rPr lang="en-US" sz="9600" dirty="0"/>
              <a:t> does not change the image of the database in any way. </a:t>
            </a:r>
          </a:p>
          <a:p>
            <a:pPr algn="just"/>
            <a:r>
              <a:rPr lang="en-US" sz="9600" dirty="0"/>
              <a:t>But </a:t>
            </a:r>
            <a:r>
              <a:rPr lang="en-US" sz="9600" b="1" dirty="0"/>
              <a:t>a write operation</a:t>
            </a:r>
            <a:r>
              <a:rPr lang="en-US" sz="9600" dirty="0"/>
              <a:t>, whether performed without the intention or intention of inserting, updating or deleting data from the database, changes the image of the database. </a:t>
            </a:r>
          </a:p>
          <a:p>
            <a:pPr algn="just"/>
            <a:r>
              <a:rPr lang="en-US" sz="9600" dirty="0"/>
              <a:t>That is, these transactions bring the database from old image to new image.</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77500" lnSpcReduction="20000"/>
          </a:bodyPr>
          <a:lstStyle/>
          <a:p>
            <a:pPr algn="just"/>
            <a:r>
              <a:rPr lang="en-US" sz="3400" dirty="0"/>
              <a:t>Database transaction is a collection of SQL queries which forms a logical one task. </a:t>
            </a:r>
          </a:p>
          <a:p>
            <a:pPr algn="just"/>
            <a:r>
              <a:rPr lang="en-US" sz="3400" dirty="0"/>
              <a:t>For a transaction to be completed successfully all SQL queries have to run successfully. </a:t>
            </a:r>
          </a:p>
          <a:p>
            <a:pPr algn="just"/>
            <a:r>
              <a:rPr lang="en-US" sz="3400" dirty="0"/>
              <a:t>It is an atomic process that is either performed into completion entirely or is not performed at all. </a:t>
            </a:r>
          </a:p>
          <a:p>
            <a:pPr algn="just"/>
            <a:r>
              <a:rPr lang="en-US" sz="3400" dirty="0"/>
              <a:t>Database transaction executes either </a:t>
            </a:r>
            <a:r>
              <a:rPr lang="en-US" sz="3400" b="1" dirty="0"/>
              <a:t>all or none,</a:t>
            </a:r>
            <a:r>
              <a:rPr lang="en-US" sz="3400" dirty="0"/>
              <a:t> so for example if your database transaction contains 4 SQL queries and one of them fails then change made by other 3 queries should be rolled back.</a:t>
            </a:r>
          </a:p>
          <a:p>
            <a:pPr algn="just"/>
            <a:r>
              <a:rPr lang="en-US" sz="3400" dirty="0"/>
              <a:t>This way your database always remains consistent. </a:t>
            </a:r>
          </a:p>
          <a:p>
            <a:pPr algn="just"/>
            <a:r>
              <a:rPr lang="en-US" sz="3400" dirty="0"/>
              <a:t>The transaction is implemented in the database using SQL keyword transaction, </a:t>
            </a:r>
            <a:r>
              <a:rPr lang="en-US" sz="3400" b="1" dirty="0"/>
              <a:t>commit, and rollback</a:t>
            </a:r>
            <a:r>
              <a:rPr lang="en-US" sz="3400" dirty="0"/>
              <a:t>.</a:t>
            </a:r>
          </a:p>
          <a:p>
            <a:pPr lvl="1" algn="just"/>
            <a:r>
              <a:rPr lang="en-US" sz="3600" b="1" dirty="0"/>
              <a:t>Commit -</a:t>
            </a:r>
            <a:r>
              <a:rPr lang="en-US" sz="3600" dirty="0"/>
              <a:t> writes the changes made by transaction into database </a:t>
            </a:r>
          </a:p>
          <a:p>
            <a:pPr lvl="1" algn="just"/>
            <a:r>
              <a:rPr lang="en-US" sz="3600" b="1" dirty="0"/>
              <a:t>Rollback - </a:t>
            </a:r>
            <a:r>
              <a:rPr lang="en-US" sz="3600" dirty="0"/>
              <a:t>removes temporary changes logged in transaction log by database transaction.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pPr algn="just"/>
            <a:r>
              <a:rPr lang="en-US" sz="2800" dirty="0"/>
              <a:t>On database transactions, each high-level operation (</a:t>
            </a:r>
            <a:r>
              <a:rPr lang="en-US" sz="2800" b="1" dirty="0"/>
              <a:t>read () </a:t>
            </a:r>
            <a:r>
              <a:rPr lang="en-US" sz="2800" dirty="0"/>
              <a:t>or</a:t>
            </a:r>
            <a:r>
              <a:rPr lang="en-US" sz="2800" b="1" dirty="0"/>
              <a:t> write ()</a:t>
            </a:r>
            <a:r>
              <a:rPr lang="en-US" sz="2800" dirty="0"/>
              <a:t>) can be divided into a number of low level tasks or operations. </a:t>
            </a:r>
          </a:p>
          <a:p>
            <a:pPr algn="just"/>
            <a:r>
              <a:rPr lang="en-US" sz="2800" dirty="0"/>
              <a:t>For example, a data update operation can be divided into three tasks −</a:t>
            </a:r>
          </a:p>
          <a:p>
            <a:pPr lvl="1" algn="just"/>
            <a:r>
              <a:rPr lang="en-US" b="1" dirty="0" err="1"/>
              <a:t>read_item</a:t>
            </a:r>
            <a:r>
              <a:rPr lang="en-US" b="1" dirty="0"/>
              <a:t>()</a:t>
            </a:r>
            <a:r>
              <a:rPr lang="en-US" dirty="0"/>
              <a:t> − reads data item from storage to main memory. Which includes getting the disk block location too.</a:t>
            </a:r>
          </a:p>
          <a:p>
            <a:pPr lvl="1" algn="just"/>
            <a:r>
              <a:rPr lang="en-US" b="1" dirty="0" err="1"/>
              <a:t>modify_item</a:t>
            </a:r>
            <a:r>
              <a:rPr lang="en-US" b="1" dirty="0"/>
              <a:t>()</a:t>
            </a:r>
            <a:r>
              <a:rPr lang="en-US" dirty="0"/>
              <a:t> − change value of item in the main memory. Manipulate the data and switch the old value with new value on buffer.</a:t>
            </a:r>
          </a:p>
          <a:p>
            <a:pPr lvl="1" algn="just"/>
            <a:r>
              <a:rPr lang="en-US" b="1" dirty="0"/>
              <a:t>write_item()</a:t>
            </a:r>
            <a:r>
              <a:rPr lang="en-US" dirty="0"/>
              <a:t> − write the modified value from main memory to storage.</a:t>
            </a:r>
          </a:p>
          <a:p>
            <a:pPr algn="just"/>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487362"/>
          </a:xfrm>
        </p:spPr>
        <p:txBody>
          <a:bodyPr>
            <a:noAutofit/>
          </a:bodyPr>
          <a:lstStyle/>
          <a:p>
            <a:r>
              <a:rPr lang="en-US" sz="3200" b="1" dirty="0"/>
              <a:t>Why transaction is required in database</a:t>
            </a:r>
            <a:endParaRPr lang="en-US" sz="3600" dirty="0"/>
          </a:p>
        </p:txBody>
      </p:sp>
      <p:sp>
        <p:nvSpPr>
          <p:cNvPr id="3" name="Content Placeholder 2"/>
          <p:cNvSpPr>
            <a:spLocks noGrp="1"/>
          </p:cNvSpPr>
          <p:nvPr>
            <p:ph idx="1"/>
          </p:nvPr>
        </p:nvSpPr>
        <p:spPr>
          <a:xfrm>
            <a:off x="76200" y="685800"/>
            <a:ext cx="8915400" cy="6019800"/>
          </a:xfrm>
        </p:spPr>
        <p:txBody>
          <a:bodyPr>
            <a:normAutofit/>
          </a:bodyPr>
          <a:lstStyle/>
          <a:p>
            <a:pPr algn="just"/>
            <a:r>
              <a:rPr lang="en-US" sz="2800" dirty="0"/>
              <a:t>Your database records need to exist in a consistent state. </a:t>
            </a:r>
          </a:p>
          <a:p>
            <a:pPr algn="just"/>
            <a:r>
              <a:rPr lang="en-US" sz="2800" dirty="0"/>
              <a:t>After an operation, the database records should move from </a:t>
            </a:r>
            <a:r>
              <a:rPr lang="en-US" sz="2800" b="1" dirty="0"/>
              <a:t>one consistent state </a:t>
            </a:r>
            <a:r>
              <a:rPr lang="en-US" sz="2800" dirty="0"/>
              <a:t>to</a:t>
            </a:r>
            <a:r>
              <a:rPr lang="en-US" sz="2800" b="1" dirty="0"/>
              <a:t> another consistent state. </a:t>
            </a:r>
            <a:r>
              <a:rPr lang="en-US" sz="2800" dirty="0"/>
              <a:t>That is why we need a transaction.</a:t>
            </a:r>
          </a:p>
          <a:p>
            <a:pPr algn="just"/>
            <a:r>
              <a:rPr lang="en-US" sz="2800" dirty="0"/>
              <a:t>The database is used to store data required by real life application e.g. Banking, Healthcare, Finance etc. </a:t>
            </a:r>
          </a:p>
          <a:p>
            <a:pPr algn="just"/>
            <a:r>
              <a:rPr lang="en-US" sz="2800" dirty="0"/>
              <a:t>All your money stored in banks is stored in the database, all your account is stored in the database and many applications constantly works on these data. </a:t>
            </a:r>
          </a:p>
          <a:p>
            <a:pPr algn="just"/>
            <a:r>
              <a:rPr lang="en-US" sz="2800" dirty="0"/>
              <a:t>In order to protect data and keep it consistent, any changes in this data need to be done in a transaction so that even in the case of failure data remain in the previous state before the start of a transaction.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487362"/>
          </a:xfrm>
        </p:spPr>
        <p:txBody>
          <a:bodyPr>
            <a:noAutofit/>
          </a:bodyPr>
          <a:lstStyle/>
          <a:p>
            <a:r>
              <a:rPr lang="en-US" sz="3200" b="1" dirty="0"/>
              <a:t>Transaction Operations</a:t>
            </a:r>
            <a:endParaRPr lang="en-US" sz="3200" dirty="0"/>
          </a:p>
        </p:txBody>
      </p:sp>
      <p:sp>
        <p:nvSpPr>
          <p:cNvPr id="3" name="Content Placeholder 2"/>
          <p:cNvSpPr>
            <a:spLocks noGrp="1"/>
          </p:cNvSpPr>
          <p:nvPr>
            <p:ph idx="1"/>
          </p:nvPr>
        </p:nvSpPr>
        <p:spPr>
          <a:xfrm>
            <a:off x="152400" y="685800"/>
            <a:ext cx="8763000" cy="6019800"/>
          </a:xfrm>
        </p:spPr>
        <p:txBody>
          <a:bodyPr>
            <a:normAutofit fontScale="92500" lnSpcReduction="20000"/>
          </a:bodyPr>
          <a:lstStyle/>
          <a:p>
            <a:pPr algn="just"/>
            <a:r>
              <a:rPr lang="en-US" dirty="0"/>
              <a:t>The low-level operations performed in a transaction are −</a:t>
            </a:r>
          </a:p>
          <a:p>
            <a:pPr lvl="1" algn="just"/>
            <a:r>
              <a:rPr lang="en-US" b="1" dirty="0"/>
              <a:t>Begin transaction</a:t>
            </a:r>
            <a:r>
              <a:rPr lang="en-US" dirty="0"/>
              <a:t> − A marker that specifies start of transaction execution.</a:t>
            </a:r>
          </a:p>
          <a:p>
            <a:pPr lvl="1" algn="just"/>
            <a:r>
              <a:rPr lang="en-US" b="1" dirty="0"/>
              <a:t>Read_item or write_item</a:t>
            </a:r>
            <a:r>
              <a:rPr lang="en-US" dirty="0"/>
              <a:t> − Database operations that may be interleaved with main memory operations as a part of transaction.</a:t>
            </a:r>
          </a:p>
          <a:p>
            <a:pPr lvl="1" algn="just"/>
            <a:r>
              <a:rPr lang="en-US" b="1" dirty="0"/>
              <a:t>End transaction</a:t>
            </a:r>
            <a:r>
              <a:rPr lang="en-US" dirty="0"/>
              <a:t> − A marker that specifies end of transaction.</a:t>
            </a:r>
          </a:p>
          <a:p>
            <a:pPr lvl="1" algn="just"/>
            <a:r>
              <a:rPr lang="en-US" b="1" dirty="0"/>
              <a:t>Commit </a:t>
            </a:r>
            <a:r>
              <a:rPr lang="en-US" dirty="0"/>
              <a:t>− A signal to specify that the transaction has been successfully completed in its entirety and will not be undone.</a:t>
            </a:r>
          </a:p>
          <a:p>
            <a:pPr lvl="1" algn="just"/>
            <a:r>
              <a:rPr lang="en-US" b="1" dirty="0"/>
              <a:t>Rollback </a:t>
            </a:r>
            <a:r>
              <a:rPr lang="en-US" dirty="0"/>
              <a:t>− A signal to specify that the transaction has been unsuccessful and so all temporary changes in the database are undone. </a:t>
            </a:r>
          </a:p>
          <a:p>
            <a:pPr lvl="2" algn="just"/>
            <a:r>
              <a:rPr lang="en-US" sz="2800" dirty="0"/>
              <a:t>A committed transaction cannot be rolled back.</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Autofit/>
          </a:bodyPr>
          <a:lstStyle/>
          <a:p>
            <a:r>
              <a:rPr lang="en-US" sz="3200" b="1" dirty="0"/>
              <a:t>Transaction States</a:t>
            </a:r>
            <a:endParaRPr lang="en-US" sz="3200" dirty="0"/>
          </a:p>
        </p:txBody>
      </p:sp>
      <p:sp>
        <p:nvSpPr>
          <p:cNvPr id="3" name="Content Placeholder 2"/>
          <p:cNvSpPr>
            <a:spLocks noGrp="1"/>
          </p:cNvSpPr>
          <p:nvPr>
            <p:ph idx="1"/>
          </p:nvPr>
        </p:nvSpPr>
        <p:spPr>
          <a:xfrm>
            <a:off x="152400" y="838200"/>
            <a:ext cx="8763000" cy="5715000"/>
          </a:xfrm>
        </p:spPr>
        <p:txBody>
          <a:bodyPr>
            <a:normAutofit/>
          </a:bodyPr>
          <a:lstStyle/>
          <a:p>
            <a:r>
              <a:rPr lang="en-US" dirty="0"/>
              <a:t>A transaction may go through a subset of five states:</a:t>
            </a:r>
          </a:p>
          <a:p>
            <a:pPr lvl="1"/>
            <a:r>
              <a:rPr lang="en-US" sz="3200" dirty="0"/>
              <a:t>Active</a:t>
            </a:r>
          </a:p>
          <a:p>
            <a:pPr lvl="1"/>
            <a:r>
              <a:rPr lang="en-US" sz="3200" dirty="0"/>
              <a:t>Partially committed </a:t>
            </a:r>
          </a:p>
          <a:p>
            <a:pPr lvl="1"/>
            <a:r>
              <a:rPr lang="en-US" sz="3200" dirty="0"/>
              <a:t>Committed </a:t>
            </a:r>
          </a:p>
          <a:p>
            <a:pPr lvl="1"/>
            <a:r>
              <a:rPr lang="en-US" sz="3200" dirty="0"/>
              <a:t>Failed, and </a:t>
            </a:r>
          </a:p>
          <a:p>
            <a:pPr lvl="1"/>
            <a:r>
              <a:rPr lang="en-US" sz="3200" dirty="0"/>
              <a:t>Aborted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fontScale="92500" lnSpcReduction="10000"/>
          </a:bodyPr>
          <a:lstStyle/>
          <a:p>
            <a:pPr algn="just"/>
            <a:r>
              <a:rPr lang="en-US" b="1" dirty="0"/>
              <a:t>Active</a:t>
            </a:r>
            <a:r>
              <a:rPr lang="en-US" dirty="0"/>
              <a:t> − the initial state where the transaction enters is the active state. </a:t>
            </a:r>
          </a:p>
          <a:p>
            <a:pPr lvl="1" algn="just"/>
            <a:r>
              <a:rPr lang="en-US" dirty="0"/>
              <a:t>This is the first state of transaction and here the transaction is being executed - executing read, write or other operations. </a:t>
            </a:r>
          </a:p>
          <a:p>
            <a:pPr lvl="1" algn="just"/>
            <a:r>
              <a:rPr lang="en-US" dirty="0"/>
              <a:t>For example, updating or inserting or deleting a record is done here. But it is still not saved to the database. </a:t>
            </a:r>
          </a:p>
          <a:p>
            <a:pPr lvl="1" algn="just"/>
            <a:r>
              <a:rPr lang="en-US" dirty="0"/>
              <a:t>Once the transaction starts executing from the first instruction </a:t>
            </a:r>
            <a:r>
              <a:rPr lang="en-US" b="1" i="1" dirty="0"/>
              <a:t>begin_transaction</a:t>
            </a:r>
            <a:r>
              <a:rPr lang="en-US" dirty="0"/>
              <a:t>, the transaction will be considered in active state. </a:t>
            </a:r>
          </a:p>
          <a:p>
            <a:pPr lvl="1" algn="just"/>
            <a:r>
              <a:rPr lang="en-US" dirty="0"/>
              <a:t>During this state, it performs operations READ and WRITE on some data items.</a:t>
            </a:r>
          </a:p>
          <a:p>
            <a:pPr algn="just"/>
            <a:r>
              <a:rPr lang="en-US" dirty="0">
                <a:solidFill>
                  <a:srgbClr val="0070C0"/>
                </a:solidFill>
              </a:rPr>
              <a:t>From active state, a transaction can go into one of two states, a partially committed state or a failed state.</a:t>
            </a:r>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2331</Words>
  <Application>Microsoft Office PowerPoint</Application>
  <PresentationFormat>On-screen Show (4:3)</PresentationFormat>
  <Paragraphs>161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Chapter One Transaction Processing Concepts</vt:lpstr>
      <vt:lpstr>Introduction</vt:lpstr>
      <vt:lpstr>Transaction and System Concepts</vt:lpstr>
      <vt:lpstr>PowerPoint Presentation</vt:lpstr>
      <vt:lpstr>PowerPoint Presentation</vt:lpstr>
      <vt:lpstr>Why transaction is required in database</vt:lpstr>
      <vt:lpstr>Transaction Operations</vt:lpstr>
      <vt:lpstr>Transaction States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Transactions</vt:lpstr>
      <vt:lpstr>PowerPoint Presentation</vt:lpstr>
      <vt:lpstr>PowerPoint Presentation</vt:lpstr>
      <vt:lpstr>PowerPoint Presentation</vt:lpstr>
      <vt:lpstr>PowerPoint Presentation</vt:lpstr>
      <vt:lpstr>PowerPoint Presentation</vt:lpstr>
      <vt:lpstr>PowerPoint Presentation</vt:lpstr>
      <vt:lpstr>Schedules and Recoverability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Transaction Processing Concepts </dc:title>
  <dc:creator>Haile Abebe</dc:creator>
  <cp:lastModifiedBy>Ebenezer Amare</cp:lastModifiedBy>
  <cp:revision>97</cp:revision>
  <dcterms:created xsi:type="dcterms:W3CDTF">2022-01-24T16:33:27Z</dcterms:created>
  <dcterms:modified xsi:type="dcterms:W3CDTF">2022-02-07T07:55:11Z</dcterms:modified>
</cp:coreProperties>
</file>