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72" r:id="rId5"/>
    <p:sldId id="261" r:id="rId6"/>
    <p:sldId id="262" r:id="rId7"/>
    <p:sldId id="263" r:id="rId8"/>
    <p:sldId id="264" r:id="rId9"/>
    <p:sldId id="266" r:id="rId10"/>
    <p:sldId id="268" r:id="rId11"/>
    <p:sldId id="270" r:id="rId12"/>
    <p:sldId id="271" r:id="rId13"/>
  </p:sldIdLst>
  <p:sldSz cx="18288000" cy="10287000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Arial Rounded MT Bold" panose="020F0704030504030204" pitchFamily="34" charset="0"/>
      <p:regular r:id="rId16"/>
    </p:embeddedFont>
    <p:embeddedFont>
      <p:font typeface="Bahnschrift" panose="020B0502040204020203" pitchFamily="34" charset="0"/>
      <p:regular r:id="rId17"/>
      <p:bold r:id="rId18"/>
    </p:embeddedFont>
    <p:embeddedFont>
      <p:font typeface="Bahnschrift SemiBold" panose="020B0502040204020203" pitchFamily="34" charset="0"/>
      <p:bold r:id="rId19"/>
    </p:embeddedFon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Open Sans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213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SIZE IN THOUSANDS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E0F7-49E1-B76D-DB381BFCA65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E0F7-49E1-B76D-DB381BFCA65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E0F7-49E1-B76D-DB381BFCA65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E0F7-49E1-B76D-DB381BFCA65F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3"/>
                <c:pt idx="0">
                  <c:v>TAM</c:v>
                </c:pt>
                <c:pt idx="1">
                  <c:v>SAM</c:v>
                </c:pt>
                <c:pt idx="2">
                  <c:v>SOM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325.10000000000002</c:v>
                </c:pt>
                <c:pt idx="1">
                  <c:v>195.06</c:v>
                </c:pt>
                <c:pt idx="2">
                  <c:v>39.012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F7-49E1-B76D-DB381BFCA65F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0.31958810546409"/>
          <c:y val="0.87178852643419602"/>
          <c:w val="0.43089939751849199"/>
          <c:h val="0.1123384576927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233c2dd3-532f-4d1b-8774-4beaf5ebc0c3}"/>
      </c:ext>
    </c:extLst>
  </c:chart>
  <c:spPr>
    <a:noFill/>
    <a:ln>
      <a:noFill/>
    </a:ln>
    <a:effectLst/>
  </c:spPr>
  <c:txPr>
    <a:bodyPr/>
    <a:lstStyle/>
    <a:p>
      <a:pPr>
        <a:defRPr lang="pt-PT"/>
      </a:pPr>
      <a:endParaRPr lang="pt-P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18517-7D9F-49AE-93EB-7CC084968BE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3BAC8-3C0A-44F6-BC4D-8C1E3822BD1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C479-D0C5-4E7D-BEEB-A30EC12B5A61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7159-2926-4386-A1B7-28FA1D8D13A9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E516-9B23-45A1-8C13-D2F9299EFB4F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274F-CF92-4CF5-8D08-25221A58AF69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C69A-D7F6-45E0-A84E-DF3B38EEC604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6AB-2FF2-43E6-907F-92C1F95A2C5E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9F4C-0663-406D-ACFA-249685792805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46C4-80E8-48E5-ACD7-CE261F82412F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2174-12BD-411B-AC0B-02D8934610E0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88C3-D602-4C13-B618-67D0C6C78BF8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5AE9-98F6-4506-9116-4C511B2C3BFA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281C-A6DE-4F7B-A965-06514EBE0ACD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B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52450"/>
            <a:ext cx="9601200" cy="11544300"/>
          </a:xfrm>
          <a:custGeom>
            <a:avLst/>
            <a:gdLst/>
            <a:ahLst/>
            <a:cxnLst/>
            <a:rect l="l" t="t" r="r" b="b"/>
            <a:pathLst>
              <a:path w="9601200" h="11544300">
                <a:moveTo>
                  <a:pt x="0" y="0"/>
                </a:moveTo>
                <a:lnTo>
                  <a:pt x="9601200" y="0"/>
                </a:lnTo>
                <a:lnTo>
                  <a:pt x="9601200" y="11544300"/>
                </a:lnTo>
                <a:lnTo>
                  <a:pt x="0" y="1154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381" t="-2505" b="-10089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Freeform 6"/>
          <p:cNvSpPr/>
          <p:nvPr/>
        </p:nvSpPr>
        <p:spPr>
          <a:xfrm>
            <a:off x="303663" y="143884"/>
            <a:ext cx="1837509" cy="1837509"/>
          </a:xfrm>
          <a:custGeom>
            <a:avLst/>
            <a:gdLst/>
            <a:ahLst/>
            <a:cxnLst/>
            <a:rect l="l" t="t" r="r" b="b"/>
            <a:pathLst>
              <a:path w="1837509" h="1837509">
                <a:moveTo>
                  <a:pt x="0" y="0"/>
                </a:moveTo>
                <a:lnTo>
                  <a:pt x="1837510" y="0"/>
                </a:lnTo>
                <a:lnTo>
                  <a:pt x="1837510" y="1837510"/>
                </a:lnTo>
                <a:lnTo>
                  <a:pt x="0" y="1837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572" y="10143927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303663" y="3695700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4800" b="1" i="1" dirty="0">
                <a:latin typeface="Bahnschrift SemiBold" panose="020B0502040204020203" pitchFamily="34" charset="0"/>
              </a:rPr>
              <a:t>Pense Lógico</a:t>
            </a:r>
          </a:p>
          <a:p>
            <a:pPr algn="ctr"/>
            <a:r>
              <a:rPr lang="pt-PT" sz="4800" b="1" i="1" dirty="0">
                <a:latin typeface="Bahnschrift SemiBold" panose="020B0502040204020203" pitchFamily="34" charset="0"/>
              </a:rPr>
              <a:t>Plataforma de Ensino Online</a:t>
            </a:r>
          </a:p>
          <a:p>
            <a:pPr algn="ctr"/>
            <a:r>
              <a:rPr lang="pt-PT" sz="4800" b="1" i="1" dirty="0">
                <a:latin typeface="Bahnschrift SemiBold" panose="020B0502040204020203" pitchFamily="34" charset="0"/>
              </a:rPr>
              <a:t>Inovação com identidade africana</a:t>
            </a:r>
          </a:p>
          <a:p>
            <a:pPr algn="ctr"/>
            <a:endParaRPr lang="pt-PT" sz="3200" dirty="0">
              <a:latin typeface="Arial Black" panose="020B0A04020102020204" pitchFamily="34" charset="0"/>
            </a:endParaRPr>
          </a:p>
          <a:p>
            <a:pPr algn="ctr"/>
            <a:r>
              <a:rPr lang="pt-PT" sz="3200" dirty="0">
                <a:latin typeface="Arial Black" panose="020B0A04020102020204" pitchFamily="34" charset="0"/>
              </a:rPr>
              <a:t>Fundador: Ebenezer</a:t>
            </a:r>
          </a:p>
          <a:p>
            <a:pPr algn="ctr"/>
            <a:r>
              <a:rPr lang="pt-PT" sz="3200" dirty="0">
                <a:latin typeface="Arial Black" panose="020B0A04020102020204" pitchFamily="34" charset="0"/>
              </a:rPr>
              <a:t>Contato: ebenezervilola@gmail.com | +244 938229459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0E0CBD-C54D-2D27-CEDD-ED3CE29E7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" t="15625" r="1391" b="5208"/>
          <a:stretch>
            <a:fillRect/>
          </a:stretch>
        </p:blipFill>
        <p:spPr>
          <a:xfrm>
            <a:off x="9925645" y="3505200"/>
            <a:ext cx="7243011" cy="3276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/>
          </a:p>
        </p:txBody>
      </p:sp>
      <p:sp>
        <p:nvSpPr>
          <p:cNvPr id="3" name="Freeform 3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438400" y="1409700"/>
            <a:ext cx="1186673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600" dirty="0"/>
              <a:t>ODS:</a:t>
            </a:r>
          </a:p>
          <a:p>
            <a:r>
              <a:rPr lang="pt-PT" sz="6600" dirty="0"/>
              <a:t>- Democratização do ensino</a:t>
            </a:r>
          </a:p>
          <a:p>
            <a:r>
              <a:rPr lang="pt-PT" sz="6600" dirty="0"/>
              <a:t>- Inclusão digital e profissionalização de jovens</a:t>
            </a:r>
          </a:p>
          <a:p>
            <a:r>
              <a:rPr lang="pt-PT" sz="6600" dirty="0"/>
              <a:t>- Criação de oportunidades no mercado</a:t>
            </a:r>
          </a:p>
          <a:p>
            <a:r>
              <a:rPr lang="pt-PT" sz="6600" dirty="0"/>
              <a:t>- Capacitação em tecnologia e empreendedorismo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893" y="988101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25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/>
          </a:p>
        </p:txBody>
      </p:sp>
      <p:sp>
        <p:nvSpPr>
          <p:cNvPr id="26" name="Freeform 26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-19050" y="992860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8077200" y="4457700"/>
            <a:ext cx="100999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600" dirty="0">
                <a:latin typeface="Bahnschrift SemiBold" panose="020B0502040204020203" pitchFamily="34" charset="0"/>
                <a:cs typeface="Arial" panose="020B0604020202020204" pitchFamily="34" charset="0"/>
              </a:rPr>
              <a:t>Ebenezer – </a:t>
            </a:r>
            <a:r>
              <a:rPr lang="pt-PT" sz="3600" dirty="0">
                <a:latin typeface="Bahnschrift SemiBold" panose="020B0502040204020203" pitchFamily="34" charset="0"/>
              </a:rPr>
              <a:t>Fundador e Desenvolvedor</a:t>
            </a:r>
          </a:p>
          <a:p>
            <a:pPr algn="ctr"/>
            <a:r>
              <a:rPr lang="pt-PT" sz="3600" dirty="0">
                <a:latin typeface="Bahnschrift SemiBold" panose="020B0502040204020203" pitchFamily="34" charset="0"/>
              </a:rPr>
              <a:t>Professores convidados e especialistas em TI</a:t>
            </a:r>
          </a:p>
          <a:p>
            <a:pPr algn="ctr"/>
            <a:endParaRPr lang="pt-PT" sz="3600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pt-PT" sz="3600" dirty="0">
                <a:latin typeface="Bahnschrift SemiBold" panose="020B0502040204020203" pitchFamily="34" charset="0"/>
                <a:cs typeface="Arial" panose="020B0604020202020204" pitchFamily="34" charset="0"/>
              </a:rPr>
              <a:t>Ferramentas: </a:t>
            </a:r>
            <a:r>
              <a:rPr lang="pt-PT" sz="3600" dirty="0" err="1">
                <a:latin typeface="Bahnschrift SemiBold" panose="020B0502040204020203" pitchFamily="34" charset="0"/>
                <a:cs typeface="Arial" panose="020B0604020202020204" pitchFamily="34" charset="0"/>
              </a:rPr>
              <a:t>Canva</a:t>
            </a:r>
            <a:r>
              <a:rPr lang="pt-PT" sz="3600" dirty="0">
                <a:latin typeface="Bahnschrift SemiBold" panose="020B0502040204020203" pitchFamily="34" charset="0"/>
                <a:cs typeface="Arial" panose="020B0604020202020204" pitchFamily="34" charset="0"/>
              </a:rPr>
              <a:t>, </a:t>
            </a:r>
            <a:r>
              <a:rPr lang="pt-PT" sz="3600" dirty="0" err="1">
                <a:latin typeface="Bahnschrift SemiBold" panose="020B0502040204020203" pitchFamily="34" charset="0"/>
                <a:cs typeface="Arial" panose="020B0604020202020204" pitchFamily="34" charset="0"/>
              </a:rPr>
              <a:t>ChatGPT</a:t>
            </a:r>
            <a:r>
              <a:rPr lang="pt-PT" sz="3600" dirty="0">
                <a:latin typeface="Bahnschrift SemiBold" panose="020B0502040204020203" pitchFamily="34" charset="0"/>
                <a:cs typeface="Arial" panose="020B0604020202020204" pitchFamily="34" charset="0"/>
              </a:rPr>
              <a:t>, GitHub, PLP</a:t>
            </a:r>
          </a:p>
          <a:p>
            <a:pPr algn="ctr"/>
            <a:r>
              <a:rPr lang="pt-PT" sz="3600" dirty="0">
                <a:latin typeface="Bahnschrift SemiBold" panose="020B0502040204020203" pitchFamily="34" charset="0"/>
                <a:cs typeface="Arial" panose="020B0604020202020204" pitchFamily="34" charset="0"/>
              </a:rPr>
              <a:t>Mentoria: Academia </a:t>
            </a:r>
            <a:r>
              <a:rPr lang="pt-PT" sz="3600" dirty="0" err="1">
                <a:latin typeface="Bahnschrift SemiBold" panose="020B0502040204020203" pitchFamily="34" charset="0"/>
                <a:cs typeface="Arial" panose="020B0604020202020204" pitchFamily="34" charset="0"/>
              </a:rPr>
              <a:t>Power</a:t>
            </a:r>
            <a:r>
              <a:rPr lang="pt-PT" sz="3600" dirty="0">
                <a:latin typeface="Bahnschrift SemiBold" panose="020B0502040204020203" pitchFamily="34" charset="0"/>
                <a:cs typeface="Arial" panose="020B0604020202020204" pitchFamily="34" charset="0"/>
              </a:rPr>
              <a:t> </a:t>
            </a:r>
            <a:r>
              <a:rPr lang="pt-PT" sz="3600" dirty="0" err="1">
                <a:latin typeface="Bahnschrift SemiBold" panose="020B0502040204020203" pitchFamily="34" charset="0"/>
                <a:cs typeface="Arial" panose="020B0604020202020204" pitchFamily="34" charset="0"/>
              </a:rPr>
              <a:t>Learn</a:t>
            </a:r>
            <a:r>
              <a:rPr lang="pt-PT" sz="3600" dirty="0">
                <a:latin typeface="Bahnschrift SemiBold" panose="020B0502040204020203" pitchFamily="34" charset="0"/>
                <a:cs typeface="Arial" panose="020B0604020202020204" pitchFamily="34" charset="0"/>
              </a:rPr>
              <a:t> Project</a:t>
            </a:r>
            <a:endParaRPr lang="en-US" sz="3600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2476500"/>
            <a:ext cx="6112345" cy="60577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4634" y="-84320"/>
            <a:ext cx="10455640" cy="10455640"/>
          </a:xfrm>
          <a:custGeom>
            <a:avLst/>
            <a:gdLst/>
            <a:ahLst/>
            <a:cxnLst/>
            <a:rect l="l" t="t" r="r" b="b"/>
            <a:pathLst>
              <a:path w="10455640" h="10455640">
                <a:moveTo>
                  <a:pt x="0" y="0"/>
                </a:moveTo>
                <a:lnTo>
                  <a:pt x="10455640" y="0"/>
                </a:lnTo>
                <a:lnTo>
                  <a:pt x="10455640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14892730" y="1028700"/>
            <a:ext cx="2793363" cy="1396681"/>
          </a:xfrm>
          <a:custGeom>
            <a:avLst/>
            <a:gdLst/>
            <a:ahLst/>
            <a:cxnLst/>
            <a:rect l="l" t="t" r="r" b="b"/>
            <a:pathLst>
              <a:path w="2793363" h="1396681">
                <a:moveTo>
                  <a:pt x="0" y="0"/>
                </a:moveTo>
                <a:lnTo>
                  <a:pt x="2793363" y="0"/>
                </a:lnTo>
                <a:lnTo>
                  <a:pt x="2793363" y="1396681"/>
                </a:lnTo>
                <a:lnTo>
                  <a:pt x="0" y="13966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7" name="Freeform 7"/>
          <p:cNvSpPr/>
          <p:nvPr/>
        </p:nvSpPr>
        <p:spPr>
          <a:xfrm flipH="1">
            <a:off x="2825260" y="6798102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2438400" y="0"/>
                </a:moveTo>
                <a:lnTo>
                  <a:pt x="0" y="0"/>
                </a:lnTo>
                <a:lnTo>
                  <a:pt x="0" y="2438400"/>
                </a:lnTo>
                <a:lnTo>
                  <a:pt x="2438400" y="2438400"/>
                </a:lnTo>
                <a:lnTo>
                  <a:pt x="24384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629257" y="893789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0" y="98837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900224" y="7821672"/>
            <a:ext cx="92536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dirty="0">
                <a:latin typeface="Bahnschrift" panose="020B0502040204020203" pitchFamily="34" charset="0"/>
              </a:rPr>
              <a:t>“Educação acessível, dinâmica e de ponta para todos.”</a:t>
            </a:r>
          </a:p>
          <a:p>
            <a:pPr algn="ctr"/>
            <a:r>
              <a:rPr lang="pt-PT" sz="3200" dirty="0">
                <a:latin typeface="Bahnschrift" panose="020B0502040204020203" pitchFamily="34" charset="0"/>
              </a:rPr>
              <a:t>📞 +244 938229459 | </a:t>
            </a:r>
          </a:p>
          <a:p>
            <a:pPr algn="ctr"/>
            <a:r>
              <a:rPr lang="pt-PT" sz="3200" dirty="0">
                <a:latin typeface="Bahnschrift" panose="020B0502040204020203" pitchFamily="34" charset="0"/>
              </a:rPr>
              <a:t>📧 ebenezervilola@gmail.com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815253" y="-349930"/>
            <a:ext cx="7158103" cy="10986860"/>
          </a:xfrm>
          <a:prstGeom prst="rect">
            <a:avLst/>
          </a:prstGeom>
          <a:solidFill>
            <a:srgbClr val="0BB6BC"/>
          </a:solidFill>
        </p:spPr>
        <p:txBody>
          <a:bodyPr/>
          <a:lstStyle/>
          <a:p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629257" y="419100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757967" y="2583685"/>
            <a:ext cx="1099185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4000" dirty="0"/>
              <a:t>Empreendedores africanos enfrentam desafios para expressar sua identidade cultural no ambiente digital.</a:t>
            </a:r>
          </a:p>
          <a:p>
            <a:pPr algn="just"/>
            <a:endParaRPr lang="pt-PT" sz="4000" dirty="0"/>
          </a:p>
          <a:p>
            <a:pPr algn="just"/>
            <a:r>
              <a:rPr lang="pt-PT" sz="4000" dirty="0"/>
              <a:t>Problemas principais:</a:t>
            </a:r>
          </a:p>
          <a:p>
            <a:r>
              <a:rPr lang="pt-PT" sz="4000" dirty="0"/>
              <a:t>- Acesso limitado a formações profissionais de qualidade</a:t>
            </a:r>
          </a:p>
          <a:p>
            <a:r>
              <a:rPr lang="pt-PT" sz="4000" dirty="0"/>
              <a:t>- Cursos tradicionais caros e pouco acessíveis</a:t>
            </a:r>
          </a:p>
          <a:p>
            <a:r>
              <a:rPr lang="pt-PT" sz="4000" dirty="0"/>
              <a:t>- Baixa digitalização do ensino técnico</a:t>
            </a:r>
          </a:p>
          <a:p>
            <a:r>
              <a:rPr lang="pt-PT" sz="4000" dirty="0"/>
              <a:t>- Falta de plataformas interativas com certificação acessível</a:t>
            </a:r>
          </a:p>
        </p:txBody>
      </p:sp>
      <p:sp>
        <p:nvSpPr>
          <p:cNvPr id="11" name="AutoShape 18"/>
          <p:cNvSpPr/>
          <p:nvPr/>
        </p:nvSpPr>
        <p:spPr>
          <a:xfrm flipH="1">
            <a:off x="629257" y="3238500"/>
            <a:ext cx="0" cy="563880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992268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68903" y="9447102"/>
            <a:ext cx="704150" cy="638394"/>
            <a:chOff x="0" y="0"/>
            <a:chExt cx="1412257" cy="1412257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1412257" cy="1412257"/>
              <a:chOff x="0" y="0"/>
              <a:chExt cx="6350000" cy="6350000"/>
            </a:xfrm>
          </p:grpSpPr>
          <p:sp>
            <p:nvSpPr>
              <p:cNvPr id="7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0113E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>
              <a:off x="474293" y="543843"/>
              <a:ext cx="463671" cy="324570"/>
            </a:xfrm>
            <a:custGeom>
              <a:avLst/>
              <a:gdLst/>
              <a:ahLst/>
              <a:cxnLst/>
              <a:rect l="l" t="t" r="r" b="b"/>
              <a:pathLst>
                <a:path w="463671" h="324570">
                  <a:moveTo>
                    <a:pt x="0" y="0"/>
                  </a:moveTo>
                  <a:lnTo>
                    <a:pt x="463671" y="0"/>
                  </a:lnTo>
                  <a:lnTo>
                    <a:pt x="463671" y="324570"/>
                  </a:lnTo>
                  <a:lnTo>
                    <a:pt x="0" y="324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2" name="Group 2"/>
          <p:cNvGrpSpPr/>
          <p:nvPr/>
        </p:nvGrpSpPr>
        <p:grpSpPr>
          <a:xfrm>
            <a:off x="13712175" y="-72736"/>
            <a:ext cx="5653390" cy="10287000"/>
            <a:chOff x="0" y="0"/>
            <a:chExt cx="1488959" cy="2709333"/>
          </a:xfrm>
        </p:grpSpPr>
        <p:sp>
          <p:nvSpPr>
            <p:cNvPr id="14" name="Freeform 3"/>
            <p:cNvSpPr/>
            <p:nvPr/>
          </p:nvSpPr>
          <p:spPr>
            <a:xfrm>
              <a:off x="0" y="0"/>
              <a:ext cx="1488959" cy="2709333"/>
            </a:xfrm>
            <a:custGeom>
              <a:avLst/>
              <a:gdLst/>
              <a:ahLst/>
              <a:cxnLst/>
              <a:rect l="l" t="t" r="r" b="b"/>
              <a:pathLst>
                <a:path w="1488959" h="2709333">
                  <a:moveTo>
                    <a:pt x="0" y="0"/>
                  </a:moveTo>
                  <a:lnTo>
                    <a:pt x="1488959" y="0"/>
                  </a:lnTo>
                  <a:lnTo>
                    <a:pt x="14889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15" name="TextBox 4"/>
            <p:cNvSpPr txBox="1"/>
            <p:nvPr/>
          </p:nvSpPr>
          <p:spPr>
            <a:xfrm>
              <a:off x="0" y="-47625"/>
              <a:ext cx="1488959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  <a:endParaRPr/>
            </a:p>
          </p:txBody>
        </p:sp>
      </p:grpSp>
      <p:grpSp>
        <p:nvGrpSpPr>
          <p:cNvPr id="18" name="Group 16"/>
          <p:cNvGrpSpPr/>
          <p:nvPr/>
        </p:nvGrpSpPr>
        <p:grpSpPr>
          <a:xfrm>
            <a:off x="18806055" y="-120391"/>
            <a:ext cx="863406" cy="1914819"/>
            <a:chOff x="0" y="0"/>
            <a:chExt cx="227399" cy="504314"/>
          </a:xfrm>
        </p:grpSpPr>
        <p:sp>
          <p:nvSpPr>
            <p:cNvPr id="19" name="Freeform 17"/>
            <p:cNvSpPr/>
            <p:nvPr/>
          </p:nvSpPr>
          <p:spPr>
            <a:xfrm>
              <a:off x="0" y="0"/>
              <a:ext cx="227399" cy="504314"/>
            </a:xfrm>
            <a:custGeom>
              <a:avLst/>
              <a:gdLst/>
              <a:ahLst/>
              <a:cxnLst/>
              <a:rect l="l" t="t" r="r" b="b"/>
              <a:pathLst>
                <a:path w="227399" h="504314">
                  <a:moveTo>
                    <a:pt x="0" y="0"/>
                  </a:moveTo>
                  <a:lnTo>
                    <a:pt x="227399" y="0"/>
                  </a:lnTo>
                  <a:lnTo>
                    <a:pt x="227399" y="504314"/>
                  </a:lnTo>
                  <a:lnTo>
                    <a:pt x="0" y="504314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0" name="TextBox 18"/>
            <p:cNvSpPr txBox="1"/>
            <p:nvPr/>
          </p:nvSpPr>
          <p:spPr>
            <a:xfrm>
              <a:off x="0" y="-47625"/>
              <a:ext cx="227399" cy="551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9232905" y="671110"/>
            <a:ext cx="715180" cy="715180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7"/>
          <p:cNvSpPr txBox="1"/>
          <p:nvPr/>
        </p:nvSpPr>
        <p:spPr>
          <a:xfrm>
            <a:off x="839945" y="1518578"/>
            <a:ext cx="5332255" cy="396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360"/>
              </a:lnSpc>
            </a:pPr>
            <a:r>
              <a:rPr lang="en-US" sz="2400" spc="177" dirty="0">
                <a:solidFill>
                  <a:srgbClr val="000000"/>
                </a:solidFill>
                <a:latin typeface="Open Sans Bold" panose="020B0604020202020204"/>
                <a:ea typeface="Open Sans Bold" panose="020B0604020202020204"/>
                <a:cs typeface="Open Sans Bold" panose="020B0604020202020204"/>
                <a:sym typeface="Open Sans Bold" panose="020B0604020202020204"/>
              </a:rPr>
              <a:t>SOLUTIONS OF THE PROBLEMS</a:t>
            </a:r>
          </a:p>
        </p:txBody>
      </p:sp>
      <p:grpSp>
        <p:nvGrpSpPr>
          <p:cNvPr id="29" name="Group 8"/>
          <p:cNvGrpSpPr/>
          <p:nvPr/>
        </p:nvGrpSpPr>
        <p:grpSpPr>
          <a:xfrm>
            <a:off x="6868323" y="-54361"/>
            <a:ext cx="11419677" cy="10384092"/>
            <a:chOff x="0" y="0"/>
            <a:chExt cx="2783788" cy="2709333"/>
          </a:xfrm>
        </p:grpSpPr>
        <p:sp>
          <p:nvSpPr>
            <p:cNvPr id="30" name="Freeform 9"/>
            <p:cNvSpPr/>
            <p:nvPr/>
          </p:nvSpPr>
          <p:spPr>
            <a:xfrm>
              <a:off x="0" y="0"/>
              <a:ext cx="2783788" cy="2709333"/>
            </a:xfrm>
            <a:custGeom>
              <a:avLst/>
              <a:gdLst/>
              <a:ahLst/>
              <a:cxnLst/>
              <a:rect l="l" t="t" r="r" b="b"/>
              <a:pathLst>
                <a:path w="2783788" h="2709333">
                  <a:moveTo>
                    <a:pt x="0" y="0"/>
                  </a:moveTo>
                  <a:lnTo>
                    <a:pt x="2783788" y="0"/>
                  </a:lnTo>
                  <a:lnTo>
                    <a:pt x="27837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TextBox 10"/>
            <p:cNvSpPr txBox="1"/>
            <p:nvPr/>
          </p:nvSpPr>
          <p:spPr>
            <a:xfrm>
              <a:off x="0" y="-47625"/>
              <a:ext cx="278378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  <a:endParaRPr/>
            </a:p>
          </p:txBody>
        </p:sp>
      </p:grpSp>
      <p:sp>
        <p:nvSpPr>
          <p:cNvPr id="32" name="AutoShape 13"/>
          <p:cNvSpPr/>
          <p:nvPr/>
        </p:nvSpPr>
        <p:spPr>
          <a:xfrm flipV="1">
            <a:off x="839945" y="2324009"/>
            <a:ext cx="1858299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46" name="TextBox 45"/>
          <p:cNvSpPr txBox="1"/>
          <p:nvPr/>
        </p:nvSpPr>
        <p:spPr>
          <a:xfrm>
            <a:off x="9829800" y="78685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27"/>
          <p:cNvSpPr txBox="1"/>
          <p:nvPr/>
        </p:nvSpPr>
        <p:spPr>
          <a:xfrm>
            <a:off x="7822566" y="737546"/>
            <a:ext cx="8738867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PT" sz="4000" dirty="0">
                <a:solidFill>
                  <a:schemeClr val="bg1"/>
                </a:solidFill>
                <a:latin typeface="Arial Black" panose="020B0A04020102020204" pitchFamily="34" charset="0"/>
              </a:rPr>
              <a:t>Pense Lógico resolve esses problemas com:</a:t>
            </a:r>
          </a:p>
          <a:p>
            <a:pPr algn="just"/>
            <a:endParaRPr lang="pt-PT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pt-PT" sz="4000" dirty="0">
                <a:solidFill>
                  <a:schemeClr val="bg1"/>
                </a:solidFill>
                <a:latin typeface="Arial Black" panose="020B0A04020102020204" pitchFamily="34" charset="0"/>
              </a:rPr>
              <a:t>- Plataforma online e acessível</a:t>
            </a:r>
          </a:p>
          <a:p>
            <a:r>
              <a:rPr lang="pt-PT" sz="4000" dirty="0">
                <a:solidFill>
                  <a:schemeClr val="bg1"/>
                </a:solidFill>
                <a:latin typeface="Arial Black" panose="020B0A04020102020204" pitchFamily="34" charset="0"/>
              </a:rPr>
              <a:t>- Cursos técnicos e profissionais em áreas de alta demanda</a:t>
            </a:r>
          </a:p>
          <a:p>
            <a:r>
              <a:rPr lang="pt-PT" sz="4000" dirty="0">
                <a:solidFill>
                  <a:schemeClr val="bg1"/>
                </a:solidFill>
                <a:latin typeface="Arial Black" panose="020B0A04020102020204" pitchFamily="34" charset="0"/>
              </a:rPr>
              <a:t>- Simulação (</a:t>
            </a:r>
            <a:r>
              <a:rPr lang="pt-PT" sz="4000" dirty="0" err="1">
                <a:solidFill>
                  <a:schemeClr val="bg1"/>
                </a:solidFill>
                <a:latin typeface="Arial Black" panose="020B0A04020102020204" pitchFamily="34" charset="0"/>
              </a:rPr>
              <a:t>localStorage</a:t>
            </a:r>
            <a:r>
              <a:rPr lang="pt-PT" sz="4000" dirty="0">
                <a:solidFill>
                  <a:schemeClr val="bg1"/>
                </a:solidFill>
                <a:latin typeface="Arial Black" panose="020B0A04020102020204" pitchFamily="34" charset="0"/>
              </a:rPr>
              <a:t>) + integração real (</a:t>
            </a:r>
            <a:r>
              <a:rPr lang="pt-PT" sz="4000" dirty="0" err="1">
                <a:solidFill>
                  <a:schemeClr val="bg1"/>
                </a:solidFill>
                <a:latin typeface="Arial Black" panose="020B0A04020102020204" pitchFamily="34" charset="0"/>
              </a:rPr>
              <a:t>MySQL</a:t>
            </a:r>
            <a:r>
              <a:rPr lang="pt-PT" sz="4000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</a:p>
          <a:p>
            <a:r>
              <a:rPr lang="pt-PT" sz="4000" dirty="0">
                <a:solidFill>
                  <a:schemeClr val="bg1"/>
                </a:solidFill>
                <a:latin typeface="Arial Black" panose="020B0A04020102020204" pitchFamily="34" charset="0"/>
              </a:rPr>
              <a:t>- </a:t>
            </a:r>
            <a:r>
              <a:rPr lang="pt-PT" sz="40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Dashboard</a:t>
            </a:r>
            <a:r>
              <a:rPr lang="pt-PT" sz="4000" dirty="0">
                <a:solidFill>
                  <a:schemeClr val="bg1"/>
                </a:solidFill>
                <a:latin typeface="Arial Black" panose="020B0A04020102020204" pitchFamily="34" charset="0"/>
              </a:rPr>
              <a:t> do aluno com progresso, certificado e cursos dinâmicos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25906" y="990655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8010525" cy="1028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50"/>
              </a:lnSpc>
            </a:pPr>
            <a:r>
              <a:rPr lang="en-US" sz="2200">
                <a:solidFill>
                  <a:srgbClr val="000000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04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0562" y="1021769"/>
            <a:ext cx="6629400" cy="834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  <a:latin typeface="Arial Black" panose="020B0A04020102020204" pitchFamily="34" charset="0"/>
              </a:rPr>
              <a:t>Nosso site e serviços oferecem:</a:t>
            </a:r>
          </a:p>
          <a:p>
            <a:endParaRPr lang="pt-PT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pt-PT" sz="4400" dirty="0">
                <a:solidFill>
                  <a:schemeClr val="bg1"/>
                </a:solidFill>
                <a:latin typeface="Arial Black" panose="020B0A04020102020204" pitchFamily="34" charset="0"/>
              </a:rPr>
              <a:t>- Aplicação web responsiva com login e </a:t>
            </a:r>
            <a:r>
              <a:rPr lang="pt-PT" sz="4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dashboard</a:t>
            </a:r>
            <a:endParaRPr lang="pt-PT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pt-PT" sz="4400" dirty="0">
                <a:solidFill>
                  <a:schemeClr val="bg1"/>
                </a:solidFill>
                <a:latin typeface="Arial Black" panose="020B0A04020102020204" pitchFamily="34" charset="0"/>
              </a:rPr>
              <a:t>- Catálogo de cursos profissionais</a:t>
            </a:r>
          </a:p>
          <a:p>
            <a:r>
              <a:rPr lang="pt-PT" sz="4400" dirty="0">
                <a:solidFill>
                  <a:schemeClr val="bg1"/>
                </a:solidFill>
                <a:latin typeface="Arial Black" panose="020B0A04020102020204" pitchFamily="34" charset="0"/>
              </a:rPr>
              <a:t>- Progresso e certificação digital</a:t>
            </a:r>
          </a:p>
          <a:p>
            <a:r>
              <a:rPr lang="pt-PT" sz="4400" dirty="0">
                <a:solidFill>
                  <a:schemeClr val="bg1"/>
                </a:solidFill>
                <a:latin typeface="Arial Black" panose="020B0A04020102020204" pitchFamily="34" charset="0"/>
              </a:rPr>
              <a:t>- Painel do professor para criação de cursos</a:t>
            </a:r>
          </a:p>
        </p:txBody>
      </p:sp>
      <p:pic>
        <p:nvPicPr>
          <p:cNvPr id="39" name="3D Model 38" descr="Surface Pro - Burgundy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184" y="-1137331"/>
            <a:ext cx="6634051" cy="6329473"/>
          </a:xfrm>
          <a:prstGeom prst="rect">
            <a:avLst/>
          </a:prstGeom>
        </p:spPr>
      </p:pic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>
          <a:xfrm>
            <a:off x="0" y="992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A0606BA-9A9C-28EB-9922-0A7BF64F9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" t="15625" r="1391" b="5208"/>
          <a:stretch>
            <a:fillRect/>
          </a:stretch>
        </p:blipFill>
        <p:spPr>
          <a:xfrm rot="20316629">
            <a:off x="9305997" y="612192"/>
            <a:ext cx="2735685" cy="2240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663155" y="1562100"/>
            <a:ext cx="12496800" cy="7109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PT" sz="6600" dirty="0"/>
              <a:t>- Estudantes africanos em busca de formação online</a:t>
            </a:r>
          </a:p>
          <a:p>
            <a:r>
              <a:rPr lang="pt-PT" sz="6600" dirty="0"/>
              <a:t>- Jovens profissionais e empreendedores</a:t>
            </a:r>
          </a:p>
          <a:p>
            <a:r>
              <a:rPr lang="pt-PT" sz="6600" dirty="0"/>
              <a:t>- Escolas e </a:t>
            </a:r>
            <a:r>
              <a:rPr lang="pt-PT" sz="6600" dirty="0" err="1"/>
              <a:t>ONGs</a:t>
            </a:r>
            <a:r>
              <a:rPr lang="pt-PT" sz="6600" dirty="0"/>
              <a:t> parceiras</a:t>
            </a:r>
          </a:p>
          <a:p>
            <a:r>
              <a:rPr lang="pt-PT" sz="6600" dirty="0"/>
              <a:t>- </a:t>
            </a:r>
            <a:r>
              <a:rPr lang="pt-PT" sz="6600" dirty="0" err="1"/>
              <a:t>Startups</a:t>
            </a:r>
            <a:r>
              <a:rPr lang="pt-PT" sz="6600" dirty="0"/>
              <a:t> que precisam de capacitação técnica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2" y="6093467"/>
            <a:ext cx="4249772" cy="247903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2" y="1930507"/>
            <a:ext cx="3973648" cy="1919056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-19050" y="992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85958" y="2096512"/>
            <a:ext cx="9986842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PT" sz="6600" dirty="0">
                <a:latin typeface="Arial Rounded MT Bold" panose="020F0704030504030204" pitchFamily="34" charset="0"/>
              </a:rPr>
              <a:t>TAM: 10 milhões de estudantes africanos</a:t>
            </a:r>
          </a:p>
          <a:p>
            <a:r>
              <a:rPr lang="pt-PT" sz="6600" dirty="0">
                <a:latin typeface="Arial Rounded MT Bold" panose="020F0704030504030204" pitchFamily="34" charset="0"/>
              </a:rPr>
              <a:t>SAM: 4 milhões com acesso digital</a:t>
            </a:r>
          </a:p>
          <a:p>
            <a:r>
              <a:rPr lang="pt-PT" sz="6600" dirty="0">
                <a:latin typeface="Arial Rounded MT Bold" panose="020F0704030504030204" pitchFamily="34" charset="0"/>
              </a:rPr>
              <a:t>SOM: 200 mil estudantes angolanos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11193294" y="2247900"/>
          <a:ext cx="6705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0" y="990282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0" y="0"/>
            <a:ext cx="6812379" cy="8998522"/>
            <a:chOff x="0" y="0"/>
            <a:chExt cx="6438900" cy="85051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38900" cy="8505190"/>
            </a:xfrm>
            <a:custGeom>
              <a:avLst/>
              <a:gdLst/>
              <a:ahLst/>
              <a:cxnLst/>
              <a:rect l="l" t="t" r="r" b="b"/>
              <a:pathLst>
                <a:path w="6438900" h="8505190">
                  <a:moveTo>
                    <a:pt x="4916170" y="8505190"/>
                  </a:moveTo>
                  <a:lnTo>
                    <a:pt x="4627880" y="8505190"/>
                  </a:lnTo>
                  <a:lnTo>
                    <a:pt x="0" y="8072120"/>
                  </a:lnTo>
                  <a:lnTo>
                    <a:pt x="0" y="4405630"/>
                  </a:lnTo>
                  <a:lnTo>
                    <a:pt x="910590" y="0"/>
                  </a:lnTo>
                  <a:lnTo>
                    <a:pt x="6438900" y="0"/>
                  </a:lnTo>
                  <a:lnTo>
                    <a:pt x="6438900" y="671830"/>
                  </a:lnTo>
                  <a:lnTo>
                    <a:pt x="4916170" y="8505190"/>
                  </a:lnTo>
                  <a:close/>
                </a:path>
              </a:pathLst>
            </a:custGeom>
            <a:blipFill>
              <a:blip r:embed="rId2"/>
              <a:stretch>
                <a:fillRect l="-65869" r="-65869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438900" cy="8505190"/>
            </a:xfrm>
            <a:custGeom>
              <a:avLst/>
              <a:gdLst/>
              <a:ahLst/>
              <a:cxnLst/>
              <a:rect l="l" t="t" r="r" b="b"/>
              <a:pathLst>
                <a:path w="6438900" h="8505190">
                  <a:moveTo>
                    <a:pt x="910590" y="0"/>
                  </a:moveTo>
                  <a:lnTo>
                    <a:pt x="1898650" y="289560"/>
                  </a:lnTo>
                  <a:lnTo>
                    <a:pt x="0" y="4405630"/>
                  </a:lnTo>
                  <a:lnTo>
                    <a:pt x="910590" y="0"/>
                  </a:lnTo>
                  <a:close/>
                  <a:moveTo>
                    <a:pt x="3253740" y="8047990"/>
                  </a:moveTo>
                  <a:lnTo>
                    <a:pt x="4916170" y="8505190"/>
                  </a:lnTo>
                  <a:lnTo>
                    <a:pt x="6438900" y="671830"/>
                  </a:lnTo>
                  <a:lnTo>
                    <a:pt x="3253740" y="8047990"/>
                  </a:lnTo>
                  <a:close/>
                </a:path>
              </a:pathLst>
            </a:custGeom>
            <a:solidFill>
              <a:srgbClr val="0BB6BC"/>
            </a:solidFill>
          </p:spPr>
        </p:sp>
      </p:grpSp>
      <p:sp>
        <p:nvSpPr>
          <p:cNvPr id="13" name="TextBox 12"/>
          <p:cNvSpPr txBox="1"/>
          <p:nvPr/>
        </p:nvSpPr>
        <p:spPr>
          <a:xfrm>
            <a:off x="6999415" y="1088523"/>
            <a:ext cx="1127473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/>
              <a:t>- </a:t>
            </a:r>
            <a:r>
              <a:rPr lang="pt-PT" sz="6000" dirty="0" err="1"/>
              <a:t>Coursera</a:t>
            </a:r>
            <a:r>
              <a:rPr lang="pt-PT" sz="6000" dirty="0"/>
              <a:t>, </a:t>
            </a:r>
            <a:r>
              <a:rPr lang="pt-PT" sz="6000" dirty="0" err="1"/>
              <a:t>Udemy</a:t>
            </a:r>
            <a:r>
              <a:rPr lang="pt-PT" sz="6000" dirty="0"/>
              <a:t>, </a:t>
            </a:r>
            <a:r>
              <a:rPr lang="pt-PT" sz="6000" dirty="0" err="1"/>
              <a:t>Khan</a:t>
            </a:r>
            <a:r>
              <a:rPr lang="pt-PT" sz="6000" dirty="0"/>
              <a:t> </a:t>
            </a:r>
            <a:r>
              <a:rPr lang="pt-PT" sz="6000" dirty="0" err="1"/>
              <a:t>Academy,PLP</a:t>
            </a:r>
            <a:r>
              <a:rPr lang="pt-PT" sz="6000" dirty="0"/>
              <a:t> </a:t>
            </a:r>
            <a:r>
              <a:rPr lang="pt-PT" sz="6000" dirty="0" err="1"/>
              <a:t>Academy</a:t>
            </a:r>
            <a:endParaRPr lang="pt-PT" sz="6000" dirty="0"/>
          </a:p>
          <a:p>
            <a:pPr marL="685800" indent="-685800">
              <a:buFontTx/>
              <a:buChar char="-"/>
            </a:pPr>
            <a:r>
              <a:rPr lang="pt-PT" sz="6000" dirty="0"/>
              <a:t>Plataformas locais caras e restritas</a:t>
            </a:r>
          </a:p>
          <a:p>
            <a:endParaRPr lang="pt-PT" sz="6000" dirty="0"/>
          </a:p>
          <a:p>
            <a:r>
              <a:rPr lang="pt-PT" sz="6000" dirty="0"/>
              <a:t>Diferencial:</a:t>
            </a:r>
          </a:p>
          <a:p>
            <a:r>
              <a:rPr lang="pt-PT" sz="6000" dirty="0"/>
              <a:t> foco no contexto africano e cursos práticos para o mercado local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0" y="10104437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667000" y="1219349"/>
            <a:ext cx="140208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7200"/>
              <a:t>- Protótipos criados com Canva e GitHub Pages</a:t>
            </a:r>
          </a:p>
          <a:p>
            <a:pPr algn="just"/>
            <a:r>
              <a:rPr lang="pt-PT" sz="7200"/>
              <a:t>- Pitch deck desenvolvido com apoio da PLP</a:t>
            </a:r>
          </a:p>
          <a:p>
            <a:pPr algn="just"/>
            <a:r>
              <a:rPr lang="pt-PT" sz="7200"/>
              <a:t>- Primeiros clientes em fase de validação</a:t>
            </a:r>
          </a:p>
          <a:p>
            <a:pPr algn="just"/>
            <a:r>
              <a:rPr lang="pt-PT" sz="7200"/>
              <a:t>- Presença digital em construção</a:t>
            </a:r>
            <a:endParaRPr lang="en-US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0" y="990971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33236"/>
            <a:ext cx="9341197" cy="10287000"/>
            <a:chOff x="0" y="0"/>
            <a:chExt cx="12454930" cy="13716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2454930" cy="13716000"/>
            </a:xfrm>
            <a:prstGeom prst="rect">
              <a:avLst/>
            </a:prstGeom>
            <a:solidFill>
              <a:srgbClr val="0BB6BC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990600" y="3009793"/>
            <a:ext cx="6200420" cy="6200420"/>
          </a:xfrm>
          <a:custGeom>
            <a:avLst/>
            <a:gdLst/>
            <a:ahLst/>
            <a:cxnLst/>
            <a:rect l="l" t="t" r="r" b="b"/>
            <a:pathLst>
              <a:path w="6200420" h="6200420">
                <a:moveTo>
                  <a:pt x="0" y="0"/>
                </a:moveTo>
                <a:lnTo>
                  <a:pt x="6200420" y="0"/>
                </a:lnTo>
                <a:lnTo>
                  <a:pt x="6200420" y="6200420"/>
                </a:lnTo>
                <a:lnTo>
                  <a:pt x="0" y="6200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9448567" y="866276"/>
            <a:ext cx="8839433" cy="92332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PT" sz="6000" dirty="0">
                <a:solidFill>
                  <a:schemeClr val="bg1"/>
                </a:solidFill>
              </a:rPr>
              <a:t>Fontes de receita:</a:t>
            </a:r>
          </a:p>
          <a:p>
            <a:r>
              <a:rPr lang="pt-PT" sz="6000" dirty="0">
                <a:solidFill>
                  <a:schemeClr val="bg1"/>
                </a:solidFill>
              </a:rPr>
              <a:t>- Acesso </a:t>
            </a:r>
            <a:r>
              <a:rPr lang="pt-PT" sz="6000" dirty="0" err="1">
                <a:solidFill>
                  <a:schemeClr val="bg1"/>
                </a:solidFill>
              </a:rPr>
              <a:t>freemium</a:t>
            </a:r>
            <a:r>
              <a:rPr lang="pt-PT" sz="6000" dirty="0">
                <a:solidFill>
                  <a:schemeClr val="bg1"/>
                </a:solidFill>
              </a:rPr>
              <a:t> (alguns cursos grátis)</a:t>
            </a:r>
          </a:p>
          <a:p>
            <a:r>
              <a:rPr lang="pt-PT" sz="6000" dirty="0">
                <a:solidFill>
                  <a:schemeClr val="bg1"/>
                </a:solidFill>
              </a:rPr>
              <a:t>- Assinaturas mensais/anuais acessíveis</a:t>
            </a:r>
          </a:p>
          <a:p>
            <a:r>
              <a:rPr lang="pt-PT" sz="6000" dirty="0">
                <a:solidFill>
                  <a:schemeClr val="bg1"/>
                </a:solidFill>
              </a:rPr>
              <a:t>- Parcerias com escolas e </a:t>
            </a:r>
            <a:r>
              <a:rPr lang="pt-PT" sz="6000" dirty="0" err="1">
                <a:solidFill>
                  <a:schemeClr val="bg1"/>
                </a:solidFill>
              </a:rPr>
              <a:t>ONGs</a:t>
            </a:r>
            <a:endParaRPr lang="pt-PT" sz="6000" dirty="0">
              <a:solidFill>
                <a:schemeClr val="bg1"/>
              </a:solidFill>
            </a:endParaRPr>
          </a:p>
          <a:p>
            <a:r>
              <a:rPr lang="pt-PT" sz="6000" dirty="0">
                <a:solidFill>
                  <a:schemeClr val="bg1"/>
                </a:solidFill>
              </a:rPr>
              <a:t>- Certificação paga e serviços extras (mentoria, consultoria</a:t>
            </a:r>
            <a:endParaRPr lang="en-US" sz="4000" spc="14" dirty="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0" y="991701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375</Words>
  <Application>Microsoft Office PowerPoint</Application>
  <PresentationFormat>Personalizados</PresentationFormat>
  <Paragraphs>74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22" baseType="lpstr">
      <vt:lpstr>Bahnschrift SemiBold</vt:lpstr>
      <vt:lpstr>Arial Black</vt:lpstr>
      <vt:lpstr>Arial Rounded MT Bold</vt:lpstr>
      <vt:lpstr>Bahnschrift</vt:lpstr>
      <vt:lpstr>Barlow</vt:lpstr>
      <vt:lpstr>Calibri</vt:lpstr>
      <vt:lpstr>Open Sans Bold</vt:lpstr>
      <vt:lpstr>Arial</vt:lpstr>
      <vt:lpstr>Canva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PLP Standard Pitch Deck Template</dc:title>
  <dc:creator/>
  <cp:lastModifiedBy>Ebenezer Vilola</cp:lastModifiedBy>
  <cp:revision>82</cp:revision>
  <dcterms:created xsi:type="dcterms:W3CDTF">2006-08-16T00:00:00Z</dcterms:created>
  <dcterms:modified xsi:type="dcterms:W3CDTF">2025-10-01T17:06:35Z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92448D6E59CA4C6486EAB065A8D46F0C_12</vt:lpwstr>
  </property>
  <property fmtid="{D5CDD505-2E9C-101B-9397-08002B2CF9AE}" pid="3" name="KSOProductBuildVer">
    <vt:lpwstr>2070-12.2.0.21931</vt:lpwstr>
  </property>
</Properties>
</file>