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60" r:id="rId2"/>
    <p:sldId id="257" r:id="rId3"/>
    <p:sldId id="256" r:id="rId4"/>
    <p:sldId id="258" r:id="rId5"/>
    <p:sldId id="259" r:id="rId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884B"/>
    <a:srgbClr val="073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aPhone001\Documents\Moi\Udacity\Data%20Science\Nanodegree\Projects\Project%203%20-%20SQL%20for%20Data%20Analysis\ebere_uzodufa_project_sql\ebere-uzodufa-sql-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aPhone001\Documents\Moi\Udacity\Data%20Science\Nanodegree\Projects\Project%203%20-%20SQL%20for%20Data%20Analysis\ebere_uzodufa_project_sql\ebere-uzodufa-sql-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aPhone001\Documents\Moi\Udacity\Data%20Science\Nanodegree\Projects\Project%203%20-%20SQL%20for%20Data%20Analysis\ebere_uzodufa_project_sql\ebere-uzodufa-sql-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aPhone001\Documents\Moi\Udacity\Data%20Science\Nanodegree\Projects\Project%203%20-%20SQL%20for%20Data%20Analysis\ebere_uzodufa_project_sql\ebere-uzodufa-sql-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 dirty="0" smtClean="0"/>
              <a:t>Most sold media type based on the number of Tracks sold</a:t>
            </a:r>
            <a:endParaRPr lang="en-US" sz="12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797988956629777"/>
          <c:y val="0.19253579119354475"/>
          <c:w val="0.56114566135883737"/>
          <c:h val="0.59960489487730262"/>
        </c:manualLayout>
      </c:layout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2"/>
              <c:layout>
                <c:manualLayout>
                  <c:x val="3.7150198284648139E-4"/>
                  <c:y val="-1.551720735075022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0"/>
            <c:spPr>
              <a:solidFill>
                <a:srgbClr val="B5884B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'Most sold media type based on q'!$A$2:$A$6</c:f>
              <c:strCache>
                <c:ptCount val="5"/>
                <c:pt idx="0">
                  <c:v>MPEG audio file</c:v>
                </c:pt>
                <c:pt idx="1">
                  <c:v>Protected AAC audio file</c:v>
                </c:pt>
                <c:pt idx="2">
                  <c:v>Protected MPEG-4 video file</c:v>
                </c:pt>
                <c:pt idx="3">
                  <c:v>Purchased AAC audio file</c:v>
                </c:pt>
                <c:pt idx="4">
                  <c:v>AAC audio file</c:v>
                </c:pt>
              </c:strCache>
            </c:strRef>
          </c:cat>
          <c:val>
            <c:numRef>
              <c:f>'Most sold media type based on q'!$B$2:$B$6</c:f>
              <c:numCache>
                <c:formatCode>General</c:formatCode>
                <c:ptCount val="5"/>
                <c:pt idx="0">
                  <c:v>1976</c:v>
                </c:pt>
                <c:pt idx="1">
                  <c:v>146</c:v>
                </c:pt>
                <c:pt idx="2">
                  <c:v>111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603335032"/>
        <c:axId val="603334640"/>
      </c:barChart>
      <c:valAx>
        <c:axId val="603334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dirty="0"/>
                  <a:t>Quantity Sold</a:t>
                </a:r>
              </a:p>
            </c:rich>
          </c:tx>
          <c:layout>
            <c:manualLayout>
              <c:xMode val="edge"/>
              <c:yMode val="edge"/>
              <c:x val="0.50164601086558347"/>
              <c:y val="0.895859207186096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335032"/>
        <c:crosses val="autoZero"/>
        <c:crossBetween val="between"/>
      </c:valAx>
      <c:catAx>
        <c:axId val="6033350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/>
                  <a:t>Media Type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3346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73763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sz="1000" dirty="0" smtClean="0"/>
              <a:t>Top 10 Most sold Album based on the number (quantity) of Tracks sold</a:t>
            </a:r>
            <a:endParaRPr lang="en-US" sz="1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'Most sold Album based on quanti'!$B$1</c:f>
              <c:strCache>
                <c:ptCount val="1"/>
                <c:pt idx="0">
                  <c:v>Quantity of Tracks sold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spPr>
                <a:solidFill>
                  <a:srgbClr val="B5884B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solidFill>
                <a:srgbClr val="B5884B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'Most sold Album based on quanti'!$A$2:$A$11</c:f>
              <c:strCache>
                <c:ptCount val="10"/>
                <c:pt idx="0">
                  <c:v>Minha Historia</c:v>
                </c:pt>
                <c:pt idx="1">
                  <c:v>Greatest Hits</c:v>
                </c:pt>
                <c:pt idx="2">
                  <c:v>Unplugged</c:v>
                </c:pt>
                <c:pt idx="3">
                  <c:v>AcÃºstico</c:v>
                </c:pt>
                <c:pt idx="4">
                  <c:v>Greatest Kiss</c:v>
                </c:pt>
                <c:pt idx="5">
                  <c:v>Chronicle, Vol. 2</c:v>
                </c:pt>
                <c:pt idx="6">
                  <c:v>My Generation - The Very Best Of The Who</c:v>
                </c:pt>
                <c:pt idx="7">
                  <c:v>Prenda Minha</c:v>
                </c:pt>
                <c:pt idx="8">
                  <c:v>AcÃºstico MTV</c:v>
                </c:pt>
                <c:pt idx="9">
                  <c:v>Battlestar Galactica (Classic), Season 1</c:v>
                </c:pt>
              </c:strCache>
            </c:strRef>
          </c:cat>
          <c:val>
            <c:numRef>
              <c:f>'Most sold Album based on quanti'!$B$2:$B$11</c:f>
              <c:numCache>
                <c:formatCode>General</c:formatCode>
                <c:ptCount val="10"/>
                <c:pt idx="0">
                  <c:v>27</c:v>
                </c:pt>
                <c:pt idx="1">
                  <c:v>26</c:v>
                </c:pt>
                <c:pt idx="2">
                  <c:v>25</c:v>
                </c:pt>
                <c:pt idx="3">
                  <c:v>22</c:v>
                </c:pt>
                <c:pt idx="4">
                  <c:v>20</c:v>
                </c:pt>
                <c:pt idx="5">
                  <c:v>19</c:v>
                </c:pt>
                <c:pt idx="6">
                  <c:v>19</c:v>
                </c:pt>
                <c:pt idx="7">
                  <c:v>19</c:v>
                </c:pt>
                <c:pt idx="8">
                  <c:v>18</c:v>
                </c:pt>
                <c:pt idx="9">
                  <c:v>18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313723464"/>
        <c:axId val="313039536"/>
      </c:barChart>
      <c:catAx>
        <c:axId val="313723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Album Name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039536"/>
        <c:crosses val="autoZero"/>
        <c:auto val="1"/>
        <c:lblAlgn val="ctr"/>
        <c:lblOffset val="100"/>
        <c:noMultiLvlLbl val="0"/>
      </c:catAx>
      <c:valAx>
        <c:axId val="3130395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Quantity of Tracks sold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723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73763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sz="900" dirty="0" smtClean="0"/>
              <a:t>Percentage of earning of the top 25 of artist based on track sold</a:t>
            </a:r>
            <a:endParaRPr lang="en-US" sz="9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'Percentage earning of the top'!$C$1</c:f>
              <c:strCache>
                <c:ptCount val="1"/>
                <c:pt idx="0">
                  <c:v>Percentage of Total Sales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strRef>
              <c:f>'Percentage earning of the top'!$A$2:$A$26</c:f>
              <c:strCache>
                <c:ptCount val="25"/>
                <c:pt idx="0">
                  <c:v>Iron Maiden</c:v>
                </c:pt>
                <c:pt idx="1">
                  <c:v>U2</c:v>
                </c:pt>
                <c:pt idx="2">
                  <c:v>Metallica</c:v>
                </c:pt>
                <c:pt idx="3">
                  <c:v>Led Zeppelin</c:v>
                </c:pt>
                <c:pt idx="4">
                  <c:v>Lost</c:v>
                </c:pt>
                <c:pt idx="5">
                  <c:v>The Office</c:v>
                </c:pt>
                <c:pt idx="6">
                  <c:v>Os Paralamas Do Sucesso</c:v>
                </c:pt>
                <c:pt idx="7">
                  <c:v>Deep Purple</c:v>
                </c:pt>
                <c:pt idx="8">
                  <c:v>Faith No More</c:v>
                </c:pt>
                <c:pt idx="9">
                  <c:v>Eric Clapton</c:v>
                </c:pt>
                <c:pt idx="10">
                  <c:v>R.E.M.</c:v>
                </c:pt>
                <c:pt idx="11">
                  <c:v>Queen</c:v>
                </c:pt>
                <c:pt idx="12">
                  <c:v>Creedence Clearwater Revival</c:v>
                </c:pt>
                <c:pt idx="13">
                  <c:v>Battlestar Galactica (Classic)</c:v>
                </c:pt>
                <c:pt idx="14">
                  <c:v>Guns N' Roses</c:v>
                </c:pt>
                <c:pt idx="15">
                  <c:v>TitÃ£s</c:v>
                </c:pt>
                <c:pt idx="16">
                  <c:v>Green Day</c:v>
                </c:pt>
                <c:pt idx="17">
                  <c:v>Pearl Jam</c:v>
                </c:pt>
                <c:pt idx="18">
                  <c:v>Kiss</c:v>
                </c:pt>
                <c:pt idx="19">
                  <c:v>Various Artists</c:v>
                </c:pt>
                <c:pt idx="20">
                  <c:v>Van Halen</c:v>
                </c:pt>
                <c:pt idx="21">
                  <c:v>Chico Buarque</c:v>
                </c:pt>
                <c:pt idx="22">
                  <c:v>Red Hot Chili Peppers</c:v>
                </c:pt>
                <c:pt idx="23">
                  <c:v>Heroes</c:v>
                </c:pt>
                <c:pt idx="24">
                  <c:v>Lenny Kravitz</c:v>
                </c:pt>
              </c:strCache>
            </c:strRef>
          </c:cat>
          <c:val>
            <c:numRef>
              <c:f>'Percentage earning of the top'!$C$2:$C$26</c:f>
              <c:numCache>
                <c:formatCode>General</c:formatCode>
                <c:ptCount val="25"/>
                <c:pt idx="0">
                  <c:v>5.952</c:v>
                </c:pt>
                <c:pt idx="1">
                  <c:v>4.5490000000000004</c:v>
                </c:pt>
                <c:pt idx="2">
                  <c:v>3.8690000000000002</c:v>
                </c:pt>
                <c:pt idx="3">
                  <c:v>3.6989999999999998</c:v>
                </c:pt>
                <c:pt idx="4">
                  <c:v>3.504</c:v>
                </c:pt>
                <c:pt idx="5">
                  <c:v>2.1360000000000001</c:v>
                </c:pt>
                <c:pt idx="6">
                  <c:v>1.913</c:v>
                </c:pt>
                <c:pt idx="7">
                  <c:v>1.871</c:v>
                </c:pt>
                <c:pt idx="8">
                  <c:v>1.786</c:v>
                </c:pt>
                <c:pt idx="9">
                  <c:v>1.7010000000000001</c:v>
                </c:pt>
                <c:pt idx="10">
                  <c:v>1.6579999999999999</c:v>
                </c:pt>
                <c:pt idx="11">
                  <c:v>1.573</c:v>
                </c:pt>
                <c:pt idx="12">
                  <c:v>1.573</c:v>
                </c:pt>
                <c:pt idx="13">
                  <c:v>1.538</c:v>
                </c:pt>
                <c:pt idx="14">
                  <c:v>1.5309999999999999</c:v>
                </c:pt>
                <c:pt idx="15">
                  <c:v>1.446</c:v>
                </c:pt>
                <c:pt idx="16">
                  <c:v>1.403</c:v>
                </c:pt>
                <c:pt idx="17">
                  <c:v>1.36</c:v>
                </c:pt>
                <c:pt idx="18">
                  <c:v>1.3180000000000001</c:v>
                </c:pt>
                <c:pt idx="19">
                  <c:v>1.2330000000000001</c:v>
                </c:pt>
                <c:pt idx="20">
                  <c:v>1.2330000000000001</c:v>
                </c:pt>
                <c:pt idx="21">
                  <c:v>1.1479999999999999</c:v>
                </c:pt>
                <c:pt idx="22">
                  <c:v>1.1479999999999999</c:v>
                </c:pt>
                <c:pt idx="23">
                  <c:v>1.111</c:v>
                </c:pt>
                <c:pt idx="24">
                  <c:v>1.105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69"/>
        <c:axId val="551132952"/>
        <c:axId val="551128640"/>
      </c:barChart>
      <c:catAx>
        <c:axId val="551132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Artist name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128640"/>
        <c:crosses val="autoZero"/>
        <c:auto val="1"/>
        <c:lblAlgn val="ctr"/>
        <c:lblOffset val="100"/>
        <c:noMultiLvlLbl val="0"/>
      </c:catAx>
      <c:valAx>
        <c:axId val="551128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Percentage of Total Sales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132952"/>
        <c:crosses val="autoZero"/>
        <c:crossBetween val="between"/>
      </c:valAx>
      <c:spPr>
        <a:noFill/>
        <a:ln>
          <a:solidFill>
            <a:srgbClr val="999999"/>
          </a:solidFill>
        </a:ln>
        <a:effectLst/>
      </c:spPr>
    </c:plotArea>
    <c:plotVisOnly val="1"/>
    <c:dispBlanksAs val="gap"/>
    <c:showDLblsOverMax val="0"/>
  </c:chart>
  <c:spPr>
    <a:solidFill>
      <a:srgbClr val="073763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050" b="0" i="0" u="none" strike="noStrike" baseline="0" dirty="0" smtClean="0">
                <a:effectLst/>
              </a:rPr>
              <a:t>Effects of Music Length to quantity sold</a:t>
            </a:r>
            <a:endParaRPr lang="en-US" sz="105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'effects of music length to '!$B$1</c:f>
              <c:strCache>
                <c:ptCount val="1"/>
                <c:pt idx="0">
                  <c:v>Quantity Sold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solidFill>
                <a:srgbClr val="B5884B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'effects of music length to '!$A$2:$A$11</c:f>
              <c:strCache>
                <c:ptCount val="10"/>
                <c:pt idx="0">
                  <c:v>3-6</c:v>
                </c:pt>
                <c:pt idx="1">
                  <c:v>1-3</c:v>
                </c:pt>
                <c:pt idx="2">
                  <c:v>6-10</c:v>
                </c:pt>
                <c:pt idx="3">
                  <c:v>40-50</c:v>
                </c:pt>
                <c:pt idx="4">
                  <c:v>10-20</c:v>
                </c:pt>
                <c:pt idx="5">
                  <c:v>20-30</c:v>
                </c:pt>
                <c:pt idx="6">
                  <c:v>below 1</c:v>
                </c:pt>
                <c:pt idx="7">
                  <c:v>above 100</c:v>
                </c:pt>
                <c:pt idx="8">
                  <c:v>30-40</c:v>
                </c:pt>
                <c:pt idx="9">
                  <c:v>80-90</c:v>
                </c:pt>
              </c:strCache>
            </c:strRef>
          </c:cat>
          <c:val>
            <c:numRef>
              <c:f>'effects of music length to '!$B$2:$B$11</c:f>
              <c:numCache>
                <c:formatCode>General</c:formatCode>
                <c:ptCount val="10"/>
                <c:pt idx="0">
                  <c:v>1534</c:v>
                </c:pt>
                <c:pt idx="1">
                  <c:v>297</c:v>
                </c:pt>
                <c:pt idx="2">
                  <c:v>251</c:v>
                </c:pt>
                <c:pt idx="3">
                  <c:v>86</c:v>
                </c:pt>
                <c:pt idx="4">
                  <c:v>25</c:v>
                </c:pt>
                <c:pt idx="5">
                  <c:v>22</c:v>
                </c:pt>
                <c:pt idx="6">
                  <c:v>16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609036736"/>
        <c:axId val="609027328"/>
      </c:barChart>
      <c:catAx>
        <c:axId val="6090367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Track</a:t>
                </a:r>
                <a:r>
                  <a:rPr lang="en-US" baseline="0"/>
                  <a:t> Minute Length Category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027328"/>
        <c:crosses val="autoZero"/>
        <c:auto val="1"/>
        <c:lblAlgn val="ctr"/>
        <c:lblOffset val="100"/>
        <c:noMultiLvlLbl val="0"/>
      </c:catAx>
      <c:valAx>
        <c:axId val="609027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Quantity Sold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036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73763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6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36624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2611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407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851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354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073763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DFND SQL Project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Ebere Uzodufa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3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From the data visual representation, we can see that most tracks sold have the media type of MPEG audio file. </a:t>
            </a:r>
            <a:endParaRPr lang="en-US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No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format was up to a tenth of MPEG audio format.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Most sold media type based on the </a:t>
            </a:r>
            <a:r>
              <a:rPr lang="en-US" sz="24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number (quantity) 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of Tracks sold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4145323"/>
              </p:ext>
            </p:extLst>
          </p:nvPr>
        </p:nvGraphicFramePr>
        <p:xfrm>
          <a:off x="354300" y="1418450"/>
          <a:ext cx="4550699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This data visualization shows that album by name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Minha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Historia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has the highest quantity of track sold at 27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summation of the top 10 gives 213 out of 2240 which contributes to 9.51%.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Top 10 Most sold Album based on the number (quantity) of Tracks sold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131295"/>
              </p:ext>
            </p:extLst>
          </p:nvPr>
        </p:nvGraphicFramePr>
        <p:xfrm>
          <a:off x="354300" y="1418450"/>
          <a:ext cx="4550700" cy="3072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3567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artist by name Iron maiden generated 5.952% of the total sales of tracks. The top 25 artist based on total sales has the least percentage contribution of 1.105%. </a:t>
            </a:r>
            <a:endParaRPr lang="en-US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summation of this top 25 artist out of a total of 165, generates 50.792% of the total sales of tracks.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Percentage of earning of the top 25 of artist based on track sold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1331474"/>
              </p:ext>
            </p:extLst>
          </p:nvPr>
        </p:nvGraphicFramePr>
        <p:xfrm>
          <a:off x="354300" y="1418450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We can see from the chart that most of the track sold have a length greater than 3 minutes but less than 6 minutes. After that was tracks with a length greater than 1 minute but less than 3 minutes. This is followed by tracks with a length greater than 6 minutes but less than 10 minutes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lang="en-US" smtClean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>
              <a:spcAft>
                <a:spcPts val="1600"/>
              </a:spcAft>
              <a:buNone/>
            </a:pPr>
            <a:r>
              <a:rPr lang="en-US" smtClean="0">
                <a:latin typeface="Open Sans"/>
                <a:ea typeface="Open Sans"/>
                <a:cs typeface="Open Sans"/>
                <a:sym typeface="Open Sans"/>
              </a:rPr>
              <a:t>Hence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tracks with a length greater than 1 minute but less than 10 minutes where majorly sold.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Effects of Music Length to quantity sold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3943273"/>
              </p:ext>
            </p:extLst>
          </p:nvPr>
        </p:nvGraphicFramePr>
        <p:xfrm>
          <a:off x="354301" y="1418450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374</TotalTime>
  <Words>339</Words>
  <Application>Microsoft Office PowerPoint</Application>
  <PresentationFormat>On-screen Show (16:9)</PresentationFormat>
  <Paragraphs>31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Open Sans</vt:lpstr>
      <vt:lpstr>Simple Light</vt:lpstr>
      <vt:lpstr>DFND SQL Project</vt:lpstr>
      <vt:lpstr>Most sold media type based on the number (quantity) of Tracks sold</vt:lpstr>
      <vt:lpstr>Top 10 Most sold Album based on the number (quantity) of Tracks sold</vt:lpstr>
      <vt:lpstr>Percentage of earning of the top 25 of artist based on track sold</vt:lpstr>
      <vt:lpstr>Effects of Music Length to quantity sold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ViaPhone001</dc:creator>
  <cp:lastModifiedBy>Ebere Uzodufa</cp:lastModifiedBy>
  <cp:revision>15</cp:revision>
  <dcterms:modified xsi:type="dcterms:W3CDTF">2018-12-14T12:54:32Z</dcterms:modified>
</cp:coreProperties>
</file>