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67" r:id="rId8"/>
    <p:sldId id="266" r:id="rId9"/>
    <p:sldId id="257" r:id="rId10"/>
    <p:sldId id="258" r:id="rId11"/>
    <p:sldId id="260" r:id="rId12"/>
    <p:sldId id="263" r:id="rId13"/>
    <p:sldId id="264" r:id="rId14"/>
    <p:sldId id="265" r:id="rId15"/>
    <p:sldId id="262" r:id="rId16"/>
    <p:sldId id="261" r:id="rId17"/>
    <p:sldId id="259" r:id="rId18"/>
    <p:sldId id="268" r:id="rId19"/>
    <p:sldId id="270" r:id="rId20"/>
    <p:sldId id="269" r:id="rId21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  <p14:sldId id="271"/>
            <p14:sldId id="272"/>
            <p14:sldId id="273"/>
            <p14:sldId id="274"/>
            <p14:sldId id="275"/>
          </p14:sldIdLst>
        </p14:section>
        <p14:section name="Logo and Headers" id="{23A9C3B7-9507-4542-A9B5-821637B7F98A}">
          <p14:sldIdLst>
            <p14:sldId id="267"/>
            <p14:sldId id="26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  <p14:section name="Work Flow" id="{2B07C8C5-B67F-432D-B8A0-BFA4608E5C70}">
          <p14:sldIdLst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97CB"/>
    <a:srgbClr val="ED7161"/>
    <a:srgbClr val="556080"/>
    <a:srgbClr val="696969"/>
    <a:srgbClr val="7AC673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8534400"/>
            <a:ext cx="11182350" cy="598170"/>
          </a:xfrm>
        </p:spPr>
        <p:txBody>
          <a:bodyPr/>
          <a:lstStyle/>
          <a:p>
            <a:pPr algn="r"/>
            <a:r>
              <a:rPr lang="en-US" dirty="0" smtClean="0"/>
              <a:t>Ebere Uzodufa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39600" y="8839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"/>
    </mc:Choice>
    <mc:Fallback xmlns="">
      <p:transition spd="slow" advTm="2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services</a:t>
            </a:r>
          </a:p>
          <a:p>
            <a:pPr lvl="1"/>
            <a:r>
              <a:rPr lang="en-US" dirty="0" smtClean="0"/>
              <a:t>9 years plan with 15.5% interest per annum</a:t>
            </a:r>
          </a:p>
          <a:p>
            <a:pPr lvl="1"/>
            <a:r>
              <a:rPr lang="en-US" dirty="0" smtClean="0"/>
              <a:t>5 years with 9.7% interest per annum</a:t>
            </a:r>
          </a:p>
          <a:p>
            <a:pPr lvl="1"/>
            <a:r>
              <a:rPr lang="en-US" smtClean="0"/>
              <a:t>Minimum of 3 </a:t>
            </a:r>
            <a:r>
              <a:rPr lang="en-US" dirty="0" smtClean="0"/>
              <a:t>years with 0.1% compounded interest per month &lt;P[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(1+0.02)^(3*12)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-1]</a:t>
            </a:r>
          </a:p>
          <a:p>
            <a:r>
              <a:rPr lang="en-US" dirty="0" smtClean="0"/>
              <a:t>Select page</a:t>
            </a:r>
          </a:p>
          <a:p>
            <a:pPr lvl="1"/>
            <a:r>
              <a:rPr lang="en-US" dirty="0" smtClean="0"/>
              <a:t>Hide total of investment</a:t>
            </a:r>
          </a:p>
          <a:p>
            <a:pPr lvl="1"/>
            <a:r>
              <a:rPr lang="en-US" dirty="0" smtClean="0"/>
              <a:t>Give good iteration of services.</a:t>
            </a:r>
          </a:p>
          <a:p>
            <a:pPr lvl="1"/>
            <a:r>
              <a:rPr lang="en-US" dirty="0" smtClean="0"/>
              <a:t>Ask them if they still want to go with their previous answer after they are shown iteration</a:t>
            </a:r>
          </a:p>
          <a:p>
            <a:r>
              <a:rPr lang="en-US" dirty="0" smtClean="0"/>
              <a:t>Services structure</a:t>
            </a:r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Feedback after filling form</a:t>
            </a:r>
          </a:p>
        </p:txBody>
      </p:sp>
    </p:spTree>
    <p:extLst>
      <p:ext uri="{BB962C8B-B14F-4D97-AF65-F5344CB8AC3E}">
        <p14:creationId xmlns:p14="http://schemas.microsoft.com/office/powerpoint/2010/main" val="1829704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Flowsheet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1012269" y="3667125"/>
            <a:ext cx="1558290" cy="1381125"/>
          </a:xfrm>
          <a:prstGeom prst="diamond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4459" y="3943350"/>
            <a:ext cx="1714500" cy="819150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 flipV="1">
            <a:off x="2570559" y="4352925"/>
            <a:ext cx="723900" cy="476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Diagonal Corner Rectangle 9"/>
          <p:cNvSpPr/>
          <p:nvPr/>
        </p:nvSpPr>
        <p:spPr>
          <a:xfrm>
            <a:off x="2665809" y="2638426"/>
            <a:ext cx="2971800" cy="895350"/>
          </a:xfrm>
          <a:prstGeom prst="round2DiagRect">
            <a:avLst>
              <a:gd name="adj1" fmla="val 35816"/>
              <a:gd name="adj2" fmla="val 0"/>
            </a:avLst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Description of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5684" y="3943350"/>
            <a:ext cx="1390650" cy="819150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70206" y="3943350"/>
            <a:ext cx="1543050" cy="819150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 iteration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4" idx="3"/>
            <a:endCxn id="11" idx="1"/>
          </p:cNvCxnSpPr>
          <p:nvPr/>
        </p:nvCxnSpPr>
        <p:spPr>
          <a:xfrm>
            <a:off x="5008959" y="4352925"/>
            <a:ext cx="466725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38" idx="1"/>
          </p:cNvCxnSpPr>
          <p:nvPr/>
        </p:nvCxnSpPr>
        <p:spPr>
          <a:xfrm>
            <a:off x="6866334" y="4352925"/>
            <a:ext cx="38457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8886824" y="5048250"/>
            <a:ext cx="2309813" cy="1943100"/>
          </a:xfrm>
          <a:prstGeom prst="diamond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selected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50906" y="3943350"/>
            <a:ext cx="1543050" cy="819150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Filling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8" idx="3"/>
            <a:endCxn id="12" idx="1"/>
          </p:cNvCxnSpPr>
          <p:nvPr/>
        </p:nvCxnSpPr>
        <p:spPr>
          <a:xfrm>
            <a:off x="8793956" y="4352925"/>
            <a:ext cx="47625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29" idx="0"/>
          </p:cNvCxnSpPr>
          <p:nvPr/>
        </p:nvCxnSpPr>
        <p:spPr>
          <a:xfrm>
            <a:off x="10041731" y="4762500"/>
            <a:ext cx="0" cy="285750"/>
          </a:xfrm>
          <a:prstGeom prst="straightConnector1">
            <a:avLst/>
          </a:prstGeom>
          <a:ln w="3175">
            <a:solidFill>
              <a:srgbClr val="8697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99858" y="7750967"/>
            <a:ext cx="3283744" cy="995365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Page with selected iteration while listing other combination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82590" y="5522117"/>
            <a:ext cx="3283744" cy="995365"/>
          </a:xfrm>
          <a:prstGeom prst="rect">
            <a:avLst/>
          </a:prstGeom>
          <a:noFill/>
          <a:ln w="2540">
            <a:solidFill>
              <a:srgbClr val="8697CB">
                <a:alpha val="2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Page with selected service while listing iterations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29" idx="1"/>
            <a:endCxn id="49" idx="3"/>
          </p:cNvCxnSpPr>
          <p:nvPr/>
        </p:nvCxnSpPr>
        <p:spPr>
          <a:xfrm flipH="1">
            <a:off x="6866334" y="6019800"/>
            <a:ext cx="202049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2"/>
            <a:endCxn id="48" idx="0"/>
          </p:cNvCxnSpPr>
          <p:nvPr/>
        </p:nvCxnSpPr>
        <p:spPr>
          <a:xfrm flipH="1">
            <a:off x="10041730" y="6991350"/>
            <a:ext cx="1" cy="7596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05750" y="5557836"/>
            <a:ext cx="888206" cy="4181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041730" y="7068036"/>
            <a:ext cx="888206" cy="4181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" idx="0"/>
            <a:endCxn id="10" idx="1"/>
          </p:cNvCxnSpPr>
          <p:nvPr/>
        </p:nvCxnSpPr>
        <p:spPr>
          <a:xfrm flipV="1">
            <a:off x="4151709" y="3533776"/>
            <a:ext cx="0" cy="40957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983552"/>
            <a:ext cx="5202371" cy="5202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8925" y="6417319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39600" y="8839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3"/>
    </mc:Choice>
    <mc:Fallback xmlns="">
      <p:transition spd="slow" advTm="59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" presetClass="emph" presetSubtype="2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Fonts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Body</a:t>
            </a:r>
            <a:endParaRPr lang="en-US" dirty="0" smtClean="0"/>
          </a:p>
          <a:p>
            <a:pPr lvl="1"/>
            <a:r>
              <a:rPr lang="en-US" dirty="0" smtClean="0"/>
              <a:t>Work Sans (&amp; Regular)</a:t>
            </a:r>
          </a:p>
          <a:p>
            <a:pPr lvl="1"/>
            <a:r>
              <a:rPr lang="en-US" dirty="0" err="1" smtClean="0"/>
              <a:t>Archivo</a:t>
            </a:r>
            <a:endParaRPr lang="en-US" dirty="0" smtClean="0"/>
          </a:p>
          <a:p>
            <a:pPr lvl="1"/>
            <a:r>
              <a:rPr lang="en-US" dirty="0" err="1" smtClean="0"/>
              <a:t>Roboto</a:t>
            </a:r>
            <a:endParaRPr lang="en-US" dirty="0" smtClean="0"/>
          </a:p>
          <a:p>
            <a:pPr lvl="1"/>
            <a:r>
              <a:rPr lang="en-US" dirty="0" err="1" smtClean="0"/>
              <a:t>Lato</a:t>
            </a:r>
            <a:endParaRPr lang="en-US" dirty="0" smtClean="0"/>
          </a:p>
          <a:p>
            <a:r>
              <a:rPr lang="en-US" dirty="0"/>
              <a:t>Heading </a:t>
            </a:r>
            <a:endParaRPr lang="en-US" dirty="0" smtClean="0"/>
          </a:p>
          <a:p>
            <a:pPr lvl="1"/>
            <a:r>
              <a:rPr lang="en-US" dirty="0" smtClean="0"/>
              <a:t>Montserrat</a:t>
            </a:r>
          </a:p>
          <a:p>
            <a:pPr lvl="1"/>
            <a:r>
              <a:rPr lang="en-US" dirty="0" smtClean="0"/>
              <a:t>Rubik</a:t>
            </a:r>
          </a:p>
          <a:p>
            <a:pPr lvl="1"/>
            <a:r>
              <a:rPr lang="en-US" dirty="0" smtClean="0"/>
              <a:t>Ubuntu</a:t>
            </a:r>
          </a:p>
          <a:p>
            <a:r>
              <a:rPr lang="en-US" dirty="0" smtClean="0"/>
              <a:t>Signature</a:t>
            </a:r>
          </a:p>
          <a:p>
            <a:pPr lvl="1"/>
            <a:r>
              <a:rPr lang="en-US" dirty="0" smtClean="0"/>
              <a:t>Crafty girls</a:t>
            </a:r>
          </a:p>
          <a:p>
            <a:pPr lvl="1"/>
            <a:r>
              <a:rPr lang="en-US" dirty="0" smtClean="0"/>
              <a:t>Mountain of Christmas</a:t>
            </a:r>
          </a:p>
          <a:p>
            <a:pPr lvl="1"/>
            <a:r>
              <a:rPr lang="en-US" dirty="0" smtClean="0"/>
              <a:t>Butterfly Kids</a:t>
            </a:r>
          </a:p>
          <a:p>
            <a:pPr lvl="1"/>
            <a:r>
              <a:rPr lang="en-US" dirty="0" err="1" smtClean="0"/>
              <a:t>Pacifico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78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983552"/>
            <a:ext cx="5202371" cy="5202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28925" y="6417319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3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57" y="569148"/>
            <a:ext cx="73152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3650" y="6950719"/>
            <a:ext cx="7342914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99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199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1"/>
    </mc:Choice>
    <mc:Fallback xmlns="">
      <p:transition spd="slow" advTm="3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6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5608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2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190875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190875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962275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262</Words>
  <Application>Microsoft Office PowerPoint</Application>
  <PresentationFormat>A3 Paper (297x420 mm)</PresentationFormat>
  <Paragraphs>109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Work Outline</vt:lpstr>
      <vt:lpstr>Flowsheet</vt:lpstr>
      <vt:lpstr>Google Fonts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35</cp:revision>
  <dcterms:created xsi:type="dcterms:W3CDTF">2018-09-02T21:02:52Z</dcterms:created>
  <dcterms:modified xsi:type="dcterms:W3CDTF">2018-09-29T08:17:31Z</dcterms:modified>
</cp:coreProperties>
</file>