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8"/>
  </p:notesMasterIdLst>
  <p:sldIdLst>
    <p:sldId id="256" r:id="rId2"/>
    <p:sldId id="258" r:id="rId3"/>
    <p:sldId id="271" r:id="rId4"/>
    <p:sldId id="259" r:id="rId5"/>
    <p:sldId id="274" r:id="rId6"/>
    <p:sldId id="275" r:id="rId7"/>
    <p:sldId id="260" r:id="rId8"/>
    <p:sldId id="276" r:id="rId9"/>
    <p:sldId id="277" r:id="rId10"/>
    <p:sldId id="279" r:id="rId11"/>
    <p:sldId id="280" r:id="rId12"/>
    <p:sldId id="281" r:id="rId13"/>
    <p:sldId id="282" r:id="rId14"/>
    <p:sldId id="266" r:id="rId15"/>
    <p:sldId id="283"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91CEA-6B0F-4C79-9D6D-E5CE5898FC82}" type="datetimeFigureOut">
              <a:rPr lang="en-GB" smtClean="0"/>
              <a:t>15/01/2016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8BC67-3797-4776-8A58-E0E18999E535}" type="slidenum">
              <a:rPr lang="en-GB" smtClean="0"/>
              <a:t>‹#›</a:t>
            </a:fld>
            <a:endParaRPr lang="en-GB"/>
          </a:p>
        </p:txBody>
      </p:sp>
    </p:spTree>
    <p:extLst>
      <p:ext uri="{BB962C8B-B14F-4D97-AF65-F5344CB8AC3E}">
        <p14:creationId xmlns:p14="http://schemas.microsoft.com/office/powerpoint/2010/main" val="2796141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1</a:t>
            </a:fld>
            <a:endParaRPr lang="en-GB"/>
          </a:p>
        </p:txBody>
      </p:sp>
    </p:spTree>
    <p:extLst>
      <p:ext uri="{BB962C8B-B14F-4D97-AF65-F5344CB8AC3E}">
        <p14:creationId xmlns:p14="http://schemas.microsoft.com/office/powerpoint/2010/main" val="93863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10</a:t>
            </a:fld>
            <a:endParaRPr lang="en-GB"/>
          </a:p>
        </p:txBody>
      </p:sp>
    </p:spTree>
    <p:extLst>
      <p:ext uri="{BB962C8B-B14F-4D97-AF65-F5344CB8AC3E}">
        <p14:creationId xmlns:p14="http://schemas.microsoft.com/office/powerpoint/2010/main" val="2688476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11</a:t>
            </a:fld>
            <a:endParaRPr lang="en-GB"/>
          </a:p>
        </p:txBody>
      </p:sp>
    </p:spTree>
    <p:extLst>
      <p:ext uri="{BB962C8B-B14F-4D97-AF65-F5344CB8AC3E}">
        <p14:creationId xmlns:p14="http://schemas.microsoft.com/office/powerpoint/2010/main" val="3460857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12</a:t>
            </a:fld>
            <a:endParaRPr lang="en-GB"/>
          </a:p>
        </p:txBody>
      </p:sp>
    </p:spTree>
    <p:extLst>
      <p:ext uri="{BB962C8B-B14F-4D97-AF65-F5344CB8AC3E}">
        <p14:creationId xmlns:p14="http://schemas.microsoft.com/office/powerpoint/2010/main" val="4047396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13</a:t>
            </a:fld>
            <a:endParaRPr lang="en-GB"/>
          </a:p>
        </p:txBody>
      </p:sp>
    </p:spTree>
    <p:extLst>
      <p:ext uri="{BB962C8B-B14F-4D97-AF65-F5344CB8AC3E}">
        <p14:creationId xmlns:p14="http://schemas.microsoft.com/office/powerpoint/2010/main" val="185151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14</a:t>
            </a:fld>
            <a:endParaRPr lang="en-GB"/>
          </a:p>
        </p:txBody>
      </p:sp>
    </p:spTree>
    <p:extLst>
      <p:ext uri="{BB962C8B-B14F-4D97-AF65-F5344CB8AC3E}">
        <p14:creationId xmlns:p14="http://schemas.microsoft.com/office/powerpoint/2010/main" val="83394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15</a:t>
            </a:fld>
            <a:endParaRPr lang="en-GB"/>
          </a:p>
        </p:txBody>
      </p:sp>
    </p:spTree>
    <p:extLst>
      <p:ext uri="{BB962C8B-B14F-4D97-AF65-F5344CB8AC3E}">
        <p14:creationId xmlns:p14="http://schemas.microsoft.com/office/powerpoint/2010/main" val="1094783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16</a:t>
            </a:fld>
            <a:endParaRPr lang="en-GB"/>
          </a:p>
        </p:txBody>
      </p:sp>
    </p:spTree>
    <p:extLst>
      <p:ext uri="{BB962C8B-B14F-4D97-AF65-F5344CB8AC3E}">
        <p14:creationId xmlns:p14="http://schemas.microsoft.com/office/powerpoint/2010/main" val="243180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2</a:t>
            </a:fld>
            <a:endParaRPr lang="en-GB"/>
          </a:p>
        </p:txBody>
      </p:sp>
    </p:spTree>
    <p:extLst>
      <p:ext uri="{BB962C8B-B14F-4D97-AF65-F5344CB8AC3E}">
        <p14:creationId xmlns:p14="http://schemas.microsoft.com/office/powerpoint/2010/main" val="263668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3</a:t>
            </a:fld>
            <a:endParaRPr lang="en-GB"/>
          </a:p>
        </p:txBody>
      </p:sp>
    </p:spTree>
    <p:extLst>
      <p:ext uri="{BB962C8B-B14F-4D97-AF65-F5344CB8AC3E}">
        <p14:creationId xmlns:p14="http://schemas.microsoft.com/office/powerpoint/2010/main" val="180556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4</a:t>
            </a:fld>
            <a:endParaRPr lang="en-GB"/>
          </a:p>
        </p:txBody>
      </p:sp>
    </p:spTree>
    <p:extLst>
      <p:ext uri="{BB962C8B-B14F-4D97-AF65-F5344CB8AC3E}">
        <p14:creationId xmlns:p14="http://schemas.microsoft.com/office/powerpoint/2010/main" val="1853687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5</a:t>
            </a:fld>
            <a:endParaRPr lang="en-GB"/>
          </a:p>
        </p:txBody>
      </p:sp>
    </p:spTree>
    <p:extLst>
      <p:ext uri="{BB962C8B-B14F-4D97-AF65-F5344CB8AC3E}">
        <p14:creationId xmlns:p14="http://schemas.microsoft.com/office/powerpoint/2010/main" val="313943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6</a:t>
            </a:fld>
            <a:endParaRPr lang="en-GB"/>
          </a:p>
        </p:txBody>
      </p:sp>
    </p:spTree>
    <p:extLst>
      <p:ext uri="{BB962C8B-B14F-4D97-AF65-F5344CB8AC3E}">
        <p14:creationId xmlns:p14="http://schemas.microsoft.com/office/powerpoint/2010/main" val="349238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7</a:t>
            </a:fld>
            <a:endParaRPr lang="en-GB"/>
          </a:p>
        </p:txBody>
      </p:sp>
    </p:spTree>
    <p:extLst>
      <p:ext uri="{BB962C8B-B14F-4D97-AF65-F5344CB8AC3E}">
        <p14:creationId xmlns:p14="http://schemas.microsoft.com/office/powerpoint/2010/main" val="618374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8</a:t>
            </a:fld>
            <a:endParaRPr lang="en-GB"/>
          </a:p>
        </p:txBody>
      </p:sp>
    </p:spTree>
    <p:extLst>
      <p:ext uri="{BB962C8B-B14F-4D97-AF65-F5344CB8AC3E}">
        <p14:creationId xmlns:p14="http://schemas.microsoft.com/office/powerpoint/2010/main" val="2738392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E8BC67-3797-4776-8A58-E0E18999E535}" type="slidenum">
              <a:rPr lang="en-GB" smtClean="0"/>
              <a:t>9</a:t>
            </a:fld>
            <a:endParaRPr lang="en-GB"/>
          </a:p>
        </p:txBody>
      </p:sp>
    </p:spTree>
    <p:extLst>
      <p:ext uri="{BB962C8B-B14F-4D97-AF65-F5344CB8AC3E}">
        <p14:creationId xmlns:p14="http://schemas.microsoft.com/office/powerpoint/2010/main" val="34954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9CAF6E-714B-4BB2-BB36-740F11FA04E3}" type="datetimeFigureOut">
              <a:rPr lang="en-GB" smtClean="0"/>
              <a:t>15/01/2016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BE392-8F18-4E52-A0E8-8D1234AE7E0C}"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949052"/>
      </p:ext>
    </p:extLst>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CAF6E-714B-4BB2-BB36-740F11FA04E3}" type="datetimeFigureOut">
              <a:rPr lang="en-GB" smtClean="0"/>
              <a:t>15/01/2016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BE392-8F18-4E52-A0E8-8D1234AE7E0C}" type="slidenum">
              <a:rPr lang="en-GB" smtClean="0"/>
              <a:t>‹#›</a:t>
            </a:fld>
            <a:endParaRPr lang="en-GB"/>
          </a:p>
        </p:txBody>
      </p:sp>
    </p:spTree>
    <p:extLst>
      <p:ext uri="{BB962C8B-B14F-4D97-AF65-F5344CB8AC3E}">
        <p14:creationId xmlns:p14="http://schemas.microsoft.com/office/powerpoint/2010/main" val="1087025003"/>
      </p:ext>
    </p:extLst>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CAF6E-714B-4BB2-BB36-740F11FA04E3}" type="datetimeFigureOut">
              <a:rPr lang="en-GB" smtClean="0"/>
              <a:t>15/01/2016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BE392-8F18-4E52-A0E8-8D1234AE7E0C}" type="slidenum">
              <a:rPr lang="en-GB" smtClean="0"/>
              <a:t>‹#›</a:t>
            </a:fld>
            <a:endParaRPr lang="en-GB"/>
          </a:p>
        </p:txBody>
      </p:sp>
    </p:spTree>
    <p:extLst>
      <p:ext uri="{BB962C8B-B14F-4D97-AF65-F5344CB8AC3E}">
        <p14:creationId xmlns:p14="http://schemas.microsoft.com/office/powerpoint/2010/main" val="2840689868"/>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9CAF6E-714B-4BB2-BB36-740F11FA04E3}" type="datetimeFigureOut">
              <a:rPr lang="en-GB" smtClean="0"/>
              <a:t>15/01/2016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BE392-8F18-4E52-A0E8-8D1234AE7E0C}" type="slidenum">
              <a:rPr lang="en-GB" smtClean="0"/>
              <a:t>‹#›</a:t>
            </a:fld>
            <a:endParaRPr lang="en-GB"/>
          </a:p>
        </p:txBody>
      </p:sp>
    </p:spTree>
    <p:extLst>
      <p:ext uri="{BB962C8B-B14F-4D97-AF65-F5344CB8AC3E}">
        <p14:creationId xmlns:p14="http://schemas.microsoft.com/office/powerpoint/2010/main" val="216026384"/>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9CAF6E-714B-4BB2-BB36-740F11FA04E3}" type="datetimeFigureOut">
              <a:rPr lang="en-GB" smtClean="0"/>
              <a:t>15/01/2016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BE392-8F18-4E52-A0E8-8D1234AE7E0C}"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494163"/>
      </p:ext>
    </p:extLst>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9CAF6E-714B-4BB2-BB36-740F11FA04E3}" type="datetimeFigureOut">
              <a:rPr lang="en-GB" smtClean="0"/>
              <a:t>15/01/2016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BBE392-8F18-4E52-A0E8-8D1234AE7E0C}" type="slidenum">
              <a:rPr lang="en-GB" smtClean="0"/>
              <a:t>‹#›</a:t>
            </a:fld>
            <a:endParaRPr lang="en-GB"/>
          </a:p>
        </p:txBody>
      </p:sp>
    </p:spTree>
    <p:extLst>
      <p:ext uri="{BB962C8B-B14F-4D97-AF65-F5344CB8AC3E}">
        <p14:creationId xmlns:p14="http://schemas.microsoft.com/office/powerpoint/2010/main" val="4031437664"/>
      </p:ext>
    </p:extLst>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9CAF6E-714B-4BB2-BB36-740F11FA04E3}" type="datetimeFigureOut">
              <a:rPr lang="en-GB" smtClean="0"/>
              <a:t>15/01/2016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BBE392-8F18-4E52-A0E8-8D1234AE7E0C}" type="slidenum">
              <a:rPr lang="en-GB" smtClean="0"/>
              <a:t>‹#›</a:t>
            </a:fld>
            <a:endParaRPr lang="en-GB"/>
          </a:p>
        </p:txBody>
      </p:sp>
    </p:spTree>
    <p:extLst>
      <p:ext uri="{BB962C8B-B14F-4D97-AF65-F5344CB8AC3E}">
        <p14:creationId xmlns:p14="http://schemas.microsoft.com/office/powerpoint/2010/main" val="3499907821"/>
      </p:ext>
    </p:extLst>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9CAF6E-714B-4BB2-BB36-740F11FA04E3}" type="datetimeFigureOut">
              <a:rPr lang="en-GB" smtClean="0"/>
              <a:t>15/01/2016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BBE392-8F18-4E52-A0E8-8D1234AE7E0C}" type="slidenum">
              <a:rPr lang="en-GB" smtClean="0"/>
              <a:t>‹#›</a:t>
            </a:fld>
            <a:endParaRPr lang="en-GB"/>
          </a:p>
        </p:txBody>
      </p:sp>
    </p:spTree>
    <p:extLst>
      <p:ext uri="{BB962C8B-B14F-4D97-AF65-F5344CB8AC3E}">
        <p14:creationId xmlns:p14="http://schemas.microsoft.com/office/powerpoint/2010/main" val="4292771004"/>
      </p:ext>
    </p:extLst>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CAF6E-714B-4BB2-BB36-740F11FA04E3}" type="datetimeFigureOut">
              <a:rPr lang="en-GB" smtClean="0"/>
              <a:t>15/01/2016</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33BBE392-8F18-4E52-A0E8-8D1234AE7E0C}" type="slidenum">
              <a:rPr lang="en-GB" smtClean="0"/>
              <a:t>‹#›</a:t>
            </a:fld>
            <a:endParaRPr lang="en-GB"/>
          </a:p>
        </p:txBody>
      </p:sp>
    </p:spTree>
    <p:extLst>
      <p:ext uri="{BB962C8B-B14F-4D97-AF65-F5344CB8AC3E}">
        <p14:creationId xmlns:p14="http://schemas.microsoft.com/office/powerpoint/2010/main" val="2145557108"/>
      </p:ext>
    </p:extLst>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9CAF6E-714B-4BB2-BB36-740F11FA04E3}" type="datetimeFigureOut">
              <a:rPr lang="en-GB" smtClean="0"/>
              <a:t>15/01/2016</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BBE392-8F18-4E52-A0E8-8D1234AE7E0C}" type="slidenum">
              <a:rPr lang="en-GB" smtClean="0"/>
              <a:t>‹#›</a:t>
            </a:fld>
            <a:endParaRPr lang="en-GB"/>
          </a:p>
        </p:txBody>
      </p:sp>
    </p:spTree>
    <p:extLst>
      <p:ext uri="{BB962C8B-B14F-4D97-AF65-F5344CB8AC3E}">
        <p14:creationId xmlns:p14="http://schemas.microsoft.com/office/powerpoint/2010/main" val="1873719928"/>
      </p:ext>
    </p:extLst>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9CAF6E-714B-4BB2-BB36-740F11FA04E3}" type="datetimeFigureOut">
              <a:rPr lang="en-GB" smtClean="0"/>
              <a:t>15/01/2016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BBE392-8F18-4E52-A0E8-8D1234AE7E0C}" type="slidenum">
              <a:rPr lang="en-GB" smtClean="0"/>
              <a:t>‹#›</a:t>
            </a:fld>
            <a:endParaRPr lang="en-GB"/>
          </a:p>
        </p:txBody>
      </p:sp>
    </p:spTree>
    <p:extLst>
      <p:ext uri="{BB962C8B-B14F-4D97-AF65-F5344CB8AC3E}">
        <p14:creationId xmlns:p14="http://schemas.microsoft.com/office/powerpoint/2010/main" val="862236207"/>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09390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540042"/>
            <a:ext cx="10058400" cy="4329052"/>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9CAF6E-714B-4BB2-BB36-740F11FA04E3}" type="datetimeFigureOut">
              <a:rPr lang="en-GB" smtClean="0"/>
              <a:t>15/01/2016</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BBE392-8F18-4E52-A0E8-8D1234AE7E0C}" type="slidenum">
              <a:rPr lang="en-GB" smtClean="0"/>
              <a:t>‹#›</a:t>
            </a:fld>
            <a:endParaRPr lang="en-GB"/>
          </a:p>
        </p:txBody>
      </p:sp>
      <p:cxnSp>
        <p:nvCxnSpPr>
          <p:cNvPr id="10" name="Straight Connector 9"/>
          <p:cNvCxnSpPr/>
          <p:nvPr/>
        </p:nvCxnSpPr>
        <p:spPr>
          <a:xfrm>
            <a:off x="1145408" y="138051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92843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spd="slow">
    <p:fade/>
  </p:transition>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0159" y="355774"/>
            <a:ext cx="10058400" cy="3982212"/>
          </a:xfrm>
        </p:spPr>
        <p:txBody>
          <a:bodyPr>
            <a:noAutofit/>
          </a:bodyPr>
          <a:lstStyle/>
          <a:p>
            <a:pPr algn="ctr"/>
            <a:r>
              <a:rPr lang="en-US" sz="4400" b="1" dirty="0">
                <a:solidFill>
                  <a:srgbClr val="0070C0"/>
                </a:solidFill>
                <a:effectLst>
                  <a:outerShdw blurRad="38100" dist="38100" dir="2700000" algn="tl">
                    <a:srgbClr val="000000">
                      <a:alpha val="43137"/>
                    </a:srgbClr>
                  </a:outerShdw>
                </a:effectLst>
              </a:rPr>
              <a:t>UNIVERSITY OF PORT HARCOURT</a:t>
            </a:r>
            <a:r>
              <a:rPr lang="en-GB" sz="2800" b="1" dirty="0">
                <a:effectLst>
                  <a:outerShdw blurRad="38100" dist="38100" dir="2700000" algn="tl">
                    <a:srgbClr val="000000">
                      <a:alpha val="43137"/>
                    </a:srgbClr>
                  </a:outerShdw>
                </a:effectLst>
              </a:rPr>
              <a:t/>
            </a:r>
            <a:br>
              <a:rPr lang="en-GB" sz="2800" b="1" dirty="0">
                <a:effectLst>
                  <a:outerShdw blurRad="38100" dist="38100" dir="2700000" algn="tl">
                    <a:srgbClr val="000000">
                      <a:alpha val="43137"/>
                    </a:srgbClr>
                  </a:outerShdw>
                </a:effectLst>
              </a:rPr>
            </a:br>
            <a:r>
              <a:rPr lang="en-US" sz="3600" b="1" dirty="0">
                <a:solidFill>
                  <a:srgbClr val="0070C0"/>
                </a:solidFill>
                <a:effectLst>
                  <a:outerShdw blurRad="38100" dist="38100" dir="2700000" algn="tl">
                    <a:srgbClr val="000000">
                      <a:alpha val="43137"/>
                    </a:srgbClr>
                  </a:outerShdw>
                </a:effectLst>
              </a:rPr>
              <a:t>FACULTY OF ENGINEERING</a:t>
            </a:r>
            <a:r>
              <a:rPr lang="en-GB" sz="2800" b="1" dirty="0">
                <a:effectLst>
                  <a:outerShdw blurRad="38100" dist="38100" dir="2700000" algn="tl">
                    <a:srgbClr val="000000">
                      <a:alpha val="43137"/>
                    </a:srgbClr>
                  </a:outerShdw>
                </a:effectLst>
              </a:rPr>
              <a:t/>
            </a:r>
            <a:br>
              <a:rPr lang="en-GB" sz="2800" b="1" dirty="0">
                <a:effectLst>
                  <a:outerShdw blurRad="38100" dist="38100" dir="2700000" algn="tl">
                    <a:srgbClr val="000000">
                      <a:alpha val="43137"/>
                    </a:srgbClr>
                  </a:outerShdw>
                </a:effectLst>
              </a:rPr>
            </a:br>
            <a:r>
              <a:rPr lang="en-US" sz="2800" b="1" dirty="0">
                <a:solidFill>
                  <a:srgbClr val="0070C0"/>
                </a:solidFill>
                <a:effectLst>
                  <a:outerShdw blurRad="38100" dist="38100" dir="2700000" algn="tl">
                    <a:srgbClr val="000000">
                      <a:alpha val="43137"/>
                    </a:srgbClr>
                  </a:outerShdw>
                </a:effectLst>
              </a:rPr>
              <a:t>DEPARTMENT OF </a:t>
            </a:r>
            <a:r>
              <a:rPr lang="en-US" sz="2800" b="1" dirty="0" smtClean="0">
                <a:solidFill>
                  <a:srgbClr val="0070C0"/>
                </a:solidFill>
                <a:effectLst>
                  <a:outerShdw blurRad="38100" dist="38100" dir="2700000" algn="tl">
                    <a:srgbClr val="000000">
                      <a:alpha val="43137"/>
                    </a:srgbClr>
                  </a:outerShdw>
                </a:effectLst>
              </a:rPr>
              <a:t>CHEMICAL </a:t>
            </a:r>
            <a:r>
              <a:rPr lang="en-US" sz="2800" b="1" dirty="0">
                <a:solidFill>
                  <a:srgbClr val="0070C0"/>
                </a:solidFill>
                <a:effectLst>
                  <a:outerShdw blurRad="38100" dist="38100" dir="2700000" algn="tl">
                    <a:srgbClr val="000000">
                      <a:alpha val="43137"/>
                    </a:srgbClr>
                  </a:outerShdw>
                </a:effectLst>
              </a:rPr>
              <a:t>ENGINEERING</a:t>
            </a:r>
            <a:r>
              <a:rPr lang="en-GB" sz="2800" dirty="0"/>
              <a:t/>
            </a:r>
            <a:br>
              <a:rPr lang="en-GB" sz="2800" dirty="0"/>
            </a:br>
            <a:r>
              <a:rPr lang="en-GB" sz="2800" dirty="0"/>
              <a:t/>
            </a:r>
            <a:br>
              <a:rPr lang="en-GB" sz="2800" dirty="0"/>
            </a:br>
            <a:r>
              <a:rPr lang="en-US" sz="2800" b="1" dirty="0">
                <a:effectLst>
                  <a:outerShdw blurRad="38100" dist="38100" dir="2700000" algn="tl">
                    <a:srgbClr val="000000">
                      <a:alpha val="43137"/>
                    </a:srgbClr>
                  </a:outerShdw>
                </a:effectLst>
              </a:rPr>
              <a:t> </a:t>
            </a:r>
            <a:r>
              <a:rPr lang="en-GB" sz="3200" dirty="0">
                <a:effectLst>
                  <a:outerShdw blurRad="38100" dist="38100" dir="2700000" algn="tl">
                    <a:srgbClr val="000000">
                      <a:alpha val="43137"/>
                    </a:srgbClr>
                  </a:outerShdw>
                </a:effectLst>
              </a:rPr>
              <a:t/>
            </a:r>
            <a:br>
              <a:rPr lang="en-GB" sz="3200" dirty="0">
                <a:effectLst>
                  <a:outerShdw blurRad="38100" dist="38100" dir="2700000" algn="tl">
                    <a:srgbClr val="000000">
                      <a:alpha val="43137"/>
                    </a:srgbClr>
                  </a:outerShdw>
                </a:effectLst>
              </a:rPr>
            </a:br>
            <a:r>
              <a:rPr lang="en-US" sz="3200" i="1" dirty="0">
                <a:solidFill>
                  <a:schemeClr val="tx1">
                    <a:lumMod val="65000"/>
                    <a:lumOff val="35000"/>
                  </a:schemeClr>
                </a:solidFill>
                <a:effectLst>
                  <a:outerShdw blurRad="38100" dist="38100" dir="2700000" algn="tl">
                    <a:srgbClr val="000000">
                      <a:alpha val="43137"/>
                    </a:srgbClr>
                  </a:outerShdw>
                </a:effectLst>
              </a:rPr>
              <a:t>BASIC CHEMICAL STRUCTURE, ATOMS, MOLECULES, IONS</a:t>
            </a:r>
            <a:endParaRPr lang="en-GB" sz="2800" i="1" dirty="0">
              <a:solidFill>
                <a:schemeClr val="tx1">
                  <a:lumMod val="65000"/>
                  <a:lumOff val="3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100051" y="4455620"/>
            <a:ext cx="10058400" cy="1623061"/>
          </a:xfrm>
        </p:spPr>
        <p:txBody>
          <a:bodyPr>
            <a:normAutofit/>
          </a:bodyPr>
          <a:lstStyle/>
          <a:p>
            <a:pPr algn="ctr"/>
            <a:r>
              <a:rPr lang="en-US" dirty="0" smtClean="0"/>
              <a:t>BY</a:t>
            </a:r>
          </a:p>
          <a:p>
            <a:pPr algn="ctr"/>
            <a:r>
              <a:rPr lang="en-US" dirty="0" smtClean="0"/>
              <a:t>Engr</a:t>
            </a:r>
            <a:r>
              <a:rPr lang="en-US" dirty="0"/>
              <a:t>. </a:t>
            </a:r>
            <a:r>
              <a:rPr lang="en-US" dirty="0" smtClean="0"/>
              <a:t>J. </a:t>
            </a:r>
            <a:r>
              <a:rPr lang="en-US" dirty="0"/>
              <a:t>N. </a:t>
            </a:r>
            <a:r>
              <a:rPr lang="en-US" dirty="0" smtClean="0"/>
              <a:t>PRINCE</a:t>
            </a:r>
            <a:endParaRPr lang="en-GB" sz="3500"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7955" y="0"/>
            <a:ext cx="2234045" cy="2013018"/>
          </a:xfrm>
          <a:prstGeom prst="rect">
            <a:avLst/>
          </a:prstGeom>
          <a:noFill/>
          <a:ln>
            <a:noFill/>
          </a:ln>
        </p:spPr>
      </p:pic>
    </p:spTree>
    <p:extLst>
      <p:ext uri="{BB962C8B-B14F-4D97-AF65-F5344CB8AC3E}">
        <p14:creationId xmlns:p14="http://schemas.microsoft.com/office/powerpoint/2010/main" val="1920047819"/>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Methodology</a:t>
            </a:r>
            <a:endParaRPr lang="en-GB" dirty="0"/>
          </a:p>
        </p:txBody>
      </p:sp>
      <p:sp>
        <p:nvSpPr>
          <p:cNvPr id="3" name="Content Placeholder 2"/>
          <p:cNvSpPr>
            <a:spLocks noGrp="1"/>
          </p:cNvSpPr>
          <p:nvPr>
            <p:ph idx="1"/>
          </p:nvPr>
        </p:nvSpPr>
        <p:spPr/>
        <p:txBody>
          <a:bodyPr>
            <a:noAutofit/>
          </a:bodyPr>
          <a:lstStyle/>
          <a:p>
            <a:pPr marL="0" indent="0" algn="just">
              <a:buNone/>
            </a:pPr>
            <a:r>
              <a:rPr lang="en-GB" sz="2800" dirty="0" smtClean="0"/>
              <a:t>Process model with PID Controller</a:t>
            </a:r>
            <a:endParaRPr lang="en-GB" sz="3200" dirty="0" smtClean="0"/>
          </a:p>
          <a:p>
            <a:pPr algn="just"/>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100" y="2400300"/>
            <a:ext cx="6090586" cy="3009900"/>
          </a:xfrm>
          <a:prstGeom prst="rect">
            <a:avLst/>
          </a:prstGeom>
          <a:ln>
            <a:solidFill>
              <a:schemeClr val="tx1"/>
            </a:solidFill>
          </a:ln>
        </p:spPr>
      </p:pic>
    </p:spTree>
    <p:extLst>
      <p:ext uri="{BB962C8B-B14F-4D97-AF65-F5344CB8AC3E}">
        <p14:creationId xmlns:p14="http://schemas.microsoft.com/office/powerpoint/2010/main" val="2489113989"/>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Result and Findings</a:t>
            </a:r>
            <a:endParaRPr lang="en-GB" dirty="0"/>
          </a:p>
        </p:txBody>
      </p:sp>
      <p:sp>
        <p:nvSpPr>
          <p:cNvPr id="3" name="Content Placeholder 2"/>
          <p:cNvSpPr>
            <a:spLocks noGrp="1"/>
          </p:cNvSpPr>
          <p:nvPr>
            <p:ph idx="1"/>
          </p:nvPr>
        </p:nvSpPr>
        <p:spPr/>
        <p:txBody>
          <a:bodyPr>
            <a:noAutofit/>
          </a:bodyPr>
          <a:lstStyle/>
          <a:p>
            <a:pPr marL="0" indent="0" algn="just">
              <a:buNone/>
            </a:pPr>
            <a:r>
              <a:rPr lang="en-GB" sz="3200" dirty="0"/>
              <a:t>Ultimate gain </a:t>
            </a:r>
            <a:r>
              <a:rPr lang="en-GB" sz="3200" i="1" dirty="0" smtClean="0"/>
              <a:t>K</a:t>
            </a:r>
            <a:r>
              <a:rPr lang="en-GB" sz="3200" i="1" baseline="-25000" dirty="0" smtClean="0"/>
              <a:t>u </a:t>
            </a:r>
            <a:r>
              <a:rPr lang="en-GB" sz="3200" dirty="0" smtClean="0"/>
              <a:t>= 4.8</a:t>
            </a:r>
          </a:p>
          <a:p>
            <a:pPr algn="just"/>
            <a:endParaRPr lang="en-GB"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102" y="2368649"/>
            <a:ext cx="4943798" cy="3500445"/>
          </a:xfrm>
          <a:prstGeom prst="rect">
            <a:avLst/>
          </a:prstGeom>
        </p:spPr>
      </p:pic>
    </p:spTree>
    <p:extLst>
      <p:ext uri="{BB962C8B-B14F-4D97-AF65-F5344CB8AC3E}">
        <p14:creationId xmlns:p14="http://schemas.microsoft.com/office/powerpoint/2010/main" val="178780514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Result and Findings</a:t>
            </a:r>
            <a:endParaRPr lang="en-GB" dirty="0"/>
          </a:p>
        </p:txBody>
      </p:sp>
      <p:sp>
        <p:nvSpPr>
          <p:cNvPr id="3" name="Content Placeholder 2"/>
          <p:cNvSpPr>
            <a:spLocks noGrp="1"/>
          </p:cNvSpPr>
          <p:nvPr>
            <p:ph idx="1"/>
          </p:nvPr>
        </p:nvSpPr>
        <p:spPr/>
        <p:txBody>
          <a:bodyPr>
            <a:noAutofit/>
          </a:bodyPr>
          <a:lstStyle/>
          <a:p>
            <a:pPr marL="0" indent="0" algn="just">
              <a:buNone/>
            </a:pPr>
            <a:r>
              <a:rPr lang="en-GB" sz="3200" dirty="0"/>
              <a:t>Temperature output response of Process with PI controller</a:t>
            </a:r>
            <a:endParaRPr lang="en-GB" sz="3200" dirty="0" smtClean="0"/>
          </a:p>
          <a:p>
            <a:pPr algn="just"/>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374900"/>
            <a:ext cx="4952979" cy="3494194"/>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577319" y="2567725"/>
                <a:ext cx="4051300" cy="3108543"/>
              </a:xfrm>
              <a:prstGeom prst="rect">
                <a:avLst/>
              </a:prstGeom>
              <a:noFill/>
            </p:spPr>
            <p:txBody>
              <a:bodyPr wrap="square" rtlCol="0">
                <a:spAutoFit/>
              </a:bodyPr>
              <a:lstStyle/>
              <a:p>
                <a:r>
                  <a:rPr lang="en-GB" sz="2800" b="1" dirty="0" smtClean="0"/>
                  <a:t>For Set Point Tracking</a:t>
                </a:r>
              </a:p>
              <a:p>
                <a:r>
                  <a:rPr lang="en-GB" sz="2800" dirty="0" smtClean="0"/>
                  <a:t>Settling time: </a:t>
                </a:r>
                <a14:m>
                  <m:oMath xmlns:m="http://schemas.openxmlformats.org/officeDocument/2006/math">
                    <m:r>
                      <a:rPr lang="en-GB" sz="2800" i="1" smtClean="0">
                        <a:latin typeface="Cambria Math" panose="02040503050406030204" pitchFamily="18" charset="0"/>
                        <a:ea typeface="Cambria Math" panose="02040503050406030204" pitchFamily="18" charset="0"/>
                      </a:rPr>
                      <m:t>∅</m:t>
                    </m:r>
                  </m:oMath>
                </a14:m>
                <a:endParaRPr lang="en-GB" sz="2800" dirty="0" smtClean="0"/>
              </a:p>
              <a:p>
                <a:r>
                  <a:rPr lang="en-GB" sz="2800" dirty="0" smtClean="0"/>
                  <a:t>Overshoot: 98.3%</a:t>
                </a:r>
              </a:p>
              <a:p>
                <a:endParaRPr lang="en-GB" sz="2800" dirty="0"/>
              </a:p>
              <a:p>
                <a:r>
                  <a:rPr lang="en-GB" sz="2800" b="1" dirty="0" smtClean="0"/>
                  <a:t>For Disturbance Rejection</a:t>
                </a:r>
              </a:p>
              <a:p>
                <a:r>
                  <a:rPr lang="en-GB" sz="2800" dirty="0" smtClean="0"/>
                  <a:t>Settling time: </a:t>
                </a:r>
                <a14:m>
                  <m:oMath xmlns:m="http://schemas.openxmlformats.org/officeDocument/2006/math">
                    <m:r>
                      <a:rPr lang="en-GB" sz="2800" i="1">
                        <a:latin typeface="Cambria Math" panose="02040503050406030204" pitchFamily="18" charset="0"/>
                        <a:ea typeface="Cambria Math" panose="02040503050406030204" pitchFamily="18" charset="0"/>
                      </a:rPr>
                      <m:t>∅</m:t>
                    </m:r>
                  </m:oMath>
                </a14:m>
                <a:endParaRPr lang="en-GB" sz="2800" dirty="0"/>
              </a:p>
              <a:p>
                <a:r>
                  <a:rPr lang="en-GB" sz="2800" dirty="0" smtClean="0"/>
                  <a:t>Peak deviation: 98.8%</a:t>
                </a:r>
                <a:endParaRPr lang="en-GB"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6577319" y="2567725"/>
                <a:ext cx="4051300" cy="3108543"/>
              </a:xfrm>
              <a:prstGeom prst="rect">
                <a:avLst/>
              </a:prstGeom>
              <a:blipFill rotWithShape="0">
                <a:blip r:embed="rId4"/>
                <a:stretch>
                  <a:fillRect l="-3158" t="-1765" r="-902" b="-4706"/>
                </a:stretch>
              </a:blipFill>
            </p:spPr>
            <p:txBody>
              <a:bodyPr/>
              <a:lstStyle/>
              <a:p>
                <a:r>
                  <a:rPr lang="en-GB">
                    <a:noFill/>
                  </a:rPr>
                  <a:t> </a:t>
                </a:r>
              </a:p>
            </p:txBody>
          </p:sp>
        </mc:Fallback>
      </mc:AlternateContent>
    </p:spTree>
    <p:extLst>
      <p:ext uri="{BB962C8B-B14F-4D97-AF65-F5344CB8AC3E}">
        <p14:creationId xmlns:p14="http://schemas.microsoft.com/office/powerpoint/2010/main" val="856652309"/>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Result and Findings</a:t>
            </a:r>
            <a:endParaRPr lang="en-GB" dirty="0"/>
          </a:p>
        </p:txBody>
      </p:sp>
      <p:sp>
        <p:nvSpPr>
          <p:cNvPr id="3" name="Content Placeholder 2"/>
          <p:cNvSpPr>
            <a:spLocks noGrp="1"/>
          </p:cNvSpPr>
          <p:nvPr>
            <p:ph idx="1"/>
          </p:nvPr>
        </p:nvSpPr>
        <p:spPr/>
        <p:txBody>
          <a:bodyPr>
            <a:noAutofit/>
          </a:bodyPr>
          <a:lstStyle/>
          <a:p>
            <a:pPr marL="0" indent="0" algn="just">
              <a:buNone/>
            </a:pPr>
            <a:r>
              <a:rPr lang="en-GB" sz="3200" dirty="0"/>
              <a:t>Temperature output response of Process with </a:t>
            </a:r>
            <a:r>
              <a:rPr lang="en-GB" sz="3200" dirty="0" smtClean="0"/>
              <a:t>PID </a:t>
            </a:r>
            <a:r>
              <a:rPr lang="en-GB" sz="3200" dirty="0"/>
              <a:t>controller</a:t>
            </a:r>
            <a:endParaRPr lang="en-GB" sz="3200" dirty="0" smtClean="0"/>
          </a:p>
          <a:p>
            <a:pPr algn="just"/>
            <a:endParaRPr lang="en-GB" sz="2800" dirty="0"/>
          </a:p>
        </p:txBody>
      </p:sp>
      <p:sp>
        <p:nvSpPr>
          <p:cNvPr id="6" name="TextBox 5"/>
          <p:cNvSpPr txBox="1"/>
          <p:nvPr/>
        </p:nvSpPr>
        <p:spPr>
          <a:xfrm>
            <a:off x="6577319" y="2567725"/>
            <a:ext cx="4051300" cy="3108543"/>
          </a:xfrm>
          <a:prstGeom prst="rect">
            <a:avLst/>
          </a:prstGeom>
          <a:noFill/>
        </p:spPr>
        <p:txBody>
          <a:bodyPr wrap="square" rtlCol="0">
            <a:spAutoFit/>
          </a:bodyPr>
          <a:lstStyle/>
          <a:p>
            <a:r>
              <a:rPr lang="en-GB" sz="2800" b="1" dirty="0" smtClean="0"/>
              <a:t>For Set Point Tracking</a:t>
            </a:r>
          </a:p>
          <a:p>
            <a:r>
              <a:rPr lang="en-GB" sz="2800" dirty="0" smtClean="0"/>
              <a:t>Settling time: 6.81secs</a:t>
            </a:r>
          </a:p>
          <a:p>
            <a:r>
              <a:rPr lang="en-GB" sz="2800" dirty="0" smtClean="0"/>
              <a:t>Overshoot: 72.6%</a:t>
            </a:r>
          </a:p>
          <a:p>
            <a:endParaRPr lang="en-GB" sz="2800" dirty="0"/>
          </a:p>
          <a:p>
            <a:r>
              <a:rPr lang="en-GB" sz="2800" b="1" dirty="0" smtClean="0"/>
              <a:t>For Disturbance Rejection</a:t>
            </a:r>
          </a:p>
          <a:p>
            <a:r>
              <a:rPr lang="en-GB" sz="2800" dirty="0" smtClean="0"/>
              <a:t>Settling time: 6.55secs</a:t>
            </a:r>
            <a:endParaRPr lang="en-GB" sz="2800" dirty="0"/>
          </a:p>
          <a:p>
            <a:r>
              <a:rPr lang="en-GB" sz="2800" dirty="0" smtClean="0"/>
              <a:t>Peak deviation: 35%</a:t>
            </a:r>
            <a:endParaRPr lang="en-GB"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349500"/>
            <a:ext cx="4952978" cy="3472946"/>
          </a:xfrm>
          <a:prstGeom prst="rect">
            <a:avLst/>
          </a:prstGeom>
        </p:spPr>
      </p:pic>
    </p:spTree>
    <p:extLst>
      <p:ext uri="{BB962C8B-B14F-4D97-AF65-F5344CB8AC3E}">
        <p14:creationId xmlns:p14="http://schemas.microsoft.com/office/powerpoint/2010/main" val="855588848"/>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Conclusions</a:t>
            </a:r>
            <a:endParaRPr lang="en-GB" dirty="0"/>
          </a:p>
        </p:txBody>
      </p:sp>
      <p:sp>
        <p:nvSpPr>
          <p:cNvPr id="3" name="Content Placeholder 2"/>
          <p:cNvSpPr>
            <a:spLocks noGrp="1"/>
          </p:cNvSpPr>
          <p:nvPr>
            <p:ph idx="1"/>
          </p:nvPr>
        </p:nvSpPr>
        <p:spPr>
          <a:xfrm>
            <a:off x="1097280" y="1485900"/>
            <a:ext cx="10058400" cy="4383194"/>
          </a:xfrm>
        </p:spPr>
        <p:txBody>
          <a:bodyPr>
            <a:noAutofit/>
          </a:bodyPr>
          <a:lstStyle/>
          <a:p>
            <a:pPr algn="just">
              <a:buFont typeface="Wingdings" panose="05000000000000000000" pitchFamily="2" charset="2"/>
              <a:buChar char="v"/>
            </a:pPr>
            <a:r>
              <a:rPr lang="en-GB" sz="2800" dirty="0" smtClean="0"/>
              <a:t>For PI control, Set point tracking Settling time is not feasible within the simulation time and the Peak overshoot is 98.3%. Also the Disturbance rejection Settling time is not feasible and the Peak deviation is 98.9%.</a:t>
            </a:r>
          </a:p>
          <a:p>
            <a:pPr algn="just">
              <a:buFont typeface="Wingdings" panose="05000000000000000000" pitchFamily="2" charset="2"/>
              <a:buChar char="v"/>
            </a:pPr>
            <a:r>
              <a:rPr lang="en-GB" sz="2800" dirty="0" smtClean="0"/>
              <a:t>For Set point tracking, Settling time and Peak overshoot with PID control is 6.81secs and 72.6% respectively. For Disturbance rejection, Settling time and Peak deviation is 6.55secs and 35% respectively.</a:t>
            </a:r>
          </a:p>
          <a:p>
            <a:pPr algn="just">
              <a:buFont typeface="Wingdings" panose="05000000000000000000" pitchFamily="2" charset="2"/>
              <a:buChar char="v"/>
            </a:pPr>
            <a:r>
              <a:rPr lang="en-GB" sz="2800" dirty="0" smtClean="0"/>
              <a:t>In terms of Set point tracking and disturbance rejection, the PID controller provides better settling time than the PI controller.</a:t>
            </a:r>
          </a:p>
        </p:txBody>
      </p:sp>
    </p:spTree>
    <p:extLst>
      <p:ext uri="{BB962C8B-B14F-4D97-AF65-F5344CB8AC3E}">
        <p14:creationId xmlns:p14="http://schemas.microsoft.com/office/powerpoint/2010/main" val="554440751"/>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Recommendations</a:t>
            </a:r>
            <a:endParaRPr lang="en-GB"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GB" sz="3000" dirty="0" smtClean="0"/>
              <a:t>If fast response of the system is required, it is preferable to use the PID control. Otherwise, the PI control could be used.</a:t>
            </a:r>
          </a:p>
          <a:p>
            <a:pPr algn="just">
              <a:buFont typeface="Wingdings" panose="05000000000000000000" pitchFamily="2" charset="2"/>
              <a:buChar char="v"/>
            </a:pPr>
            <a:r>
              <a:rPr lang="en-GB" sz="3000" dirty="0" smtClean="0"/>
              <a:t>Other faster controls such as Fuzzy Logic control and Cascade control can be used for faster response of the system with lesser settling time.</a:t>
            </a:r>
            <a:endParaRPr lang="en-GB" sz="3000" dirty="0"/>
          </a:p>
        </p:txBody>
      </p:sp>
    </p:spTree>
    <p:extLst>
      <p:ext uri="{BB962C8B-B14F-4D97-AF65-F5344CB8AC3E}">
        <p14:creationId xmlns:p14="http://schemas.microsoft.com/office/powerpoint/2010/main" val="838598493"/>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97280" y="3751263"/>
            <a:ext cx="10058400" cy="1474787"/>
          </a:xfrm>
        </p:spPr>
        <p:txBody>
          <a:bodyPr>
            <a:noAutofit/>
          </a:bodyPr>
          <a:lstStyle/>
          <a:p>
            <a:pPr algn="ctr"/>
            <a:r>
              <a:rPr lang="en-GB" sz="12000" dirty="0" smtClean="0">
                <a:solidFill>
                  <a:schemeClr val="tx1">
                    <a:lumMod val="95000"/>
                    <a:lumOff val="5000"/>
                  </a:schemeClr>
                </a:solidFill>
              </a:rPr>
              <a:t>THANK</a:t>
            </a:r>
            <a:r>
              <a:rPr lang="en-GB" sz="11000" dirty="0" smtClean="0">
                <a:solidFill>
                  <a:schemeClr val="tx1">
                    <a:lumMod val="95000"/>
                    <a:lumOff val="5000"/>
                  </a:schemeClr>
                </a:solidFill>
              </a:rPr>
              <a:t> </a:t>
            </a:r>
            <a:r>
              <a:rPr lang="en-GB" sz="12000" dirty="0" smtClean="0">
                <a:solidFill>
                  <a:schemeClr val="tx1">
                    <a:lumMod val="95000"/>
                    <a:lumOff val="5000"/>
                  </a:schemeClr>
                </a:solidFill>
              </a:rPr>
              <a:t>YOU</a:t>
            </a:r>
            <a:endParaRPr lang="en-GB" sz="12000" dirty="0">
              <a:solidFill>
                <a:schemeClr val="tx1">
                  <a:lumMod val="95000"/>
                  <a:lumOff val="5000"/>
                </a:schemeClr>
              </a:solidFill>
            </a:endParaRPr>
          </a:p>
        </p:txBody>
      </p:sp>
      <p:sp>
        <p:nvSpPr>
          <p:cNvPr id="4" name="TextBox 3"/>
          <p:cNvSpPr txBox="1"/>
          <p:nvPr/>
        </p:nvSpPr>
        <p:spPr>
          <a:xfrm>
            <a:off x="3513166" y="5504666"/>
            <a:ext cx="5226628" cy="584775"/>
          </a:xfrm>
          <a:prstGeom prst="rect">
            <a:avLst/>
          </a:prstGeom>
          <a:noFill/>
        </p:spPr>
        <p:txBody>
          <a:bodyPr wrap="square" rtlCol="0">
            <a:spAutoFit/>
          </a:bodyPr>
          <a:lstStyle/>
          <a:p>
            <a:pPr algn="ctr"/>
            <a:r>
              <a:rPr lang="en-GB" sz="3200" dirty="0" smtClean="0">
                <a:solidFill>
                  <a:schemeClr val="accent2"/>
                </a:solidFill>
              </a:rPr>
              <a:t>QUESTIONS?</a:t>
            </a:r>
            <a:endParaRPr lang="en-GB" sz="3200" dirty="0">
              <a:solidFill>
                <a:schemeClr val="accent2"/>
              </a:solidFill>
            </a:endParaRPr>
          </a:p>
        </p:txBody>
      </p:sp>
      <p:sp>
        <p:nvSpPr>
          <p:cNvPr id="5" name="TextBox 4"/>
          <p:cNvSpPr txBox="1"/>
          <p:nvPr/>
        </p:nvSpPr>
        <p:spPr>
          <a:xfrm>
            <a:off x="3513166" y="772748"/>
            <a:ext cx="5226628" cy="830997"/>
          </a:xfrm>
          <a:prstGeom prst="rect">
            <a:avLst/>
          </a:prstGeom>
          <a:noFill/>
        </p:spPr>
        <p:txBody>
          <a:bodyPr wrap="square" rtlCol="0">
            <a:spAutoFit/>
          </a:bodyPr>
          <a:lstStyle/>
          <a:p>
            <a:pPr algn="ctr"/>
            <a:r>
              <a:rPr lang="en-GB" sz="4000" dirty="0">
                <a:solidFill>
                  <a:schemeClr val="tx1">
                    <a:lumMod val="50000"/>
                    <a:lumOff val="50000"/>
                  </a:schemeClr>
                </a:solidFill>
              </a:rPr>
              <a:t>THANK</a:t>
            </a:r>
            <a:r>
              <a:rPr lang="en-GB" sz="4800" dirty="0">
                <a:solidFill>
                  <a:schemeClr val="tx1">
                    <a:lumMod val="50000"/>
                    <a:lumOff val="50000"/>
                  </a:schemeClr>
                </a:solidFill>
              </a:rPr>
              <a:t> </a:t>
            </a:r>
            <a:r>
              <a:rPr lang="en-GB" sz="4000" dirty="0">
                <a:solidFill>
                  <a:schemeClr val="tx1">
                    <a:lumMod val="50000"/>
                    <a:lumOff val="50000"/>
                  </a:schemeClr>
                </a:solidFill>
              </a:rPr>
              <a:t>YOU</a:t>
            </a:r>
          </a:p>
        </p:txBody>
      </p:sp>
      <p:sp>
        <p:nvSpPr>
          <p:cNvPr id="6" name="TextBox 5"/>
          <p:cNvSpPr txBox="1"/>
          <p:nvPr/>
        </p:nvSpPr>
        <p:spPr>
          <a:xfrm>
            <a:off x="3513166" y="1856820"/>
            <a:ext cx="5226628" cy="1323439"/>
          </a:xfrm>
          <a:prstGeom prst="rect">
            <a:avLst/>
          </a:prstGeom>
          <a:noFill/>
        </p:spPr>
        <p:txBody>
          <a:bodyPr wrap="square" rtlCol="0">
            <a:spAutoFit/>
          </a:bodyPr>
          <a:lstStyle/>
          <a:p>
            <a:pPr algn="ctr"/>
            <a:r>
              <a:rPr lang="en-GB" sz="6600" dirty="0">
                <a:solidFill>
                  <a:schemeClr val="tx1">
                    <a:lumMod val="75000"/>
                    <a:lumOff val="25000"/>
                  </a:schemeClr>
                </a:solidFill>
              </a:rPr>
              <a:t>THANK</a:t>
            </a:r>
            <a:r>
              <a:rPr lang="en-GB" sz="8000" dirty="0">
                <a:solidFill>
                  <a:schemeClr val="tx1">
                    <a:lumMod val="75000"/>
                    <a:lumOff val="25000"/>
                  </a:schemeClr>
                </a:solidFill>
              </a:rPr>
              <a:t> </a:t>
            </a:r>
            <a:r>
              <a:rPr lang="en-GB" sz="6600" dirty="0">
                <a:solidFill>
                  <a:schemeClr val="tx1">
                    <a:lumMod val="75000"/>
                    <a:lumOff val="25000"/>
                  </a:schemeClr>
                </a:solidFill>
              </a:rPr>
              <a:t>YOU</a:t>
            </a:r>
          </a:p>
        </p:txBody>
      </p:sp>
      <p:sp>
        <p:nvSpPr>
          <p:cNvPr id="7" name="Action Button: Home 6">
            <a:hlinkClick r:id="" action="ppaction://hlinkshowjump?jump=firstslide" highlightClick="1"/>
          </p:cNvPr>
          <p:cNvSpPr/>
          <p:nvPr/>
        </p:nvSpPr>
        <p:spPr>
          <a:xfrm>
            <a:off x="11155680" y="5535078"/>
            <a:ext cx="865926" cy="554363"/>
          </a:xfrm>
          <a:prstGeom prst="actionButtonHom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76485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 presetClass="entr" presetSubtype="0" fill="hold" grpId="0" nodeType="afterEffect">
                                  <p:stCondLst>
                                    <p:cond delay="1000"/>
                                  </p:stCondLst>
                                  <p:childTnLst>
                                    <p:set>
                                      <p:cBhvr>
                                        <p:cTn id="24" dur="1" fill="hold">
                                          <p:stCondLst>
                                            <p:cond delay="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Introduction</a:t>
            </a:r>
            <a:endParaRPr lang="en-GB" dirty="0"/>
          </a:p>
        </p:txBody>
      </p:sp>
      <p:sp>
        <p:nvSpPr>
          <p:cNvPr id="3" name="Content Placeholder 2"/>
          <p:cNvSpPr>
            <a:spLocks noGrp="1"/>
          </p:cNvSpPr>
          <p:nvPr>
            <p:ph idx="1"/>
          </p:nvPr>
        </p:nvSpPr>
        <p:spPr/>
        <p:txBody>
          <a:bodyPr>
            <a:normAutofit/>
          </a:bodyPr>
          <a:lstStyle/>
          <a:p>
            <a:pPr marL="0" indent="0" algn="just">
              <a:buNone/>
            </a:pPr>
            <a:r>
              <a:rPr lang="en-GB" sz="3200" b="1" dirty="0" smtClean="0"/>
              <a:t>Background study:</a:t>
            </a:r>
          </a:p>
          <a:p>
            <a:pPr marL="0" indent="0" algn="just">
              <a:buNone/>
            </a:pPr>
            <a:r>
              <a:rPr lang="en-GB" sz="3200" dirty="0" smtClean="0"/>
              <a:t>In the late 19</a:t>
            </a:r>
            <a:r>
              <a:rPr lang="en-GB" sz="3200" baseline="30000" dirty="0" smtClean="0"/>
              <a:t>th</a:t>
            </a:r>
            <a:r>
              <a:rPr lang="en-GB" sz="3200" dirty="0" smtClean="0"/>
              <a:t> century and early 20</a:t>
            </a:r>
            <a:r>
              <a:rPr lang="en-GB" sz="3200" baseline="30000" dirty="0" smtClean="0"/>
              <a:t>th</a:t>
            </a:r>
            <a:r>
              <a:rPr lang="en-GB" sz="3200" dirty="0" smtClean="0"/>
              <a:t> century, PI and PID controllers were developed to enable some devices automatically maintain stability in the presence of disturbances. The first examples of PID controllers were developed by Elmer Sperry in 1911, and his son, Laurence Sperry in 1914. Nowadays, PID temperature controllers are applied in packing industries, industrial ovens, plastic injection machinery and hot stamping machines.</a:t>
            </a:r>
            <a:endParaRPr lang="en-GB" sz="3200" dirty="0"/>
          </a:p>
        </p:txBody>
      </p:sp>
    </p:spTree>
    <p:extLst>
      <p:ext uri="{BB962C8B-B14F-4D97-AF65-F5344CB8AC3E}">
        <p14:creationId xmlns:p14="http://schemas.microsoft.com/office/powerpoint/2010/main" val="222198816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Introduction</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sz="4600" b="1" dirty="0" smtClean="0"/>
              <a:t>Objective: </a:t>
            </a:r>
            <a:endParaRPr lang="en-GB" sz="4600" b="1" dirty="0"/>
          </a:p>
          <a:p>
            <a:pPr marL="0" indent="0" algn="just">
              <a:buNone/>
            </a:pPr>
            <a:r>
              <a:rPr lang="en-GB" sz="4300" dirty="0"/>
              <a:t>The main objective of this work is to </a:t>
            </a:r>
            <a:r>
              <a:rPr lang="en-GB" sz="4300" dirty="0" smtClean="0"/>
              <a:t>control the temperature of a Continuously Stirred Tank Reactor (CSTR) system in the presence of a disturbance using PI and PID controllers.</a:t>
            </a:r>
            <a:endParaRPr lang="en-GB" sz="4300" dirty="0"/>
          </a:p>
          <a:p>
            <a:pPr marL="0" indent="0" algn="just">
              <a:buNone/>
            </a:pPr>
            <a:endParaRPr lang="en-GB" sz="3500" dirty="0"/>
          </a:p>
          <a:p>
            <a:pPr marL="0" indent="0" algn="just">
              <a:buNone/>
            </a:pPr>
            <a:r>
              <a:rPr lang="en-GB" sz="4600" b="1" dirty="0" smtClean="0"/>
              <a:t>Significance: </a:t>
            </a:r>
            <a:endParaRPr lang="en-GB" sz="4600" b="1" dirty="0"/>
          </a:p>
          <a:p>
            <a:pPr lvl="1" algn="just">
              <a:buFont typeface="Wingdings" panose="05000000000000000000" pitchFamily="2" charset="2"/>
              <a:buChar char="v"/>
            </a:pPr>
            <a:r>
              <a:rPr lang="en-GB" sz="4300" dirty="0"/>
              <a:t>To increase the efficiency of </a:t>
            </a:r>
            <a:r>
              <a:rPr lang="en-GB" sz="4300" dirty="0" smtClean="0"/>
              <a:t>Control engineers and enable them choose the best controller for a process. </a:t>
            </a:r>
            <a:endParaRPr lang="en-GB" sz="4300" dirty="0"/>
          </a:p>
          <a:p>
            <a:pPr lvl="1" algn="just">
              <a:buFont typeface="Wingdings" panose="05000000000000000000" pitchFamily="2" charset="2"/>
              <a:buChar char="v"/>
            </a:pPr>
            <a:r>
              <a:rPr lang="en-GB" sz="4300" dirty="0"/>
              <a:t>To minimize the time spent </a:t>
            </a:r>
            <a:r>
              <a:rPr lang="en-GB" sz="4300" dirty="0" smtClean="0"/>
              <a:t>in </a:t>
            </a:r>
            <a:r>
              <a:rPr lang="en-GB" sz="4300" dirty="0"/>
              <a:t>a </a:t>
            </a:r>
            <a:r>
              <a:rPr lang="en-GB" sz="4300" dirty="0" smtClean="0"/>
              <a:t>process to get the desired result, thereby reducing cost.</a:t>
            </a:r>
            <a:endParaRPr lang="en-GB" sz="4300" dirty="0"/>
          </a:p>
          <a:p>
            <a:pPr algn="just"/>
            <a:endParaRPr lang="en-GB" sz="3200" dirty="0"/>
          </a:p>
        </p:txBody>
      </p:sp>
    </p:spTree>
    <p:extLst>
      <p:ext uri="{BB962C8B-B14F-4D97-AF65-F5344CB8AC3E}">
        <p14:creationId xmlns:p14="http://schemas.microsoft.com/office/powerpoint/2010/main" val="368771153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Review of Past Works</a:t>
            </a:r>
            <a:endParaRPr lang="en-GB" dirty="0"/>
          </a:p>
        </p:txBody>
      </p:sp>
      <p:sp>
        <p:nvSpPr>
          <p:cNvPr id="3" name="Content Placeholder 2"/>
          <p:cNvSpPr>
            <a:spLocks noGrp="1"/>
          </p:cNvSpPr>
          <p:nvPr>
            <p:ph idx="1"/>
          </p:nvPr>
        </p:nvSpPr>
        <p:spPr/>
        <p:txBody>
          <a:bodyPr>
            <a:normAutofit/>
          </a:bodyPr>
          <a:lstStyle/>
          <a:p>
            <a:pPr marL="0" indent="0">
              <a:buNone/>
            </a:pPr>
            <a:r>
              <a:rPr lang="en-GB" sz="3000" b="1" dirty="0" smtClean="0"/>
              <a:t>Continuous Stirred Tank Reactor (CSTR)</a:t>
            </a:r>
          </a:p>
          <a:p>
            <a:pPr marL="0" indent="0">
              <a:buNone/>
            </a:pPr>
            <a:r>
              <a:rPr lang="en-GB" sz="3000" b="1" dirty="0"/>
              <a:t>	</a:t>
            </a:r>
            <a:endParaRPr lang="en-GB" sz="30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901" y="2740722"/>
            <a:ext cx="4949157" cy="3287902"/>
          </a:xfrm>
          <a:prstGeom prst="rect">
            <a:avLst/>
          </a:prstGeom>
        </p:spPr>
      </p:pic>
    </p:spTree>
    <p:extLst>
      <p:ext uri="{BB962C8B-B14F-4D97-AF65-F5344CB8AC3E}">
        <p14:creationId xmlns:p14="http://schemas.microsoft.com/office/powerpoint/2010/main" val="41524963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97697"/>
          </a:xfrm>
        </p:spPr>
        <p:txBody>
          <a:bodyPr/>
          <a:lstStyle/>
          <a:p>
            <a:pPr algn="ctr"/>
            <a:r>
              <a:rPr lang="en-GB" dirty="0" smtClean="0"/>
              <a:t>Review of Past Works</a:t>
            </a:r>
            <a:endParaRPr lang="en-GB" dirty="0"/>
          </a:p>
        </p:txBody>
      </p:sp>
      <p:sp>
        <p:nvSpPr>
          <p:cNvPr id="3" name="Content Placeholder 2"/>
          <p:cNvSpPr>
            <a:spLocks noGrp="1"/>
          </p:cNvSpPr>
          <p:nvPr>
            <p:ph sz="half" idx="1"/>
          </p:nvPr>
        </p:nvSpPr>
        <p:spPr/>
        <p:txBody>
          <a:bodyPr>
            <a:normAutofit/>
          </a:bodyPr>
          <a:lstStyle/>
          <a:p>
            <a:pPr marL="0" indent="0">
              <a:buNone/>
            </a:pPr>
            <a:r>
              <a:rPr lang="en-GB" sz="2600" b="1" dirty="0"/>
              <a:t>Proportional-Integral (PI) </a:t>
            </a:r>
            <a:r>
              <a:rPr lang="en-GB" sz="2600" b="1" dirty="0" smtClean="0"/>
              <a:t>Control</a:t>
            </a:r>
            <a:endParaRPr lang="en-GB" sz="2600" b="1" dirty="0"/>
          </a:p>
        </p:txBody>
      </p:sp>
      <p:sp>
        <p:nvSpPr>
          <p:cNvPr id="5" name="Content Placeholder 4"/>
          <p:cNvSpPr>
            <a:spLocks noGrp="1"/>
          </p:cNvSpPr>
          <p:nvPr>
            <p:ph sz="half" idx="2"/>
          </p:nvPr>
        </p:nvSpPr>
        <p:spPr/>
        <p:txBody>
          <a:bodyPr/>
          <a:lstStyle/>
          <a:p>
            <a:r>
              <a:rPr lang="en-GB" sz="2600" b="1" dirty="0"/>
              <a:t>Proportional-Integral-Derivative (PID) </a:t>
            </a:r>
            <a:r>
              <a:rPr lang="en-GB" sz="2600" b="1" dirty="0" smtClean="0"/>
              <a:t>Control</a:t>
            </a:r>
            <a:endParaRPr lang="en-GB" sz="2600" b="1" dirty="0"/>
          </a:p>
          <a:p>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8759" b="27284"/>
          <a:stretch/>
        </p:blipFill>
        <p:spPr>
          <a:xfrm>
            <a:off x="6217920" y="2793997"/>
            <a:ext cx="4450080" cy="224959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r="18076" b="28660"/>
          <a:stretch/>
        </p:blipFill>
        <p:spPr>
          <a:xfrm>
            <a:off x="1097280" y="2946398"/>
            <a:ext cx="4305299" cy="2097192"/>
          </a:xfrm>
          <a:prstGeom prst="rect">
            <a:avLst/>
          </a:prstGeom>
        </p:spPr>
      </p:pic>
    </p:spTree>
    <p:extLst>
      <p:ext uri="{BB962C8B-B14F-4D97-AF65-F5344CB8AC3E}">
        <p14:creationId xmlns:p14="http://schemas.microsoft.com/office/powerpoint/2010/main" val="61115660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Review of Past Works</a:t>
            </a:r>
            <a:endParaRPr lang="en-GB" dirty="0"/>
          </a:p>
        </p:txBody>
      </p:sp>
      <p:sp>
        <p:nvSpPr>
          <p:cNvPr id="3" name="Content Placeholder 2"/>
          <p:cNvSpPr>
            <a:spLocks noGrp="1"/>
          </p:cNvSpPr>
          <p:nvPr>
            <p:ph idx="1"/>
          </p:nvPr>
        </p:nvSpPr>
        <p:spPr/>
        <p:txBody>
          <a:bodyPr>
            <a:normAutofit/>
          </a:bodyPr>
          <a:lstStyle/>
          <a:p>
            <a:pPr marL="0" indent="0">
              <a:buNone/>
            </a:pPr>
            <a:r>
              <a:rPr lang="en-GB" sz="3000" b="1" dirty="0" smtClean="0"/>
              <a:t>Zeigler-Nichols Rules for Tuning Controllers</a:t>
            </a:r>
          </a:p>
          <a:p>
            <a:pPr marL="0" indent="0">
              <a:buNone/>
            </a:pPr>
            <a:r>
              <a:rPr lang="en-GB" sz="3000" b="1" dirty="0"/>
              <a:t>	</a:t>
            </a:r>
            <a:endParaRPr lang="en-GB" sz="3000" b="1" dirty="0" smtClean="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51429826"/>
                  </p:ext>
                </p:extLst>
              </p:nvPr>
            </p:nvGraphicFramePr>
            <p:xfrm>
              <a:off x="1605279" y="2534394"/>
              <a:ext cx="5481320" cy="2971798"/>
            </p:xfrm>
            <a:graphic>
              <a:graphicData uri="http://schemas.openxmlformats.org/drawingml/2006/table">
                <a:tbl>
                  <a:tblPr firstRow="1" firstCol="1" bandRow="1">
                    <a:tableStyleId>{5940675A-B579-460E-94D1-54222C63F5DA}</a:tableStyleId>
                  </a:tblPr>
                  <a:tblGrid>
                    <a:gridCol w="1370330"/>
                    <a:gridCol w="1370330"/>
                    <a:gridCol w="1370330"/>
                    <a:gridCol w="1370330"/>
                  </a:tblGrid>
                  <a:tr h="784920">
                    <a:tc>
                      <a:txBody>
                        <a:bodyPr/>
                        <a:lstStyle/>
                        <a:p>
                          <a:pPr algn="ctr">
                            <a:lnSpc>
                              <a:spcPct val="150000"/>
                            </a:lnSpc>
                            <a:spcAft>
                              <a:spcPts val="0"/>
                            </a:spcAft>
                          </a:pPr>
                          <a:r>
                            <a:rPr lang="en-GB" sz="1800" dirty="0">
                              <a:effectLst/>
                            </a:rPr>
                            <a:t>Controller</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GB" sz="1800" i="1" smtClean="0">
                                        <a:latin typeface="Cambria Math"/>
                                      </a:rPr>
                                    </m:ctrlPr>
                                  </m:sSubPr>
                                  <m:e>
                                    <m:r>
                                      <a:rPr lang="en-GB" sz="1800" b="0" i="1" smtClean="0">
                                        <a:latin typeface="Cambria Math" panose="02040503050406030204" pitchFamily="18" charset="0"/>
                                      </a:rPr>
                                      <m:t>𝐾</m:t>
                                    </m:r>
                                  </m:e>
                                  <m:sub>
                                    <m:r>
                                      <a:rPr lang="en-GB" sz="1800" b="0" i="1" smtClean="0">
                                        <a:latin typeface="Cambria Math" panose="02040503050406030204" pitchFamily="18" charset="0"/>
                                      </a:rPr>
                                      <m:t>𝑃</m:t>
                                    </m:r>
                                  </m:sub>
                                </m:sSub>
                              </m:oMath>
                            </m:oMathPara>
                          </a14:m>
                          <a:endParaRPr lang="en-GB" sz="18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a:rPr>
                                    </m:ctrlPr>
                                  </m:sSubPr>
                                  <m:e>
                                    <m:r>
                                      <a:rPr lang="en-GB" sz="1800">
                                        <a:effectLst/>
                                        <a:latin typeface="Cambria Math" panose="02040503050406030204" pitchFamily="18" charset="0"/>
                                      </a:rPr>
                                      <m:t>𝝉</m:t>
                                    </m:r>
                                  </m:e>
                                  <m:sub>
                                    <m:r>
                                      <a:rPr lang="en-GB" sz="1800">
                                        <a:effectLst/>
                                        <a:latin typeface="Cambria Math" panose="02040503050406030204" pitchFamily="18" charset="0"/>
                                      </a:rPr>
                                      <m:t>𝑰</m:t>
                                    </m:r>
                                  </m:sub>
                                </m:sSub>
                              </m:oMath>
                            </m:oMathPara>
                          </a14:m>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a:rPr>
                                    </m:ctrlPr>
                                  </m:sSubPr>
                                  <m:e>
                                    <m:r>
                                      <a:rPr lang="en-GB" sz="1800">
                                        <a:effectLst/>
                                        <a:latin typeface="Cambria Math" panose="02040503050406030204" pitchFamily="18" charset="0"/>
                                      </a:rPr>
                                      <m:t>𝝉</m:t>
                                    </m:r>
                                  </m:e>
                                  <m:sub>
                                    <m:r>
                                      <a:rPr lang="en-GB" sz="1800">
                                        <a:effectLst/>
                                        <a:latin typeface="Cambria Math" panose="02040503050406030204" pitchFamily="18" charset="0"/>
                                      </a:rPr>
                                      <m:t>𝒅</m:t>
                                    </m:r>
                                  </m:sub>
                                </m:sSub>
                              </m:oMath>
                            </m:oMathPara>
                          </a14:m>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r>
                  <a:tr h="784920">
                    <a:tc>
                      <a:txBody>
                        <a:bodyPr/>
                        <a:lstStyle/>
                        <a:p>
                          <a:pPr algn="ctr">
                            <a:lnSpc>
                              <a:spcPct val="150000"/>
                            </a:lnSpc>
                            <a:spcAft>
                              <a:spcPts val="0"/>
                            </a:spcAft>
                          </a:pPr>
                          <a:r>
                            <a:rPr lang="en-GB" sz="1800" dirty="0">
                              <a:effectLst/>
                            </a:rPr>
                            <a:t>P</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50000"/>
                            </a:lnSpc>
                            <a:spcAft>
                              <a:spcPts val="0"/>
                            </a:spcAft>
                          </a:pPr>
                          <a:r>
                            <a:rPr lang="en-GB" sz="1800">
                              <a:effectLst/>
                            </a:rPr>
                            <a:t>0.5K</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GB" sz="1800">
                                    <a:effectLst/>
                                    <a:latin typeface="Cambria Math" panose="02040503050406030204" pitchFamily="18" charset="0"/>
                                  </a:rPr>
                                  <m:t>∞</m:t>
                                </m:r>
                              </m:oMath>
                            </m:oMathPara>
                          </a14:m>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1800">
                              <a:effectLst/>
                            </a:rPr>
                            <a:t>0</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00979">
                    <a:tc>
                      <a:txBody>
                        <a:bodyPr/>
                        <a:lstStyle/>
                        <a:p>
                          <a:pPr algn="ctr">
                            <a:lnSpc>
                              <a:spcPct val="150000"/>
                            </a:lnSpc>
                            <a:spcAft>
                              <a:spcPts val="0"/>
                            </a:spcAft>
                          </a:pPr>
                          <a:r>
                            <a:rPr lang="en-GB" sz="1800" dirty="0">
                              <a:effectLst/>
                            </a:rPr>
                            <a:t>PI</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50000"/>
                            </a:lnSpc>
                            <a:spcAft>
                              <a:spcPts val="0"/>
                            </a:spcAft>
                          </a:pPr>
                          <a:r>
                            <a:rPr lang="en-GB" sz="1800">
                              <a:effectLst/>
                            </a:rPr>
                            <a:t>0.45K</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1800">
                              <a:effectLst/>
                            </a:rPr>
                            <a:t>0.8T</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1800">
                              <a:effectLst/>
                            </a:rPr>
                            <a:t>0</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00979">
                    <a:tc>
                      <a:txBody>
                        <a:bodyPr/>
                        <a:lstStyle/>
                        <a:p>
                          <a:pPr algn="ctr">
                            <a:lnSpc>
                              <a:spcPct val="150000"/>
                            </a:lnSpc>
                            <a:spcAft>
                              <a:spcPts val="0"/>
                            </a:spcAft>
                          </a:pPr>
                          <a:r>
                            <a:rPr lang="en-GB" sz="1800" dirty="0">
                              <a:effectLst/>
                            </a:rPr>
                            <a:t>PID</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50000"/>
                            </a:lnSpc>
                            <a:spcAft>
                              <a:spcPts val="0"/>
                            </a:spcAft>
                          </a:pPr>
                          <a:r>
                            <a:rPr lang="en-GB" sz="1800">
                              <a:effectLst/>
                            </a:rPr>
                            <a:t>0.6K</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1800">
                              <a:effectLst/>
                            </a:rPr>
                            <a:t>0.5T</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1800" dirty="0">
                              <a:effectLst/>
                            </a:rPr>
                            <a:t>0.125T</a:t>
                          </a:r>
                          <a:r>
                            <a:rPr lang="en-GB" sz="1800" baseline="-25000" dirty="0">
                              <a:effectLst/>
                            </a:rPr>
                            <a:t>u</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51429826"/>
                  </p:ext>
                </p:extLst>
              </p:nvPr>
            </p:nvGraphicFramePr>
            <p:xfrm>
              <a:off x="1605279" y="2534394"/>
              <a:ext cx="5481320" cy="2971798"/>
            </p:xfrm>
            <a:graphic>
              <a:graphicData uri="http://schemas.openxmlformats.org/drawingml/2006/table">
                <a:tbl>
                  <a:tblPr firstRow="1" firstCol="1" bandRow="1">
                    <a:tableStyleId>{5940675A-B579-460E-94D1-54222C63F5DA}</a:tableStyleId>
                  </a:tblPr>
                  <a:tblGrid>
                    <a:gridCol w="1370330"/>
                    <a:gridCol w="1370330"/>
                    <a:gridCol w="1370330"/>
                    <a:gridCol w="1370330"/>
                  </a:tblGrid>
                  <a:tr h="784920">
                    <a:tc>
                      <a:txBody>
                        <a:bodyPr/>
                        <a:lstStyle/>
                        <a:p>
                          <a:pPr algn="ctr">
                            <a:lnSpc>
                              <a:spcPct val="150000"/>
                            </a:lnSpc>
                            <a:spcAft>
                              <a:spcPts val="0"/>
                            </a:spcAft>
                          </a:pPr>
                          <a:r>
                            <a:rPr lang="en-GB" sz="1800" dirty="0">
                              <a:effectLst/>
                            </a:rPr>
                            <a:t>Controller</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endParaRPr lang="en-US"/>
                        </a:p>
                      </a:txBody>
                      <a:tcPr marL="68580" marR="68580" marT="0" marB="0" anchor="ctr">
                        <a:blipFill rotWithShape="0">
                          <a:blip r:embed="rId3"/>
                          <a:stretch>
                            <a:fillRect l="-100444" t="-775" r="-200889" b="-280620"/>
                          </a:stretch>
                        </a:blipFill>
                      </a:tcPr>
                    </a:tc>
                    <a:tc>
                      <a:txBody>
                        <a:bodyPr/>
                        <a:lstStyle/>
                        <a:p>
                          <a:endParaRPr lang="en-US"/>
                        </a:p>
                      </a:txBody>
                      <a:tcPr marL="68580" marR="68580" marT="0" marB="0" anchor="ctr">
                        <a:blipFill rotWithShape="0">
                          <a:blip r:embed="rId3"/>
                          <a:stretch>
                            <a:fillRect l="-200444" t="-775" r="-100889" b="-280620"/>
                          </a:stretch>
                        </a:blipFill>
                      </a:tcPr>
                    </a:tc>
                    <a:tc>
                      <a:txBody>
                        <a:bodyPr/>
                        <a:lstStyle/>
                        <a:p>
                          <a:endParaRPr lang="en-US"/>
                        </a:p>
                      </a:txBody>
                      <a:tcPr marL="68580" marR="68580" marT="0" marB="0" anchor="ctr">
                        <a:blipFill rotWithShape="0">
                          <a:blip r:embed="rId3"/>
                          <a:stretch>
                            <a:fillRect l="-300444" t="-775" r="-889" b="-280620"/>
                          </a:stretch>
                        </a:blipFill>
                      </a:tcPr>
                    </a:tc>
                  </a:tr>
                  <a:tr h="784920">
                    <a:tc>
                      <a:txBody>
                        <a:bodyPr/>
                        <a:lstStyle/>
                        <a:p>
                          <a:pPr algn="ctr">
                            <a:lnSpc>
                              <a:spcPct val="150000"/>
                            </a:lnSpc>
                            <a:spcAft>
                              <a:spcPts val="0"/>
                            </a:spcAft>
                          </a:pPr>
                          <a:r>
                            <a:rPr lang="en-GB" sz="1800" dirty="0">
                              <a:effectLst/>
                            </a:rPr>
                            <a:t>P</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50000"/>
                            </a:lnSpc>
                            <a:spcAft>
                              <a:spcPts val="0"/>
                            </a:spcAft>
                          </a:pPr>
                          <a:r>
                            <a:rPr lang="en-GB" sz="1800">
                              <a:effectLst/>
                            </a:rPr>
                            <a:t>0.5K</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rotWithShape="0">
                          <a:blip r:embed="rId3"/>
                          <a:stretch>
                            <a:fillRect l="-200444" t="-100775" r="-100889" b="-180620"/>
                          </a:stretch>
                        </a:blipFill>
                      </a:tcPr>
                    </a:tc>
                    <a:tc>
                      <a:txBody>
                        <a:bodyPr/>
                        <a:lstStyle/>
                        <a:p>
                          <a:pPr algn="ctr">
                            <a:lnSpc>
                              <a:spcPct val="150000"/>
                            </a:lnSpc>
                            <a:spcAft>
                              <a:spcPts val="0"/>
                            </a:spcAft>
                          </a:pPr>
                          <a:r>
                            <a:rPr lang="en-GB" sz="1800">
                              <a:effectLst/>
                            </a:rPr>
                            <a:t>0</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00979">
                    <a:tc>
                      <a:txBody>
                        <a:bodyPr/>
                        <a:lstStyle/>
                        <a:p>
                          <a:pPr algn="ctr">
                            <a:lnSpc>
                              <a:spcPct val="150000"/>
                            </a:lnSpc>
                            <a:spcAft>
                              <a:spcPts val="0"/>
                            </a:spcAft>
                          </a:pPr>
                          <a:r>
                            <a:rPr lang="en-GB" sz="1800" dirty="0">
                              <a:effectLst/>
                            </a:rPr>
                            <a:t>PI</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50000"/>
                            </a:lnSpc>
                            <a:spcAft>
                              <a:spcPts val="0"/>
                            </a:spcAft>
                          </a:pPr>
                          <a:r>
                            <a:rPr lang="en-GB" sz="1800">
                              <a:effectLst/>
                            </a:rPr>
                            <a:t>0.45K</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1800">
                              <a:effectLst/>
                            </a:rPr>
                            <a:t>0.8T</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1800">
                              <a:effectLst/>
                            </a:rPr>
                            <a:t>0</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00979">
                    <a:tc>
                      <a:txBody>
                        <a:bodyPr/>
                        <a:lstStyle/>
                        <a:p>
                          <a:pPr algn="ctr">
                            <a:lnSpc>
                              <a:spcPct val="150000"/>
                            </a:lnSpc>
                            <a:spcAft>
                              <a:spcPts val="0"/>
                            </a:spcAft>
                          </a:pPr>
                          <a:r>
                            <a:rPr lang="en-GB" sz="1800" dirty="0">
                              <a:effectLst/>
                            </a:rPr>
                            <a:t>PID</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lnSpc>
                              <a:spcPct val="150000"/>
                            </a:lnSpc>
                            <a:spcAft>
                              <a:spcPts val="0"/>
                            </a:spcAft>
                          </a:pPr>
                          <a:r>
                            <a:rPr lang="en-GB" sz="1800">
                              <a:effectLst/>
                            </a:rPr>
                            <a:t>0.6K</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1800">
                              <a:effectLst/>
                            </a:rPr>
                            <a:t>0.5T</a:t>
                          </a:r>
                          <a:r>
                            <a:rPr lang="en-GB" sz="1800" baseline="-25000">
                              <a:effectLst/>
                            </a:rPr>
                            <a:t>u</a:t>
                          </a:r>
                          <a:endParaRPr lang="en-GB"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GB" sz="1800" dirty="0">
                              <a:effectLst/>
                            </a:rPr>
                            <a:t>0.125T</a:t>
                          </a:r>
                          <a:r>
                            <a:rPr lang="en-GB" sz="1800" baseline="-25000" dirty="0">
                              <a:effectLst/>
                            </a:rPr>
                            <a:t>u</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8255000" y="3302000"/>
                <a:ext cx="2044032" cy="1512786"/>
              </a:xfrm>
              <a:prstGeom prst="rect">
                <a:avLst/>
              </a:prstGeom>
              <a:noFill/>
              <a:ln>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400" i="1" smtClean="0">
                              <a:latin typeface="Cambria Math"/>
                            </a:rPr>
                          </m:ctrlPr>
                        </m:sSubPr>
                        <m:e>
                          <m:r>
                            <a:rPr lang="en-GB" sz="2400" b="0" i="1" smtClean="0">
                              <a:latin typeface="Cambria Math" panose="02040503050406030204" pitchFamily="18" charset="0"/>
                            </a:rPr>
                            <m:t>𝐾</m:t>
                          </m:r>
                        </m:e>
                        <m:sub>
                          <m:r>
                            <a:rPr lang="en-GB" sz="2400" b="0" i="1" smtClean="0">
                              <a:latin typeface="Cambria Math" panose="02040503050406030204" pitchFamily="18" charset="0"/>
                            </a:rPr>
                            <m:t>𝐼</m:t>
                          </m:r>
                        </m:sub>
                      </m:sSub>
                      <m:r>
                        <a:rPr lang="en-GB" sz="2400" b="0" i="1" smtClean="0">
                          <a:latin typeface="Cambria Math" panose="02040503050406030204" pitchFamily="18" charset="0"/>
                        </a:rPr>
                        <m:t>=</m:t>
                      </m:r>
                      <m:f>
                        <m:fPr>
                          <m:ctrlPr>
                            <a:rPr lang="en-GB" sz="2400" b="0" i="1" smtClean="0">
                              <a:latin typeface="Cambria Math"/>
                            </a:rPr>
                          </m:ctrlPr>
                        </m:fPr>
                        <m:num>
                          <m:sSub>
                            <m:sSubPr>
                              <m:ctrlPr>
                                <a:rPr lang="en-GB" sz="2400" b="0" i="1" smtClean="0">
                                  <a:latin typeface="Cambria Math"/>
                                </a:rPr>
                              </m:ctrlPr>
                            </m:sSubPr>
                            <m:e>
                              <m:r>
                                <a:rPr lang="en-GB" sz="2400" b="0" i="1" smtClean="0">
                                  <a:latin typeface="Cambria Math" panose="02040503050406030204" pitchFamily="18" charset="0"/>
                                </a:rPr>
                                <m:t>𝐾</m:t>
                              </m:r>
                            </m:e>
                            <m:sub>
                              <m:r>
                                <a:rPr lang="en-GB" sz="2400" b="0" i="1" smtClean="0">
                                  <a:latin typeface="Cambria Math" panose="02040503050406030204" pitchFamily="18" charset="0"/>
                                </a:rPr>
                                <m:t>𝑃</m:t>
                              </m:r>
                            </m:sub>
                          </m:sSub>
                        </m:num>
                        <m:den>
                          <m:sSub>
                            <m:sSubPr>
                              <m:ctrlPr>
                                <a:rPr lang="en-GB" sz="2000" i="1">
                                  <a:latin typeface="Cambria Math"/>
                                </a:rPr>
                              </m:ctrlPr>
                            </m:sSubPr>
                            <m:e>
                              <m:r>
                                <a:rPr lang="en-GB" sz="2000">
                                  <a:latin typeface="Cambria Math" panose="02040503050406030204" pitchFamily="18" charset="0"/>
                                </a:rPr>
                                <m:t>𝝉</m:t>
                              </m:r>
                            </m:e>
                            <m:sub>
                              <m:r>
                                <a:rPr lang="en-GB" sz="2000">
                                  <a:latin typeface="Cambria Math" panose="02040503050406030204" pitchFamily="18" charset="0"/>
                                </a:rPr>
                                <m:t>𝑰</m:t>
                              </m:r>
                            </m:sub>
                          </m:sSub>
                        </m:den>
                      </m:f>
                    </m:oMath>
                  </m:oMathPara>
                </a14:m>
                <a:endParaRPr lang="en-GB" sz="2000" dirty="0" smtClean="0"/>
              </a:p>
              <a:p>
                <a:endParaRPr lang="en-GB" sz="2000" dirty="0" smtClean="0"/>
              </a:p>
              <a:p>
                <a:pPr/>
                <a14:m>
                  <m:oMathPara xmlns:m="http://schemas.openxmlformats.org/officeDocument/2006/math">
                    <m:oMathParaPr>
                      <m:jc m:val="left"/>
                    </m:oMathParaPr>
                    <m:oMath xmlns:m="http://schemas.openxmlformats.org/officeDocument/2006/math">
                      <m:sSub>
                        <m:sSubPr>
                          <m:ctrlPr>
                            <a:rPr lang="en-GB" sz="2400" i="1" smtClean="0">
                              <a:latin typeface="Cambria Math"/>
                            </a:rPr>
                          </m:ctrlPr>
                        </m:sSubPr>
                        <m:e>
                          <m:r>
                            <a:rPr lang="en-GB" sz="2400" b="0" i="1" smtClean="0">
                              <a:latin typeface="Cambria Math" panose="02040503050406030204" pitchFamily="18" charset="0"/>
                            </a:rPr>
                            <m:t>𝐾</m:t>
                          </m:r>
                        </m:e>
                        <m:sub>
                          <m:r>
                            <a:rPr lang="en-GB" sz="2400" b="0" i="1" smtClean="0">
                              <a:latin typeface="Cambria Math" panose="02040503050406030204" pitchFamily="18" charset="0"/>
                            </a:rPr>
                            <m:t>𝐷</m:t>
                          </m:r>
                        </m:sub>
                      </m:sSub>
                      <m:r>
                        <a:rPr lang="en-GB" sz="2400" b="0" i="1" smtClean="0">
                          <a:latin typeface="Cambria Math" panose="02040503050406030204" pitchFamily="18" charset="0"/>
                        </a:rPr>
                        <m:t>=</m:t>
                      </m:r>
                      <m:sSub>
                        <m:sSubPr>
                          <m:ctrlPr>
                            <a:rPr lang="en-GB" sz="2400" b="0" i="1" smtClean="0">
                              <a:latin typeface="Cambria Math"/>
                            </a:rPr>
                          </m:ctrlPr>
                        </m:sSubPr>
                        <m:e>
                          <m:r>
                            <a:rPr lang="en-GB" sz="2400" b="0" i="1" smtClean="0">
                              <a:latin typeface="Cambria Math" panose="02040503050406030204" pitchFamily="18" charset="0"/>
                            </a:rPr>
                            <m:t>𝐾</m:t>
                          </m:r>
                        </m:e>
                        <m:sub>
                          <m:r>
                            <a:rPr lang="en-GB" sz="2400" b="0" i="1" smtClean="0">
                              <a:latin typeface="Cambria Math" panose="02040503050406030204" pitchFamily="18" charset="0"/>
                            </a:rPr>
                            <m:t>𝑃</m:t>
                          </m:r>
                        </m:sub>
                      </m:sSub>
                      <m:r>
                        <a:rPr lang="en-GB" sz="2400" b="0" i="1" smtClean="0">
                          <a:latin typeface="Cambria Math" panose="02040503050406030204" pitchFamily="18" charset="0"/>
                          <a:ea typeface="Cambria Math" panose="02040503050406030204" pitchFamily="18" charset="0"/>
                        </a:rPr>
                        <m:t>×</m:t>
                      </m:r>
                      <m:sSub>
                        <m:sSubPr>
                          <m:ctrlPr>
                            <a:rPr lang="en-GB" sz="2000" i="1">
                              <a:latin typeface="Cambria Math"/>
                            </a:rPr>
                          </m:ctrlPr>
                        </m:sSubPr>
                        <m:e>
                          <m:r>
                            <a:rPr lang="en-GB" sz="2000">
                              <a:latin typeface="Cambria Math" panose="02040503050406030204" pitchFamily="18" charset="0"/>
                            </a:rPr>
                            <m:t>𝝉</m:t>
                          </m:r>
                        </m:e>
                        <m:sub>
                          <m:r>
                            <a:rPr lang="en-GB" sz="2000">
                              <a:latin typeface="Cambria Math" panose="02040503050406030204" pitchFamily="18" charset="0"/>
                            </a:rPr>
                            <m:t>𝒅</m:t>
                          </m:r>
                        </m:sub>
                      </m:sSub>
                    </m:oMath>
                  </m:oMathPara>
                </a14:m>
                <a:endParaRPr lang="en-GB"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8255000" y="3302000"/>
                <a:ext cx="2044032" cy="1512786"/>
              </a:xfrm>
              <a:prstGeom prst="rect">
                <a:avLst/>
              </a:prstGeom>
              <a:blipFill rotWithShape="0">
                <a:blip r:embed="rId4"/>
                <a:stretch>
                  <a:fillRect l="-297"/>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1905465197"/>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Methodology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n-GB" sz="2800" dirty="0" smtClean="0"/>
                  <a:t>Transfer function, </a:t>
                </a:r>
                <a14:m>
                  <m:oMath xmlns:m="http://schemas.openxmlformats.org/officeDocument/2006/math">
                    <m:sSub>
                      <m:sSubPr>
                        <m:ctrlPr>
                          <a:rPr lang="en-GB" sz="3200" i="1">
                            <a:latin typeface="Cambria Math"/>
                          </a:rPr>
                        </m:ctrlPr>
                      </m:sSubPr>
                      <m:e>
                        <m:r>
                          <a:rPr lang="en-GB" sz="3200" i="1">
                            <a:latin typeface="Cambria Math" panose="02040503050406030204" pitchFamily="18" charset="0"/>
                          </a:rPr>
                          <m:t>𝐺</m:t>
                        </m:r>
                      </m:e>
                      <m:sub>
                        <m:r>
                          <a:rPr lang="en-GB" sz="3200" i="1">
                            <a:latin typeface="Cambria Math" panose="02040503050406030204" pitchFamily="18" charset="0"/>
                          </a:rPr>
                          <m:t>(</m:t>
                        </m:r>
                        <m:r>
                          <a:rPr lang="en-GB" sz="3200" i="1">
                            <a:latin typeface="Cambria Math" panose="02040503050406030204" pitchFamily="18" charset="0"/>
                          </a:rPr>
                          <m:t>𝑠</m:t>
                        </m:r>
                        <m:r>
                          <a:rPr lang="en-GB" sz="3200" i="1">
                            <a:latin typeface="Cambria Math" panose="02040503050406030204" pitchFamily="18" charset="0"/>
                          </a:rPr>
                          <m:t>)</m:t>
                        </m:r>
                      </m:sub>
                    </m:sSub>
                    <m:r>
                      <a:rPr lang="en-GB" sz="3200" i="1">
                        <a:latin typeface="Cambria Math" panose="02040503050406030204" pitchFamily="18" charset="0"/>
                      </a:rPr>
                      <m:t>=</m:t>
                    </m:r>
                    <m:f>
                      <m:fPr>
                        <m:ctrlPr>
                          <a:rPr lang="en-GB" sz="3200" i="1">
                            <a:latin typeface="Cambria Math"/>
                          </a:rPr>
                        </m:ctrlPr>
                      </m:fPr>
                      <m:num>
                        <m:r>
                          <a:rPr lang="en-GB" sz="3200" i="1">
                            <a:latin typeface="Cambria Math" panose="02040503050406030204" pitchFamily="18" charset="0"/>
                          </a:rPr>
                          <m:t>10</m:t>
                        </m:r>
                      </m:num>
                      <m:den>
                        <m:sSup>
                          <m:sSupPr>
                            <m:ctrlPr>
                              <a:rPr lang="en-GB" sz="3200" i="1">
                                <a:latin typeface="Cambria Math"/>
                              </a:rPr>
                            </m:ctrlPr>
                          </m:sSupPr>
                          <m:e>
                            <m:r>
                              <a:rPr lang="en-GB" sz="3200" i="1">
                                <a:latin typeface="Cambria Math" panose="02040503050406030204" pitchFamily="18" charset="0"/>
                              </a:rPr>
                              <m:t>𝑠</m:t>
                            </m:r>
                          </m:e>
                          <m:sup>
                            <m:r>
                              <a:rPr lang="en-GB" sz="3200" i="1">
                                <a:latin typeface="Cambria Math" panose="02040503050406030204" pitchFamily="18" charset="0"/>
                              </a:rPr>
                              <m:t>3</m:t>
                            </m:r>
                          </m:sup>
                        </m:sSup>
                        <m:r>
                          <a:rPr lang="en-GB" sz="3200" i="1">
                            <a:latin typeface="Cambria Math" panose="02040503050406030204" pitchFamily="18" charset="0"/>
                          </a:rPr>
                          <m:t>+6</m:t>
                        </m:r>
                        <m:sSup>
                          <m:sSupPr>
                            <m:ctrlPr>
                              <a:rPr lang="en-GB" sz="3200" i="1">
                                <a:latin typeface="Cambria Math"/>
                              </a:rPr>
                            </m:ctrlPr>
                          </m:sSupPr>
                          <m:e>
                            <m:r>
                              <a:rPr lang="en-GB" sz="3200" i="1">
                                <a:latin typeface="Cambria Math" panose="02040503050406030204" pitchFamily="18" charset="0"/>
                              </a:rPr>
                              <m:t>𝑠</m:t>
                            </m:r>
                          </m:e>
                          <m:sup>
                            <m:r>
                              <a:rPr lang="en-GB" sz="3200" i="1">
                                <a:latin typeface="Cambria Math" panose="02040503050406030204" pitchFamily="18" charset="0"/>
                              </a:rPr>
                              <m:t>2</m:t>
                            </m:r>
                          </m:sup>
                        </m:sSup>
                        <m:r>
                          <a:rPr lang="en-GB" sz="3200" i="1">
                            <a:latin typeface="Cambria Math" panose="02040503050406030204" pitchFamily="18" charset="0"/>
                          </a:rPr>
                          <m:t>+8</m:t>
                        </m:r>
                        <m:r>
                          <a:rPr lang="en-GB" sz="3200" i="1">
                            <a:latin typeface="Cambria Math" panose="02040503050406030204" pitchFamily="18" charset="0"/>
                          </a:rPr>
                          <m:t>𝑠</m:t>
                        </m:r>
                      </m:den>
                    </m:f>
                  </m:oMath>
                </a14:m>
                <a:endParaRPr lang="en-GB" sz="3200" dirty="0" smtClean="0"/>
              </a:p>
              <a:p>
                <a:pPr algn="just"/>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121"/>
                </a:stretch>
              </a:blipFill>
            </p:spPr>
            <p:txBody>
              <a:bodyPr/>
              <a:lstStyle/>
              <a:p>
                <a:r>
                  <a:rPr lang="en-GB">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2794" y="2693591"/>
            <a:ext cx="5072705" cy="2781036"/>
          </a:xfrm>
          <a:prstGeom prst="rect">
            <a:avLst/>
          </a:prstGeom>
          <a:ln>
            <a:solidFill>
              <a:schemeClr val="tx1"/>
            </a:solidFill>
          </a:ln>
        </p:spPr>
      </p:pic>
      <p:sp>
        <p:nvSpPr>
          <p:cNvPr id="5" name="TextBox 4"/>
          <p:cNvSpPr txBox="1"/>
          <p:nvPr/>
        </p:nvSpPr>
        <p:spPr>
          <a:xfrm>
            <a:off x="5140797" y="5474627"/>
            <a:ext cx="1536700" cy="369332"/>
          </a:xfrm>
          <a:prstGeom prst="rect">
            <a:avLst/>
          </a:prstGeom>
          <a:noFill/>
        </p:spPr>
        <p:txBody>
          <a:bodyPr wrap="square" rtlCol="0">
            <a:spAutoFit/>
          </a:bodyPr>
          <a:lstStyle/>
          <a:p>
            <a:r>
              <a:rPr lang="en-GB" dirty="0" smtClean="0"/>
              <a:t>Process model</a:t>
            </a:r>
            <a:endParaRPr lang="en-GB" dirty="0"/>
          </a:p>
        </p:txBody>
      </p:sp>
    </p:spTree>
    <p:extLst>
      <p:ext uri="{BB962C8B-B14F-4D97-AF65-F5344CB8AC3E}">
        <p14:creationId xmlns:p14="http://schemas.microsoft.com/office/powerpoint/2010/main" val="2471516422"/>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Methodology</a:t>
            </a:r>
            <a:endParaRPr lang="en-GB" dirty="0"/>
          </a:p>
        </p:txBody>
      </p:sp>
      <p:sp>
        <p:nvSpPr>
          <p:cNvPr id="3" name="Content Placeholder 2"/>
          <p:cNvSpPr>
            <a:spLocks noGrp="1"/>
          </p:cNvSpPr>
          <p:nvPr>
            <p:ph idx="1"/>
          </p:nvPr>
        </p:nvSpPr>
        <p:spPr/>
        <p:txBody>
          <a:bodyPr>
            <a:noAutofit/>
          </a:bodyPr>
          <a:lstStyle/>
          <a:p>
            <a:pPr marL="0" indent="0" algn="just">
              <a:buNone/>
            </a:pPr>
            <a:r>
              <a:rPr lang="en-GB" sz="2800" dirty="0" smtClean="0"/>
              <a:t>By Trial and Error method of Sisotool in MATLAB, the Ultimate gain </a:t>
            </a:r>
            <a:r>
              <a:rPr lang="en-GB" sz="2800" i="1" dirty="0" smtClean="0"/>
              <a:t>K</a:t>
            </a:r>
            <a:r>
              <a:rPr lang="en-GB" sz="2800" i="1" baseline="-25000" dirty="0" smtClean="0"/>
              <a:t>u</a:t>
            </a:r>
            <a:r>
              <a:rPr lang="en-GB" sz="2800" dirty="0" smtClean="0"/>
              <a:t> is found when stability achieved</a:t>
            </a:r>
            <a:endParaRPr lang="en-GB" sz="3200" dirty="0" smtClean="0"/>
          </a:p>
          <a:p>
            <a:pPr algn="just"/>
            <a:endParaRPr lang="en-GB"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569966"/>
            <a:ext cx="4770120" cy="30180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780" y="2569966"/>
            <a:ext cx="4787900" cy="3017434"/>
          </a:xfrm>
          <a:prstGeom prst="rect">
            <a:avLst/>
          </a:prstGeom>
        </p:spPr>
      </p:pic>
      <p:sp>
        <p:nvSpPr>
          <p:cNvPr id="7" name="TextBox 6"/>
          <p:cNvSpPr txBox="1"/>
          <p:nvPr/>
        </p:nvSpPr>
        <p:spPr>
          <a:xfrm>
            <a:off x="3308985" y="5583075"/>
            <a:ext cx="676910" cy="369332"/>
          </a:xfrm>
          <a:prstGeom prst="rect">
            <a:avLst/>
          </a:prstGeom>
          <a:noFill/>
        </p:spPr>
        <p:txBody>
          <a:bodyPr wrap="square" rtlCol="0">
            <a:spAutoFit/>
          </a:bodyPr>
          <a:lstStyle/>
          <a:p>
            <a:r>
              <a:rPr lang="en-GB" dirty="0" smtClean="0"/>
              <a:t>K = 1</a:t>
            </a:r>
            <a:endParaRPr lang="en-GB" dirty="0"/>
          </a:p>
        </p:txBody>
      </p:sp>
      <p:sp>
        <p:nvSpPr>
          <p:cNvPr id="8" name="TextBox 7"/>
          <p:cNvSpPr txBox="1"/>
          <p:nvPr/>
        </p:nvSpPr>
        <p:spPr>
          <a:xfrm>
            <a:off x="8519477" y="5583075"/>
            <a:ext cx="856615" cy="369332"/>
          </a:xfrm>
          <a:prstGeom prst="rect">
            <a:avLst/>
          </a:prstGeom>
          <a:noFill/>
        </p:spPr>
        <p:txBody>
          <a:bodyPr wrap="square" rtlCol="0">
            <a:spAutoFit/>
          </a:bodyPr>
          <a:lstStyle/>
          <a:p>
            <a:r>
              <a:rPr lang="en-GB" dirty="0" smtClean="0"/>
              <a:t>K = 4.8</a:t>
            </a:r>
            <a:endParaRPr lang="en-GB" dirty="0"/>
          </a:p>
        </p:txBody>
      </p:sp>
    </p:spTree>
    <p:extLst>
      <p:ext uri="{BB962C8B-B14F-4D97-AF65-F5344CB8AC3E}">
        <p14:creationId xmlns:p14="http://schemas.microsoft.com/office/powerpoint/2010/main" val="2258259633"/>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Methodology</a:t>
            </a:r>
            <a:endParaRPr lang="en-GB" dirty="0"/>
          </a:p>
        </p:txBody>
      </p:sp>
      <p:sp>
        <p:nvSpPr>
          <p:cNvPr id="3" name="Content Placeholder 2"/>
          <p:cNvSpPr>
            <a:spLocks noGrp="1"/>
          </p:cNvSpPr>
          <p:nvPr>
            <p:ph idx="1"/>
          </p:nvPr>
        </p:nvSpPr>
        <p:spPr/>
        <p:txBody>
          <a:bodyPr>
            <a:noAutofit/>
          </a:bodyPr>
          <a:lstStyle/>
          <a:p>
            <a:pPr marL="0" indent="0" algn="just">
              <a:buNone/>
            </a:pPr>
            <a:r>
              <a:rPr lang="en-GB" sz="2800" dirty="0" smtClean="0"/>
              <a:t>Process model with PI Controller</a:t>
            </a:r>
            <a:endParaRPr lang="en-GB" sz="3200" dirty="0" smtClean="0"/>
          </a:p>
          <a:p>
            <a:pPr algn="just"/>
            <a:endParaRPr lang="en-GB"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131" y="2411261"/>
            <a:ext cx="6052269" cy="3062439"/>
          </a:xfrm>
          <a:prstGeom prst="rect">
            <a:avLst/>
          </a:prstGeom>
          <a:ln>
            <a:solidFill>
              <a:schemeClr val="tx1"/>
            </a:solidFill>
          </a:ln>
        </p:spPr>
      </p:pic>
    </p:spTree>
    <p:extLst>
      <p:ext uri="{BB962C8B-B14F-4D97-AF65-F5344CB8AC3E}">
        <p14:creationId xmlns:p14="http://schemas.microsoft.com/office/powerpoint/2010/main" val="253718813"/>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2079</TotalTime>
  <Words>569</Words>
  <Application>Microsoft Office PowerPoint</Application>
  <PresentationFormat>Custom</PresentationFormat>
  <Paragraphs>99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UNIVERSITY OF PORT HARCOURT FACULTY OF ENGINEERING DEPARTMENT OF CHEMICAL ENGINEERING    BASIC CHEMICAL STRUCTURE, ATOMS, MOLECULES, IONS</vt:lpstr>
      <vt:lpstr>Introduction</vt:lpstr>
      <vt:lpstr>Introduction</vt:lpstr>
      <vt:lpstr>Review of Past Works</vt:lpstr>
      <vt:lpstr>Review of Past Works</vt:lpstr>
      <vt:lpstr>Review of Past Works</vt:lpstr>
      <vt:lpstr>Methodology</vt:lpstr>
      <vt:lpstr>Methodology</vt:lpstr>
      <vt:lpstr>Methodology</vt:lpstr>
      <vt:lpstr>Methodology</vt:lpstr>
      <vt:lpstr>Result and Findings</vt:lpstr>
      <vt:lpstr>Result and Findings</vt:lpstr>
      <vt:lpstr>Result and Findings</vt:lpstr>
      <vt:lpstr>Conclusions</vt:lpstr>
      <vt:lpstr>Recommendations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PORT HARCOURT FACULTY OF ENGINEERING DEPARTMENT OF CIVIL ENGINEERING  A PROJECT REPORT  ON    CIVIL ENGINEERING MATERIAL MANAGEMENT DEVELOPING AN ANDROID APPLICATION TO CALCULATE MATERIAL QUALITY AND QUANTITY AND OUTPUT IN NIGERIA’S LOCAL UNIT</dc:title>
  <dc:creator>UNUAGBOKHE BASHIRU</dc:creator>
  <cp:lastModifiedBy>Ebere</cp:lastModifiedBy>
  <cp:revision>73</cp:revision>
  <dcterms:created xsi:type="dcterms:W3CDTF">2015-11-25T11:35:43Z</dcterms:created>
  <dcterms:modified xsi:type="dcterms:W3CDTF">2016-01-15T15:59:22Z</dcterms:modified>
</cp:coreProperties>
</file>