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Relation</a:t>
            </a:r>
            <a:r>
              <a:rPr lang="en-US" sz="1400" baseline="0">
                <a:latin typeface="Times New Roman" pitchFamily="18" charset="0"/>
                <a:cs typeface="Times New Roman" pitchFamily="18" charset="0"/>
              </a:rPr>
              <a:t>ship between Reactor temp. and olefin and aromatic content of gasoline</a:t>
            </a:r>
            <a:endParaRPr lang="en-US" sz="1400">
              <a:latin typeface="Times New Roman" pitchFamily="18" charset="0"/>
              <a:cs typeface="Times New Roman" pitchFamily="18" charset="0"/>
            </a:endParaRPr>
          </a:p>
        </c:rich>
      </c:tx>
      <c:overlay val="0"/>
    </c:title>
    <c:autoTitleDeleted val="0"/>
    <c:plotArea>
      <c:layout/>
      <c:scatterChart>
        <c:scatterStyle val="lineMarker"/>
        <c:varyColors val="0"/>
        <c:ser>
          <c:idx val="0"/>
          <c:order val="0"/>
          <c:tx>
            <c:strRef>
              <c:f>Sheet1!$B$1</c:f>
              <c:strCache>
                <c:ptCount val="1"/>
                <c:pt idx="0">
                  <c:v>Olefin vol%</c:v>
                </c:pt>
              </c:strCache>
            </c:strRef>
          </c:tx>
          <c:trendline>
            <c:trendlineType val="linear"/>
            <c:dispRSqr val="0"/>
            <c:dispEq val="1"/>
            <c:trendlineLbl>
              <c:layout>
                <c:manualLayout>
                  <c:x val="0.26765893846602506"/>
                  <c:y val="0.35056984543598718"/>
                </c:manualLayout>
              </c:layout>
              <c:numFmt formatCode="General" sourceLinked="0"/>
            </c:trendlineLbl>
          </c:trendline>
          <c:xVal>
            <c:numRef>
              <c:f>Sheet1!$A$2:$A$4</c:f>
              <c:numCache>
                <c:formatCode>General</c:formatCode>
                <c:ptCount val="3"/>
                <c:pt idx="0">
                  <c:v>763</c:v>
                </c:pt>
                <c:pt idx="1">
                  <c:v>773</c:v>
                </c:pt>
                <c:pt idx="2">
                  <c:v>783</c:v>
                </c:pt>
              </c:numCache>
            </c:numRef>
          </c:xVal>
          <c:yVal>
            <c:numRef>
              <c:f>Sheet1!$B$2:$B$4</c:f>
              <c:numCache>
                <c:formatCode>General</c:formatCode>
                <c:ptCount val="3"/>
                <c:pt idx="0">
                  <c:v>24</c:v>
                </c:pt>
                <c:pt idx="1">
                  <c:v>25</c:v>
                </c:pt>
                <c:pt idx="2">
                  <c:v>26</c:v>
                </c:pt>
              </c:numCache>
            </c:numRef>
          </c:yVal>
          <c:smooth val="0"/>
        </c:ser>
        <c:ser>
          <c:idx val="1"/>
          <c:order val="1"/>
          <c:tx>
            <c:strRef>
              <c:f>Sheet1!$C$1</c:f>
              <c:strCache>
                <c:ptCount val="1"/>
                <c:pt idx="0">
                  <c:v>Aromatics vol%</c:v>
                </c:pt>
              </c:strCache>
            </c:strRef>
          </c:tx>
          <c:trendline>
            <c:trendlineType val="linear"/>
            <c:dispRSqr val="0"/>
            <c:dispEq val="1"/>
            <c:trendlineLbl>
              <c:layout>
                <c:manualLayout>
                  <c:x val="0.28171004666083405"/>
                  <c:y val="0.30623972003499561"/>
                </c:manualLayout>
              </c:layout>
              <c:numFmt formatCode="General" sourceLinked="0"/>
            </c:trendlineLbl>
          </c:trendline>
          <c:xVal>
            <c:numRef>
              <c:f>Sheet1!$A$2:$A$4</c:f>
              <c:numCache>
                <c:formatCode>General</c:formatCode>
                <c:ptCount val="3"/>
                <c:pt idx="0">
                  <c:v>763</c:v>
                </c:pt>
                <c:pt idx="1">
                  <c:v>773</c:v>
                </c:pt>
                <c:pt idx="2">
                  <c:v>783</c:v>
                </c:pt>
              </c:numCache>
            </c:numRef>
          </c:xVal>
          <c:yVal>
            <c:numRef>
              <c:f>Sheet1!$C$2:$C$4</c:f>
              <c:numCache>
                <c:formatCode>General</c:formatCode>
                <c:ptCount val="3"/>
                <c:pt idx="0">
                  <c:v>16</c:v>
                </c:pt>
                <c:pt idx="1">
                  <c:v>18</c:v>
                </c:pt>
                <c:pt idx="2">
                  <c:v>20</c:v>
                </c:pt>
              </c:numCache>
            </c:numRef>
          </c:yVal>
          <c:smooth val="0"/>
        </c:ser>
        <c:dLbls>
          <c:showLegendKey val="0"/>
          <c:showVal val="0"/>
          <c:showCatName val="0"/>
          <c:showSerName val="0"/>
          <c:showPercent val="0"/>
          <c:showBubbleSize val="0"/>
        </c:dLbls>
        <c:axId val="40296832"/>
        <c:axId val="40298752"/>
      </c:scatterChart>
      <c:valAx>
        <c:axId val="40296832"/>
        <c:scaling>
          <c:orientation val="minMax"/>
        </c:scaling>
        <c:delete val="0"/>
        <c:axPos val="b"/>
        <c:minorGridlines/>
        <c:title>
          <c:tx>
            <c:rich>
              <a:bodyPr/>
              <a:lstStyle/>
              <a:p>
                <a:pPr>
                  <a:defRPr sz="1200" b="1">
                    <a:latin typeface="Times New Roman" pitchFamily="18" charset="0"/>
                    <a:cs typeface="Times New Roman" pitchFamily="18" charset="0"/>
                  </a:defRPr>
                </a:pPr>
                <a:r>
                  <a:rPr lang="en-US" sz="1200" b="1" dirty="0">
                    <a:latin typeface="Times New Roman" pitchFamily="18" charset="0"/>
                    <a:cs typeface="Times New Roman" pitchFamily="18" charset="0"/>
                  </a:rPr>
                  <a:t>Reaction</a:t>
                </a:r>
                <a:r>
                  <a:rPr lang="en-US" sz="1200" b="1" baseline="0" dirty="0">
                    <a:latin typeface="Times New Roman" pitchFamily="18" charset="0"/>
                    <a:cs typeface="Times New Roman" pitchFamily="18" charset="0"/>
                  </a:rPr>
                  <a:t> temperature </a:t>
                </a:r>
                <a:r>
                  <a:rPr lang="en-US" sz="1200" b="1" baseline="30000" dirty="0">
                    <a:latin typeface="Times New Roman" pitchFamily="18" charset="0"/>
                    <a:cs typeface="Times New Roman" pitchFamily="18" charset="0"/>
                  </a:rPr>
                  <a:t>o</a:t>
                </a:r>
                <a:r>
                  <a:rPr lang="en-US" sz="1200" b="1" baseline="0" dirty="0">
                    <a:latin typeface="Times New Roman" pitchFamily="18" charset="0"/>
                    <a:cs typeface="Times New Roman" pitchFamily="18" charset="0"/>
                  </a:rPr>
                  <a:t>C</a:t>
                </a:r>
                <a:endParaRPr lang="en-US" sz="1200" b="1" dirty="0">
                  <a:latin typeface="Times New Roman" pitchFamily="18" charset="0"/>
                  <a:cs typeface="Times New Roman" pitchFamily="18" charset="0"/>
                </a:endParaRPr>
              </a:p>
            </c:rich>
          </c:tx>
          <c:overlay val="0"/>
        </c:title>
        <c:numFmt formatCode="General" sourceLinked="1"/>
        <c:majorTickMark val="out"/>
        <c:minorTickMark val="none"/>
        <c:tickLblPos val="nextTo"/>
        <c:crossAx val="40298752"/>
        <c:crosses val="autoZero"/>
        <c:crossBetween val="midCat"/>
      </c:valAx>
      <c:valAx>
        <c:axId val="40298752"/>
        <c:scaling>
          <c:orientation val="minMax"/>
        </c:scaling>
        <c:delete val="0"/>
        <c:axPos val="l"/>
        <c:minorGridlines/>
        <c:title>
          <c:tx>
            <c:rich>
              <a:bodyPr rot="-5400000" vert="horz"/>
              <a:lstStyle/>
              <a:p>
                <a:pPr>
                  <a:defRPr sz="1050">
                    <a:latin typeface="Times New Roman" pitchFamily="18" charset="0"/>
                    <a:cs typeface="Times New Roman" pitchFamily="18" charset="0"/>
                  </a:defRPr>
                </a:pPr>
                <a:r>
                  <a:rPr lang="en-US" sz="1050">
                    <a:latin typeface="Times New Roman" pitchFamily="18" charset="0"/>
                    <a:cs typeface="Times New Roman" pitchFamily="18" charset="0"/>
                  </a:rPr>
                  <a:t>Olefin and Aromatic</a:t>
                </a:r>
                <a:r>
                  <a:rPr lang="en-US" sz="1050" baseline="0">
                    <a:latin typeface="Times New Roman" pitchFamily="18" charset="0"/>
                    <a:cs typeface="Times New Roman" pitchFamily="18" charset="0"/>
                  </a:rPr>
                  <a:t> vol%</a:t>
                </a:r>
                <a:endParaRPr lang="en-US" sz="1050">
                  <a:latin typeface="Times New Roman" pitchFamily="18" charset="0"/>
                  <a:cs typeface="Times New Roman" pitchFamily="18" charset="0"/>
                </a:endParaRPr>
              </a:p>
            </c:rich>
          </c:tx>
          <c:layout>
            <c:manualLayout>
              <c:xMode val="edge"/>
              <c:yMode val="edge"/>
              <c:x val="2.5462962962962962E-2"/>
              <c:y val="0.31854633555420958"/>
            </c:manualLayout>
          </c:layout>
          <c:overlay val="0"/>
        </c:title>
        <c:numFmt formatCode="General" sourceLinked="1"/>
        <c:majorTickMark val="out"/>
        <c:minorTickMark val="none"/>
        <c:tickLblPos val="nextTo"/>
        <c:crossAx val="40296832"/>
        <c:crosses val="autoZero"/>
        <c:crossBetween val="midCat"/>
      </c:valAx>
      <c:spPr>
        <a:ln>
          <a:solidFill>
            <a:schemeClr val="accent1"/>
          </a:solidFill>
        </a:ln>
      </c:spPr>
    </c:plotArea>
    <c:legend>
      <c:legendPos val="r"/>
      <c:legendEntry>
        <c:idx val="0"/>
        <c:txPr>
          <a:bodyPr/>
          <a:lstStyle/>
          <a:p>
            <a:pPr>
              <a:defRPr b="1"/>
            </a:pPr>
            <a:endParaRPr lang="en-US"/>
          </a:p>
        </c:txPr>
      </c:legendEntry>
      <c:legendEntry>
        <c:idx val="1"/>
        <c:txPr>
          <a:bodyPr/>
          <a:lstStyle/>
          <a:p>
            <a:pPr>
              <a:defRPr b="1"/>
            </a:pPr>
            <a:endParaRPr lang="en-US"/>
          </a:p>
        </c:txPr>
      </c:legendEntry>
      <c:layout>
        <c:manualLayout>
          <c:xMode val="edge"/>
          <c:yMode val="edge"/>
          <c:x val="0.69460538786818316"/>
          <c:y val="0.31686965913320159"/>
          <c:w val="0.29150572324292795"/>
          <c:h val="0.20092125984251968"/>
        </c:manualLayout>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Comparing FCC gasoline</a:t>
            </a:r>
          </a:p>
        </c:rich>
      </c:tx>
      <c:overlay val="0"/>
    </c:title>
    <c:autoTitleDeleted val="0"/>
    <c:plotArea>
      <c:layout>
        <c:manualLayout>
          <c:layoutTarget val="inner"/>
          <c:xMode val="edge"/>
          <c:yMode val="edge"/>
          <c:x val="0.15532995875515559"/>
          <c:y val="8.9807262898107892E-2"/>
          <c:w val="0.81193194600674912"/>
          <c:h val="0.7951263368198378"/>
        </c:manualLayout>
      </c:layout>
      <c:barChart>
        <c:barDir val="col"/>
        <c:grouping val="clustered"/>
        <c:varyColors val="0"/>
        <c:ser>
          <c:idx val="0"/>
          <c:order val="0"/>
          <c:tx>
            <c:strRef>
              <c:f>Sheet1!$B$1</c:f>
              <c:strCache>
                <c:ptCount val="1"/>
                <c:pt idx="0">
                  <c:v>Research Octane Numbers</c:v>
                </c:pt>
              </c:strCache>
            </c:strRef>
          </c:tx>
          <c:invertIfNegative val="0"/>
          <c:dLbls>
            <c:numFmt formatCode="#,##0.0" sourceLinked="0"/>
            <c:txPr>
              <a:bodyPr/>
              <a:lstStyle/>
              <a:p>
                <a:pPr>
                  <a:defRPr sz="1600"/>
                </a:pPr>
                <a:endParaRPr lang="en-US"/>
              </a:p>
            </c:txPr>
            <c:showLegendKey val="0"/>
            <c:showVal val="1"/>
            <c:showCatName val="0"/>
            <c:showSerName val="0"/>
            <c:showPercent val="0"/>
            <c:showBubbleSize val="0"/>
            <c:showLeaderLines val="0"/>
          </c:dLbls>
          <c:cat>
            <c:strRef>
              <c:f>Sheet1!$A$2:$A$5</c:f>
              <c:strCache>
                <c:ptCount val="4"/>
                <c:pt idx="0">
                  <c:v>FCC gasoline</c:v>
                </c:pt>
                <c:pt idx="1">
                  <c:v>Reformate</c:v>
                </c:pt>
                <c:pt idx="2">
                  <c:v>SRG</c:v>
                </c:pt>
                <c:pt idx="3">
                  <c:v>SRN</c:v>
                </c:pt>
              </c:strCache>
            </c:strRef>
          </c:cat>
          <c:val>
            <c:numRef>
              <c:f>Sheet1!$B$2:$B$5</c:f>
              <c:numCache>
                <c:formatCode>General</c:formatCode>
                <c:ptCount val="4"/>
                <c:pt idx="0">
                  <c:v>95.9</c:v>
                </c:pt>
                <c:pt idx="1">
                  <c:v>92</c:v>
                </c:pt>
                <c:pt idx="2">
                  <c:v>71</c:v>
                </c:pt>
                <c:pt idx="3">
                  <c:v>62</c:v>
                </c:pt>
              </c:numCache>
            </c:numRef>
          </c:val>
        </c:ser>
        <c:dLbls>
          <c:showLegendKey val="0"/>
          <c:showVal val="0"/>
          <c:showCatName val="0"/>
          <c:showSerName val="0"/>
          <c:showPercent val="0"/>
          <c:showBubbleSize val="0"/>
        </c:dLbls>
        <c:gapWidth val="150"/>
        <c:axId val="108188032"/>
        <c:axId val="108189952"/>
      </c:barChart>
      <c:catAx>
        <c:axId val="108188032"/>
        <c:scaling>
          <c:orientation val="minMax"/>
        </c:scaling>
        <c:delete val="0"/>
        <c:axPos val="b"/>
        <c:title>
          <c:tx>
            <c:rich>
              <a:bodyPr/>
              <a:lstStyle/>
              <a:p>
                <a:pPr>
                  <a:defRPr sz="1200"/>
                </a:pPr>
                <a:r>
                  <a:rPr lang="en-US" sz="1200"/>
                  <a:t>Gasoline from different octane enhancing Processes</a:t>
                </a:r>
              </a:p>
            </c:rich>
          </c:tx>
          <c:overlay val="0"/>
        </c:title>
        <c:majorTickMark val="out"/>
        <c:minorTickMark val="none"/>
        <c:tickLblPos val="nextTo"/>
        <c:txPr>
          <a:bodyPr/>
          <a:lstStyle/>
          <a:p>
            <a:pPr>
              <a:defRPr sz="1200"/>
            </a:pPr>
            <a:endParaRPr lang="en-US"/>
          </a:p>
        </c:txPr>
        <c:crossAx val="108189952"/>
        <c:crosses val="autoZero"/>
        <c:auto val="1"/>
        <c:lblAlgn val="ctr"/>
        <c:lblOffset val="100"/>
        <c:noMultiLvlLbl val="0"/>
      </c:catAx>
      <c:valAx>
        <c:axId val="108189952"/>
        <c:scaling>
          <c:orientation val="minMax"/>
        </c:scaling>
        <c:delete val="0"/>
        <c:axPos val="l"/>
        <c:majorGridlines/>
        <c:title>
          <c:tx>
            <c:rich>
              <a:bodyPr rot="-5400000" vert="horz"/>
              <a:lstStyle/>
              <a:p>
                <a:pPr>
                  <a:defRPr sz="1200"/>
                </a:pPr>
                <a:r>
                  <a:rPr lang="en-US" sz="1200"/>
                  <a:t>Research Octane Number</a:t>
                </a:r>
              </a:p>
            </c:rich>
          </c:tx>
          <c:overlay val="0"/>
        </c:title>
        <c:numFmt formatCode="General" sourceLinked="1"/>
        <c:majorTickMark val="out"/>
        <c:minorTickMark val="none"/>
        <c:tickLblPos val="nextTo"/>
        <c:txPr>
          <a:bodyPr/>
          <a:lstStyle/>
          <a:p>
            <a:pPr>
              <a:defRPr sz="1400"/>
            </a:pPr>
            <a:endParaRPr lang="en-US"/>
          </a:p>
        </c:txPr>
        <c:crossAx val="1081880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25769101778944298"/>
          <c:y val="0"/>
        </c:manualLayout>
      </c:layout>
      <c:overlay val="0"/>
    </c:title>
    <c:autoTitleDeleted val="0"/>
    <c:plotArea>
      <c:layout/>
      <c:pieChart>
        <c:varyColors val="1"/>
        <c:ser>
          <c:idx val="0"/>
          <c:order val="0"/>
          <c:tx>
            <c:strRef>
              <c:f>Sheet1!$B$1</c:f>
              <c:strCache>
                <c:ptCount val="1"/>
                <c:pt idx="0">
                  <c:v>Model of the Gasoline pool</c:v>
                </c:pt>
              </c:strCache>
            </c:strRef>
          </c:tx>
          <c:dLbls>
            <c:dLbl>
              <c:idx val="0"/>
              <c:layout>
                <c:manualLayout>
                  <c:x val="0"/>
                  <c:y val="0.20335776297193611"/>
                </c:manualLayout>
              </c:layout>
              <c:dLblPos val="bestFit"/>
              <c:showLegendKey val="1"/>
              <c:showVal val="0"/>
              <c:showCatName val="1"/>
              <c:showSerName val="0"/>
              <c:showPercent val="1"/>
              <c:showBubbleSize val="0"/>
              <c:separator>, </c:separator>
            </c:dLbl>
            <c:dLbl>
              <c:idx val="1"/>
              <c:layout>
                <c:manualLayout>
                  <c:x val="-5.5555737824438609E-2"/>
                  <c:y val="7.5396825396825393E-2"/>
                </c:manualLayout>
              </c:layout>
              <c:dLblPos val="bestFit"/>
              <c:showLegendKey val="1"/>
              <c:showVal val="0"/>
              <c:showCatName val="1"/>
              <c:showSerName val="0"/>
              <c:showPercent val="1"/>
              <c:showBubbleSize val="0"/>
              <c:separator>, </c:separator>
            </c:dLbl>
            <c:dLbl>
              <c:idx val="2"/>
              <c:layout>
                <c:manualLayout>
                  <c:x val="0"/>
                  <c:y val="2.8998788612961748E-2"/>
                </c:manualLayout>
              </c:layout>
              <c:dLblPos val="bestFit"/>
              <c:showLegendKey val="1"/>
              <c:showVal val="0"/>
              <c:showCatName val="1"/>
              <c:showSerName val="0"/>
              <c:showPercent val="1"/>
              <c:showBubbleSize val="0"/>
              <c:separator>, </c:separator>
            </c:dLbl>
            <c:dLbl>
              <c:idx val="3"/>
              <c:layout>
                <c:manualLayout>
                  <c:x val="1.9290123456790122E-2"/>
                  <c:y val="-9.0049263072885119E-2"/>
                </c:manualLayout>
              </c:layout>
              <c:dLblPos val="bestFit"/>
              <c:showLegendKey val="1"/>
              <c:showVal val="0"/>
              <c:showCatName val="1"/>
              <c:showSerName val="0"/>
              <c:showPercent val="1"/>
              <c:showBubbleSize val="0"/>
              <c:separator>, </c:separator>
            </c:dLbl>
            <c:numFmt formatCode="0.00%" sourceLinked="0"/>
            <c:txPr>
              <a:bodyPr/>
              <a:lstStyle/>
              <a:p>
                <a:pPr>
                  <a:defRPr sz="1400"/>
                </a:pPr>
                <a:endParaRPr lang="en-US"/>
              </a:p>
            </c:txPr>
            <c:dLblPos val="outEnd"/>
            <c:showLegendKey val="1"/>
            <c:showVal val="0"/>
            <c:showCatName val="1"/>
            <c:showSerName val="0"/>
            <c:showPercent val="1"/>
            <c:showBubbleSize val="0"/>
            <c:separator>, </c:separator>
            <c:showLeaderLines val="1"/>
          </c:dLbls>
          <c:cat>
            <c:strRef>
              <c:f>Sheet1!$A$2:$A$5</c:f>
              <c:strCache>
                <c:ptCount val="4"/>
                <c:pt idx="0">
                  <c:v>FCC Gasoline</c:v>
                </c:pt>
                <c:pt idx="1">
                  <c:v>SRG</c:v>
                </c:pt>
                <c:pt idx="2">
                  <c:v>SRN</c:v>
                </c:pt>
                <c:pt idx="3">
                  <c:v>Reformate</c:v>
                </c:pt>
              </c:strCache>
            </c:strRef>
          </c:cat>
          <c:val>
            <c:numRef>
              <c:f>Sheet1!$B$2:$B$5</c:f>
              <c:numCache>
                <c:formatCode>General</c:formatCode>
                <c:ptCount val="4"/>
                <c:pt idx="0">
                  <c:v>61.73</c:v>
                </c:pt>
                <c:pt idx="1">
                  <c:v>4.72</c:v>
                </c:pt>
                <c:pt idx="2">
                  <c:v>4.57</c:v>
                </c:pt>
                <c:pt idx="3">
                  <c:v>28.98</c:v>
                </c:pt>
              </c:numCache>
            </c:numRef>
          </c:val>
        </c:ser>
        <c:dLbls>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41DFE-9F11-4BF8-93CC-EEA2927E0192}" type="datetimeFigureOut">
              <a:rPr lang="en-US" smtClean="0"/>
              <a:t>05-Jan-16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323DDD-256C-4808-8179-F547FE2D9655}" type="slidenum">
              <a:rPr lang="en-US" smtClean="0"/>
              <a:t>‹#›</a:t>
            </a:fld>
            <a:endParaRPr lang="en-US"/>
          </a:p>
        </p:txBody>
      </p:sp>
    </p:spTree>
    <p:extLst>
      <p:ext uri="{BB962C8B-B14F-4D97-AF65-F5344CB8AC3E}">
        <p14:creationId xmlns:p14="http://schemas.microsoft.com/office/powerpoint/2010/main" val="407471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lvl1pPr>
              <a:defRPr sz="3600" b="1"/>
            </a:lvl1pPr>
          </a:lstStyle>
          <a:p>
            <a:r>
              <a:rPr lang="en-US" smtClean="0"/>
              <a:t>Click to edit Master title style</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sz="2800" b="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381000" y="6553200"/>
            <a:ext cx="2133600" cy="476250"/>
          </a:xfrm>
          <a:ln/>
        </p:spPr>
        <p:txBody>
          <a:bodyPr/>
          <a:lstStyle>
            <a:lvl1pPr>
              <a:defRPr sz="1100">
                <a:solidFill>
                  <a:schemeClr val="bg1"/>
                </a:solidFill>
              </a:defRPr>
            </a:lvl1pPr>
          </a:lstStyle>
          <a:p>
            <a:fld id="{4AF26D6D-28BB-48B9-8562-6B53A40DB725}" type="datetime1">
              <a:rPr lang="en-US" smtClean="0"/>
              <a:t>05-Jan-16</a:t>
            </a:fld>
            <a:endParaRPr lang="en-US"/>
          </a:p>
        </p:txBody>
      </p:sp>
      <p:sp>
        <p:nvSpPr>
          <p:cNvPr id="5" name="Rectangle 5"/>
          <p:cNvSpPr>
            <a:spLocks noGrp="1" noChangeArrowheads="1"/>
          </p:cNvSpPr>
          <p:nvPr>
            <p:ph type="ftr" sz="quarter" idx="11"/>
          </p:nvPr>
        </p:nvSpPr>
        <p:spPr>
          <a:xfrm>
            <a:off x="3124200" y="6553200"/>
            <a:ext cx="2895600" cy="476250"/>
          </a:xfrm>
          <a:ln/>
        </p:spPr>
        <p:txBody>
          <a:bodyPr/>
          <a:lstStyle>
            <a:lvl1pPr>
              <a:defRPr sz="1100">
                <a:solidFill>
                  <a:schemeClr val="bg1"/>
                </a:solidFill>
              </a:defRPr>
            </a:lvl1pPr>
          </a:lstStyle>
          <a:p>
            <a:r>
              <a:rPr lang="en-US" smtClean="0"/>
              <a:t>U2010/3030010</a:t>
            </a:r>
            <a:endParaRPr lang="en-US"/>
          </a:p>
        </p:txBody>
      </p:sp>
      <p:sp>
        <p:nvSpPr>
          <p:cNvPr id="6" name="Rectangle 6"/>
          <p:cNvSpPr>
            <a:spLocks noGrp="1" noChangeArrowheads="1"/>
          </p:cNvSpPr>
          <p:nvPr>
            <p:ph type="sldNum" sz="quarter" idx="12"/>
          </p:nvPr>
        </p:nvSpPr>
        <p:spPr>
          <a:xfrm>
            <a:off x="6477000" y="6553200"/>
            <a:ext cx="2133600" cy="476250"/>
          </a:xfrm>
          <a:ln/>
        </p:spPr>
        <p:txBody>
          <a:bodyPr/>
          <a:lstStyle>
            <a:lvl1pPr>
              <a:defRPr sz="1100">
                <a:solidFill>
                  <a:schemeClr val="bg1"/>
                </a:solidFill>
              </a:defRPr>
            </a:lvl1pPr>
          </a:lstStyle>
          <a:p>
            <a:fld id="{E8FD6CC6-0F24-458C-9565-FEDC1BE6FBEA}" type="slidenum">
              <a:rPr lang="en-US" smtClean="0"/>
              <a:pPr/>
              <a:t>‹#›</a:t>
            </a:fld>
            <a:endParaRPr lang="en-US"/>
          </a:p>
        </p:txBody>
      </p:sp>
    </p:spTree>
    <p:extLst>
      <p:ext uri="{BB962C8B-B14F-4D97-AF65-F5344CB8AC3E}">
        <p14:creationId xmlns:p14="http://schemas.microsoft.com/office/powerpoint/2010/main" val="364416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CA039D0-0B6F-4075-851C-A82286FA542D}" type="datetime1">
              <a:rPr lang="en-US" smtClean="0"/>
              <a:t>05-Jan-16</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6"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82430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4F2813D-8DCF-4EE8-BDCF-27103975D757}" type="datetime1">
              <a:rPr lang="en-US" smtClean="0"/>
              <a:t>05-Jan-16</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6"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53978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600" b="1"/>
            </a:lvl1pPr>
          </a:lstStyle>
          <a:p>
            <a:r>
              <a:rPr lang="en-US" smtClean="0"/>
              <a:t>Click to edit Master title style</a:t>
            </a:r>
            <a:endParaRPr lang="en-US"/>
          </a:p>
        </p:txBody>
      </p:sp>
      <p:sp>
        <p:nvSpPr>
          <p:cNvPr id="3" name="2 Marcador de contenido"/>
          <p:cNvSpPr>
            <a:spLocks noGrp="1"/>
          </p:cNvSpPr>
          <p:nvPr>
            <p:ph idx="1"/>
          </p:nvPr>
        </p:nvSpPr>
        <p:spPr>
          <a:xfrm>
            <a:off x="381000" y="1570037"/>
            <a:ext cx="8229600" cy="4525963"/>
          </a:xfrm>
        </p:spPr>
        <p:txBody>
          <a:bodyPr/>
          <a:lstStyle>
            <a:lvl1pPr marL="342900" indent="-342900">
              <a:buFont typeface="Wingdings" pitchFamily="2" charset="2"/>
              <a:buChar char="v"/>
              <a:defRPr/>
            </a:lvl1pPr>
            <a:lvl2pPr marL="742950" indent="-285750">
              <a:buFont typeface="Wingdings" pitchFamily="2" charset="2"/>
              <a:buChar char="q"/>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06400" y="6553200"/>
            <a:ext cx="2133600" cy="476250"/>
          </a:xfrm>
          <a:ln/>
        </p:spPr>
        <p:txBody>
          <a:bodyPr/>
          <a:lstStyle>
            <a:lvl1pPr>
              <a:defRPr sz="1100">
                <a:solidFill>
                  <a:schemeClr val="bg1"/>
                </a:solidFill>
              </a:defRPr>
            </a:lvl1pPr>
          </a:lstStyle>
          <a:p>
            <a:fld id="{DE02E984-ECBF-401D-B028-4D7AD71F2B90}" type="datetime1">
              <a:rPr lang="en-US" smtClean="0"/>
              <a:t>05-Jan-16</a:t>
            </a:fld>
            <a:endParaRPr lang="en-US"/>
          </a:p>
        </p:txBody>
      </p:sp>
      <p:sp>
        <p:nvSpPr>
          <p:cNvPr id="5" name="Rectangle 5"/>
          <p:cNvSpPr>
            <a:spLocks noGrp="1" noChangeArrowheads="1"/>
          </p:cNvSpPr>
          <p:nvPr>
            <p:ph type="ftr" sz="quarter" idx="11"/>
          </p:nvPr>
        </p:nvSpPr>
        <p:spPr>
          <a:xfrm>
            <a:off x="3073400" y="6553200"/>
            <a:ext cx="2895600" cy="476250"/>
          </a:xfrm>
          <a:ln/>
        </p:spPr>
        <p:txBody>
          <a:bodyPr/>
          <a:lstStyle>
            <a:lvl1pPr>
              <a:defRPr sz="1100">
                <a:solidFill>
                  <a:schemeClr val="bg1"/>
                </a:solidFill>
              </a:defRPr>
            </a:lvl1pPr>
          </a:lstStyle>
          <a:p>
            <a:r>
              <a:rPr lang="en-US" smtClean="0"/>
              <a:t>U2010/3030010</a:t>
            </a:r>
            <a:endParaRPr lang="en-US"/>
          </a:p>
        </p:txBody>
      </p:sp>
      <p:sp>
        <p:nvSpPr>
          <p:cNvPr id="6" name="Rectangle 6"/>
          <p:cNvSpPr>
            <a:spLocks noGrp="1" noChangeArrowheads="1"/>
          </p:cNvSpPr>
          <p:nvPr>
            <p:ph type="sldNum" sz="quarter" idx="12"/>
          </p:nvPr>
        </p:nvSpPr>
        <p:spPr>
          <a:xfrm>
            <a:off x="6413500" y="6613525"/>
            <a:ext cx="2133600" cy="320675"/>
          </a:xfrm>
          <a:ln/>
        </p:spPr>
        <p:txBody>
          <a:bodyPr/>
          <a:lstStyle>
            <a:lvl1pPr>
              <a:defRPr sz="1100">
                <a:solidFill>
                  <a:schemeClr val="bg1"/>
                </a:solidFill>
              </a:defRPr>
            </a:lvl1pPr>
          </a:lstStyle>
          <a:p>
            <a:fld id="{E8FD6CC6-0F24-458C-9565-FEDC1BE6FBEA}" type="slidenum">
              <a:rPr lang="en-US" smtClean="0"/>
              <a:pPr/>
              <a:t>‹#›</a:t>
            </a:fld>
            <a:endParaRPr lang="en-US"/>
          </a:p>
        </p:txBody>
      </p:sp>
      <p:sp>
        <p:nvSpPr>
          <p:cNvPr id="7" name="Action Button: End 6">
            <a:hlinkClick r:id="" action="ppaction://hlinkshowjump?jump=endshow" highlightClick="1"/>
          </p:cNvPr>
          <p:cNvSpPr/>
          <p:nvPr userDrawn="1"/>
        </p:nvSpPr>
        <p:spPr>
          <a:xfrm>
            <a:off x="8318500" y="6146800"/>
            <a:ext cx="838200" cy="381000"/>
          </a:xfrm>
          <a:prstGeom prst="actionButtonE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42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4D1B2EC7-F63C-47B5-9CFC-096E048A573E}" type="datetime1">
              <a:rPr lang="en-US" smtClean="0"/>
              <a:t>05-Jan-16</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6"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4033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778CEC9-B6CE-4D5B-8DB2-1EE8FF6613F9}" type="datetime1">
              <a:rPr lang="en-US" smtClean="0"/>
              <a:t>05-Jan-16</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7"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98343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6EB5165-20BB-434E-8BD5-D67E2FB1A26B}" type="datetime1">
              <a:rPr lang="en-US" smtClean="0"/>
              <a:t>05-Jan-16</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9"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47429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C55733FD-07F8-4FBC-8FFA-9AE7D7E3A5FA}" type="datetime1">
              <a:rPr lang="en-US" smtClean="0"/>
              <a:t>05-Jan-16</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5"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400933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060C2A-85CE-4F93-89FA-599BCFD0C21C}" type="datetime1">
              <a:rPr lang="en-US" smtClean="0"/>
              <a:t>05-Jan-16</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4"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140991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EE0A76E-6B5C-4787-B94B-810AB8A5EE22}" type="datetime1">
              <a:rPr lang="en-US" smtClean="0"/>
              <a:t>05-Jan-16</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7"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89911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B1CBB59-5F59-4026-AEA3-5ED51F453513}" type="datetime1">
              <a:rPr lang="en-US" smtClean="0"/>
              <a:t>05-Jan-16</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U2010/3030010</a:t>
            </a:r>
            <a:endParaRPr lang="en-US"/>
          </a:p>
        </p:txBody>
      </p:sp>
      <p:sp>
        <p:nvSpPr>
          <p:cNvPr id="7" name="Rectangle 6"/>
          <p:cNvSpPr>
            <a:spLocks noGrp="1" noChangeArrowheads="1"/>
          </p:cNvSpPr>
          <p:nvPr>
            <p:ph type="sldNum" sz="quarter" idx="12"/>
          </p:nvPr>
        </p:nvSpPr>
        <p:spPr>
          <a:ln/>
        </p:spPr>
        <p:txBody>
          <a:bodyPr/>
          <a:lstStyle>
            <a:lvl1pPr>
              <a:defRPr/>
            </a:lvl1pPr>
          </a:lstStyle>
          <a:p>
            <a:fld id="{E8FD6CC6-0F24-458C-9565-FEDC1BE6FBEA}" type="slidenum">
              <a:rPr lang="en-US" smtClean="0"/>
              <a:t>‹#›</a:t>
            </a:fld>
            <a:endParaRPr lang="en-US"/>
          </a:p>
        </p:txBody>
      </p:sp>
    </p:spTree>
    <p:extLst>
      <p:ext uri="{BB962C8B-B14F-4D97-AF65-F5344CB8AC3E}">
        <p14:creationId xmlns:p14="http://schemas.microsoft.com/office/powerpoint/2010/main" val="327370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atin typeface="Arial" charset="0"/>
                <a:cs typeface="Arial" charset="0"/>
              </a:defRPr>
            </a:lvl1pPr>
          </a:lstStyle>
          <a:p>
            <a:fld id="{E3197AD6-7411-4F03-AC79-C495A7D21D98}" type="datetime1">
              <a:rPr lang="en-US" smtClean="0"/>
              <a:t>05-Jan-16</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smtClean="0">
                <a:latin typeface="Arial" charset="0"/>
                <a:cs typeface="Arial" charset="0"/>
              </a:defRPr>
            </a:lvl1pPr>
          </a:lstStyle>
          <a:p>
            <a:r>
              <a:rPr lang="en-US" smtClean="0"/>
              <a:t>U2010/3030010</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charset="0"/>
                <a:cs typeface="Arial" charset="0"/>
              </a:defRPr>
            </a:lvl1pPr>
          </a:lstStyle>
          <a:p>
            <a:fld id="{E8FD6CC6-0F24-458C-9565-FEDC1BE6FB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dirty="0"/>
              <a:t>BASIC CHEMICAL STRUCTURE, ATOMS, MOLECULES, </a:t>
            </a:r>
            <a:r>
              <a:rPr lang="en-US" dirty="0" smtClean="0"/>
              <a:t>IONS.</a:t>
            </a:r>
            <a:endParaRPr lang="en-US" dirty="0"/>
          </a:p>
        </p:txBody>
      </p:sp>
      <p:sp>
        <p:nvSpPr>
          <p:cNvPr id="3" name="Subtitle 2"/>
          <p:cNvSpPr>
            <a:spLocks noGrp="1"/>
          </p:cNvSpPr>
          <p:nvPr>
            <p:ph type="subTitle" idx="1"/>
          </p:nvPr>
        </p:nvSpPr>
        <p:spPr>
          <a:xfrm>
            <a:off x="609600" y="1828800"/>
            <a:ext cx="7848600" cy="4800600"/>
          </a:xfrm>
        </p:spPr>
        <p:txBody>
          <a:bodyPr/>
          <a:lstStyle/>
          <a:p>
            <a:endParaRPr lang="en-US" dirty="0" smtClean="0"/>
          </a:p>
          <a:p>
            <a:r>
              <a:rPr lang="en-US" dirty="0" smtClean="0"/>
              <a:t>BY</a:t>
            </a:r>
            <a:endParaRPr lang="en-US" dirty="0" smtClean="0"/>
          </a:p>
          <a:p>
            <a:r>
              <a:rPr lang="en-US" sz="2400" dirty="0" smtClean="0"/>
              <a:t>DR </a:t>
            </a:r>
            <a:r>
              <a:rPr lang="en-US" sz="2400" dirty="0" smtClean="0"/>
              <a:t>M.K </a:t>
            </a:r>
            <a:r>
              <a:rPr lang="en-US" sz="2400" dirty="0" smtClean="0"/>
              <a:t>DOLA</a:t>
            </a:r>
            <a:endParaRPr lang="en-US" sz="2400" dirty="0"/>
          </a:p>
        </p:txBody>
      </p:sp>
      <p:sp>
        <p:nvSpPr>
          <p:cNvPr id="4" name="Date Placeholder 3"/>
          <p:cNvSpPr>
            <a:spLocks noGrp="1"/>
          </p:cNvSpPr>
          <p:nvPr>
            <p:ph type="dt" sz="half" idx="10"/>
          </p:nvPr>
        </p:nvSpPr>
        <p:spPr/>
        <p:txBody>
          <a:bodyPr/>
          <a:lstStyle/>
          <a:p>
            <a:fld id="{CE690D5C-71EE-4BD9-81DE-B1CDFE54F41B}" type="datetime1">
              <a:rPr lang="en-US" smtClean="0"/>
              <a:t>05-Jan-16</a:t>
            </a:fld>
            <a:endParaRPr lang="en-US"/>
          </a:p>
        </p:txBody>
      </p:sp>
      <p:sp>
        <p:nvSpPr>
          <p:cNvPr id="6" name="Slide Number Placeholder 5"/>
          <p:cNvSpPr>
            <a:spLocks noGrp="1"/>
          </p:cNvSpPr>
          <p:nvPr>
            <p:ph type="sldNum" sz="quarter" idx="12"/>
          </p:nvPr>
        </p:nvSpPr>
        <p:spPr/>
        <p:txBody>
          <a:bodyPr/>
          <a:lstStyle/>
          <a:p>
            <a:fld id="{E8FD6CC6-0F24-458C-9565-FEDC1BE6FBEA}" type="slidenum">
              <a:rPr lang="en-US" smtClean="0"/>
              <a:t>1</a:t>
            </a:fld>
            <a:endParaRPr lang="en-US"/>
          </a:p>
        </p:txBody>
      </p:sp>
    </p:spTree>
    <p:extLst>
      <p:ext uri="{BB962C8B-B14F-4D97-AF65-F5344CB8AC3E}">
        <p14:creationId xmlns:p14="http://schemas.microsoft.com/office/powerpoint/2010/main" val="778774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7"/>
            <a:ext cx="8229600" cy="1143000"/>
          </a:xfrm>
        </p:spPr>
        <p:txBody>
          <a:bodyPr/>
          <a:lstStyle/>
          <a:p>
            <a:r>
              <a:rPr lang="en-US" dirty="0" smtClean="0"/>
              <a:t>RESULT AND DISCUSSION II</a:t>
            </a:r>
            <a:endParaRPr lang="en-US" dirty="0"/>
          </a:p>
        </p:txBody>
      </p:sp>
      <p:sp>
        <p:nvSpPr>
          <p:cNvPr id="3" name="Content Placeholder 2"/>
          <p:cNvSpPr>
            <a:spLocks noGrp="1"/>
          </p:cNvSpPr>
          <p:nvPr>
            <p:ph idx="1"/>
          </p:nvPr>
        </p:nvSpPr>
        <p:spPr>
          <a:xfrm>
            <a:off x="457200" y="914400"/>
            <a:ext cx="8229600" cy="1143000"/>
          </a:xfrm>
        </p:spPr>
        <p:txBody>
          <a:bodyPr>
            <a:normAutofit lnSpcReduction="10000"/>
          </a:bodyPr>
          <a:lstStyle/>
          <a:p>
            <a:r>
              <a:rPr lang="en-US" sz="2000" b="1" dirty="0" smtClean="0"/>
              <a:t>EFFECT OF REACTOR TEMPERATURE ON OCTANE NUMBER</a:t>
            </a:r>
          </a:p>
          <a:p>
            <a:pPr marL="400050" lvl="1" indent="0">
              <a:buNone/>
            </a:pPr>
            <a:r>
              <a:rPr lang="en-US" sz="1600" dirty="0" smtClean="0"/>
              <a:t>With increase in the reactor temperature cracking becomes more severe thereby increasing the olefin and aromatic content of the product gasoline , hence increases the octane number.</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798693539"/>
              </p:ext>
            </p:extLst>
          </p:nvPr>
        </p:nvGraphicFramePr>
        <p:xfrm>
          <a:off x="838200" y="1981200"/>
          <a:ext cx="7543800" cy="1380936"/>
        </p:xfrm>
        <a:graphic>
          <a:graphicData uri="http://schemas.openxmlformats.org/drawingml/2006/table">
            <a:tbl>
              <a:tblPr firstRow="1" firstCol="1" bandRow="1">
                <a:tableStyleId>{5C22544A-7EE6-4342-B048-85BDC9FD1C3A}</a:tableStyleId>
              </a:tblPr>
              <a:tblGrid>
                <a:gridCol w="1888315"/>
                <a:gridCol w="1459582"/>
                <a:gridCol w="1986040"/>
                <a:gridCol w="2209863"/>
              </a:tblGrid>
              <a:tr h="451485">
                <a:tc>
                  <a:txBody>
                    <a:bodyPr/>
                    <a:lstStyle/>
                    <a:p>
                      <a:pPr marL="0" marR="0" algn="just">
                        <a:lnSpc>
                          <a:spcPct val="200000"/>
                        </a:lnSpc>
                        <a:spcBef>
                          <a:spcPts val="0"/>
                        </a:spcBef>
                        <a:spcAft>
                          <a:spcPts val="0"/>
                        </a:spcAft>
                      </a:pPr>
                      <a:r>
                        <a:rPr lang="en-US" sz="1200" dirty="0">
                          <a:solidFill>
                            <a:schemeClr val="tx1"/>
                          </a:solidFill>
                          <a:effectLst/>
                        </a:rPr>
                        <a:t>Reaction Temp, </a:t>
                      </a:r>
                      <a:r>
                        <a:rPr lang="en-US" sz="1200" baseline="30000" dirty="0">
                          <a:solidFill>
                            <a:schemeClr val="tx1"/>
                          </a:solidFill>
                          <a:effectLst/>
                        </a:rPr>
                        <a:t>o</a:t>
                      </a:r>
                      <a:r>
                        <a:rPr lang="en-US" sz="12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just">
                        <a:lnSpc>
                          <a:spcPct val="200000"/>
                        </a:lnSpc>
                        <a:spcBef>
                          <a:spcPts val="0"/>
                        </a:spcBef>
                        <a:spcAft>
                          <a:spcPts val="0"/>
                        </a:spcAft>
                      </a:pPr>
                      <a:r>
                        <a:rPr lang="en-US" sz="1200" dirty="0">
                          <a:solidFill>
                            <a:schemeClr val="tx1"/>
                          </a:solidFill>
                          <a:effectLst/>
                        </a:rPr>
                        <a:t>Olefins </a:t>
                      </a:r>
                      <a:r>
                        <a:rPr lang="en-US" sz="1200" dirty="0" err="1">
                          <a:solidFill>
                            <a:schemeClr val="tx1"/>
                          </a:solidFill>
                          <a:effectLst/>
                        </a:rPr>
                        <a:t>vol</a:t>
                      </a:r>
                      <a:r>
                        <a:rPr lang="en-US" sz="1200" dirty="0">
                          <a:solidFill>
                            <a:schemeClr val="tx1"/>
                          </a:solidFill>
                          <a:effectLst/>
                        </a:rPr>
                        <a: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just">
                        <a:lnSpc>
                          <a:spcPct val="200000"/>
                        </a:lnSpc>
                        <a:spcBef>
                          <a:spcPts val="0"/>
                        </a:spcBef>
                        <a:spcAft>
                          <a:spcPts val="0"/>
                        </a:spcAft>
                      </a:pPr>
                      <a:r>
                        <a:rPr lang="en-US" sz="1200">
                          <a:solidFill>
                            <a:schemeClr val="tx1"/>
                          </a:solidFill>
                          <a:effectLst/>
                        </a:rPr>
                        <a:t>Aromatics vol%</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just">
                        <a:lnSpc>
                          <a:spcPct val="200000"/>
                        </a:lnSpc>
                        <a:spcBef>
                          <a:spcPts val="0"/>
                        </a:spcBef>
                        <a:spcAft>
                          <a:spcPts val="0"/>
                        </a:spcAft>
                      </a:pPr>
                      <a:r>
                        <a:rPr lang="en-US" sz="1200">
                          <a:solidFill>
                            <a:schemeClr val="tx1"/>
                          </a:solidFill>
                          <a:effectLst/>
                        </a:rPr>
                        <a:t>Octane number (GC) </a:t>
                      </a:r>
                      <a:endParaRPr lang="en-US" sz="1400">
                        <a:solidFill>
                          <a:schemeClr val="tx1"/>
                        </a:solidFill>
                        <a:effectLst/>
                        <a:latin typeface="Times New Roman"/>
                        <a:ea typeface="Calibri"/>
                        <a:cs typeface="Times New Roman"/>
                      </a:endParaRPr>
                    </a:p>
                  </a:txBody>
                  <a:tcPr marL="68580" marR="68580" marT="0" marB="0"/>
                </a:tc>
              </a:tr>
              <a:tr h="220980">
                <a:tc>
                  <a:txBody>
                    <a:bodyPr/>
                    <a:lstStyle/>
                    <a:p>
                      <a:pPr marL="0" marR="0" algn="ctr">
                        <a:lnSpc>
                          <a:spcPct val="200000"/>
                        </a:lnSpc>
                        <a:spcBef>
                          <a:spcPts val="0"/>
                        </a:spcBef>
                        <a:spcAft>
                          <a:spcPts val="0"/>
                        </a:spcAft>
                      </a:pPr>
                      <a:r>
                        <a:rPr lang="en-US" sz="1200">
                          <a:solidFill>
                            <a:schemeClr val="tx1"/>
                          </a:solidFill>
                          <a:effectLst/>
                        </a:rPr>
                        <a:t>763</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effectLst/>
                        </a:rPr>
                        <a:t>24</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a:solidFill>
                            <a:schemeClr val="tx1"/>
                          </a:solidFill>
                          <a:effectLst/>
                        </a:rPr>
                        <a:t>16</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a:solidFill>
                            <a:schemeClr val="tx1"/>
                          </a:solidFill>
                          <a:effectLst/>
                        </a:rPr>
                        <a:t>0</a:t>
                      </a:r>
                      <a:endParaRPr lang="en-US" sz="1400">
                        <a:solidFill>
                          <a:schemeClr val="tx1"/>
                        </a:solidFill>
                        <a:effectLst/>
                        <a:latin typeface="Times New Roman"/>
                        <a:ea typeface="Calibri"/>
                        <a:cs typeface="Times New Roman"/>
                      </a:endParaRPr>
                    </a:p>
                  </a:txBody>
                  <a:tcPr marL="68580" marR="68580" marT="0" marB="0"/>
                </a:tc>
              </a:tr>
              <a:tr h="226060">
                <a:tc>
                  <a:txBody>
                    <a:bodyPr/>
                    <a:lstStyle/>
                    <a:p>
                      <a:pPr marL="0" marR="0" algn="ctr">
                        <a:lnSpc>
                          <a:spcPct val="200000"/>
                        </a:lnSpc>
                        <a:spcBef>
                          <a:spcPts val="0"/>
                        </a:spcBef>
                        <a:spcAft>
                          <a:spcPts val="0"/>
                        </a:spcAft>
                      </a:pPr>
                      <a:r>
                        <a:rPr lang="en-US" sz="1200">
                          <a:solidFill>
                            <a:schemeClr val="tx1"/>
                          </a:solidFill>
                          <a:effectLst/>
                        </a:rPr>
                        <a:t>773</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effectLst/>
                        </a:rPr>
                        <a:t>25</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effectLst/>
                        </a:rPr>
                        <a:t>18</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a:solidFill>
                            <a:schemeClr val="tx1"/>
                          </a:solidFill>
                          <a:effectLst/>
                        </a:rPr>
                        <a:t>+0.5</a:t>
                      </a:r>
                      <a:endParaRPr lang="en-US" sz="1400">
                        <a:solidFill>
                          <a:schemeClr val="tx1"/>
                        </a:solidFill>
                        <a:effectLst/>
                        <a:latin typeface="Times New Roman"/>
                        <a:ea typeface="Calibri"/>
                        <a:cs typeface="Times New Roman"/>
                      </a:endParaRPr>
                    </a:p>
                  </a:txBody>
                  <a:tcPr marL="68580" marR="68580" marT="0" marB="0"/>
                </a:tc>
              </a:tr>
              <a:tr h="226060">
                <a:tc>
                  <a:txBody>
                    <a:bodyPr/>
                    <a:lstStyle/>
                    <a:p>
                      <a:pPr marL="0" marR="0" algn="ctr">
                        <a:lnSpc>
                          <a:spcPct val="200000"/>
                        </a:lnSpc>
                        <a:spcBef>
                          <a:spcPts val="0"/>
                        </a:spcBef>
                        <a:spcAft>
                          <a:spcPts val="0"/>
                        </a:spcAft>
                      </a:pPr>
                      <a:r>
                        <a:rPr lang="en-US" sz="1200">
                          <a:solidFill>
                            <a:schemeClr val="tx1"/>
                          </a:solidFill>
                          <a:effectLst/>
                        </a:rPr>
                        <a:t>783</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a:solidFill>
                            <a:schemeClr val="tx1"/>
                          </a:solidFill>
                          <a:effectLst/>
                        </a:rPr>
                        <a:t>27</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effectLst/>
                        </a:rPr>
                        <a:t>20</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effectLst/>
                        </a:rPr>
                        <a:t>+1.4</a:t>
                      </a:r>
                      <a:endParaRPr lang="en-US" sz="1400" dirty="0">
                        <a:solidFill>
                          <a:schemeClr val="tx1"/>
                        </a:solidFill>
                        <a:effectLst/>
                        <a:latin typeface="Times New Roman"/>
                        <a:ea typeface="Calibri"/>
                        <a:cs typeface="Times New Roman"/>
                      </a:endParaRPr>
                    </a:p>
                  </a:txBody>
                  <a:tcPr marL="68580" marR="68580" marT="0" marB="0"/>
                </a:tc>
              </a:tr>
            </a:tbl>
          </a:graphicData>
        </a:graphic>
      </p:graphicFrame>
      <p:graphicFrame>
        <p:nvGraphicFramePr>
          <p:cNvPr id="5" name="Chart 4"/>
          <p:cNvGraphicFramePr/>
          <p:nvPr>
            <p:extLst>
              <p:ext uri="{D42A27DB-BD31-4B8C-83A1-F6EECF244321}">
                <p14:modId xmlns:p14="http://schemas.microsoft.com/office/powerpoint/2010/main" val="3483654948"/>
              </p:ext>
            </p:extLst>
          </p:nvPr>
        </p:nvGraphicFramePr>
        <p:xfrm>
          <a:off x="1219200" y="3276600"/>
          <a:ext cx="6553200" cy="3425825"/>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fld id="{F2F23DC2-4650-4035-93AA-BFAF101CC229}" type="datetime1">
              <a:rPr lang="en-US" smtClean="0"/>
              <a:t>05-Jan-16</a:t>
            </a:fld>
            <a:endParaRPr lang="en-US" dirty="0"/>
          </a:p>
        </p:txBody>
      </p:sp>
      <p:sp>
        <p:nvSpPr>
          <p:cNvPr id="8" name="Slide Number Placeholder 7"/>
          <p:cNvSpPr>
            <a:spLocks noGrp="1"/>
          </p:cNvSpPr>
          <p:nvPr>
            <p:ph type="sldNum" sz="quarter" idx="12"/>
          </p:nvPr>
        </p:nvSpPr>
        <p:spPr/>
        <p:txBody>
          <a:bodyPr/>
          <a:lstStyle/>
          <a:p>
            <a:fld id="{E8FD6CC6-0F24-458C-9565-FEDC1BE6FBEA}" type="slidenum">
              <a:rPr lang="en-US" smtClean="0"/>
              <a:t>10</a:t>
            </a:fld>
            <a:endParaRPr lang="en-US"/>
          </a:p>
        </p:txBody>
      </p:sp>
    </p:spTree>
    <p:extLst>
      <p:ext uri="{BB962C8B-B14F-4D97-AF65-F5344CB8AC3E}">
        <p14:creationId xmlns:p14="http://schemas.microsoft.com/office/powerpoint/2010/main" val="33925255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RESULT AND DISCUSSION III</a:t>
            </a:r>
            <a:endParaRPr lang="en-US" dirty="0"/>
          </a:p>
        </p:txBody>
      </p:sp>
      <p:sp>
        <p:nvSpPr>
          <p:cNvPr id="3" name="Content Placeholder 2"/>
          <p:cNvSpPr>
            <a:spLocks noGrp="1"/>
          </p:cNvSpPr>
          <p:nvPr>
            <p:ph idx="1"/>
          </p:nvPr>
        </p:nvSpPr>
        <p:spPr>
          <a:xfrm>
            <a:off x="381000" y="762000"/>
            <a:ext cx="8229600" cy="1447800"/>
          </a:xfrm>
        </p:spPr>
        <p:txBody>
          <a:bodyPr>
            <a:normAutofit/>
          </a:bodyPr>
          <a:lstStyle/>
          <a:p>
            <a:r>
              <a:rPr lang="en-US" sz="2000" b="1" dirty="0" smtClean="0"/>
              <a:t>PREPARED GASOLINE POOL</a:t>
            </a:r>
          </a:p>
          <a:p>
            <a:pPr marL="400050" lvl="1" indent="0">
              <a:buNone/>
            </a:pPr>
            <a:r>
              <a:rPr lang="en-US" sz="1600" dirty="0" smtClean="0"/>
              <a:t>Comparing FCC gasoline to the gasoline from other processes in the refinery, FCC gasoline stands out with a very high octane number. In other to upgrade the gasoline from other units, a gasoline pool is prepared where FCC gasoline is blended with gasoline from the other processes. </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615561853"/>
              </p:ext>
            </p:extLst>
          </p:nvPr>
        </p:nvGraphicFramePr>
        <p:xfrm>
          <a:off x="609599" y="2362199"/>
          <a:ext cx="8077201" cy="4114800"/>
        </p:xfrm>
        <a:graphic>
          <a:graphicData uri="http://schemas.openxmlformats.org/drawingml/2006/table">
            <a:tbl>
              <a:tblPr firstRow="1" firstCol="1" bandRow="1">
                <a:tableStyleId>{5C22544A-7EE6-4342-B048-85BDC9FD1C3A}</a:tableStyleId>
              </a:tblPr>
              <a:tblGrid>
                <a:gridCol w="1716966"/>
                <a:gridCol w="1194410"/>
                <a:gridCol w="2015568"/>
                <a:gridCol w="2015568"/>
                <a:gridCol w="1134689"/>
              </a:tblGrid>
              <a:tr h="1096525">
                <a:tc>
                  <a:txBody>
                    <a:bodyPr/>
                    <a:lstStyle/>
                    <a:p>
                      <a:pPr marL="0" marR="0" algn="ctr">
                        <a:lnSpc>
                          <a:spcPct val="200000"/>
                        </a:lnSpc>
                        <a:spcBef>
                          <a:spcPts val="0"/>
                        </a:spcBef>
                        <a:spcAft>
                          <a:spcPts val="0"/>
                        </a:spcAft>
                      </a:pPr>
                      <a:r>
                        <a:rPr lang="en-US" sz="1400" dirty="0">
                          <a:solidFill>
                            <a:schemeClr val="tx1"/>
                          </a:solidFill>
                          <a:effectLst/>
                        </a:rPr>
                        <a:t>Component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RON</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Volumetric flow rate (m</a:t>
                      </a:r>
                      <a:r>
                        <a:rPr lang="en-US" sz="1400" baseline="30000">
                          <a:solidFill>
                            <a:schemeClr val="tx1"/>
                          </a:solidFill>
                          <a:effectLst/>
                        </a:rPr>
                        <a:t>3</a:t>
                      </a:r>
                      <a:r>
                        <a:rPr lang="en-US" sz="1400">
                          <a:solidFill>
                            <a:schemeClr val="tx1"/>
                          </a:solidFill>
                          <a:effectLst/>
                        </a:rPr>
                        <a:t>/hr)</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Composition in gasoline pool (%)</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Expected RON</a:t>
                      </a:r>
                      <a:endParaRPr lang="en-US" sz="1400">
                        <a:solidFill>
                          <a:schemeClr val="tx1"/>
                        </a:solidFill>
                        <a:effectLst/>
                        <a:latin typeface="Times New Roman"/>
                        <a:ea typeface="Calibri"/>
                        <a:cs typeface="Times New Roman"/>
                      </a:endParaRPr>
                    </a:p>
                  </a:txBody>
                  <a:tcPr marL="68580" marR="68580" marT="0" marB="0"/>
                </a:tc>
              </a:tr>
              <a:tr h="603655">
                <a:tc>
                  <a:txBody>
                    <a:bodyPr/>
                    <a:lstStyle/>
                    <a:p>
                      <a:pPr marL="0" marR="0" algn="ctr">
                        <a:lnSpc>
                          <a:spcPct val="200000"/>
                        </a:lnSpc>
                        <a:spcBef>
                          <a:spcPts val="0"/>
                        </a:spcBef>
                        <a:spcAft>
                          <a:spcPts val="0"/>
                        </a:spcAft>
                      </a:pPr>
                      <a:r>
                        <a:rPr lang="en-US" sz="1400">
                          <a:solidFill>
                            <a:schemeClr val="tx1"/>
                          </a:solidFill>
                          <a:effectLst/>
                        </a:rPr>
                        <a:t>FCC gasoline</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95.9</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94.3</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61.73</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59.2</a:t>
                      </a:r>
                      <a:endParaRPr lang="en-US" sz="1400">
                        <a:solidFill>
                          <a:schemeClr val="tx1"/>
                        </a:solidFill>
                        <a:effectLst/>
                        <a:latin typeface="Times New Roman"/>
                        <a:ea typeface="Calibri"/>
                        <a:cs typeface="Times New Roman"/>
                      </a:endParaRPr>
                    </a:p>
                  </a:txBody>
                  <a:tcPr marL="68580" marR="68580" marT="0" marB="0"/>
                </a:tc>
              </a:tr>
              <a:tr h="603655">
                <a:tc>
                  <a:txBody>
                    <a:bodyPr/>
                    <a:lstStyle/>
                    <a:p>
                      <a:pPr marL="0" marR="0" algn="ctr">
                        <a:lnSpc>
                          <a:spcPct val="200000"/>
                        </a:lnSpc>
                        <a:spcBef>
                          <a:spcPts val="0"/>
                        </a:spcBef>
                        <a:spcAft>
                          <a:spcPts val="0"/>
                        </a:spcAft>
                      </a:pPr>
                      <a:r>
                        <a:rPr lang="en-US" sz="1400">
                          <a:solidFill>
                            <a:schemeClr val="tx1"/>
                          </a:solidFill>
                          <a:effectLst/>
                        </a:rPr>
                        <a:t>SRG</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71</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7.2</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4.72</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3.4</a:t>
                      </a:r>
                      <a:endParaRPr lang="en-US" sz="1400">
                        <a:solidFill>
                          <a:schemeClr val="tx1"/>
                        </a:solidFill>
                        <a:effectLst/>
                        <a:latin typeface="Times New Roman"/>
                        <a:ea typeface="Calibri"/>
                        <a:cs typeface="Times New Roman"/>
                      </a:endParaRPr>
                    </a:p>
                  </a:txBody>
                  <a:tcPr marL="68580" marR="68580" marT="0" marB="0"/>
                </a:tc>
              </a:tr>
              <a:tr h="603655">
                <a:tc>
                  <a:txBody>
                    <a:bodyPr/>
                    <a:lstStyle/>
                    <a:p>
                      <a:pPr marL="0" marR="0" algn="ctr">
                        <a:lnSpc>
                          <a:spcPct val="200000"/>
                        </a:lnSpc>
                        <a:spcBef>
                          <a:spcPts val="0"/>
                        </a:spcBef>
                        <a:spcAft>
                          <a:spcPts val="0"/>
                        </a:spcAft>
                      </a:pPr>
                      <a:r>
                        <a:rPr lang="en-US" sz="1400">
                          <a:solidFill>
                            <a:schemeClr val="tx1"/>
                          </a:solidFill>
                          <a:effectLst/>
                        </a:rPr>
                        <a:t>SRN</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62</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7.0</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4.57</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2.8</a:t>
                      </a:r>
                      <a:endParaRPr lang="en-US" sz="1400">
                        <a:solidFill>
                          <a:schemeClr val="tx1"/>
                        </a:solidFill>
                        <a:effectLst/>
                        <a:latin typeface="Times New Roman"/>
                        <a:ea typeface="Calibri"/>
                        <a:cs typeface="Times New Roman"/>
                      </a:endParaRPr>
                    </a:p>
                  </a:txBody>
                  <a:tcPr marL="68580" marR="68580" marT="0" marB="0"/>
                </a:tc>
              </a:tr>
              <a:tr h="603655">
                <a:tc>
                  <a:txBody>
                    <a:bodyPr/>
                    <a:lstStyle/>
                    <a:p>
                      <a:pPr marL="0" marR="0" algn="ctr">
                        <a:lnSpc>
                          <a:spcPct val="200000"/>
                        </a:lnSpc>
                        <a:spcBef>
                          <a:spcPts val="0"/>
                        </a:spcBef>
                        <a:spcAft>
                          <a:spcPts val="0"/>
                        </a:spcAft>
                      </a:pPr>
                      <a:r>
                        <a:rPr lang="en-US" sz="1400">
                          <a:solidFill>
                            <a:schemeClr val="tx1"/>
                          </a:solidFill>
                          <a:effectLst/>
                        </a:rPr>
                        <a:t>Reformate</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92</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44.3</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28.98</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26.7</a:t>
                      </a:r>
                      <a:endParaRPr lang="en-US" sz="1400">
                        <a:solidFill>
                          <a:schemeClr val="tx1"/>
                        </a:solidFill>
                        <a:effectLst/>
                        <a:latin typeface="Times New Roman"/>
                        <a:ea typeface="Calibri"/>
                        <a:cs typeface="Times New Roman"/>
                      </a:endParaRPr>
                    </a:p>
                  </a:txBody>
                  <a:tcPr marL="68580" marR="68580" marT="0" marB="0"/>
                </a:tc>
              </a:tr>
              <a:tr h="603655">
                <a:tc>
                  <a:txBody>
                    <a:bodyPr/>
                    <a:lstStyle/>
                    <a:p>
                      <a:pPr marL="0" marR="0" algn="ctr">
                        <a:lnSpc>
                          <a:spcPct val="200000"/>
                        </a:lnSpc>
                        <a:spcBef>
                          <a:spcPts val="0"/>
                        </a:spcBef>
                        <a:spcAft>
                          <a:spcPts val="0"/>
                        </a:spcAft>
                      </a:pPr>
                      <a:r>
                        <a:rPr lang="en-US" sz="1400">
                          <a:solidFill>
                            <a:schemeClr val="tx1"/>
                          </a:solidFill>
                          <a:effectLst/>
                        </a:rPr>
                        <a:t>Total </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 </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152.8</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100</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92.1</a:t>
                      </a:r>
                      <a:endParaRPr lang="en-US" sz="1400" dirty="0">
                        <a:solidFill>
                          <a:schemeClr val="tx1"/>
                        </a:solidFill>
                        <a:effectLst/>
                        <a:latin typeface="Times New Roman"/>
                        <a:ea typeface="Calibri"/>
                        <a:cs typeface="Times New Roman"/>
                      </a:endParaRPr>
                    </a:p>
                  </a:txBody>
                  <a:tcPr marL="68580" marR="68580" marT="0" marB="0"/>
                </a:tc>
              </a:tr>
            </a:tbl>
          </a:graphicData>
        </a:graphic>
      </p:graphicFrame>
      <p:sp>
        <p:nvSpPr>
          <p:cNvPr id="5" name="Date Placeholder 4"/>
          <p:cNvSpPr>
            <a:spLocks noGrp="1"/>
          </p:cNvSpPr>
          <p:nvPr>
            <p:ph type="dt" sz="half" idx="10"/>
          </p:nvPr>
        </p:nvSpPr>
        <p:spPr/>
        <p:txBody>
          <a:bodyPr/>
          <a:lstStyle/>
          <a:p>
            <a:fld id="{BF437180-25DF-451D-978C-E7911BDD4EC6}" type="datetime1">
              <a:rPr lang="en-US" smtClean="0"/>
              <a:t>05-Jan-16</a:t>
            </a:fld>
            <a:endParaRPr lang="en-US" dirty="0"/>
          </a:p>
        </p:txBody>
      </p:sp>
      <p:sp>
        <p:nvSpPr>
          <p:cNvPr id="7" name="Slide Number Placeholder 6"/>
          <p:cNvSpPr>
            <a:spLocks noGrp="1"/>
          </p:cNvSpPr>
          <p:nvPr>
            <p:ph type="sldNum" sz="quarter" idx="12"/>
          </p:nvPr>
        </p:nvSpPr>
        <p:spPr/>
        <p:txBody>
          <a:bodyPr/>
          <a:lstStyle/>
          <a:p>
            <a:fld id="{E8FD6CC6-0F24-458C-9565-FEDC1BE6FBEA}" type="slidenum">
              <a:rPr lang="en-US" smtClean="0"/>
              <a:t>11</a:t>
            </a:fld>
            <a:endParaRPr lang="en-US"/>
          </a:p>
        </p:txBody>
      </p:sp>
    </p:spTree>
    <p:extLst>
      <p:ext uri="{BB962C8B-B14F-4D97-AF65-F5344CB8AC3E}">
        <p14:creationId xmlns:p14="http://schemas.microsoft.com/office/powerpoint/2010/main" val="5356827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smtClean="0"/>
              <a:t>RESULT AND DISCUSSION IV</a:t>
            </a:r>
            <a:endParaRPr lang="en-US" dirty="0"/>
          </a:p>
        </p:txBody>
      </p:sp>
      <p:graphicFrame>
        <p:nvGraphicFramePr>
          <p:cNvPr id="4" name="Chart 3"/>
          <p:cNvGraphicFramePr/>
          <p:nvPr>
            <p:extLst>
              <p:ext uri="{D42A27DB-BD31-4B8C-83A1-F6EECF244321}">
                <p14:modId xmlns:p14="http://schemas.microsoft.com/office/powerpoint/2010/main" val="3887261648"/>
              </p:ext>
            </p:extLst>
          </p:nvPr>
        </p:nvGraphicFramePr>
        <p:xfrm>
          <a:off x="152400" y="1143000"/>
          <a:ext cx="4267200" cy="5257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111623110"/>
              </p:ext>
            </p:extLst>
          </p:nvPr>
        </p:nvGraphicFramePr>
        <p:xfrm>
          <a:off x="4495800" y="1219200"/>
          <a:ext cx="4419600" cy="50292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fld id="{A3BB79F1-8359-4EEB-B62E-43BC758CF48C}" type="datetime1">
              <a:rPr lang="en-US" smtClean="0"/>
              <a:t>05-Jan-16</a:t>
            </a:fld>
            <a:endParaRPr lang="en-US" dirty="0"/>
          </a:p>
        </p:txBody>
      </p:sp>
      <p:sp>
        <p:nvSpPr>
          <p:cNvPr id="8" name="Slide Number Placeholder 7"/>
          <p:cNvSpPr>
            <a:spLocks noGrp="1"/>
          </p:cNvSpPr>
          <p:nvPr>
            <p:ph type="sldNum" sz="quarter" idx="12"/>
          </p:nvPr>
        </p:nvSpPr>
        <p:spPr/>
        <p:txBody>
          <a:bodyPr/>
          <a:lstStyle/>
          <a:p>
            <a:fld id="{E8FD6CC6-0F24-458C-9565-FEDC1BE6FBEA}" type="slidenum">
              <a:rPr lang="en-US" smtClean="0"/>
              <a:t>12</a:t>
            </a:fld>
            <a:endParaRPr lang="en-US"/>
          </a:p>
        </p:txBody>
      </p:sp>
    </p:spTree>
    <p:extLst>
      <p:ext uri="{BB962C8B-B14F-4D97-AF65-F5344CB8AC3E}">
        <p14:creationId xmlns:p14="http://schemas.microsoft.com/office/powerpoint/2010/main" val="11732510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 V</a:t>
            </a:r>
            <a:endParaRPr lang="en-US" dirty="0"/>
          </a:p>
        </p:txBody>
      </p:sp>
      <p:sp>
        <p:nvSpPr>
          <p:cNvPr id="3" name="Content Placeholder 2"/>
          <p:cNvSpPr>
            <a:spLocks noGrp="1"/>
          </p:cNvSpPr>
          <p:nvPr>
            <p:ph idx="1"/>
          </p:nvPr>
        </p:nvSpPr>
        <p:spPr>
          <a:xfrm>
            <a:off x="457200" y="1219200"/>
            <a:ext cx="8229600" cy="1447800"/>
          </a:xfrm>
        </p:spPr>
        <p:txBody>
          <a:bodyPr>
            <a:normAutofit fontScale="92500" lnSpcReduction="20000"/>
          </a:bodyPr>
          <a:lstStyle/>
          <a:p>
            <a:r>
              <a:rPr lang="en-US" sz="2000" b="1" dirty="0" smtClean="0"/>
              <a:t>LABORATORY RESULT OF SAMPLE FROM GASOLINE POOL</a:t>
            </a:r>
          </a:p>
          <a:p>
            <a:pPr marL="400050" lvl="1" indent="0">
              <a:buNone/>
            </a:pPr>
            <a:r>
              <a:rPr lang="en-US" sz="1700" dirty="0" smtClean="0"/>
              <a:t>Through product blending, FCC gasoline and reformate which have a high octane rating are blended with SRG and SRN to increase the volume of the finished motor gasoline from the refinery while maintaining a high octane rating. The finished gasoline ready for shipping is in a premium grade, hence called premium motor spirit (PMS).</a:t>
            </a:r>
            <a:endParaRPr lang="en-US" sz="1700" dirty="0"/>
          </a:p>
        </p:txBody>
      </p:sp>
      <p:graphicFrame>
        <p:nvGraphicFramePr>
          <p:cNvPr id="4" name="Table 3"/>
          <p:cNvGraphicFramePr>
            <a:graphicFrameLocks noGrp="1"/>
          </p:cNvGraphicFramePr>
          <p:nvPr>
            <p:extLst>
              <p:ext uri="{D42A27DB-BD31-4B8C-83A1-F6EECF244321}">
                <p14:modId xmlns:p14="http://schemas.microsoft.com/office/powerpoint/2010/main" val="1052195115"/>
              </p:ext>
            </p:extLst>
          </p:nvPr>
        </p:nvGraphicFramePr>
        <p:xfrm>
          <a:off x="685800" y="2743199"/>
          <a:ext cx="7696200" cy="3657600"/>
        </p:xfrm>
        <a:graphic>
          <a:graphicData uri="http://schemas.openxmlformats.org/drawingml/2006/table">
            <a:tbl>
              <a:tblPr firstRow="1" firstCol="1" bandRow="1">
                <a:tableStyleId>{5C22544A-7EE6-4342-B048-85BDC9FD1C3A}</a:tableStyleId>
              </a:tblPr>
              <a:tblGrid>
                <a:gridCol w="3848100"/>
                <a:gridCol w="3848100"/>
              </a:tblGrid>
              <a:tr h="609600">
                <a:tc>
                  <a:txBody>
                    <a:bodyPr/>
                    <a:lstStyle/>
                    <a:p>
                      <a:pPr marL="0" marR="0" algn="ctr">
                        <a:lnSpc>
                          <a:spcPct val="200000"/>
                        </a:lnSpc>
                        <a:spcBef>
                          <a:spcPts val="0"/>
                        </a:spcBef>
                        <a:spcAft>
                          <a:spcPts val="0"/>
                        </a:spcAft>
                      </a:pPr>
                      <a:r>
                        <a:rPr lang="en-US" sz="1400" dirty="0">
                          <a:solidFill>
                            <a:schemeClr val="tx1"/>
                          </a:solidFill>
                          <a:effectLst/>
                        </a:rPr>
                        <a:t>Properties</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Gasoline pool sample</a:t>
                      </a:r>
                      <a:endParaRPr lang="en-US" sz="1400">
                        <a:solidFill>
                          <a:schemeClr val="tx1"/>
                        </a:solidFill>
                        <a:effectLst/>
                        <a:latin typeface="Times New Roman"/>
                        <a:ea typeface="Calibri"/>
                        <a:cs typeface="Times New Roman"/>
                      </a:endParaRPr>
                    </a:p>
                  </a:txBody>
                  <a:tcPr marL="68580" marR="68580" marT="0" marB="0"/>
                </a:tc>
              </a:tr>
              <a:tr h="609600">
                <a:tc>
                  <a:txBody>
                    <a:bodyPr/>
                    <a:lstStyle/>
                    <a:p>
                      <a:pPr marL="0" marR="0" algn="ctr">
                        <a:lnSpc>
                          <a:spcPct val="200000"/>
                        </a:lnSpc>
                        <a:spcBef>
                          <a:spcPts val="0"/>
                        </a:spcBef>
                        <a:spcAft>
                          <a:spcPts val="0"/>
                        </a:spcAft>
                      </a:pPr>
                      <a:r>
                        <a:rPr lang="en-US" sz="1400" dirty="0">
                          <a:solidFill>
                            <a:schemeClr val="tx1"/>
                          </a:solidFill>
                          <a:effectLst/>
                        </a:rPr>
                        <a:t>Specific Gravity</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0.7480</a:t>
                      </a:r>
                      <a:endParaRPr lang="en-US" sz="1400">
                        <a:solidFill>
                          <a:schemeClr val="tx1"/>
                        </a:solidFill>
                        <a:effectLst/>
                        <a:latin typeface="Times New Roman"/>
                        <a:ea typeface="Calibri"/>
                        <a:cs typeface="Times New Roman"/>
                      </a:endParaRPr>
                    </a:p>
                  </a:txBody>
                  <a:tcPr marL="68580" marR="68580" marT="0" marB="0"/>
                </a:tc>
              </a:tr>
              <a:tr h="609600">
                <a:tc>
                  <a:txBody>
                    <a:bodyPr/>
                    <a:lstStyle/>
                    <a:p>
                      <a:pPr marL="0" marR="0" algn="ctr">
                        <a:lnSpc>
                          <a:spcPct val="200000"/>
                        </a:lnSpc>
                        <a:spcBef>
                          <a:spcPts val="0"/>
                        </a:spcBef>
                        <a:spcAft>
                          <a:spcPts val="0"/>
                        </a:spcAft>
                      </a:pPr>
                      <a:r>
                        <a:rPr lang="en-US" sz="1400" dirty="0">
                          <a:solidFill>
                            <a:schemeClr val="tx1"/>
                          </a:solidFill>
                          <a:effectLst/>
                        </a:rPr>
                        <a:t>IBP </a:t>
                      </a:r>
                      <a:r>
                        <a:rPr lang="en-US" sz="1400" baseline="30000" dirty="0">
                          <a:solidFill>
                            <a:schemeClr val="tx1"/>
                          </a:solidFill>
                          <a:effectLst/>
                        </a:rPr>
                        <a:t>o</a:t>
                      </a:r>
                      <a:r>
                        <a:rPr lang="en-US" sz="14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31</a:t>
                      </a:r>
                      <a:endParaRPr lang="en-US" sz="1400">
                        <a:solidFill>
                          <a:schemeClr val="tx1"/>
                        </a:solidFill>
                        <a:effectLst/>
                        <a:latin typeface="Times New Roman"/>
                        <a:ea typeface="Calibri"/>
                        <a:cs typeface="Times New Roman"/>
                      </a:endParaRPr>
                    </a:p>
                  </a:txBody>
                  <a:tcPr marL="68580" marR="68580" marT="0" marB="0"/>
                </a:tc>
              </a:tr>
              <a:tr h="609600">
                <a:tc>
                  <a:txBody>
                    <a:bodyPr/>
                    <a:lstStyle/>
                    <a:p>
                      <a:pPr marL="0" marR="0" algn="ctr">
                        <a:lnSpc>
                          <a:spcPct val="200000"/>
                        </a:lnSpc>
                        <a:spcBef>
                          <a:spcPts val="0"/>
                        </a:spcBef>
                        <a:spcAft>
                          <a:spcPts val="0"/>
                        </a:spcAft>
                      </a:pPr>
                      <a:r>
                        <a:rPr lang="en-US" sz="1400" dirty="0" err="1">
                          <a:solidFill>
                            <a:schemeClr val="tx1"/>
                          </a:solidFill>
                          <a:effectLst/>
                        </a:rPr>
                        <a:t>EBP</a:t>
                      </a:r>
                      <a:r>
                        <a:rPr lang="en-US" sz="1400" baseline="30000" dirty="0" err="1">
                          <a:solidFill>
                            <a:schemeClr val="tx1"/>
                          </a:solidFill>
                          <a:effectLst/>
                        </a:rPr>
                        <a:t>o</a:t>
                      </a:r>
                      <a:r>
                        <a:rPr lang="en-US" sz="1400" dirty="0" err="1">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189</a:t>
                      </a:r>
                      <a:endParaRPr lang="en-US" sz="1400">
                        <a:solidFill>
                          <a:schemeClr val="tx1"/>
                        </a:solidFill>
                        <a:effectLst/>
                        <a:latin typeface="Times New Roman"/>
                        <a:ea typeface="Calibri"/>
                        <a:cs typeface="Times New Roman"/>
                      </a:endParaRPr>
                    </a:p>
                  </a:txBody>
                  <a:tcPr marL="68580" marR="68580" marT="0" marB="0"/>
                </a:tc>
              </a:tr>
              <a:tr h="609600">
                <a:tc>
                  <a:txBody>
                    <a:bodyPr/>
                    <a:lstStyle/>
                    <a:p>
                      <a:pPr marL="0" marR="0" algn="ctr">
                        <a:lnSpc>
                          <a:spcPct val="200000"/>
                        </a:lnSpc>
                        <a:spcBef>
                          <a:spcPts val="0"/>
                        </a:spcBef>
                        <a:spcAft>
                          <a:spcPts val="0"/>
                        </a:spcAft>
                      </a:pPr>
                      <a:r>
                        <a:rPr lang="en-US" sz="1400">
                          <a:solidFill>
                            <a:schemeClr val="tx1"/>
                          </a:solidFill>
                          <a:effectLst/>
                        </a:rPr>
                        <a:t>RVP kg/cm</a:t>
                      </a:r>
                      <a:r>
                        <a:rPr lang="en-US" sz="1400" baseline="30000">
                          <a:solidFill>
                            <a:schemeClr val="tx1"/>
                          </a:solidFill>
                          <a:effectLst/>
                        </a:rPr>
                        <a:t>2</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0.61</a:t>
                      </a:r>
                      <a:endParaRPr lang="en-US" sz="1400" dirty="0">
                        <a:solidFill>
                          <a:schemeClr val="tx1"/>
                        </a:solidFill>
                        <a:effectLst/>
                        <a:latin typeface="Times New Roman"/>
                        <a:ea typeface="Calibri"/>
                        <a:cs typeface="Times New Roman"/>
                      </a:endParaRPr>
                    </a:p>
                  </a:txBody>
                  <a:tcPr marL="68580" marR="68580" marT="0" marB="0"/>
                </a:tc>
              </a:tr>
              <a:tr h="609600">
                <a:tc>
                  <a:txBody>
                    <a:bodyPr/>
                    <a:lstStyle/>
                    <a:p>
                      <a:pPr marL="0" marR="0" algn="ctr">
                        <a:lnSpc>
                          <a:spcPct val="200000"/>
                        </a:lnSpc>
                        <a:spcBef>
                          <a:spcPts val="0"/>
                        </a:spcBef>
                        <a:spcAft>
                          <a:spcPts val="0"/>
                        </a:spcAft>
                      </a:pPr>
                      <a:r>
                        <a:rPr lang="en-US" sz="1400">
                          <a:solidFill>
                            <a:schemeClr val="tx1"/>
                          </a:solidFill>
                          <a:effectLst/>
                        </a:rPr>
                        <a:t>RON</a:t>
                      </a:r>
                      <a:endParaRPr lang="en-US" sz="140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92.1</a:t>
                      </a:r>
                      <a:endParaRPr lang="en-US" sz="1400" dirty="0">
                        <a:solidFill>
                          <a:schemeClr val="tx1"/>
                        </a:solidFill>
                        <a:effectLst/>
                        <a:latin typeface="Times New Roman"/>
                        <a:ea typeface="Calibri"/>
                        <a:cs typeface="Times New Roman"/>
                      </a:endParaRPr>
                    </a:p>
                  </a:txBody>
                  <a:tcPr marL="68580" marR="68580" marT="0" marB="0"/>
                </a:tc>
              </a:tr>
            </a:tbl>
          </a:graphicData>
        </a:graphic>
      </p:graphicFrame>
      <p:sp>
        <p:nvSpPr>
          <p:cNvPr id="5" name="Date Placeholder 4"/>
          <p:cNvSpPr>
            <a:spLocks noGrp="1"/>
          </p:cNvSpPr>
          <p:nvPr>
            <p:ph type="dt" sz="half" idx="10"/>
          </p:nvPr>
        </p:nvSpPr>
        <p:spPr/>
        <p:txBody>
          <a:bodyPr/>
          <a:lstStyle/>
          <a:p>
            <a:fld id="{63AE3058-367C-461F-9A13-0A7CB2291922}" type="datetime1">
              <a:rPr lang="en-US" smtClean="0"/>
              <a:t>05-Jan-16</a:t>
            </a:fld>
            <a:endParaRPr lang="en-US" dirty="0"/>
          </a:p>
        </p:txBody>
      </p:sp>
      <p:sp>
        <p:nvSpPr>
          <p:cNvPr id="7" name="Slide Number Placeholder 6"/>
          <p:cNvSpPr>
            <a:spLocks noGrp="1"/>
          </p:cNvSpPr>
          <p:nvPr>
            <p:ph type="sldNum" sz="quarter" idx="12"/>
          </p:nvPr>
        </p:nvSpPr>
        <p:spPr/>
        <p:txBody>
          <a:bodyPr/>
          <a:lstStyle/>
          <a:p>
            <a:fld id="{E8FD6CC6-0F24-458C-9565-FEDC1BE6FBEA}" type="slidenum">
              <a:rPr lang="en-US" smtClean="0"/>
              <a:t>13</a:t>
            </a:fld>
            <a:endParaRPr lang="en-US"/>
          </a:p>
        </p:txBody>
      </p:sp>
    </p:spTree>
    <p:extLst>
      <p:ext uri="{BB962C8B-B14F-4D97-AF65-F5344CB8AC3E}">
        <p14:creationId xmlns:p14="http://schemas.microsoft.com/office/powerpoint/2010/main" val="36497606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CONCLUSION </a:t>
            </a:r>
            <a:endParaRPr lang="en-US" dirty="0"/>
          </a:p>
        </p:txBody>
      </p:sp>
      <p:sp>
        <p:nvSpPr>
          <p:cNvPr id="3" name="Content Placeholder 2"/>
          <p:cNvSpPr>
            <a:spLocks noGrp="1"/>
          </p:cNvSpPr>
          <p:nvPr>
            <p:ph idx="1"/>
          </p:nvPr>
        </p:nvSpPr>
        <p:spPr>
          <a:xfrm>
            <a:off x="381000" y="914400"/>
            <a:ext cx="8305800" cy="5562600"/>
          </a:xfrm>
        </p:spPr>
        <p:txBody>
          <a:bodyPr>
            <a:normAutofit/>
          </a:bodyPr>
          <a:lstStyle/>
          <a:p>
            <a:pPr marL="0" indent="0">
              <a:buNone/>
            </a:pPr>
            <a:endParaRPr lang="en-US" sz="2000" b="1" dirty="0" smtClean="0"/>
          </a:p>
          <a:p>
            <a:pPr marL="0" indent="0">
              <a:buNone/>
            </a:pPr>
            <a:r>
              <a:rPr lang="en-US" sz="2000" b="1" dirty="0" smtClean="0"/>
              <a:t>Based on the results and previously discussed analyses, the following conclusions may be drawn;</a:t>
            </a:r>
          </a:p>
          <a:p>
            <a:r>
              <a:rPr lang="en-US" sz="2000" dirty="0" smtClean="0"/>
              <a:t>Increase in the reaction temperature to 783k below the catalyst deactivation temperature makes the cracking more severe by increasing the aromatic and olefin content of gasoline thereby increasing the octane number of gasoline.</a:t>
            </a:r>
          </a:p>
          <a:p>
            <a:pPr marL="0" indent="0">
              <a:buNone/>
            </a:pPr>
            <a:endParaRPr lang="en-US" sz="2000" dirty="0" smtClean="0"/>
          </a:p>
          <a:p>
            <a:pPr lvl="0"/>
            <a:r>
              <a:rPr lang="en-US" sz="2000" dirty="0"/>
              <a:t>Fluid catalytic cracking produced gasoline with research octane number (RON) of </a:t>
            </a:r>
            <a:r>
              <a:rPr lang="en-US" sz="2000" dirty="0" smtClean="0"/>
              <a:t>95.9</a:t>
            </a:r>
          </a:p>
          <a:p>
            <a:pPr marL="0" lvl="0" indent="0">
              <a:buNone/>
            </a:pPr>
            <a:endParaRPr lang="en-US" sz="2000" dirty="0"/>
          </a:p>
          <a:p>
            <a:pPr lvl="0"/>
            <a:r>
              <a:rPr lang="en-US" sz="2000" dirty="0"/>
              <a:t>FCC gasoline and Reformate from catalytic reforming were blended with straight run gasoline (SRG) and straight run naphtha (SRN) to produce a gasoline pool called Premium motor spirit (PMS) with a research octane number (RON) of 92.1.</a:t>
            </a:r>
          </a:p>
          <a:p>
            <a:endParaRPr lang="en-US" sz="2000" dirty="0"/>
          </a:p>
        </p:txBody>
      </p:sp>
      <p:sp>
        <p:nvSpPr>
          <p:cNvPr id="4" name="Date Placeholder 3"/>
          <p:cNvSpPr>
            <a:spLocks noGrp="1"/>
          </p:cNvSpPr>
          <p:nvPr>
            <p:ph type="dt" sz="half" idx="10"/>
          </p:nvPr>
        </p:nvSpPr>
        <p:spPr/>
        <p:txBody>
          <a:bodyPr/>
          <a:lstStyle/>
          <a:p>
            <a:fld id="{1F966D9A-2EBC-4502-B6E3-C5A4AD5BF0A6}"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14</a:t>
            </a:fld>
            <a:endParaRPr lang="en-US"/>
          </a:p>
        </p:txBody>
      </p:sp>
    </p:spTree>
    <p:extLst>
      <p:ext uri="{BB962C8B-B14F-4D97-AF65-F5344CB8AC3E}">
        <p14:creationId xmlns:p14="http://schemas.microsoft.com/office/powerpoint/2010/main" val="156990756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RECOMMENDATION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b="1" dirty="0" smtClean="0"/>
              <a:t>Through the period of this study, the following recommendations can be made;</a:t>
            </a:r>
          </a:p>
          <a:p>
            <a:r>
              <a:rPr lang="en-US" sz="2000" dirty="0" smtClean="0"/>
              <a:t>Options on zeolite catalyst should be investigated for low cost catalyst that would be resistant to thermal deactivation, have less metal poisoning, high attrition resistance, sintering index and most importantly high activity thereby increasing gasoline yield with a high octane.</a:t>
            </a:r>
          </a:p>
          <a:p>
            <a:pPr marL="0" indent="0">
              <a:buNone/>
            </a:pPr>
            <a:endParaRPr lang="en-US" sz="2000" dirty="0"/>
          </a:p>
          <a:p>
            <a:r>
              <a:rPr lang="en-US" sz="2000" dirty="0" smtClean="0"/>
              <a:t>Sulfur and nitrogen content of the feedstock should be minimal to avoid corrosion of equipment and to minimize the sulfur and nitrogen content in the product gasoline to avoid air pollution.</a:t>
            </a:r>
          </a:p>
          <a:p>
            <a:pPr marL="0" indent="0">
              <a:buNone/>
            </a:pPr>
            <a:endParaRPr lang="en-US" sz="2000" dirty="0"/>
          </a:p>
          <a:p>
            <a:r>
              <a:rPr lang="en-US" sz="2000" dirty="0" smtClean="0"/>
              <a:t>Metal content of the feed should be completely removed to avoid catalyst deactivation. </a:t>
            </a:r>
            <a:endParaRPr lang="en-US" sz="2000" dirty="0"/>
          </a:p>
        </p:txBody>
      </p:sp>
      <p:sp>
        <p:nvSpPr>
          <p:cNvPr id="4" name="Date Placeholder 3"/>
          <p:cNvSpPr>
            <a:spLocks noGrp="1"/>
          </p:cNvSpPr>
          <p:nvPr>
            <p:ph type="dt" sz="half" idx="10"/>
          </p:nvPr>
        </p:nvSpPr>
        <p:spPr/>
        <p:txBody>
          <a:bodyPr/>
          <a:lstStyle/>
          <a:p>
            <a:fld id="{4522C521-CEA5-4326-B611-84B94E3D10B3}"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15</a:t>
            </a:fld>
            <a:endParaRPr lang="en-US"/>
          </a:p>
        </p:txBody>
      </p:sp>
    </p:spTree>
    <p:extLst>
      <p:ext uri="{BB962C8B-B14F-4D97-AF65-F5344CB8AC3E}">
        <p14:creationId xmlns:p14="http://schemas.microsoft.com/office/powerpoint/2010/main" val="7176610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2925762"/>
          </a:xfrm>
        </p:spPr>
        <p:txBody>
          <a:bodyPr/>
          <a:lstStyle/>
          <a:p>
            <a:r>
              <a:rPr lang="en-US" dirty="0" smtClean="0"/>
              <a:t>THANK YOU.</a:t>
            </a:r>
            <a:endParaRPr lang="en-US" dirty="0"/>
          </a:p>
        </p:txBody>
      </p:sp>
      <p:sp>
        <p:nvSpPr>
          <p:cNvPr id="3" name="Date Placeholder 2"/>
          <p:cNvSpPr>
            <a:spLocks noGrp="1"/>
          </p:cNvSpPr>
          <p:nvPr>
            <p:ph type="dt" sz="half" idx="10"/>
          </p:nvPr>
        </p:nvSpPr>
        <p:spPr/>
        <p:txBody>
          <a:bodyPr/>
          <a:lstStyle/>
          <a:p>
            <a:fld id="{B8AD85A2-E8A4-4506-98E4-64AD33C5BE84}" type="datetime1">
              <a:rPr lang="en-US" smtClean="0"/>
              <a:t>05-Jan-16</a:t>
            </a:fld>
            <a:endParaRPr lang="en-US"/>
          </a:p>
        </p:txBody>
      </p:sp>
      <p:sp>
        <p:nvSpPr>
          <p:cNvPr id="5" name="Slide Number Placeholder 4"/>
          <p:cNvSpPr>
            <a:spLocks noGrp="1"/>
          </p:cNvSpPr>
          <p:nvPr>
            <p:ph type="sldNum" sz="quarter" idx="12"/>
          </p:nvPr>
        </p:nvSpPr>
        <p:spPr/>
        <p:txBody>
          <a:bodyPr/>
          <a:lstStyle/>
          <a:p>
            <a:fld id="{E8FD6CC6-0F24-458C-9565-FEDC1BE6FBEA}" type="slidenum">
              <a:rPr lang="en-US" smtClean="0"/>
              <a:t>16</a:t>
            </a:fld>
            <a:endParaRPr lang="en-US"/>
          </a:p>
        </p:txBody>
      </p:sp>
    </p:spTree>
    <p:extLst>
      <p:ext uri="{BB962C8B-B14F-4D97-AF65-F5344CB8AC3E}">
        <p14:creationId xmlns:p14="http://schemas.microsoft.com/office/powerpoint/2010/main" val="28122228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400" fill="hold">
                                          <p:stCondLst>
                                            <p:cond delay="0"/>
                                          </p:stCondLst>
                                        </p:cTn>
                                        <p:tgtEl>
                                          <p:spTgt spid="2"/>
                                        </p:tgtEl>
                                        <p:attrNameLst>
                                          <p:attrName>r</p:attrName>
                                        </p:attrNameLst>
                                      </p:cBhvr>
                                    </p:animRot>
                                    <p:animRot by="-240000">
                                      <p:cBhvr>
                                        <p:cTn id="7" dur="800" fill="hold">
                                          <p:stCondLst>
                                            <p:cond delay="800"/>
                                          </p:stCondLst>
                                        </p:cTn>
                                        <p:tgtEl>
                                          <p:spTgt spid="2"/>
                                        </p:tgtEl>
                                        <p:attrNameLst>
                                          <p:attrName>r</p:attrName>
                                        </p:attrNameLst>
                                      </p:cBhvr>
                                    </p:animRot>
                                    <p:animRot by="240000">
                                      <p:cBhvr>
                                        <p:cTn id="8" dur="800" fill="hold">
                                          <p:stCondLst>
                                            <p:cond delay="1600"/>
                                          </p:stCondLst>
                                        </p:cTn>
                                        <p:tgtEl>
                                          <p:spTgt spid="2"/>
                                        </p:tgtEl>
                                        <p:attrNameLst>
                                          <p:attrName>r</p:attrName>
                                        </p:attrNameLst>
                                      </p:cBhvr>
                                    </p:animRot>
                                    <p:animRot by="-240000">
                                      <p:cBhvr>
                                        <p:cTn id="9" dur="800" fill="hold">
                                          <p:stCondLst>
                                            <p:cond delay="2400"/>
                                          </p:stCondLst>
                                        </p:cTn>
                                        <p:tgtEl>
                                          <p:spTgt spid="2"/>
                                        </p:tgtEl>
                                        <p:attrNameLst>
                                          <p:attrName>r</p:attrName>
                                        </p:attrNameLst>
                                      </p:cBhvr>
                                    </p:animRot>
                                    <p:animRot by="120000">
                                      <p:cBhvr>
                                        <p:cTn id="10" dur="800" fill="hold">
                                          <p:stCondLst>
                                            <p:cond delay="32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a:xfrm>
            <a:off x="457200" y="1219200"/>
            <a:ext cx="8229600" cy="5257800"/>
          </a:xfrm>
        </p:spPr>
        <p:txBody>
          <a:bodyPr>
            <a:normAutofit/>
          </a:bodyPr>
          <a:lstStyle/>
          <a:p>
            <a:pPr marL="0" indent="0">
              <a:buNone/>
            </a:pPr>
            <a:r>
              <a:rPr lang="en-US" sz="2000" dirty="0" smtClean="0"/>
              <a:t>Gasoline is an extremely flammable fuel source for automobiles which consists mainly of light hydrocarbons produced by refining crude petroleum . The most important property of gasoline which determines its quality is the octane number. Octane number is the measure of the anti-knock property of gasoline in spark-ignition engine.</a:t>
            </a:r>
          </a:p>
          <a:p>
            <a:pPr marL="0" indent="0">
              <a:buNone/>
            </a:pPr>
            <a:endParaRPr lang="en-US" sz="2000" dirty="0" smtClean="0"/>
          </a:p>
          <a:p>
            <a:r>
              <a:rPr lang="en-US" sz="2000" b="1" dirty="0" smtClean="0"/>
              <a:t>Objective</a:t>
            </a:r>
          </a:p>
          <a:p>
            <a:pPr marL="400050" lvl="1" indent="0">
              <a:buNone/>
            </a:pPr>
            <a:r>
              <a:rPr lang="en-US" sz="1600" dirty="0" smtClean="0"/>
              <a:t>To obtain gasoline with high octane number from heavy diesel oil and vacuum gas oil.</a:t>
            </a:r>
          </a:p>
          <a:p>
            <a:pPr marL="400050" lvl="1" indent="0">
              <a:buNone/>
            </a:pPr>
            <a:r>
              <a:rPr lang="en-US" sz="1600" dirty="0" smtClean="0"/>
              <a:t>Increase the octane number of straight run gasoline, straight run naphtha and reformate by blending with Fluid catalytic cracking (FCC) gasoline.</a:t>
            </a:r>
          </a:p>
          <a:p>
            <a:pPr marL="400050" lvl="1" indent="0">
              <a:buNone/>
            </a:pPr>
            <a:endParaRPr lang="en-US" sz="1600" dirty="0"/>
          </a:p>
          <a:p>
            <a:r>
              <a:rPr lang="en-US" sz="2000" b="1" dirty="0" smtClean="0"/>
              <a:t>Scope of work </a:t>
            </a:r>
            <a:endParaRPr lang="en-US" sz="1600" b="1" dirty="0"/>
          </a:p>
          <a:p>
            <a:pPr marL="400050" lvl="1" indent="0">
              <a:buNone/>
            </a:pPr>
            <a:r>
              <a:rPr lang="en-US" sz="1600" dirty="0" smtClean="0"/>
              <a:t>Focused on the Fluid catalytic cracking unit of a refining plant to enhance gasoline octane number</a:t>
            </a:r>
          </a:p>
        </p:txBody>
      </p:sp>
      <p:sp>
        <p:nvSpPr>
          <p:cNvPr id="4" name="Date Placeholder 3"/>
          <p:cNvSpPr>
            <a:spLocks noGrp="1"/>
          </p:cNvSpPr>
          <p:nvPr>
            <p:ph type="dt" sz="half" idx="10"/>
          </p:nvPr>
        </p:nvSpPr>
        <p:spPr/>
        <p:txBody>
          <a:bodyPr/>
          <a:lstStyle/>
          <a:p>
            <a:fld id="{598AC060-2053-4BC3-990F-7C3B6D9D6522}"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2</a:t>
            </a:fld>
            <a:endParaRPr lang="en-US"/>
          </a:p>
        </p:txBody>
      </p:sp>
    </p:spTree>
    <p:extLst>
      <p:ext uri="{BB962C8B-B14F-4D97-AF65-F5344CB8AC3E}">
        <p14:creationId xmlns:p14="http://schemas.microsoft.com/office/powerpoint/2010/main" val="124117015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I</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sz="2000" b="1" dirty="0" smtClean="0"/>
              <a:t>OCTANE NUMBER</a:t>
            </a:r>
          </a:p>
          <a:p>
            <a:pPr marL="400050" lvl="1" indent="0">
              <a:buNone/>
            </a:pPr>
            <a:r>
              <a:rPr lang="en-US" sz="1600" dirty="0" smtClean="0"/>
              <a:t>It is defined as the volume percent of </a:t>
            </a:r>
            <a:r>
              <a:rPr lang="en-US" sz="1600" i="1" dirty="0" smtClean="0"/>
              <a:t>i-</a:t>
            </a:r>
            <a:r>
              <a:rPr lang="en-US" sz="1600" dirty="0" smtClean="0"/>
              <a:t>octane in a blend of </a:t>
            </a:r>
            <a:r>
              <a:rPr lang="en-US" sz="1600" i="1" dirty="0" smtClean="0"/>
              <a:t>n-</a:t>
            </a:r>
            <a:r>
              <a:rPr lang="en-US" sz="1600" dirty="0" smtClean="0"/>
              <a:t>heptane and </a:t>
            </a:r>
            <a:r>
              <a:rPr lang="en-US" sz="1600" i="1" dirty="0" smtClean="0"/>
              <a:t>i</a:t>
            </a:r>
            <a:r>
              <a:rPr lang="en-US" sz="1600" dirty="0" smtClean="0"/>
              <a:t>-octane, which produces the same knock intensity as the test fuel under standard conditions in an American Society for Testing materials (ASTM) spark-ignition engine.</a:t>
            </a:r>
          </a:p>
          <a:p>
            <a:pPr marL="400050" lvl="1" indent="0">
              <a:buNone/>
            </a:pPr>
            <a:r>
              <a:rPr lang="en-US" sz="1600" b="1" dirty="0" smtClean="0"/>
              <a:t>Octane number is measured in two ways;</a:t>
            </a:r>
          </a:p>
          <a:p>
            <a:pPr marL="685800" lvl="1"/>
            <a:r>
              <a:rPr lang="en-US" sz="1600" dirty="0" smtClean="0"/>
              <a:t>Research Octane Number (RON)</a:t>
            </a:r>
          </a:p>
          <a:p>
            <a:pPr marL="685800" lvl="1"/>
            <a:r>
              <a:rPr lang="en-US" sz="1600" dirty="0" smtClean="0"/>
              <a:t>Motor Octane Number (MON)</a:t>
            </a:r>
          </a:p>
          <a:p>
            <a:pPr marL="0" indent="0">
              <a:buNone/>
            </a:pPr>
            <a:endParaRPr lang="en-US" sz="2000" dirty="0"/>
          </a:p>
          <a:p>
            <a:r>
              <a:rPr lang="en-US" sz="2000" b="1" dirty="0" smtClean="0"/>
              <a:t>KNOCKING IN SPARK-IGNITION ENGINES</a:t>
            </a:r>
          </a:p>
          <a:p>
            <a:pPr marL="400050" lvl="1" indent="0">
              <a:buNone/>
            </a:pPr>
            <a:r>
              <a:rPr lang="en-US" sz="1600" dirty="0" smtClean="0"/>
              <a:t>Knocking is an abnormality that occurs as a result of rapid combustion of an unburned fuel-air mixture in the front of the normal  flame front. This is characterized by a certain percentage of  </a:t>
            </a:r>
            <a:r>
              <a:rPr lang="en-US" sz="1600" dirty="0" err="1" smtClean="0"/>
              <a:t>iso</a:t>
            </a:r>
            <a:r>
              <a:rPr lang="en-US" sz="1600" dirty="0" smtClean="0"/>
              <a:t>-octane in a binary mixture of </a:t>
            </a:r>
            <a:r>
              <a:rPr lang="en-US" sz="1600" dirty="0" err="1" smtClean="0"/>
              <a:t>iso</a:t>
            </a:r>
            <a:r>
              <a:rPr lang="en-US" sz="1600" dirty="0" smtClean="0"/>
              <a:t> octane and n-heptane which constitutes the octane rating of a given gasoline. </a:t>
            </a:r>
          </a:p>
          <a:p>
            <a:pPr marL="400050" lvl="1" indent="0">
              <a:buNone/>
            </a:pPr>
            <a:r>
              <a:rPr lang="en-US" sz="1600" dirty="0" smtClean="0"/>
              <a:t>Gasoline is classified into two based on their octane rating;</a:t>
            </a:r>
          </a:p>
          <a:p>
            <a:pPr marL="685800" lvl="1"/>
            <a:r>
              <a:rPr lang="en-US" sz="1600" dirty="0" smtClean="0"/>
              <a:t>Regular Motor Spirit (RMS)</a:t>
            </a:r>
          </a:p>
          <a:p>
            <a:pPr marL="685800" lvl="1"/>
            <a:r>
              <a:rPr lang="en-US" sz="1600" dirty="0" smtClean="0"/>
              <a:t>Premium Motor Spirit (PMS)</a:t>
            </a:r>
          </a:p>
          <a:p>
            <a:endParaRPr lang="en-US" sz="2000" dirty="0" smtClean="0"/>
          </a:p>
          <a:p>
            <a:pPr marL="400050" lvl="1" indent="0">
              <a:buNone/>
            </a:pPr>
            <a:endParaRPr lang="en-US" sz="1600" dirty="0"/>
          </a:p>
        </p:txBody>
      </p:sp>
      <p:sp>
        <p:nvSpPr>
          <p:cNvPr id="4" name="Date Placeholder 3"/>
          <p:cNvSpPr>
            <a:spLocks noGrp="1"/>
          </p:cNvSpPr>
          <p:nvPr>
            <p:ph type="dt" sz="half" idx="10"/>
          </p:nvPr>
        </p:nvSpPr>
        <p:spPr/>
        <p:txBody>
          <a:bodyPr/>
          <a:lstStyle/>
          <a:p>
            <a:fld id="{8BA3A132-26D0-47A6-8D52-F2367D9FD758}"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3</a:t>
            </a:fld>
            <a:endParaRPr lang="en-US"/>
          </a:p>
        </p:txBody>
      </p:sp>
    </p:spTree>
    <p:extLst>
      <p:ext uri="{BB962C8B-B14F-4D97-AF65-F5344CB8AC3E}">
        <p14:creationId xmlns:p14="http://schemas.microsoft.com/office/powerpoint/2010/main" val="18996339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II</a:t>
            </a:r>
            <a:endParaRPr lang="en-US" dirty="0"/>
          </a:p>
        </p:txBody>
      </p:sp>
      <p:sp>
        <p:nvSpPr>
          <p:cNvPr id="3" name="Content Placeholder 2"/>
          <p:cNvSpPr>
            <a:spLocks noGrp="1"/>
          </p:cNvSpPr>
          <p:nvPr>
            <p:ph idx="1"/>
          </p:nvPr>
        </p:nvSpPr>
        <p:spPr/>
        <p:txBody>
          <a:bodyPr>
            <a:normAutofit/>
          </a:bodyPr>
          <a:lstStyle/>
          <a:p>
            <a:r>
              <a:rPr lang="en-US" sz="2000" b="1" dirty="0" smtClean="0"/>
              <a:t>ANTI-KNOCK AGENTS</a:t>
            </a:r>
          </a:p>
          <a:p>
            <a:pPr marL="400050" lvl="1" indent="0">
              <a:buNone/>
            </a:pPr>
            <a:r>
              <a:rPr lang="en-US" sz="1600" dirty="0" smtClean="0"/>
              <a:t>An anti-knock agent is a gasoline additive used to reduce engine knocking and increase the gasoline octane rating. Some typical anti-knock agents are;</a:t>
            </a:r>
          </a:p>
          <a:p>
            <a:pPr marL="685800" lvl="1"/>
            <a:r>
              <a:rPr lang="en-US" sz="1600" dirty="0" smtClean="0"/>
              <a:t>Tetra-ethyl lead (TEL) (phased out)</a:t>
            </a:r>
          </a:p>
          <a:p>
            <a:pPr marL="685800" lvl="1"/>
            <a:r>
              <a:rPr lang="en-US" sz="1600" dirty="0" smtClean="0"/>
              <a:t>Methylcyclopentadienyl manganese tricarbonyl (MMT)</a:t>
            </a:r>
          </a:p>
          <a:p>
            <a:pPr marL="685800" lvl="1"/>
            <a:r>
              <a:rPr lang="en-US" sz="1600" dirty="0" smtClean="0"/>
              <a:t>Ferrocene </a:t>
            </a:r>
          </a:p>
          <a:p>
            <a:pPr marL="685800" lvl="1"/>
            <a:r>
              <a:rPr lang="en-US" sz="1600" dirty="0" smtClean="0"/>
              <a:t>Iron pentacarbonyl </a:t>
            </a:r>
          </a:p>
          <a:p>
            <a:pPr marL="685800" lvl="1"/>
            <a:r>
              <a:rPr lang="en-US" sz="1600" dirty="0" smtClean="0"/>
              <a:t>Toluene </a:t>
            </a:r>
          </a:p>
          <a:p>
            <a:pPr marL="685800" lvl="1"/>
            <a:r>
              <a:rPr lang="en-US" sz="1600" dirty="0" smtClean="0"/>
              <a:t>Iso-octane</a:t>
            </a:r>
            <a:endParaRPr lang="en-US" sz="1600" dirty="0"/>
          </a:p>
          <a:p>
            <a:pPr marL="0" indent="0">
              <a:buNone/>
            </a:pPr>
            <a:endParaRPr lang="en-US" sz="2000" dirty="0" smtClean="0"/>
          </a:p>
          <a:p>
            <a:r>
              <a:rPr lang="en-US" sz="2000" b="1" dirty="0" smtClean="0"/>
              <a:t>OXYGENATES</a:t>
            </a:r>
          </a:p>
          <a:p>
            <a:pPr marL="400050" lvl="1" indent="0">
              <a:buNone/>
            </a:pPr>
            <a:r>
              <a:rPr lang="en-US" sz="1600" dirty="0" smtClean="0"/>
              <a:t>An oxygenate is any fuel that contains oxygen. This increases the properties of gasoline such as fuel blend water tolerance, volatility characteristics as well as the octane rating.</a:t>
            </a:r>
          </a:p>
        </p:txBody>
      </p:sp>
      <p:sp>
        <p:nvSpPr>
          <p:cNvPr id="4" name="Date Placeholder 3"/>
          <p:cNvSpPr>
            <a:spLocks noGrp="1"/>
          </p:cNvSpPr>
          <p:nvPr>
            <p:ph type="dt" sz="half" idx="10"/>
          </p:nvPr>
        </p:nvSpPr>
        <p:spPr/>
        <p:txBody>
          <a:bodyPr/>
          <a:lstStyle/>
          <a:p>
            <a:fld id="{1D642FE9-ACA0-43DE-B594-EEFD0232BD18}"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4</a:t>
            </a:fld>
            <a:endParaRPr lang="en-US"/>
          </a:p>
        </p:txBody>
      </p:sp>
    </p:spTree>
    <p:extLst>
      <p:ext uri="{BB962C8B-B14F-4D97-AF65-F5344CB8AC3E}">
        <p14:creationId xmlns:p14="http://schemas.microsoft.com/office/powerpoint/2010/main" val="102187623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III</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r>
              <a:rPr lang="en-US" sz="2000" b="1" dirty="0" smtClean="0"/>
              <a:t>CONVERSION PROCESSES</a:t>
            </a:r>
          </a:p>
          <a:p>
            <a:pPr marL="400050" lvl="1" indent="0">
              <a:buNone/>
            </a:pPr>
            <a:r>
              <a:rPr lang="en-US" sz="1600" dirty="0" smtClean="0"/>
              <a:t>These are chemical processes which are used to produce gasoline with high octane rating . They include; </a:t>
            </a:r>
          </a:p>
          <a:p>
            <a:pPr marL="685800" lvl="1"/>
            <a:r>
              <a:rPr lang="en-US" sz="1600" dirty="0" smtClean="0"/>
              <a:t>Catalytic Reforming </a:t>
            </a:r>
          </a:p>
          <a:p>
            <a:pPr marL="685800" lvl="1"/>
            <a:r>
              <a:rPr lang="en-US" sz="1600" dirty="0" smtClean="0"/>
              <a:t>Isomerization </a:t>
            </a:r>
          </a:p>
          <a:p>
            <a:pPr marL="685800" lvl="1"/>
            <a:r>
              <a:rPr lang="en-US" sz="1600" dirty="0" smtClean="0"/>
              <a:t>Alkylation</a:t>
            </a:r>
          </a:p>
          <a:p>
            <a:pPr marL="685800" lvl="1"/>
            <a:r>
              <a:rPr lang="en-US" sz="1600" dirty="0" smtClean="0"/>
              <a:t>Polymerization</a:t>
            </a:r>
          </a:p>
          <a:p>
            <a:pPr marL="685800" lvl="1"/>
            <a:r>
              <a:rPr lang="en-US" sz="1600" dirty="0" smtClean="0"/>
              <a:t>Hydrocracking</a:t>
            </a:r>
          </a:p>
          <a:p>
            <a:pPr marL="685800" lvl="1"/>
            <a:r>
              <a:rPr lang="en-US" sz="1600" dirty="0" smtClean="0"/>
              <a:t>Fluid Catalytic Cracking</a:t>
            </a:r>
          </a:p>
          <a:p>
            <a:pPr marL="0" indent="0">
              <a:buNone/>
            </a:pPr>
            <a:endParaRPr lang="en-US" sz="2000" dirty="0"/>
          </a:p>
          <a:p>
            <a:r>
              <a:rPr lang="en-US" sz="2000" dirty="0" smtClean="0"/>
              <a:t>Fluid Catalytic Cracking </a:t>
            </a:r>
          </a:p>
          <a:p>
            <a:pPr marL="400050" lvl="1" indent="0">
              <a:buNone/>
            </a:pPr>
            <a:r>
              <a:rPr lang="en-US" sz="1600" dirty="0" smtClean="0"/>
              <a:t>This is a chemical process used in the petroleum refinery to convert heavy molecular weight hydrocarbons such as heavy diesel oil (HDO) and heavy gas oil (VGO) to light molecular weight hydrocarbon which includes gasoline with  high octane rating. It uses the zeolite catalyst which are of types;</a:t>
            </a:r>
          </a:p>
          <a:p>
            <a:pPr marL="685800" lvl="1"/>
            <a:r>
              <a:rPr lang="en-US" sz="1600" dirty="0" smtClean="0"/>
              <a:t>Type X zeolite</a:t>
            </a:r>
          </a:p>
          <a:p>
            <a:pPr marL="685800" lvl="1"/>
            <a:r>
              <a:rPr lang="en-US" sz="1600" dirty="0" smtClean="0"/>
              <a:t>Type Y zeolite </a:t>
            </a:r>
          </a:p>
          <a:p>
            <a:pPr marL="685800" lvl="1"/>
            <a:r>
              <a:rPr lang="en-US" sz="1600" dirty="0" smtClean="0"/>
              <a:t>ZSM-5</a:t>
            </a:r>
          </a:p>
          <a:p>
            <a:pPr marL="685800" lvl="1"/>
            <a:r>
              <a:rPr lang="en-US" sz="1600" dirty="0" smtClean="0"/>
              <a:t>USY zeolite</a:t>
            </a:r>
          </a:p>
          <a:p>
            <a:pPr marL="685800" lvl="1"/>
            <a:endParaRPr lang="en-US" sz="1600" dirty="0"/>
          </a:p>
        </p:txBody>
      </p:sp>
      <p:sp>
        <p:nvSpPr>
          <p:cNvPr id="4" name="Date Placeholder 3"/>
          <p:cNvSpPr>
            <a:spLocks noGrp="1"/>
          </p:cNvSpPr>
          <p:nvPr>
            <p:ph type="dt" sz="half" idx="10"/>
          </p:nvPr>
        </p:nvSpPr>
        <p:spPr/>
        <p:txBody>
          <a:bodyPr/>
          <a:lstStyle/>
          <a:p>
            <a:fld id="{85226EA5-9591-4918-960B-BE1C5BA5360F}" type="datetime1">
              <a:rPr lang="en-US" smtClean="0"/>
              <a:t>05-Jan-16</a:t>
            </a:fld>
            <a:endParaRPr lang="en-US" dirty="0"/>
          </a:p>
        </p:txBody>
      </p:sp>
      <p:sp>
        <p:nvSpPr>
          <p:cNvPr id="6" name="Slide Number Placeholder 5"/>
          <p:cNvSpPr>
            <a:spLocks noGrp="1"/>
          </p:cNvSpPr>
          <p:nvPr>
            <p:ph type="sldNum" sz="quarter" idx="12"/>
          </p:nvPr>
        </p:nvSpPr>
        <p:spPr/>
        <p:txBody>
          <a:bodyPr/>
          <a:lstStyle/>
          <a:p>
            <a:fld id="{E8FD6CC6-0F24-458C-9565-FEDC1BE6FBEA}" type="slidenum">
              <a:rPr lang="en-US" smtClean="0"/>
              <a:t>5</a:t>
            </a:fld>
            <a:endParaRPr lang="en-US"/>
          </a:p>
        </p:txBody>
      </p:sp>
    </p:spTree>
    <p:extLst>
      <p:ext uri="{BB962C8B-B14F-4D97-AF65-F5344CB8AC3E}">
        <p14:creationId xmlns:p14="http://schemas.microsoft.com/office/powerpoint/2010/main" val="39789783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87"/>
            <a:ext cx="8229600" cy="914400"/>
          </a:xfrm>
        </p:spPr>
        <p:txBody>
          <a:bodyPr/>
          <a:lstStyle/>
          <a:p>
            <a:r>
              <a:rPr lang="en-US" dirty="0" smtClean="0"/>
              <a:t>METHODOLOGY I</a:t>
            </a:r>
            <a:endParaRPr lang="en-US" dirty="0"/>
          </a:p>
        </p:txBody>
      </p:sp>
      <p:sp>
        <p:nvSpPr>
          <p:cNvPr id="3" name="Content Placeholder 2"/>
          <p:cNvSpPr>
            <a:spLocks noGrp="1"/>
          </p:cNvSpPr>
          <p:nvPr>
            <p:ph idx="1"/>
          </p:nvPr>
        </p:nvSpPr>
        <p:spPr>
          <a:xfrm>
            <a:off x="457200" y="685800"/>
            <a:ext cx="8458200" cy="1600200"/>
          </a:xfrm>
        </p:spPr>
        <p:txBody>
          <a:bodyPr>
            <a:normAutofit fontScale="92500"/>
          </a:bodyPr>
          <a:lstStyle/>
          <a:p>
            <a:r>
              <a:rPr lang="en-US" sz="2000" dirty="0" smtClean="0"/>
              <a:t>Fluid catalytic cracking unit of Port </a:t>
            </a:r>
            <a:r>
              <a:rPr lang="en-US" sz="2000" dirty="0"/>
              <a:t>H</a:t>
            </a:r>
            <a:r>
              <a:rPr lang="en-US" sz="2000" dirty="0" smtClean="0"/>
              <a:t>arcourt Refining Company is studied as one of the ways of producing gasoline with a high octane rating.</a:t>
            </a:r>
          </a:p>
          <a:p>
            <a:r>
              <a:rPr lang="en-US" sz="2000" dirty="0" smtClean="0"/>
              <a:t>Vacuum gas oil (VGO) and heavy diesel oil (HDO) are the feed stock used to carry out the process. </a:t>
            </a:r>
          </a:p>
          <a:p>
            <a:pPr marL="400050" lvl="1" indent="0">
              <a:buNone/>
            </a:pPr>
            <a:r>
              <a:rPr lang="en-US" sz="1600" b="1" i="1" dirty="0" smtClean="0"/>
              <a:t>VGO feed stock properties</a:t>
            </a:r>
            <a:r>
              <a:rPr lang="en-US" sz="1600" i="1" dirty="0" smtClean="0"/>
              <a:t>			</a:t>
            </a:r>
            <a:r>
              <a:rPr lang="en-US" sz="1600" b="1" i="1" dirty="0" smtClean="0"/>
              <a:t>HDO feed stock properties</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000017678"/>
              </p:ext>
            </p:extLst>
          </p:nvPr>
        </p:nvGraphicFramePr>
        <p:xfrm>
          <a:off x="381000" y="2209800"/>
          <a:ext cx="4114800" cy="4821870"/>
        </p:xfrm>
        <a:graphic>
          <a:graphicData uri="http://schemas.openxmlformats.org/drawingml/2006/table">
            <a:tbl>
              <a:tblPr firstRow="1" firstCol="1" bandRow="1">
                <a:tableStyleId>{5C22544A-7EE6-4342-B048-85BDC9FD1C3A}</a:tableStyleId>
              </a:tblPr>
              <a:tblGrid>
                <a:gridCol w="2541082"/>
                <a:gridCol w="1573718"/>
              </a:tblGrid>
              <a:tr h="340289">
                <a:tc>
                  <a:txBody>
                    <a:bodyPr/>
                    <a:lstStyle/>
                    <a:p>
                      <a:pPr marL="0" marR="0" algn="ctr">
                        <a:lnSpc>
                          <a:spcPct val="200000"/>
                        </a:lnSpc>
                        <a:spcBef>
                          <a:spcPts val="0"/>
                        </a:spcBef>
                        <a:spcAft>
                          <a:spcPts val="0"/>
                        </a:spcAft>
                      </a:pPr>
                      <a:r>
                        <a:rPr lang="en-US" sz="1400" dirty="0">
                          <a:solidFill>
                            <a:schemeClr val="tx1"/>
                          </a:solidFill>
                          <a:effectLst/>
                        </a:rPr>
                        <a:t>VGO(crude source)</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Bonny light</a:t>
                      </a:r>
                      <a:endParaRPr lang="en-US" sz="1400" dirty="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Feed flow rate (m</a:t>
                      </a:r>
                      <a:r>
                        <a:rPr lang="en-US" sz="1400" baseline="30000" dirty="0">
                          <a:solidFill>
                            <a:schemeClr val="tx1"/>
                          </a:solidFill>
                          <a:effectLst/>
                        </a:rPr>
                        <a:t>3</a:t>
                      </a:r>
                      <a:r>
                        <a:rPr lang="en-US" sz="1400" dirty="0">
                          <a:solidFill>
                            <a:schemeClr val="tx1"/>
                          </a:solidFill>
                          <a:effectLst/>
                        </a:rPr>
                        <a:t>/H)</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160</a:t>
                      </a:r>
                      <a:endParaRPr lang="en-US" sz="140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Gravity, API</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21,2-22,9</a:t>
                      </a:r>
                      <a:endParaRPr lang="en-US" sz="140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Sulfur content,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0.19</a:t>
                      </a:r>
                      <a:endParaRPr lang="en-US" sz="140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Nitrogen content,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0.15</a:t>
                      </a:r>
                      <a:endParaRPr lang="en-US" sz="1400">
                        <a:solidFill>
                          <a:schemeClr val="tx1"/>
                        </a:solidFill>
                        <a:effectLst/>
                        <a:latin typeface="Times New Roman"/>
                        <a:ea typeface="Calibri"/>
                        <a:cs typeface="Times New Roman"/>
                      </a:endParaRPr>
                    </a:p>
                  </a:txBody>
                  <a:tcPr marL="68580" marR="68580" marT="0" marB="0"/>
                </a:tc>
              </a:tr>
              <a:tr h="554670">
                <a:tc>
                  <a:txBody>
                    <a:bodyPr/>
                    <a:lstStyle/>
                    <a:p>
                      <a:pPr marL="0" marR="0" algn="ctr">
                        <a:lnSpc>
                          <a:spcPct val="100000"/>
                        </a:lnSpc>
                        <a:spcBef>
                          <a:spcPts val="0"/>
                        </a:spcBef>
                        <a:spcAft>
                          <a:spcPts val="0"/>
                        </a:spcAft>
                      </a:pPr>
                      <a:r>
                        <a:rPr lang="en-US" sz="1400" dirty="0">
                          <a:solidFill>
                            <a:schemeClr val="tx1"/>
                          </a:solidFill>
                          <a:effectLst/>
                        </a:rPr>
                        <a:t>Kinematic viscosity, cst at 99*C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8.8</a:t>
                      </a:r>
                      <a:endParaRPr lang="en-US" sz="1400" dirty="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Conradson carbon,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0.23</a:t>
                      </a:r>
                      <a:endParaRPr lang="en-US" sz="1400">
                        <a:solidFill>
                          <a:schemeClr val="tx1"/>
                        </a:solidFill>
                        <a:effectLst/>
                        <a:latin typeface="Times New Roman"/>
                        <a:ea typeface="Calibri"/>
                        <a:cs typeface="Times New Roman"/>
                      </a:endParaRPr>
                    </a:p>
                  </a:txBody>
                  <a:tcPr marL="68580" marR="68580" marT="0" marB="0"/>
                </a:tc>
              </a:tr>
              <a:tr h="741964">
                <a:tc>
                  <a:txBody>
                    <a:bodyPr/>
                    <a:lstStyle/>
                    <a:p>
                      <a:pPr marL="0" marR="0" algn="ctr">
                        <a:lnSpc>
                          <a:spcPct val="200000"/>
                        </a:lnSpc>
                        <a:spcBef>
                          <a:spcPts val="0"/>
                        </a:spcBef>
                        <a:spcAft>
                          <a:spcPts val="0"/>
                        </a:spcAft>
                      </a:pPr>
                      <a:r>
                        <a:rPr lang="en-US" sz="1400" dirty="0">
                          <a:solidFill>
                            <a:schemeClr val="tx1"/>
                          </a:solidFill>
                          <a:effectLst/>
                        </a:rPr>
                        <a:t>Metal content (Ni+V), wt. ppm</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0.085</a:t>
                      </a:r>
                      <a:endParaRPr lang="en-US" sz="1400" dirty="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IBP (</a:t>
                      </a:r>
                      <a:r>
                        <a:rPr lang="en-US" sz="1400" baseline="30000" dirty="0">
                          <a:solidFill>
                            <a:schemeClr val="tx1"/>
                          </a:solidFill>
                          <a:effectLst/>
                        </a:rPr>
                        <a:t>o</a:t>
                      </a:r>
                      <a:r>
                        <a:rPr lang="en-US" sz="14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531</a:t>
                      </a:r>
                      <a:endParaRPr lang="en-US" sz="1400" dirty="0">
                        <a:solidFill>
                          <a:schemeClr val="tx1"/>
                        </a:solidFill>
                        <a:effectLst/>
                        <a:latin typeface="Times New Roman"/>
                        <a:ea typeface="Calibri"/>
                        <a:cs typeface="Times New Roman"/>
                      </a:endParaRPr>
                    </a:p>
                  </a:txBody>
                  <a:tcPr marL="68580" marR="68580" marT="0" marB="0"/>
                </a:tc>
              </a:tr>
              <a:tr h="340289">
                <a:tc>
                  <a:txBody>
                    <a:bodyPr/>
                    <a:lstStyle/>
                    <a:p>
                      <a:pPr marL="0" marR="0" algn="ctr">
                        <a:lnSpc>
                          <a:spcPct val="200000"/>
                        </a:lnSpc>
                        <a:spcBef>
                          <a:spcPts val="0"/>
                        </a:spcBef>
                        <a:spcAft>
                          <a:spcPts val="0"/>
                        </a:spcAft>
                      </a:pPr>
                      <a:r>
                        <a:rPr lang="en-US" sz="1400" dirty="0">
                          <a:solidFill>
                            <a:schemeClr val="tx1"/>
                          </a:solidFill>
                          <a:effectLst/>
                        </a:rPr>
                        <a:t>EP (</a:t>
                      </a:r>
                      <a:r>
                        <a:rPr lang="en-US" sz="1400" baseline="30000" dirty="0">
                          <a:solidFill>
                            <a:schemeClr val="tx1"/>
                          </a:solidFill>
                          <a:effectLst/>
                        </a:rPr>
                        <a:t>o</a:t>
                      </a:r>
                      <a:r>
                        <a:rPr lang="en-US" sz="14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602</a:t>
                      </a:r>
                      <a:endParaRPr lang="en-US" sz="1400" dirty="0">
                        <a:solidFill>
                          <a:schemeClr val="tx1"/>
                        </a:solidFill>
                        <a:effectLst/>
                        <a:latin typeface="Times New Roman"/>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9919829"/>
              </p:ext>
            </p:extLst>
          </p:nvPr>
        </p:nvGraphicFramePr>
        <p:xfrm>
          <a:off x="4876800" y="2286000"/>
          <a:ext cx="4038600" cy="4301874"/>
        </p:xfrm>
        <a:graphic>
          <a:graphicData uri="http://schemas.openxmlformats.org/drawingml/2006/table">
            <a:tbl>
              <a:tblPr firstRow="1" firstCol="1" bandRow="1">
                <a:tableStyleId>{5C22544A-7EE6-4342-B048-85BDC9FD1C3A}</a:tableStyleId>
              </a:tblPr>
              <a:tblGrid>
                <a:gridCol w="2493764"/>
                <a:gridCol w="1544836"/>
              </a:tblGrid>
              <a:tr h="432499">
                <a:tc>
                  <a:txBody>
                    <a:bodyPr/>
                    <a:lstStyle/>
                    <a:p>
                      <a:pPr marL="0" marR="0" algn="ctr">
                        <a:lnSpc>
                          <a:spcPct val="200000"/>
                        </a:lnSpc>
                        <a:spcBef>
                          <a:spcPts val="0"/>
                        </a:spcBef>
                        <a:spcAft>
                          <a:spcPts val="0"/>
                        </a:spcAft>
                      </a:pPr>
                      <a:r>
                        <a:rPr lang="en-US" sz="1400" dirty="0">
                          <a:solidFill>
                            <a:schemeClr val="tx1"/>
                          </a:solidFill>
                          <a:effectLst/>
                        </a:rPr>
                        <a:t>HDO feed stock (crude source)</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Bonny light</a:t>
                      </a:r>
                      <a:endParaRPr lang="en-US" sz="140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Gravity, API</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26,5-30,0</a:t>
                      </a:r>
                      <a:endParaRPr lang="en-US" sz="140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Sulfur content,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0.18</a:t>
                      </a:r>
                      <a:endParaRPr lang="en-US" sz="140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Nitrogen content,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a:solidFill>
                            <a:schemeClr val="tx1"/>
                          </a:solidFill>
                          <a:effectLst/>
                        </a:rPr>
                        <a:t>0.07</a:t>
                      </a:r>
                      <a:endParaRPr lang="en-US" sz="140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Conradson carbon, wt%</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0.01</a:t>
                      </a:r>
                      <a:endParaRPr lang="en-US" sz="1400" dirty="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Metal content (Ni+V), wt. ppm</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0.04</a:t>
                      </a:r>
                      <a:endParaRPr lang="en-US" sz="1400" dirty="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IBP (</a:t>
                      </a:r>
                      <a:r>
                        <a:rPr lang="en-US" sz="1400" baseline="30000" dirty="0">
                          <a:solidFill>
                            <a:schemeClr val="tx1"/>
                          </a:solidFill>
                          <a:effectLst/>
                        </a:rPr>
                        <a:t>o</a:t>
                      </a:r>
                      <a:r>
                        <a:rPr lang="en-US" sz="14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369</a:t>
                      </a:r>
                      <a:endParaRPr lang="en-US" sz="1400" dirty="0">
                        <a:solidFill>
                          <a:schemeClr val="tx1"/>
                        </a:solidFill>
                        <a:effectLst/>
                        <a:latin typeface="Times New Roman"/>
                        <a:ea typeface="Calibri"/>
                        <a:cs typeface="Times New Roman"/>
                      </a:endParaRPr>
                    </a:p>
                  </a:txBody>
                  <a:tcPr marL="68580" marR="68580" marT="0" marB="0"/>
                </a:tc>
              </a:tr>
              <a:tr h="432499">
                <a:tc>
                  <a:txBody>
                    <a:bodyPr/>
                    <a:lstStyle/>
                    <a:p>
                      <a:pPr marL="0" marR="0" algn="ctr">
                        <a:lnSpc>
                          <a:spcPct val="200000"/>
                        </a:lnSpc>
                        <a:spcBef>
                          <a:spcPts val="0"/>
                        </a:spcBef>
                        <a:spcAft>
                          <a:spcPts val="0"/>
                        </a:spcAft>
                      </a:pPr>
                      <a:r>
                        <a:rPr lang="en-US" sz="1400" dirty="0">
                          <a:solidFill>
                            <a:schemeClr val="tx1"/>
                          </a:solidFill>
                          <a:effectLst/>
                        </a:rPr>
                        <a:t>EBP (</a:t>
                      </a:r>
                      <a:r>
                        <a:rPr lang="en-US" sz="1400" baseline="30000" dirty="0">
                          <a:solidFill>
                            <a:schemeClr val="tx1"/>
                          </a:solidFill>
                          <a:effectLst/>
                        </a:rPr>
                        <a:t>o</a:t>
                      </a:r>
                      <a:r>
                        <a:rPr lang="en-US" sz="1400" dirty="0">
                          <a:solidFill>
                            <a:schemeClr val="tx1"/>
                          </a:solidFill>
                          <a:effectLst/>
                        </a:rPr>
                        <a:t>C)</a:t>
                      </a:r>
                      <a:endParaRPr lang="en-US" sz="1400" dirty="0">
                        <a:solidFill>
                          <a:schemeClr val="tx1"/>
                        </a:solidFill>
                        <a:effectLst/>
                        <a:latin typeface="Times New Roman"/>
                        <a:ea typeface="Calibri"/>
                        <a:cs typeface="Times New Roman"/>
                      </a:endParaRPr>
                    </a:p>
                  </a:txBody>
                  <a:tcPr marL="68580" marR="68580" marT="0" marB="0"/>
                </a:tc>
                <a:tc>
                  <a:txBody>
                    <a:bodyPr/>
                    <a:lstStyle/>
                    <a:p>
                      <a:pPr marL="0" marR="0" algn="ctr">
                        <a:lnSpc>
                          <a:spcPct val="200000"/>
                        </a:lnSpc>
                        <a:spcBef>
                          <a:spcPts val="0"/>
                        </a:spcBef>
                        <a:spcAft>
                          <a:spcPts val="0"/>
                        </a:spcAft>
                      </a:pPr>
                      <a:r>
                        <a:rPr lang="en-US" sz="1400" dirty="0">
                          <a:solidFill>
                            <a:schemeClr val="tx1"/>
                          </a:solidFill>
                          <a:effectLst/>
                        </a:rPr>
                        <a:t>384</a:t>
                      </a:r>
                      <a:endParaRPr lang="en-US" sz="1400" dirty="0">
                        <a:solidFill>
                          <a:schemeClr val="tx1"/>
                        </a:solidFill>
                        <a:effectLst/>
                        <a:latin typeface="Times New Roman"/>
                        <a:ea typeface="Calibri"/>
                        <a:cs typeface="Times New Roman"/>
                      </a:endParaRPr>
                    </a:p>
                  </a:txBody>
                  <a:tcPr marL="68580" marR="68580" marT="0" marB="0"/>
                </a:tc>
              </a:tr>
            </a:tbl>
          </a:graphicData>
        </a:graphic>
      </p:graphicFrame>
      <p:sp>
        <p:nvSpPr>
          <p:cNvPr id="6" name="Date Placeholder 5"/>
          <p:cNvSpPr>
            <a:spLocks noGrp="1"/>
          </p:cNvSpPr>
          <p:nvPr>
            <p:ph type="dt" sz="half" idx="10"/>
          </p:nvPr>
        </p:nvSpPr>
        <p:spPr/>
        <p:txBody>
          <a:bodyPr/>
          <a:lstStyle/>
          <a:p>
            <a:fld id="{8E54D957-2F80-41CB-9C03-B7292CE32E97}" type="datetime1">
              <a:rPr lang="en-US" smtClean="0"/>
              <a:t>05-Jan-16</a:t>
            </a:fld>
            <a:endParaRPr lang="en-US" dirty="0"/>
          </a:p>
        </p:txBody>
      </p:sp>
      <p:sp>
        <p:nvSpPr>
          <p:cNvPr id="8" name="Slide Number Placeholder 7"/>
          <p:cNvSpPr>
            <a:spLocks noGrp="1"/>
          </p:cNvSpPr>
          <p:nvPr>
            <p:ph type="sldNum" sz="quarter" idx="12"/>
          </p:nvPr>
        </p:nvSpPr>
        <p:spPr/>
        <p:txBody>
          <a:bodyPr/>
          <a:lstStyle/>
          <a:p>
            <a:fld id="{E8FD6CC6-0F24-458C-9565-FEDC1BE6FBEA}" type="slidenum">
              <a:rPr lang="en-US" smtClean="0"/>
              <a:t>6</a:t>
            </a:fld>
            <a:endParaRPr lang="en-US"/>
          </a:p>
        </p:txBody>
      </p:sp>
    </p:spTree>
    <p:extLst>
      <p:ext uri="{BB962C8B-B14F-4D97-AF65-F5344CB8AC3E}">
        <p14:creationId xmlns:p14="http://schemas.microsoft.com/office/powerpoint/2010/main" val="372765716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II</a:t>
            </a:r>
            <a:endParaRPr lang="en-US" dirty="0"/>
          </a:p>
        </p:txBody>
      </p:sp>
      <p:sp>
        <p:nvSpPr>
          <p:cNvPr id="3" name="Content Placeholder 2"/>
          <p:cNvSpPr>
            <a:spLocks noGrp="1"/>
          </p:cNvSpPr>
          <p:nvPr>
            <p:ph idx="1"/>
          </p:nvPr>
        </p:nvSpPr>
        <p:spPr>
          <a:xfrm>
            <a:off x="457200" y="1295401"/>
            <a:ext cx="8229600" cy="609600"/>
          </a:xfrm>
        </p:spPr>
        <p:txBody>
          <a:bodyPr>
            <a:normAutofit/>
          </a:bodyPr>
          <a:lstStyle/>
          <a:p>
            <a:r>
              <a:rPr lang="en-US" sz="2000" b="1" dirty="0" smtClean="0"/>
              <a:t>PROCESS DESCRIPTION</a:t>
            </a:r>
          </a:p>
          <a:p>
            <a:pPr marL="0" indent="0">
              <a:buNone/>
            </a:pPr>
            <a:endParaRPr lang="en-US" sz="2000" b="1" dirty="0"/>
          </a:p>
        </p:txBody>
      </p:sp>
      <p:grpSp>
        <p:nvGrpSpPr>
          <p:cNvPr id="5" name="Group 4"/>
          <p:cNvGrpSpPr/>
          <p:nvPr/>
        </p:nvGrpSpPr>
        <p:grpSpPr>
          <a:xfrm>
            <a:off x="812855" y="1945976"/>
            <a:ext cx="7039763" cy="3343275"/>
            <a:chOff x="-74819" y="0"/>
            <a:chExt cx="8438901" cy="3343275"/>
          </a:xfrm>
        </p:grpSpPr>
        <p:sp>
          <p:nvSpPr>
            <p:cNvPr id="7" name="Rounded Rectangle 6"/>
            <p:cNvSpPr/>
            <p:nvPr/>
          </p:nvSpPr>
          <p:spPr>
            <a:xfrm>
              <a:off x="714375" y="1685925"/>
              <a:ext cx="1244600" cy="805180"/>
            </a:xfrm>
            <a:prstGeom prst="roundRect">
              <a:avLst/>
            </a:prstGeom>
            <a:solidFill>
              <a:schemeClr val="accent1">
                <a:lumMod val="75000"/>
              </a:schemeClr>
            </a:solidFill>
            <a:ln/>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000"/>
                </a:spcAft>
              </a:pPr>
              <a:endParaRPr lang="en-US" sz="1100" dirty="0" smtClean="0">
                <a:solidFill>
                  <a:sysClr val="windowText" lastClr="000000"/>
                </a:solidFill>
                <a:effectLst/>
                <a:latin typeface="Times New Roman"/>
                <a:ea typeface="Calibri"/>
                <a:cs typeface="Times New Roman"/>
              </a:endParaRPr>
            </a:p>
            <a:p>
              <a:pPr marL="0" marR="0" algn="ctr">
                <a:spcBef>
                  <a:spcPts val="0"/>
                </a:spcBef>
                <a:spcAft>
                  <a:spcPts val="1000"/>
                </a:spcAft>
              </a:pPr>
              <a:endParaRPr lang="en-US" sz="1100" dirty="0">
                <a:solidFill>
                  <a:sysClr val="windowText" lastClr="000000"/>
                </a:solidFill>
                <a:latin typeface="Times New Roman"/>
                <a:ea typeface="Calibri"/>
                <a:cs typeface="Times New Roman"/>
              </a:endParaRPr>
            </a:p>
            <a:p>
              <a:pPr marL="0" marR="0" algn="ctr">
                <a:spcBef>
                  <a:spcPts val="0"/>
                </a:spcBef>
                <a:spcAft>
                  <a:spcPts val="1000"/>
                </a:spcAft>
              </a:pPr>
              <a:r>
                <a:rPr lang="en-US" sz="1100" dirty="0" smtClean="0">
                  <a:solidFill>
                    <a:sysClr val="windowText" lastClr="000000"/>
                  </a:solidFill>
                  <a:effectLst/>
                  <a:latin typeface="Times New Roman"/>
                  <a:ea typeface="Calibri"/>
                  <a:cs typeface="Times New Roman"/>
                </a:rPr>
                <a:t>Reactor</a:t>
              </a:r>
              <a:r>
                <a:rPr lang="en-US" sz="1100" dirty="0">
                  <a:solidFill>
                    <a:sysClr val="windowText" lastClr="000000"/>
                  </a:solidFill>
                  <a:effectLst/>
                  <a:latin typeface="Times New Roman"/>
                  <a:ea typeface="Calibri"/>
                  <a:cs typeface="Times New Roman"/>
                </a:rPr>
                <a:t>/ Regenerator Section</a:t>
              </a:r>
            </a:p>
            <a:p>
              <a:pPr marL="0" marR="0" algn="ctr">
                <a:spcBef>
                  <a:spcPts val="0"/>
                </a:spcBef>
                <a:spcAft>
                  <a:spcPts val="1000"/>
                </a:spcAft>
              </a:pPr>
              <a:r>
                <a:rPr lang="en-US" sz="1100" dirty="0">
                  <a:solidFill>
                    <a:sysClr val="windowText" lastClr="000000"/>
                  </a:solidFill>
                  <a:effectLst/>
                  <a:latin typeface="Times New Roman"/>
                  <a:ea typeface="Calibri"/>
                  <a:cs typeface="Times New Roman"/>
                </a:rPr>
                <a:t> </a:t>
              </a:r>
            </a:p>
            <a:p>
              <a:pPr marL="0" marR="0" algn="ctr">
                <a:spcBef>
                  <a:spcPts val="0"/>
                </a:spcBef>
                <a:spcAft>
                  <a:spcPts val="1000"/>
                </a:spcAft>
              </a:pPr>
              <a:r>
                <a:rPr lang="en-US" sz="1100" dirty="0">
                  <a:solidFill>
                    <a:sysClr val="windowText" lastClr="000000"/>
                  </a:solidFill>
                  <a:effectLst/>
                  <a:latin typeface="Times New Roman"/>
                  <a:ea typeface="Calibri"/>
                  <a:cs typeface="Times New Roman"/>
                </a:rPr>
                <a:t> </a:t>
              </a:r>
            </a:p>
          </p:txBody>
        </p:sp>
        <p:sp>
          <p:nvSpPr>
            <p:cNvPr id="8" name="Rounded Rectangle 7"/>
            <p:cNvSpPr/>
            <p:nvPr/>
          </p:nvSpPr>
          <p:spPr>
            <a:xfrm>
              <a:off x="2409825" y="1685925"/>
              <a:ext cx="1308100" cy="805180"/>
            </a:xfrm>
            <a:prstGeom prst="roundRect">
              <a:avLst/>
            </a:prstGeom>
            <a:solidFill>
              <a:schemeClr val="accent1">
                <a:lumMod val="75000"/>
              </a:schemeClr>
            </a:solidFill>
            <a:ln/>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000"/>
                </a:spcAft>
              </a:pPr>
              <a:r>
                <a:rPr lang="en-US" sz="1100">
                  <a:solidFill>
                    <a:sysClr val="windowText" lastClr="000000"/>
                  </a:solidFill>
                  <a:effectLst/>
                  <a:latin typeface="Times New Roman"/>
                  <a:ea typeface="Calibri"/>
                  <a:cs typeface="Times New Roman"/>
                </a:rPr>
                <a:t>Fractionation Section</a:t>
              </a:r>
            </a:p>
          </p:txBody>
        </p:sp>
        <p:sp>
          <p:nvSpPr>
            <p:cNvPr id="9" name="Rounded Rectangle 8"/>
            <p:cNvSpPr/>
            <p:nvPr/>
          </p:nvSpPr>
          <p:spPr>
            <a:xfrm>
              <a:off x="4114800" y="1685925"/>
              <a:ext cx="1314450" cy="805180"/>
            </a:xfrm>
            <a:prstGeom prst="roundRect">
              <a:avLst/>
            </a:prstGeom>
            <a:solidFill>
              <a:schemeClr val="accent1">
                <a:lumMod val="75000"/>
              </a:schemeClr>
            </a:solidFill>
            <a:ln/>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000"/>
                </a:spcAft>
              </a:pPr>
              <a:r>
                <a:rPr lang="en-US" sz="1100" dirty="0">
                  <a:solidFill>
                    <a:sysClr val="windowText" lastClr="000000"/>
                  </a:solidFill>
                  <a:effectLst/>
                  <a:latin typeface="Times New Roman"/>
                  <a:ea typeface="Calibri"/>
                  <a:cs typeface="Times New Roman"/>
                </a:rPr>
                <a:t>Gas concentration Section</a:t>
              </a:r>
            </a:p>
          </p:txBody>
        </p:sp>
        <p:sp>
          <p:nvSpPr>
            <p:cNvPr id="10" name="Rounded Rectangle 9"/>
            <p:cNvSpPr/>
            <p:nvPr/>
          </p:nvSpPr>
          <p:spPr>
            <a:xfrm>
              <a:off x="1895475" y="0"/>
              <a:ext cx="1244600" cy="805180"/>
            </a:xfrm>
            <a:prstGeom prst="roundRect">
              <a:avLst/>
            </a:prstGeom>
            <a:solidFill>
              <a:schemeClr val="accent1">
                <a:lumMod val="75000"/>
              </a:schemeClr>
            </a:solidFill>
            <a:ln/>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ysClr val="windowText" lastClr="000000"/>
                  </a:solidFill>
                  <a:effectLst/>
                  <a:latin typeface="Times New Roman"/>
                  <a:ea typeface="Calibri"/>
                  <a:cs typeface="Times New Roman"/>
                </a:rPr>
                <a:t>Flue Gas      Cooler</a:t>
              </a:r>
            </a:p>
          </p:txBody>
        </p:sp>
        <p:sp>
          <p:nvSpPr>
            <p:cNvPr id="11" name="Rounded Rectangle 10"/>
            <p:cNvSpPr/>
            <p:nvPr/>
          </p:nvSpPr>
          <p:spPr>
            <a:xfrm>
              <a:off x="5772150" y="1685925"/>
              <a:ext cx="1476375" cy="805180"/>
            </a:xfrm>
            <a:prstGeom prst="roundRect">
              <a:avLst/>
            </a:prstGeom>
            <a:solidFill>
              <a:schemeClr val="accent1">
                <a:lumMod val="75000"/>
              </a:schemeClr>
            </a:solidFill>
            <a:ln/>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000"/>
                </a:spcAft>
              </a:pPr>
              <a:r>
                <a:rPr lang="en-US" sz="1100">
                  <a:solidFill>
                    <a:sysClr val="windowText" lastClr="000000"/>
                  </a:solidFill>
                  <a:effectLst/>
                  <a:latin typeface="Times New Roman"/>
                  <a:ea typeface="Calibri"/>
                  <a:cs typeface="Times New Roman"/>
                </a:rPr>
                <a:t>Merox Unit  (Gas treatment)</a:t>
              </a:r>
            </a:p>
          </p:txBody>
        </p:sp>
        <p:cxnSp>
          <p:nvCxnSpPr>
            <p:cNvPr id="12" name="Straight Arrow Connector 11"/>
            <p:cNvCxnSpPr/>
            <p:nvPr/>
          </p:nvCxnSpPr>
          <p:spPr>
            <a:xfrm>
              <a:off x="0" y="2047875"/>
              <a:ext cx="71437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3" name="Straight Arrow Connector 12"/>
            <p:cNvCxnSpPr/>
            <p:nvPr/>
          </p:nvCxnSpPr>
          <p:spPr>
            <a:xfrm>
              <a:off x="1962150" y="2095500"/>
              <a:ext cx="44767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a:off x="3714750" y="2095500"/>
              <a:ext cx="3905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a:off x="5429250" y="2095500"/>
              <a:ext cx="34607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6" name="Straight Arrow Connector 15"/>
            <p:cNvCxnSpPr/>
            <p:nvPr/>
          </p:nvCxnSpPr>
          <p:spPr>
            <a:xfrm>
              <a:off x="7248525" y="2047875"/>
              <a:ext cx="3651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7" name="Elbow Connector 16"/>
            <p:cNvCxnSpPr/>
            <p:nvPr/>
          </p:nvCxnSpPr>
          <p:spPr>
            <a:xfrm flipV="1">
              <a:off x="1285875" y="419100"/>
              <a:ext cx="609600" cy="1266825"/>
            </a:xfrm>
            <a:prstGeom prst="bentConnector3">
              <a:avLst>
                <a:gd name="adj1" fmla="val 4687"/>
              </a:avLst>
            </a:prstGeom>
            <a:ln>
              <a:tailEnd type="arrow"/>
            </a:ln>
          </p:spPr>
          <p:style>
            <a:lnRef idx="2">
              <a:schemeClr val="dk1"/>
            </a:lnRef>
            <a:fillRef idx="1">
              <a:schemeClr val="lt1"/>
            </a:fillRef>
            <a:effectRef idx="0">
              <a:schemeClr val="dk1"/>
            </a:effectRef>
            <a:fontRef idx="minor">
              <a:schemeClr val="dk1"/>
            </a:fontRef>
          </p:style>
        </p:cxnSp>
        <p:cxnSp>
          <p:nvCxnSpPr>
            <p:cNvPr id="18" name="Straight Arrow Connector 17"/>
            <p:cNvCxnSpPr/>
            <p:nvPr/>
          </p:nvCxnSpPr>
          <p:spPr>
            <a:xfrm>
              <a:off x="6067425" y="2495550"/>
              <a:ext cx="0" cy="50927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9" name="Straight Arrow Connector 18"/>
            <p:cNvCxnSpPr/>
            <p:nvPr/>
          </p:nvCxnSpPr>
          <p:spPr>
            <a:xfrm>
              <a:off x="6705600" y="2495550"/>
              <a:ext cx="0" cy="50927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0" name="Straight Arrow Connector 19"/>
            <p:cNvCxnSpPr/>
            <p:nvPr/>
          </p:nvCxnSpPr>
          <p:spPr>
            <a:xfrm>
              <a:off x="3333750" y="2495550"/>
              <a:ext cx="0" cy="50927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1" name="Straight Arrow Connector 20"/>
            <p:cNvCxnSpPr/>
            <p:nvPr/>
          </p:nvCxnSpPr>
          <p:spPr>
            <a:xfrm>
              <a:off x="2838450" y="2495550"/>
              <a:ext cx="0" cy="50927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2" name="Straight Arrow Connector 21"/>
            <p:cNvCxnSpPr/>
            <p:nvPr/>
          </p:nvCxnSpPr>
          <p:spPr>
            <a:xfrm>
              <a:off x="3133725" y="419100"/>
              <a:ext cx="584200"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3" name="Text Box 312"/>
            <p:cNvSpPr txBox="1"/>
            <p:nvPr/>
          </p:nvSpPr>
          <p:spPr>
            <a:xfrm>
              <a:off x="3717925" y="76536"/>
              <a:ext cx="1714500" cy="3810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Flue gas to stack</a:t>
              </a:r>
            </a:p>
          </p:txBody>
        </p:sp>
        <p:sp>
          <p:nvSpPr>
            <p:cNvPr id="24" name="Text Box 313"/>
            <p:cNvSpPr txBox="1"/>
            <p:nvPr/>
          </p:nvSpPr>
          <p:spPr>
            <a:xfrm>
              <a:off x="707631" y="57150"/>
              <a:ext cx="1140219"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1000"/>
                </a:spcAft>
              </a:pPr>
              <a:r>
                <a:rPr lang="en-US" sz="1400" dirty="0">
                  <a:effectLst/>
                  <a:latin typeface="Times New Roman"/>
                  <a:ea typeface="Calibri"/>
                  <a:cs typeface="Times New Roman"/>
                </a:rPr>
                <a:t>Flue gas</a:t>
              </a:r>
            </a:p>
          </p:txBody>
        </p:sp>
        <p:sp>
          <p:nvSpPr>
            <p:cNvPr id="25" name="Text Box 314"/>
            <p:cNvSpPr txBox="1"/>
            <p:nvPr/>
          </p:nvSpPr>
          <p:spPr>
            <a:xfrm>
              <a:off x="-74819" y="1566863"/>
              <a:ext cx="782450" cy="2428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Feed</a:t>
              </a:r>
            </a:p>
          </p:txBody>
        </p:sp>
        <p:sp>
          <p:nvSpPr>
            <p:cNvPr id="26" name="Text Box 315"/>
            <p:cNvSpPr txBox="1"/>
            <p:nvPr/>
          </p:nvSpPr>
          <p:spPr>
            <a:xfrm>
              <a:off x="2371537" y="2976561"/>
              <a:ext cx="877887" cy="2857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MCB</a:t>
              </a:r>
            </a:p>
          </p:txBody>
        </p:sp>
        <p:sp>
          <p:nvSpPr>
            <p:cNvPr id="27" name="Text Box 316"/>
            <p:cNvSpPr txBox="1"/>
            <p:nvPr/>
          </p:nvSpPr>
          <p:spPr>
            <a:xfrm>
              <a:off x="3189706" y="2990850"/>
              <a:ext cx="809355" cy="2571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LCO</a:t>
              </a:r>
            </a:p>
          </p:txBody>
        </p:sp>
        <p:sp>
          <p:nvSpPr>
            <p:cNvPr id="28" name="Text Box 317"/>
            <p:cNvSpPr txBox="1"/>
            <p:nvPr/>
          </p:nvSpPr>
          <p:spPr>
            <a:xfrm>
              <a:off x="5772150" y="3000375"/>
              <a:ext cx="816077"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LPG</a:t>
              </a:r>
            </a:p>
          </p:txBody>
        </p:sp>
        <p:sp>
          <p:nvSpPr>
            <p:cNvPr id="29" name="Text Box 318"/>
            <p:cNvSpPr txBox="1"/>
            <p:nvPr/>
          </p:nvSpPr>
          <p:spPr>
            <a:xfrm>
              <a:off x="6391275" y="3000375"/>
              <a:ext cx="1087561"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Gasoline</a:t>
              </a:r>
            </a:p>
          </p:txBody>
        </p:sp>
        <p:sp>
          <p:nvSpPr>
            <p:cNvPr id="30" name="Text Box 319"/>
            <p:cNvSpPr txBox="1"/>
            <p:nvPr/>
          </p:nvSpPr>
          <p:spPr>
            <a:xfrm>
              <a:off x="7377713" y="1460764"/>
              <a:ext cx="986369" cy="4550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200000"/>
                </a:lnSpc>
                <a:spcBef>
                  <a:spcPts val="0"/>
                </a:spcBef>
                <a:spcAft>
                  <a:spcPts val="1000"/>
                </a:spcAft>
              </a:pPr>
              <a:r>
                <a:rPr lang="en-US" sz="1400" dirty="0">
                  <a:effectLst/>
                  <a:latin typeface="Times New Roman"/>
                  <a:ea typeface="Calibri"/>
                  <a:cs typeface="Times New Roman"/>
                </a:rPr>
                <a:t>Fuel Gas</a:t>
              </a:r>
              <a:endParaRPr lang="en-US" sz="1600" dirty="0">
                <a:effectLst/>
                <a:latin typeface="Times New Roman"/>
                <a:ea typeface="Calibri"/>
                <a:cs typeface="Times New Roman"/>
              </a:endParaRPr>
            </a:p>
          </p:txBody>
        </p:sp>
      </p:grpSp>
      <p:sp>
        <p:nvSpPr>
          <p:cNvPr id="4" name="Date Placeholder 3"/>
          <p:cNvSpPr>
            <a:spLocks noGrp="1"/>
          </p:cNvSpPr>
          <p:nvPr>
            <p:ph type="dt" sz="half" idx="10"/>
          </p:nvPr>
        </p:nvSpPr>
        <p:spPr/>
        <p:txBody>
          <a:bodyPr/>
          <a:lstStyle/>
          <a:p>
            <a:fld id="{72C8397E-FB57-4F5D-BD2C-5B16407B78EB}" type="datetime1">
              <a:rPr lang="en-US" smtClean="0"/>
              <a:t>05-Jan-16</a:t>
            </a:fld>
            <a:endParaRPr lang="en-US" dirty="0"/>
          </a:p>
        </p:txBody>
      </p:sp>
      <p:sp>
        <p:nvSpPr>
          <p:cNvPr id="31" name="Slide Number Placeholder 30"/>
          <p:cNvSpPr>
            <a:spLocks noGrp="1"/>
          </p:cNvSpPr>
          <p:nvPr>
            <p:ph type="sldNum" sz="quarter" idx="12"/>
          </p:nvPr>
        </p:nvSpPr>
        <p:spPr/>
        <p:txBody>
          <a:bodyPr/>
          <a:lstStyle/>
          <a:p>
            <a:fld id="{E8FD6CC6-0F24-458C-9565-FEDC1BE6FBEA}" type="slidenum">
              <a:rPr lang="en-US" smtClean="0"/>
              <a:t>7</a:t>
            </a:fld>
            <a:endParaRPr lang="en-US"/>
          </a:p>
        </p:txBody>
      </p:sp>
    </p:spTree>
    <p:extLst>
      <p:ext uri="{BB962C8B-B14F-4D97-AF65-F5344CB8AC3E}">
        <p14:creationId xmlns:p14="http://schemas.microsoft.com/office/powerpoint/2010/main" val="5948365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METHODOLOGY III</a:t>
            </a:r>
            <a:endParaRPr lang="en-US" dirty="0"/>
          </a:p>
        </p:txBody>
      </p:sp>
      <p:sp>
        <p:nvSpPr>
          <p:cNvPr id="3" name="Content Placeholder 2"/>
          <p:cNvSpPr>
            <a:spLocks noGrp="1"/>
          </p:cNvSpPr>
          <p:nvPr>
            <p:ph idx="1"/>
          </p:nvPr>
        </p:nvSpPr>
        <p:spPr>
          <a:xfrm>
            <a:off x="457200" y="1066800"/>
            <a:ext cx="8229600" cy="2514600"/>
          </a:xfrm>
        </p:spPr>
        <p:txBody>
          <a:bodyPr>
            <a:normAutofit fontScale="85000" lnSpcReduction="20000"/>
          </a:bodyPr>
          <a:lstStyle/>
          <a:p>
            <a:r>
              <a:rPr lang="en-US" sz="2000" b="1" dirty="0" smtClean="0"/>
              <a:t>SAMPLE COLLECTION AND TESTING</a:t>
            </a:r>
          </a:p>
          <a:p>
            <a:pPr marL="400050" lvl="1" indent="0">
              <a:buNone/>
            </a:pPr>
            <a:r>
              <a:rPr lang="en-US" sz="1900" dirty="0" smtClean="0"/>
              <a:t>Gasoline sample is collected from the product sample point and taken to the process laboratory where the various properties are tested.</a:t>
            </a:r>
          </a:p>
          <a:p>
            <a:pPr marL="0" indent="0">
              <a:buNone/>
            </a:pPr>
            <a:endParaRPr lang="en-US" sz="1800" dirty="0" smtClean="0"/>
          </a:p>
          <a:p>
            <a:r>
              <a:rPr lang="en-US" sz="1800" b="1" dirty="0" smtClean="0"/>
              <a:t>STANDARD TEST FOR GASOLINE OCTANE NUMBER USING COOPERATIVE FUEL RESEARCH ENGINES (CFR) (ASTM TESTS D2699 &amp; D2700)</a:t>
            </a:r>
          </a:p>
          <a:p>
            <a:pPr marL="400050" lvl="1" indent="0">
              <a:buNone/>
            </a:pPr>
            <a:r>
              <a:rPr lang="en-US" sz="1900" dirty="0" smtClean="0"/>
              <a:t>The octane number is determined through a process of interpolation where the operation involves  using two reference fuels (n-heptane and </a:t>
            </a:r>
            <a:r>
              <a:rPr lang="en-US" sz="1900" dirty="0" err="1" smtClean="0"/>
              <a:t>iso</a:t>
            </a:r>
            <a:r>
              <a:rPr lang="en-US" sz="1900" dirty="0" smtClean="0"/>
              <a:t>-octane). The sequence is low reference fuel, test sample, and high reference fuel where the knock meter reading is high of low octane fuel which indicates high knock intensity and low for high octane fuel which indicates low knock intensity.</a:t>
            </a:r>
            <a:endParaRPr lang="en-US" sz="1600" dirty="0" smtClean="0"/>
          </a:p>
        </p:txBody>
      </p:sp>
      <p:pic>
        <p:nvPicPr>
          <p:cNvPr id="4" name="Picture 3"/>
          <p:cNvPicPr/>
          <p:nvPr/>
        </p:nvPicPr>
        <p:blipFill>
          <a:blip r:embed="rId2"/>
          <a:stretch>
            <a:fillRect/>
          </a:stretch>
        </p:blipFill>
        <p:spPr>
          <a:xfrm>
            <a:off x="1295400" y="3810000"/>
            <a:ext cx="4514850" cy="2743200"/>
          </a:xfrm>
          <a:prstGeom prst="rect">
            <a:avLst/>
          </a:prstGeom>
        </p:spPr>
      </p:pic>
      <p:sp>
        <p:nvSpPr>
          <p:cNvPr id="5" name="Date Placeholder 4"/>
          <p:cNvSpPr>
            <a:spLocks noGrp="1"/>
          </p:cNvSpPr>
          <p:nvPr>
            <p:ph type="dt" sz="half" idx="10"/>
          </p:nvPr>
        </p:nvSpPr>
        <p:spPr/>
        <p:txBody>
          <a:bodyPr/>
          <a:lstStyle/>
          <a:p>
            <a:fld id="{8E183860-621D-4316-A431-8D22F2549DB6}" type="datetime1">
              <a:rPr lang="en-US" smtClean="0"/>
              <a:t>05-Jan-16</a:t>
            </a:fld>
            <a:endParaRPr lang="en-US" dirty="0"/>
          </a:p>
        </p:txBody>
      </p:sp>
      <p:sp>
        <p:nvSpPr>
          <p:cNvPr id="7" name="Slide Number Placeholder 6"/>
          <p:cNvSpPr>
            <a:spLocks noGrp="1"/>
          </p:cNvSpPr>
          <p:nvPr>
            <p:ph type="sldNum" sz="quarter" idx="12"/>
          </p:nvPr>
        </p:nvSpPr>
        <p:spPr/>
        <p:txBody>
          <a:bodyPr/>
          <a:lstStyle/>
          <a:p>
            <a:fld id="{E8FD6CC6-0F24-458C-9565-FEDC1BE6FBEA}" type="slidenum">
              <a:rPr lang="en-US" smtClean="0"/>
              <a:t>8</a:t>
            </a:fld>
            <a:endParaRPr lang="en-US"/>
          </a:p>
        </p:txBody>
      </p:sp>
    </p:spTree>
    <p:extLst>
      <p:ext uri="{BB962C8B-B14F-4D97-AF65-F5344CB8AC3E}">
        <p14:creationId xmlns:p14="http://schemas.microsoft.com/office/powerpoint/2010/main" val="26892404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7"/>
            <a:ext cx="8229600" cy="1143000"/>
          </a:xfrm>
        </p:spPr>
        <p:txBody>
          <a:bodyPr/>
          <a:lstStyle/>
          <a:p>
            <a:r>
              <a:rPr lang="en-US" dirty="0" smtClean="0"/>
              <a:t>RESULT AND DISCUSSION I</a:t>
            </a:r>
            <a:endParaRPr lang="en-US" dirty="0"/>
          </a:p>
        </p:txBody>
      </p:sp>
      <p:sp>
        <p:nvSpPr>
          <p:cNvPr id="3" name="Content Placeholder 2"/>
          <p:cNvSpPr>
            <a:spLocks noGrp="1"/>
          </p:cNvSpPr>
          <p:nvPr>
            <p:ph idx="1"/>
          </p:nvPr>
        </p:nvSpPr>
        <p:spPr>
          <a:xfrm>
            <a:off x="457200" y="914400"/>
            <a:ext cx="8229600" cy="1143000"/>
          </a:xfrm>
        </p:spPr>
        <p:txBody>
          <a:bodyPr>
            <a:normAutofit lnSpcReduction="10000"/>
          </a:bodyPr>
          <a:lstStyle/>
          <a:p>
            <a:r>
              <a:rPr lang="en-US" sz="2000" b="1" dirty="0" smtClean="0"/>
              <a:t>LABORATORY RESULT</a:t>
            </a:r>
          </a:p>
          <a:p>
            <a:pPr marL="400050" lvl="1" indent="0">
              <a:buNone/>
            </a:pPr>
            <a:r>
              <a:rPr lang="en-US" sz="1600" dirty="0" smtClean="0"/>
              <a:t>Result from the process laboratory shows the properties of sample gasoline from FCC which include the octane number (RON and MON),  Reid vapor pressure (RVP), distillation profile, sulfur content, specific gravity </a:t>
            </a:r>
            <a:r>
              <a:rPr lang="en-US" sz="1600" dirty="0" err="1" smtClean="0"/>
              <a:t>etc</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3712168053"/>
              </p:ext>
            </p:extLst>
          </p:nvPr>
        </p:nvGraphicFramePr>
        <p:xfrm>
          <a:off x="914400" y="2133603"/>
          <a:ext cx="7391400" cy="4375336"/>
        </p:xfrm>
        <a:graphic>
          <a:graphicData uri="http://schemas.openxmlformats.org/drawingml/2006/table">
            <a:tbl>
              <a:tblPr firstRow="1" bandRow="1">
                <a:tableStyleId>{5C22544A-7EE6-4342-B048-85BDC9FD1C3A}</a:tableStyleId>
              </a:tblPr>
              <a:tblGrid>
                <a:gridCol w="2133600"/>
                <a:gridCol w="1828800"/>
                <a:gridCol w="1828800"/>
                <a:gridCol w="1600200"/>
              </a:tblGrid>
              <a:tr h="629096">
                <a:tc>
                  <a:txBody>
                    <a:bodyPr/>
                    <a:lstStyle/>
                    <a:p>
                      <a:r>
                        <a:rPr lang="en-US" dirty="0" smtClean="0">
                          <a:solidFill>
                            <a:schemeClr val="tx1"/>
                          </a:solidFill>
                        </a:rPr>
                        <a:t>Properties</a:t>
                      </a:r>
                      <a:r>
                        <a:rPr lang="en-US" baseline="0" dirty="0" smtClean="0">
                          <a:solidFill>
                            <a:schemeClr val="tx1"/>
                          </a:solidFill>
                        </a:rPr>
                        <a:t> </a:t>
                      </a:r>
                      <a:endParaRPr lang="en-US" dirty="0">
                        <a:solidFill>
                          <a:schemeClr val="tx1"/>
                        </a:solidFill>
                      </a:endParaRPr>
                    </a:p>
                  </a:txBody>
                  <a:tcPr/>
                </a:tc>
                <a:tc>
                  <a:txBody>
                    <a:bodyPr/>
                    <a:lstStyle/>
                    <a:p>
                      <a:r>
                        <a:rPr lang="en-US" dirty="0" smtClean="0">
                          <a:solidFill>
                            <a:schemeClr val="tx1"/>
                          </a:solidFill>
                        </a:rPr>
                        <a:t>Test methods</a:t>
                      </a:r>
                      <a:endParaRPr lang="en-US" dirty="0">
                        <a:solidFill>
                          <a:schemeClr val="tx1"/>
                        </a:solidFill>
                      </a:endParaRPr>
                    </a:p>
                  </a:txBody>
                  <a:tcPr/>
                </a:tc>
                <a:tc>
                  <a:txBody>
                    <a:bodyPr/>
                    <a:lstStyle/>
                    <a:p>
                      <a:r>
                        <a:rPr lang="en-US" dirty="0" smtClean="0">
                          <a:solidFill>
                            <a:schemeClr val="tx1"/>
                          </a:solidFill>
                        </a:rPr>
                        <a:t>Gasoline Sample</a:t>
                      </a:r>
                      <a:endParaRPr lang="en-US" dirty="0">
                        <a:solidFill>
                          <a:schemeClr val="tx1"/>
                        </a:solidFill>
                      </a:endParaRPr>
                    </a:p>
                  </a:txBody>
                  <a:tcPr/>
                </a:tc>
                <a:tc>
                  <a:txBody>
                    <a:bodyPr/>
                    <a:lstStyle/>
                    <a:p>
                      <a:r>
                        <a:rPr lang="en-US" dirty="0" smtClean="0">
                          <a:solidFill>
                            <a:schemeClr val="tx1"/>
                          </a:solidFill>
                        </a:rPr>
                        <a:t>FCC</a:t>
                      </a:r>
                      <a:r>
                        <a:rPr lang="en-US" baseline="0" dirty="0" smtClean="0">
                          <a:solidFill>
                            <a:schemeClr val="tx1"/>
                          </a:solidFill>
                        </a:rPr>
                        <a:t> feed</a:t>
                      </a:r>
                      <a:endParaRPr lang="en-US" dirty="0">
                        <a:solidFill>
                          <a:schemeClr val="tx1"/>
                        </a:solidFill>
                      </a:endParaRPr>
                    </a:p>
                  </a:txBody>
                  <a:tcPr/>
                </a:tc>
              </a:tr>
              <a:tr h="533608">
                <a:tc>
                  <a:txBody>
                    <a:bodyPr/>
                    <a:lstStyle/>
                    <a:p>
                      <a:r>
                        <a:rPr lang="en-US" dirty="0" smtClean="0"/>
                        <a:t>Sp. G @ 15/15 </a:t>
                      </a:r>
                      <a:r>
                        <a:rPr lang="en-US" baseline="30000" dirty="0" smtClean="0"/>
                        <a:t>o</a:t>
                      </a:r>
                      <a:r>
                        <a:rPr lang="en-US" baseline="0" dirty="0" smtClean="0"/>
                        <a:t>C</a:t>
                      </a:r>
                      <a:endParaRPr lang="en-US" dirty="0"/>
                    </a:p>
                  </a:txBody>
                  <a:tcPr/>
                </a:tc>
                <a:tc>
                  <a:txBody>
                    <a:bodyPr/>
                    <a:lstStyle/>
                    <a:p>
                      <a:r>
                        <a:rPr lang="en-US" dirty="0" smtClean="0"/>
                        <a:t>IROX test</a:t>
                      </a:r>
                      <a:endParaRPr lang="en-US" dirty="0"/>
                    </a:p>
                  </a:txBody>
                  <a:tcPr/>
                </a:tc>
                <a:tc>
                  <a:txBody>
                    <a:bodyPr/>
                    <a:lstStyle/>
                    <a:p>
                      <a:r>
                        <a:rPr lang="en-US" dirty="0" smtClean="0"/>
                        <a:t>0.7677</a:t>
                      </a:r>
                      <a:endParaRPr lang="en-US" dirty="0"/>
                    </a:p>
                  </a:txBody>
                  <a:tcPr/>
                </a:tc>
                <a:tc>
                  <a:txBody>
                    <a:bodyPr/>
                    <a:lstStyle/>
                    <a:p>
                      <a:r>
                        <a:rPr lang="en-US" dirty="0" smtClean="0"/>
                        <a:t>0.9385</a:t>
                      </a:r>
                      <a:endParaRPr lang="en-US" dirty="0"/>
                    </a:p>
                  </a:txBody>
                  <a:tcPr/>
                </a:tc>
              </a:tr>
              <a:tr h="533608">
                <a:tc>
                  <a:txBody>
                    <a:bodyPr/>
                    <a:lstStyle/>
                    <a:p>
                      <a:r>
                        <a:rPr lang="en-US" dirty="0" smtClean="0"/>
                        <a:t>RVP kg/cm</a:t>
                      </a:r>
                      <a:r>
                        <a:rPr lang="en-US" baseline="30000" dirty="0" smtClean="0"/>
                        <a:t>2</a:t>
                      </a:r>
                      <a:endParaRPr lang="en-US" dirty="0"/>
                    </a:p>
                  </a:txBody>
                  <a:tcPr/>
                </a:tc>
                <a:tc>
                  <a:txBody>
                    <a:bodyPr/>
                    <a:lstStyle/>
                    <a:p>
                      <a:r>
                        <a:rPr lang="en-US" dirty="0" smtClean="0"/>
                        <a:t>ASTM D323</a:t>
                      </a:r>
                      <a:endParaRPr lang="en-US" dirty="0"/>
                    </a:p>
                  </a:txBody>
                  <a:tcPr/>
                </a:tc>
                <a:tc>
                  <a:txBody>
                    <a:bodyPr/>
                    <a:lstStyle/>
                    <a:p>
                      <a:r>
                        <a:rPr lang="en-US" dirty="0" smtClean="0"/>
                        <a:t>0.32</a:t>
                      </a:r>
                      <a:endParaRPr lang="en-US" dirty="0"/>
                    </a:p>
                  </a:txBody>
                  <a:tcPr/>
                </a:tc>
                <a:tc>
                  <a:txBody>
                    <a:bodyPr/>
                    <a:lstStyle/>
                    <a:p>
                      <a:endParaRPr lang="en-US"/>
                    </a:p>
                  </a:txBody>
                  <a:tcPr/>
                </a:tc>
              </a:tr>
              <a:tr h="533608">
                <a:tc>
                  <a:txBody>
                    <a:bodyPr/>
                    <a:lstStyle/>
                    <a:p>
                      <a:r>
                        <a:rPr lang="en-US" dirty="0" smtClean="0"/>
                        <a:t>IBP, </a:t>
                      </a:r>
                      <a:r>
                        <a:rPr lang="en-US" baseline="30000" dirty="0" smtClean="0"/>
                        <a:t>o</a:t>
                      </a:r>
                      <a:r>
                        <a:rPr lang="en-US" baseline="0" dirty="0" smtClean="0"/>
                        <a:t>C</a:t>
                      </a:r>
                      <a:endParaRPr lang="en-US" dirty="0"/>
                    </a:p>
                  </a:txBody>
                  <a:tcPr/>
                </a:tc>
                <a:tc>
                  <a:txBody>
                    <a:bodyPr/>
                    <a:lstStyle/>
                    <a:p>
                      <a:r>
                        <a:rPr lang="en-US" dirty="0" smtClean="0"/>
                        <a:t>ASTM D86</a:t>
                      </a:r>
                      <a:endParaRPr lang="en-US" dirty="0"/>
                    </a:p>
                  </a:txBody>
                  <a:tcPr/>
                </a:tc>
                <a:tc>
                  <a:txBody>
                    <a:bodyPr/>
                    <a:lstStyle/>
                    <a:p>
                      <a:r>
                        <a:rPr lang="en-US" dirty="0" smtClean="0"/>
                        <a:t>45</a:t>
                      </a:r>
                      <a:endParaRPr lang="en-US" dirty="0"/>
                    </a:p>
                  </a:txBody>
                  <a:tcPr/>
                </a:tc>
                <a:tc>
                  <a:txBody>
                    <a:bodyPr/>
                    <a:lstStyle/>
                    <a:p>
                      <a:r>
                        <a:rPr lang="en-US" dirty="0" smtClean="0"/>
                        <a:t>271</a:t>
                      </a:r>
                      <a:endParaRPr lang="en-US" dirty="0"/>
                    </a:p>
                  </a:txBody>
                  <a:tcPr/>
                </a:tc>
              </a:tr>
              <a:tr h="533608">
                <a:tc>
                  <a:txBody>
                    <a:bodyPr/>
                    <a:lstStyle/>
                    <a:p>
                      <a:r>
                        <a:rPr lang="en-US" dirty="0" smtClean="0"/>
                        <a:t>EBP,</a:t>
                      </a:r>
                      <a:r>
                        <a:rPr lang="en-US" baseline="0" dirty="0" smtClean="0"/>
                        <a:t> </a:t>
                      </a:r>
                      <a:r>
                        <a:rPr lang="en-US" baseline="30000" dirty="0" smtClean="0"/>
                        <a:t>o</a:t>
                      </a:r>
                      <a:r>
                        <a:rPr lang="en-US" baseline="0" dirty="0" smtClean="0"/>
                        <a:t>C</a:t>
                      </a:r>
                      <a:endParaRPr lang="en-US" dirty="0"/>
                    </a:p>
                  </a:txBody>
                  <a:tcPr/>
                </a:tc>
                <a:tc>
                  <a:txBody>
                    <a:bodyPr/>
                    <a:lstStyle/>
                    <a:p>
                      <a:r>
                        <a:rPr lang="en-US" dirty="0" smtClean="0"/>
                        <a:t>ASTM D86</a:t>
                      </a:r>
                      <a:endParaRPr lang="en-US" dirty="0"/>
                    </a:p>
                  </a:txBody>
                  <a:tcPr/>
                </a:tc>
                <a:tc>
                  <a:txBody>
                    <a:bodyPr/>
                    <a:lstStyle/>
                    <a:p>
                      <a:r>
                        <a:rPr lang="en-US" dirty="0" smtClean="0"/>
                        <a:t>204</a:t>
                      </a:r>
                      <a:endParaRPr lang="en-US" dirty="0"/>
                    </a:p>
                  </a:txBody>
                  <a:tcPr/>
                </a:tc>
                <a:tc>
                  <a:txBody>
                    <a:bodyPr/>
                    <a:lstStyle/>
                    <a:p>
                      <a:r>
                        <a:rPr lang="en-US" dirty="0" smtClean="0"/>
                        <a:t>602</a:t>
                      </a:r>
                      <a:endParaRPr lang="en-US" dirty="0"/>
                    </a:p>
                  </a:txBody>
                  <a:tcPr/>
                </a:tc>
              </a:tr>
              <a:tr h="533608">
                <a:tc>
                  <a:txBody>
                    <a:bodyPr/>
                    <a:lstStyle/>
                    <a:p>
                      <a:r>
                        <a:rPr lang="en-US" dirty="0" smtClean="0"/>
                        <a:t>Sulfur content ppm</a:t>
                      </a:r>
                      <a:endParaRPr lang="en-US" dirty="0"/>
                    </a:p>
                  </a:txBody>
                  <a:tcPr/>
                </a:tc>
                <a:tc>
                  <a:txBody>
                    <a:bodyPr/>
                    <a:lstStyle/>
                    <a:p>
                      <a:r>
                        <a:rPr lang="en-US" dirty="0" smtClean="0"/>
                        <a:t>ASTM D4294</a:t>
                      </a:r>
                      <a:endParaRPr lang="en-US" dirty="0"/>
                    </a:p>
                  </a:txBody>
                  <a:tcPr/>
                </a:tc>
                <a:tc>
                  <a:txBody>
                    <a:bodyPr/>
                    <a:lstStyle/>
                    <a:p>
                      <a:r>
                        <a:rPr lang="en-US" dirty="0" smtClean="0"/>
                        <a:t>0.04</a:t>
                      </a:r>
                      <a:endParaRPr lang="en-US" dirty="0"/>
                    </a:p>
                  </a:txBody>
                  <a:tcPr/>
                </a:tc>
                <a:tc>
                  <a:txBody>
                    <a:bodyPr/>
                    <a:lstStyle/>
                    <a:p>
                      <a:r>
                        <a:rPr lang="en-US" dirty="0" smtClean="0"/>
                        <a:t>0.19</a:t>
                      </a:r>
                      <a:endParaRPr lang="en-US" dirty="0"/>
                    </a:p>
                  </a:txBody>
                  <a:tcPr/>
                </a:tc>
              </a:tr>
              <a:tr h="533608">
                <a:tc>
                  <a:txBody>
                    <a:bodyPr/>
                    <a:lstStyle/>
                    <a:p>
                      <a:r>
                        <a:rPr lang="en-US" dirty="0" smtClean="0"/>
                        <a:t>MON</a:t>
                      </a:r>
                      <a:endParaRPr lang="en-US" dirty="0"/>
                    </a:p>
                  </a:txBody>
                  <a:tcPr/>
                </a:tc>
                <a:tc>
                  <a:txBody>
                    <a:bodyPr/>
                    <a:lstStyle/>
                    <a:p>
                      <a:r>
                        <a:rPr lang="en-US" dirty="0" smtClean="0"/>
                        <a:t>ASTM D2700</a:t>
                      </a:r>
                      <a:endParaRPr lang="en-US" dirty="0"/>
                    </a:p>
                  </a:txBody>
                  <a:tcPr/>
                </a:tc>
                <a:tc>
                  <a:txBody>
                    <a:bodyPr/>
                    <a:lstStyle/>
                    <a:p>
                      <a:r>
                        <a:rPr lang="en-US" dirty="0" smtClean="0"/>
                        <a:t>89.9</a:t>
                      </a:r>
                      <a:endParaRPr lang="en-US" dirty="0"/>
                    </a:p>
                  </a:txBody>
                  <a:tcPr/>
                </a:tc>
                <a:tc>
                  <a:txBody>
                    <a:bodyPr/>
                    <a:lstStyle/>
                    <a:p>
                      <a:endParaRPr lang="en-US"/>
                    </a:p>
                  </a:txBody>
                  <a:tcPr/>
                </a:tc>
              </a:tr>
              <a:tr h="533608">
                <a:tc>
                  <a:txBody>
                    <a:bodyPr/>
                    <a:lstStyle/>
                    <a:p>
                      <a:r>
                        <a:rPr lang="en-US" dirty="0" smtClean="0"/>
                        <a:t>RON</a:t>
                      </a:r>
                      <a:endParaRPr lang="en-US" dirty="0"/>
                    </a:p>
                  </a:txBody>
                  <a:tcPr/>
                </a:tc>
                <a:tc>
                  <a:txBody>
                    <a:bodyPr/>
                    <a:lstStyle/>
                    <a:p>
                      <a:r>
                        <a:rPr lang="en-US" dirty="0" smtClean="0"/>
                        <a:t>ASTM D2699</a:t>
                      </a:r>
                      <a:endParaRPr lang="en-US" dirty="0"/>
                    </a:p>
                  </a:txBody>
                  <a:tcPr/>
                </a:tc>
                <a:tc>
                  <a:txBody>
                    <a:bodyPr/>
                    <a:lstStyle/>
                    <a:p>
                      <a:r>
                        <a:rPr lang="en-US" dirty="0" smtClean="0"/>
                        <a:t>95.9</a:t>
                      </a:r>
                      <a:endParaRPr lang="en-US" dirty="0"/>
                    </a:p>
                  </a:txBody>
                  <a:tcPr/>
                </a:tc>
                <a:tc>
                  <a:txBody>
                    <a:bodyPr/>
                    <a:lstStyle/>
                    <a:p>
                      <a:endParaRPr lang="en-US" dirty="0"/>
                    </a:p>
                  </a:txBody>
                  <a:tcPr/>
                </a:tc>
              </a:tr>
            </a:tbl>
          </a:graphicData>
        </a:graphic>
      </p:graphicFrame>
      <p:sp>
        <p:nvSpPr>
          <p:cNvPr id="6" name="Date Placeholder 5"/>
          <p:cNvSpPr>
            <a:spLocks noGrp="1"/>
          </p:cNvSpPr>
          <p:nvPr>
            <p:ph type="dt" sz="half" idx="10"/>
          </p:nvPr>
        </p:nvSpPr>
        <p:spPr/>
        <p:txBody>
          <a:bodyPr/>
          <a:lstStyle/>
          <a:p>
            <a:fld id="{C1DD2F2C-86F3-42C5-97B6-A6C792F3F387}" type="datetime1">
              <a:rPr lang="en-US" smtClean="0"/>
              <a:t>05-Jan-16</a:t>
            </a:fld>
            <a:endParaRPr lang="en-US" dirty="0"/>
          </a:p>
        </p:txBody>
      </p:sp>
      <p:sp>
        <p:nvSpPr>
          <p:cNvPr id="8" name="Slide Number Placeholder 7"/>
          <p:cNvSpPr>
            <a:spLocks noGrp="1"/>
          </p:cNvSpPr>
          <p:nvPr>
            <p:ph type="sldNum" sz="quarter" idx="12"/>
          </p:nvPr>
        </p:nvSpPr>
        <p:spPr/>
        <p:txBody>
          <a:bodyPr/>
          <a:lstStyle/>
          <a:p>
            <a:fld id="{E8FD6CC6-0F24-458C-9565-FEDC1BE6FBEA}" type="slidenum">
              <a:rPr lang="en-US" smtClean="0"/>
              <a:t>9</a:t>
            </a:fld>
            <a:endParaRPr lang="en-US"/>
          </a:p>
        </p:txBody>
      </p:sp>
    </p:spTree>
    <p:extLst>
      <p:ext uri="{BB962C8B-B14F-4D97-AF65-F5344CB8AC3E}">
        <p14:creationId xmlns:p14="http://schemas.microsoft.com/office/powerpoint/2010/main" val="23861702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2713</Template>
  <TotalTime>1837</TotalTime>
  <Words>1407</Words>
  <Application>Microsoft Office PowerPoint</Application>
  <PresentationFormat>On-screen Show (4:3)</PresentationFormat>
  <Paragraphs>273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Diseño predeterminado</vt:lpstr>
      <vt:lpstr>BASIC CHEMICAL STRUCTURE, ATOMS, MOLECULES, IONS.</vt:lpstr>
      <vt:lpstr>INTRODUCTION </vt:lpstr>
      <vt:lpstr>LITERATURE REVIEW I</vt:lpstr>
      <vt:lpstr>LITERATURE REVIEW II</vt:lpstr>
      <vt:lpstr>LITERATURE REVIEW III</vt:lpstr>
      <vt:lpstr>METHODOLOGY I</vt:lpstr>
      <vt:lpstr>METHODOLOGY II</vt:lpstr>
      <vt:lpstr>METHODOLOGY III</vt:lpstr>
      <vt:lpstr>RESULT AND DISCUSSION I</vt:lpstr>
      <vt:lpstr>RESULT AND DISCUSSION II</vt:lpstr>
      <vt:lpstr>RESULT AND DISCUSSION III</vt:lpstr>
      <vt:lpstr>RESULT AND DISCUSSION IV</vt:lpstr>
      <vt:lpstr>RESULT AND DISCUSSION V</vt:lpstr>
      <vt:lpstr>CONCLUSION </vt:lpstr>
      <vt:lpstr>RECOMMENDATION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FOR ENHANCING GASOLINE OCTANE RATING</dc:title>
  <dc:creator>ARTHOR</dc:creator>
  <cp:lastModifiedBy>Ebere</cp:lastModifiedBy>
  <cp:revision>35</cp:revision>
  <dcterms:created xsi:type="dcterms:W3CDTF">2015-12-09T09:20:07Z</dcterms:created>
  <dcterms:modified xsi:type="dcterms:W3CDTF">2016-01-05T15:18:09Z</dcterms:modified>
</cp:coreProperties>
</file>