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Cavea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634DF4-1BE0-48C5-A630-CCC49F23A3D7}">
  <a:tblStyle styleId="{DB634DF4-1BE0-48C5-A630-CCC49F23A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a10244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a10244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102448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102448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cc1bad8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cc1bad8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c1bad8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c1bad8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cc1bad8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cc1bad8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cc1bad8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cc1bad8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ca102448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ca102448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ca102448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ca102448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462ad8ee6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462ad8ee6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bfcb81e3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bfcb81e3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0c6cc8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0c6cc8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ca10244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ca10244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c0c6cc8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c0c6cc8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ca102448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ca10244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ca10244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ca10244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a102448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a102448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Relationship Id="rId4" Type="http://schemas.openxmlformats.org/officeDocument/2006/relationships/image" Target="../media/image4.jpg"/><Relationship Id="rId5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11" Type="http://schemas.openxmlformats.org/officeDocument/2006/relationships/hyperlink" Target="https://www.visitjamaica.com/plan-your-adventure/travel-tips/entry-requirements/" TargetMode="External"/><Relationship Id="rId10" Type="http://schemas.openxmlformats.org/officeDocument/2006/relationships/hyperlink" Target="https://www.visitjamaica.com/plan-your-adventure/travel-tips/entry-requirements/" TargetMode="External"/><Relationship Id="rId9" Type="http://schemas.openxmlformats.org/officeDocument/2006/relationships/hyperlink" Target="https://www.visitjamaica.com/plan-your-adventure/travel-tips/entry-requirements/" TargetMode="External"/><Relationship Id="rId5" Type="http://schemas.openxmlformats.org/officeDocument/2006/relationships/image" Target="../media/image11.jpg"/><Relationship Id="rId6" Type="http://schemas.openxmlformats.org/officeDocument/2006/relationships/image" Target="../media/image2.jpg"/><Relationship Id="rId7" Type="http://schemas.openxmlformats.org/officeDocument/2006/relationships/image" Target="../media/image22.png"/><Relationship Id="rId8" Type="http://schemas.openxmlformats.org/officeDocument/2006/relationships/hyperlink" Target="https://www.visitjamaica.com/plan-your-adventure/travel-tips/entry-requiremen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www.visitjamaica.com/plan-your-adventure/travel-tips/entry-requirements/" TargetMode="External"/><Relationship Id="rId5" Type="http://schemas.openxmlformats.org/officeDocument/2006/relationships/hyperlink" Target="https://www.visitjamaica.com/plan-your-adventure/travel-tips/entry-requiremen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PACK</a:t>
            </a:r>
            <a:endParaRPr/>
          </a:p>
        </p:txBody>
      </p: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For: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EBERECHUKWU CHARITY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07175" y="4394200"/>
            <a:ext cx="677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December 15 2024- December 22 2024</a:t>
            </a:r>
            <a:endParaRPr b="1" sz="18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0" y="3726300"/>
            <a:ext cx="56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Vacation to montego bay Jamaica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749550" y="374650"/>
            <a:ext cx="641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Air.jamaica.a340-300.6y-jmp.arp.jpg - Wikimedia Commons"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975" y="0"/>
            <a:ext cx="359802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517175" y="-115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18550" y="51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621375"/>
                <a:gridCol w="1402375"/>
                <a:gridCol w="1011875"/>
                <a:gridCol w="1011875"/>
                <a:gridCol w="1011875"/>
                <a:gridCol w="1011875"/>
                <a:gridCol w="1011875"/>
                <a:gridCol w="1011875"/>
                <a:gridCol w="1011875"/>
              </a:tblGrid>
              <a:tr h="110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VENUE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STREET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CONTACT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PERSON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ACT-TYPE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START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TIME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END TIME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CITY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MORE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INFO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16 DEC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SECRETS WILD ORCHID GOLF COURSE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A1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HIGHWAY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JADA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GOLF TOUR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10M 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3PM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MONTEGO BAY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17 DEC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NEGRIL BEACH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MONTEGO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HIGHWAY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MARLLY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JET CAR CRUISE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10AM EAT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1PM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MONTEGO BAY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22"/>
          <p:cNvGraphicFramePr/>
          <p:nvPr/>
        </p:nvGraphicFramePr>
        <p:xfrm>
          <a:off x="0" y="27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621375"/>
                <a:gridCol w="1410625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MILES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A1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HIGHWAY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PETER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VISIT TO BOB MARLEY MUSEUM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2PM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4PM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MONTEGO BAY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NEGRIL COMMUNITY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A1 HIGHWAY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Ra</a:t>
                      </a: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sta</a:t>
                      </a: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ari Cultural ATV Community Experience from Negri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1PM EAT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6PM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MONTEGO BAY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22"/>
          <p:cNvGraphicFramePr/>
          <p:nvPr/>
        </p:nvGraphicFramePr>
        <p:xfrm>
          <a:off x="-75" y="463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621450"/>
                <a:gridCol w="1410625"/>
                <a:gridCol w="1022175"/>
                <a:gridCol w="1011875"/>
                <a:gridCol w="1013950"/>
                <a:gridCol w="1016000"/>
                <a:gridCol w="1016000"/>
                <a:gridCol w="2031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SECRETS WILD ORCHID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A1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HIGHWAY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JADA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SPA / FACIALS SESSION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3PM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4:30PM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MONTEGO BAY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844700" y="460000"/>
            <a:ext cx="6812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endParaRPr b="1" sz="3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87900" y="1563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1400"/>
              <a:t>GOLF TOUR/TRAINING AT HALF MOON GOLF COUR</a:t>
            </a:r>
            <a:r>
              <a:rPr lang="en" sz="1300"/>
              <a:t>SE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200"/>
              <a:t>VISIT HALFMOON  GOLF COURSE FOR GOLF TOUR/TRAINING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DATE: 16 DECEMBER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TIME:  10AM UTC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ENDTIME: 3PM UTC</a:t>
            </a:r>
            <a:endParaRPr sz="1200"/>
          </a:p>
        </p:txBody>
      </p:sp>
      <p:pic>
        <p:nvPicPr>
          <p:cNvPr descr="Royalty-Free photo: Man swinging golf club | PickPik"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725" y="1839950"/>
            <a:ext cx="3643275" cy="33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JET CAR CRUISE AT NEGRIL </a:t>
            </a:r>
            <a:r>
              <a:rPr lang="en"/>
              <a:t>BEACH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VISIT NEGRIL BEACH FOR A JET CAR CRUISE WITH PRIVATE TRANSPORTATION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DATE: 17 DECEMBER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TIME: 10AM UTC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END TIME: 1PM UTC</a:t>
            </a:r>
            <a:endParaRPr sz="12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925" y="1452775"/>
            <a:ext cx="2973074" cy="3690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maican flag ink splatter | Free SVG"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350" y="3671550"/>
            <a:ext cx="4835576" cy="16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25175" y="699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BOB MARLEY MUSEUM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VISIT BOB MARLEY MUSEUM FOR SIGHTSEEING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DATE: 18 DECEMBER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TIME:2PM UTC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END TIME: 4PM UTC</a:t>
            </a:r>
            <a:endParaRPr sz="1200"/>
          </a:p>
        </p:txBody>
      </p:sp>
      <p:pic>
        <p:nvPicPr>
          <p:cNvPr descr="Dubdem Sound System :: Jamaican Tour 2006 | Bob Marley Museu… | Flickr"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875" y="2073475"/>
            <a:ext cx="5319125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maican flag patriotic symbol | Free SVG"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3092" y="4535600"/>
            <a:ext cx="730282" cy="7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24700" y="369200"/>
            <a:ext cx="83682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                           </a:t>
            </a:r>
            <a:r>
              <a:rPr b="1" lang="en" sz="1700"/>
              <a:t>Rasta</a:t>
            </a:r>
            <a:r>
              <a:rPr b="1" lang="en"/>
              <a:t>f</a:t>
            </a:r>
            <a:r>
              <a:rPr b="1" lang="en" sz="1600"/>
              <a:t>ari Cultural ATV Community Experience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    VISIT RASTAFARI CULTURAL ATV COMMUNITY</a:t>
            </a:r>
            <a:r>
              <a:rPr b="1" lang="en" sz="1600"/>
              <a:t> 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DATE:19 DECEMBER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TIME: 1PM UTC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/>
              <a:t>END TIME: 6PM UTC</a:t>
            </a:r>
            <a:endParaRPr sz="1100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900" y="917575"/>
            <a:ext cx="4328100" cy="422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87900" y="12814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                                                             </a:t>
            </a:r>
            <a:r>
              <a:rPr lang="en" sz="2100"/>
              <a:t>    </a:t>
            </a:r>
            <a:r>
              <a:rPr lang="en" sz="2100"/>
              <a:t>SPA / FACIALS SESSION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VISIT SECRETS WILD ORCHID SPA FOR MASSAGE AND FACIALS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DATE: 21 DECEMBER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TIME: 3PM UTC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 TIME: 6PM UTC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descr="women-in-salon-getting-massage image - Free stock photo - Public ..."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150" y="3176750"/>
            <a:ext cx="2950851" cy="19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picture: wellness, spa center, massage, face, treatment ..."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025" y="3176750"/>
            <a:ext cx="2025124" cy="19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255075" y="1517975"/>
            <a:ext cx="728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Jamaicans do not cook on a Friday. All fast food joints were built for this purpose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75625" y="790350"/>
            <a:ext cx="773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You should always acknowledge a greeting by returning the greeting. When meeting someone for the first time, and in both social and formal circumstances, a firm handshake between men is the norm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175625" y="2083900"/>
            <a:ext cx="76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Although Jamaicans are vivacious people, a conservative approach is best when socialising. Outlandish behaviour and public displays of affection are not taken to well, and you should be aware that certain homosexual acts are actually illegal.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116500" y="121350"/>
            <a:ext cx="71046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Etiquette and Cultural Expectations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nternational Folk Festival Parade (5) | The group represent… | Flickr"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00" y="2822800"/>
            <a:ext cx="4046500" cy="232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Flag of Jamaica.svg - Wikimedia Commons"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2800"/>
            <a:ext cx="5097498" cy="23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29"/>
          <p:cNvGraphicFramePr/>
          <p:nvPr/>
        </p:nvGraphicFramePr>
        <p:xfrm>
          <a:off x="676500" y="200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ITEMS</a:t>
                      </a:r>
                      <a:endParaRPr sz="2900"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highlight>
                            <a:schemeClr val="accent2"/>
                          </a:highlight>
                        </a:rPr>
                        <a:t>COST(USD)</a:t>
                      </a:r>
                      <a:endParaRPr sz="1900"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VISA APPLICATION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ACCOMODATION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Budgeting 1080P, 2K, 4K, 5K HD wallpapers free download ..."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625" y="0"/>
            <a:ext cx="1926374" cy="138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1705475" y="823800"/>
            <a:ext cx="4779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</a:t>
            </a:r>
            <a:endParaRPr b="1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Entry/Exit requirements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Itinerary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Etiquette and cultural expectations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Event and hotel informations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Budget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25" y="0"/>
            <a:ext cx="3519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921475" y="4202000"/>
            <a:ext cx="17244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ree photo: rwanda, peace, hand, nation, background, banner ..."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825" y="4032200"/>
            <a:ext cx="2348776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maica bay 1080P, 2K, 4K, 5K HD wallpapers free download ..."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275" y="0"/>
            <a:ext cx="43077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1467650"/>
            <a:ext cx="60837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Entry/</a:t>
            </a:r>
            <a:r>
              <a:rPr lang="en"/>
              <a:t>Exit</a:t>
            </a:r>
            <a:r>
              <a:rPr lang="en"/>
              <a:t> information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971600" y="366700"/>
            <a:ext cx="41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Entry/Exit information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11775" y="4291200"/>
            <a:ext cx="3044700" cy="52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JAMAICAN</a:t>
            </a:r>
            <a:endParaRPr b="1" i="1" sz="23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descr="Royalty-Free photo: Green palm trees during daytime low angle ..."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725" y="2375150"/>
            <a:ext cx="1547801" cy="521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photo: rwanda, peace, hand, nation, background, banner ..."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375" y="4291200"/>
            <a:ext cx="1977150" cy="5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769875" y="2705500"/>
            <a:ext cx="24792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Jamaica at 60: Innovation and Cultural Creativity | Photo of… | Flickr"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51525"/>
            <a:ext cx="1910474" cy="169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e 22 | shadow tree 1080P, 2K, 4K, 5K HD wallpapers free ..."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702475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5"/>
          <p:cNvCxnSpPr/>
          <p:nvPr/>
        </p:nvCxnSpPr>
        <p:spPr>
          <a:xfrm>
            <a:off x="5029525" y="1243750"/>
            <a:ext cx="4103100" cy="41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5460625" y="800850"/>
            <a:ext cx="981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Jamaican flag heraldic lion | Free SVG" id="93" name="Google Shape;9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4875" y="0"/>
            <a:ext cx="1189125" cy="104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7586425" y="828388"/>
            <a:ext cx="89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 flipH="1">
            <a:off x="7140300" y="1273475"/>
            <a:ext cx="15000" cy="2051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4776750" y="1243750"/>
            <a:ext cx="2707800" cy="3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PASSPORT VALIDITY:  </a:t>
            </a:r>
            <a:r>
              <a:rPr b="1" lang="en" sz="900">
                <a:solidFill>
                  <a:schemeClr val="dk1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Must be valid at the time of entry and exit</a:t>
            </a:r>
            <a:endParaRPr b="1" sz="900">
              <a:solidFill>
                <a:schemeClr val="dk1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ONE PASSPORT SIZE PHOTOGRAPH</a:t>
            </a:r>
            <a:endParaRPr b="1" sz="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COMPLETED VISA APPLICATION FORM</a:t>
            </a:r>
            <a:endParaRPr b="1" sz="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Visa country embassy</a:t>
            </a:r>
            <a:endParaRPr b="1" sz="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J SIGNATURE REQUIRED</a:t>
            </a:r>
            <a:endParaRPr b="1" sz="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RETURN TICKET</a:t>
            </a:r>
            <a:endParaRPr b="1" sz="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7140300" y="3242675"/>
            <a:ext cx="32100" cy="1936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7172400" y="1273475"/>
            <a:ext cx="16395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eturn Ticket Letter from Ministry of Labour, Jamaica</a:t>
            </a:r>
            <a:r>
              <a:rPr b="1" lang="en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6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8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7120700" y="4194300"/>
            <a:ext cx="1977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https://www.visitjamaica.com/plan-your-adventure/travel-tips/entry-re</a:t>
            </a:r>
            <a:r>
              <a:rPr lang="en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quirements/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776750" y="4240350"/>
            <a:ext cx="19773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https://www.visitjamaica.com/plan-your-adventure/travel-tips/entry-re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quirements/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776750" y="3451525"/>
            <a:ext cx="1547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Travel documents</a:t>
            </a:r>
            <a:endParaRPr b="1"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7198150" y="2103400"/>
            <a:ext cx="1280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passport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417325" y="2573575"/>
            <a:ext cx="891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140300" y="2494675"/>
            <a:ext cx="1189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Travel documents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-99150" y="-312175"/>
            <a:ext cx="4910700" cy="14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Documentation requirements</a:t>
            </a:r>
            <a:endParaRPr sz="3220"/>
          </a:p>
        </p:txBody>
      </p:sp>
      <p:pic>
        <p:nvPicPr>
          <p:cNvPr descr="Jewel Paradise Cove Adult Beach Resort &amp; Spa Runaway Bay • only ..."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975" y="0"/>
            <a:ext cx="3832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99575" y="1615400"/>
            <a:ext cx="47124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●"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PASSPORT VALIDITY:  Must be valid at </a:t>
            </a: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time</a:t>
            </a: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of entry and exit</a:t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●"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ONE </a:t>
            </a: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PASSPORT</a:t>
            </a: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SIZE PHOTOGRAPH</a:t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●"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COMPLETED VISA APPLICATION FORM</a:t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●"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J SIGNATURE REQUIRED</a:t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●"/>
            </a:pPr>
            <a:r>
              <a:rPr b="1"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RETURN TICKET</a:t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25400" marR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57675" y="1615400"/>
            <a:ext cx="84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533800" y="-49550"/>
            <a:ext cx="851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-99150" y="4454725"/>
            <a:ext cx="47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145800" y="4558050"/>
            <a:ext cx="2320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https://www.visitjamaica.com/plan-your-adventure/travel-tips/entry-re</a:t>
            </a:r>
            <a:r>
              <a:rPr lang="en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quirements/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</a:t>
            </a:r>
            <a:r>
              <a:rPr lang="en"/>
              <a:t>ITINERARY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18"/>
          <p:cNvGraphicFramePr/>
          <p:nvPr/>
        </p:nvGraphicFramePr>
        <p:xfrm>
          <a:off x="1028700" y="5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1064950"/>
                <a:gridCol w="38285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9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ile:Marijuana and Flag Map of Jamaica.png - Wikimedia Commons"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5" y="0"/>
            <a:ext cx="1163076" cy="57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arijuana and Flag Map of Jamaica.png - Wikimedia Commons"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921" y="0"/>
            <a:ext cx="1163080" cy="57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arijuana and Flag Map of Jamaica.png - Wikimedia Commons"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5" y="4430300"/>
            <a:ext cx="1163076" cy="57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arijuana and Flag Map of Jamaica.png - Wikimedia Commons"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275" y="4482350"/>
            <a:ext cx="1163076" cy="5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1676400" y="0"/>
            <a:ext cx="6237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ITINERARY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045425" y="761075"/>
            <a:ext cx="2584200" cy="5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DEPARTING FLIGHT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952538" y="114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779225"/>
                <a:gridCol w="829425"/>
                <a:gridCol w="804325"/>
                <a:gridCol w="829400"/>
                <a:gridCol w="779250"/>
                <a:gridCol w="804325"/>
                <a:gridCol w="804325"/>
                <a:gridCol w="804325"/>
                <a:gridCol w="804325"/>
              </a:tblGrid>
              <a:tr h="39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Depart-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Airline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Confirm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Flight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Arrival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Arrival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More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infor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SUN.15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DECEMBER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LAGOS,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Murtala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Muhammed airport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8AM UTC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KLM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KLM 246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LOS-JAM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A1B2C3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KLM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SANGSTER INT’L AIRPORT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5AM UTC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952550" y="655625"/>
            <a:ext cx="2722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FLIGHT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952538" y="114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779225"/>
                <a:gridCol w="8294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54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Depart-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DEPART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Airline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Confirm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Flight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Arrival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Arrival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More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info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SUN.22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DECEMBER</a:t>
                      </a:r>
                      <a:endParaRPr sz="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ANGSTER INT’L AIRPORT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8AM UTC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KLM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KLM026-JAM-LOS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KLM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B2C3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MUTULA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MUMMAHMED AIRPORT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5AM 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Nigerian flag ink grunge | Free SVG"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800" y="0"/>
            <a:ext cx="1686199" cy="114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igerian flag ink grunge | Free SVG"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075" y="3763225"/>
            <a:ext cx="9199750" cy="13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76200" y="1137450"/>
            <a:ext cx="5022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GROUND </a:t>
            </a:r>
            <a:r>
              <a:rPr lang="en" sz="1720"/>
              <a:t>TRANSPORTATION</a:t>
            </a:r>
            <a:r>
              <a:rPr lang="en" sz="1720"/>
              <a:t> AT </a:t>
            </a:r>
            <a:r>
              <a:rPr lang="en" sz="1720"/>
              <a:t>DESTINATION</a:t>
            </a:r>
            <a:endParaRPr sz="1420"/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576188" y="225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67050"/>
                <a:gridCol w="741600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COMPANY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MEET UP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CONFIRM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PICK UP TIME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RETURN DATE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RETURN TIME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MORE INFO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MON.16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DECEMBER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5:30AM UTC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Timeless Mobay rentals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SECRETS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WILD ORCHID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478654 JAM6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12PM 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21 December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6pm 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File:02-LIRR Human Resources Building 3.jpg - Wikimedia Commons"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700" y="0"/>
            <a:ext cx="2347300" cy="19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53075" y="-777800"/>
            <a:ext cx="29649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HOTEL DETAILS</a:t>
            </a:r>
            <a:endParaRPr sz="2800"/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-12" y="127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{DB634DF4-1BE0-48C5-A630-CCC49F23A3D7}</a:tableStyleId>
              </a:tblPr>
              <a:tblGrid>
                <a:gridCol w="965800"/>
                <a:gridCol w="1280200"/>
                <a:gridCol w="757800"/>
                <a:gridCol w="566100"/>
                <a:gridCol w="554925"/>
                <a:gridCol w="530625"/>
                <a:gridCol w="862525"/>
                <a:gridCol w="642150"/>
                <a:gridCol w="576925"/>
              </a:tblGrid>
              <a:tr h="6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DATE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CITY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CONFIRM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ROOM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CHECK IN </a:t>
                      </a: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TIME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CHECK OUT TIME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MORE INFO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16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</a:rPr>
                        <a:t>DECEMBER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SECRETS WILD ORCHID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F352+G4J Lot A59 Freeport, Montego Bay, Jamaica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MONTEGO BAY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822457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JAM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5:30AM UTC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22 DEC 2024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4" name="Google Shape;154;p21"/>
          <p:cNvSpPr txBox="1"/>
          <p:nvPr/>
        </p:nvSpPr>
        <p:spPr>
          <a:xfrm>
            <a:off x="267625" y="2111750"/>
            <a:ext cx="45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HD wallpaper: palm tree near beach, jamaica, resort, golf, sea ..."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6175"/>
            <a:ext cx="6160124" cy="2057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rets Wild Orchid (Adults Only) Hotel Montego Bay : What You Can ..."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125" y="0"/>
            <a:ext cx="2964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