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varScale="1">
        <p:scale>
          <a:sx n="85" d="100"/>
          <a:sy n="85"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12/4/2022</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12/4/2022</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12/4/2022</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12/4/2022</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12/4/2022</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12/4/2022</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12/4/2022</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12/4/2022</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12/4/2022</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12/4/2022</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12/4/2022</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12/4/2022</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Visualization_16691075626320/SellerTransmissionperforman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06147BC7-67E3-4ED3-B6CE-55FD886B7205}"/>
              </a:ext>
            </a:extLst>
          </p:cNvPr>
          <p:cNvSpPr>
            <a:spLocks noGrp="1"/>
          </p:cNvSpPr>
          <p:nvPr>
            <p:ph type="ctrTitle"/>
          </p:nvPr>
        </p:nvSpPr>
        <p:spPr/>
        <p:txBody>
          <a:bodyPr/>
          <a:lstStyle/>
          <a:p>
            <a:r>
              <a:rPr lang="en-us" dirty="0">
                <a:hlinkClick r:id="rId2"/>
              </a:rPr>
              <a:t>Visualization on Used Cars</a:t>
            </a:r>
          </a:p>
        </p:txBody>
      </p:sp>
      <p:sp>
        <p:nvSpPr>
          <p:cNvPr id="3" name="slide1">
            <a:extLst>
              <a:ext uri="{FF2B5EF4-FFF2-40B4-BE49-F238E27FC236}">
                <a16:creationId xmlns:a16="http://schemas.microsoft.com/office/drawing/2014/main" id="{1B22C410-461A-457E-A36A-9CA279D1FD0E}"/>
              </a:ext>
            </a:extLst>
          </p:cNvPr>
          <p:cNvSpPr>
            <a:spLocks noGrp="1"/>
          </p:cNvSpPr>
          <p:nvPr>
            <p:ph type="subTitle" idx="1"/>
          </p:nvPr>
        </p:nvSpPr>
        <p:spPr/>
        <p:txBody>
          <a:bodyPr/>
          <a:lstStyle/>
          <a:p>
            <a:pPr algn="r"/>
            <a:r>
              <a:rPr lang="en-IN" dirty="0"/>
              <a:t>By Renuka Elumalai</a:t>
            </a:r>
          </a:p>
          <a:p>
            <a:pPr algn="r"/>
            <a:r>
              <a:rPr lang="en-IN" dirty="0"/>
              <a:t>Jigsaw Academy</a:t>
            </a:r>
            <a:endParaRPr dirty="0"/>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85D5BB-57A5-D219-9063-EA73DFD7C9D7}"/>
              </a:ext>
            </a:extLst>
          </p:cNvPr>
          <p:cNvSpPr>
            <a:spLocks noGrp="1"/>
          </p:cNvSpPr>
          <p:nvPr>
            <p:ph idx="1"/>
          </p:nvPr>
        </p:nvSpPr>
        <p:spPr>
          <a:xfrm>
            <a:off x="838200" y="699247"/>
            <a:ext cx="10515600" cy="5477716"/>
          </a:xfrm>
        </p:spPr>
        <p:txBody>
          <a:bodyPr/>
          <a:lstStyle/>
          <a:p>
            <a:r>
              <a:rPr lang="en-US" sz="2400" b="0" i="0" dirty="0">
                <a:effectLst/>
                <a:latin typeface="Times New Roman" panose="02020603050405020304" pitchFamily="18" charset="0"/>
                <a:cs typeface="Times New Roman" panose="02020603050405020304" pitchFamily="18" charset="0"/>
              </a:rPr>
              <a:t>First time owners are more about 90% and they have more selling price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Whereas test drive cars have the least selling price even though they have </a:t>
            </a:r>
            <a:r>
              <a:rPr lang="en-IN" sz="2400" dirty="0">
                <a:latin typeface="Times New Roman" panose="02020603050405020304" pitchFamily="18" charset="0"/>
                <a:cs typeface="Times New Roman" panose="02020603050405020304" pitchFamily="18" charset="0"/>
              </a:rPr>
              <a:t>lowest driven </a:t>
            </a:r>
            <a:r>
              <a:rPr lang="en-US" sz="2400" i="0" dirty="0">
                <a:effectLst/>
                <a:latin typeface="Times New Roman" panose="02020603050405020304" pitchFamily="18" charset="0"/>
                <a:cs typeface="Times New Roman" panose="02020603050405020304" pitchFamily="18" charset="0"/>
              </a:rPr>
              <a:t>kilometers</a:t>
            </a:r>
          </a:p>
          <a:p>
            <a:r>
              <a:rPr lang="en-US" sz="2400" b="0" i="0" dirty="0">
                <a:effectLst/>
                <a:latin typeface="Times New Roman" panose="02020603050405020304" pitchFamily="18" charset="0"/>
                <a:cs typeface="Times New Roman" panose="02020603050405020304" pitchFamily="18" charset="0"/>
              </a:rPr>
              <a:t>From the bar graph, the manual cars that have been sold individually has the highest selling price</a:t>
            </a:r>
          </a:p>
          <a:p>
            <a:r>
              <a:rPr lang="en-IN" sz="2400" dirty="0">
                <a:latin typeface="Times New Roman" panose="02020603050405020304" pitchFamily="18" charset="0"/>
                <a:cs typeface="Times New Roman" panose="02020603050405020304" pitchFamily="18" charset="0"/>
              </a:rPr>
              <a:t>From the report, we can understand the brands Maruti, Hyundai and BMW are trending in market of used cars</a:t>
            </a:r>
          </a:p>
          <a:p>
            <a:r>
              <a:rPr lang="en-GB" sz="2400" b="0" i="0" dirty="0">
                <a:effectLst/>
                <a:latin typeface="Times New Roman" panose="02020603050405020304" pitchFamily="18" charset="0"/>
                <a:cs typeface="Times New Roman" panose="02020603050405020304" pitchFamily="18" charset="0"/>
              </a:rPr>
              <a:t>Majority of cars sold </a:t>
            </a:r>
            <a:r>
              <a:rPr lang="en-IN" sz="2400" dirty="0">
                <a:latin typeface="Times New Roman" panose="02020603050405020304" pitchFamily="18" charset="0"/>
                <a:cs typeface="Times New Roman" panose="02020603050405020304" pitchFamily="18" charset="0"/>
              </a:rPr>
              <a:t>in the year 2019</a:t>
            </a:r>
            <a:endParaRPr lang="en-US" sz="2400" b="0" i="0" dirty="0">
              <a:effectLst/>
              <a:latin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421124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Brand measures">
            <a:extLst>
              <a:ext uri="{FF2B5EF4-FFF2-40B4-BE49-F238E27FC236}">
                <a16:creationId xmlns:a16="http://schemas.microsoft.com/office/drawing/2014/main" id="{55D1B788-F4FF-4BB7-A2BD-F8660F7DE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835" y="159124"/>
            <a:ext cx="8839200" cy="4914900"/>
          </a:xfrm>
          <a:prstGeom prst="rect">
            <a:avLst/>
          </a:prstGeom>
        </p:spPr>
      </p:pic>
      <p:sp>
        <p:nvSpPr>
          <p:cNvPr id="4" name="Content Placeholder 3">
            <a:extLst>
              <a:ext uri="{FF2B5EF4-FFF2-40B4-BE49-F238E27FC236}">
                <a16:creationId xmlns:a16="http://schemas.microsoft.com/office/drawing/2014/main" id="{B6C87F1A-AA5D-F5BD-9C38-B0AC4DFA1CCB}"/>
              </a:ext>
            </a:extLst>
          </p:cNvPr>
          <p:cNvSpPr>
            <a:spLocks noGrp="1"/>
          </p:cNvSpPr>
          <p:nvPr>
            <p:ph idx="1"/>
          </p:nvPr>
        </p:nvSpPr>
        <p:spPr>
          <a:xfrm>
            <a:off x="838200" y="5074023"/>
            <a:ext cx="10515600" cy="1461248"/>
          </a:xfrm>
        </p:spPr>
        <p:txBody>
          <a:bodyPr>
            <a:noAutofit/>
          </a:bodyPr>
          <a:lstStyle/>
          <a:p>
            <a:pPr marL="0" indent="0">
              <a:buNone/>
            </a:pPr>
            <a:r>
              <a:rPr lang="en-IN" sz="2400" dirty="0">
                <a:latin typeface="Times New Roman" panose="02020603050405020304" pitchFamily="18" charset="0"/>
                <a:cs typeface="Times New Roman" panose="02020603050405020304" pitchFamily="18" charset="0"/>
              </a:rPr>
              <a:t>Among all the brands, Maruti gives the popular mileage and has the maximum power</a:t>
            </a:r>
          </a:p>
          <a:p>
            <a:pPr marL="0" indent="0">
              <a:buNone/>
            </a:pPr>
            <a:r>
              <a:rPr lang="en-IN" sz="2400" dirty="0">
                <a:latin typeface="Times New Roman" panose="02020603050405020304" pitchFamily="18" charset="0"/>
                <a:cs typeface="Times New Roman" panose="02020603050405020304" pitchFamily="18" charset="0"/>
              </a:rPr>
              <a:t>Although the highest </a:t>
            </a:r>
            <a:r>
              <a:rPr lang="en-US" sz="2400" i="0" dirty="0">
                <a:effectLst/>
                <a:latin typeface="Times New Roman" panose="02020603050405020304" pitchFamily="18" charset="0"/>
                <a:cs typeface="Times New Roman" panose="02020603050405020304" pitchFamily="18" charset="0"/>
              </a:rPr>
              <a:t>kilometers has been driven</a:t>
            </a:r>
            <a:r>
              <a:rPr lang="en-IN" sz="2400" dirty="0">
                <a:latin typeface="Times New Roman" panose="02020603050405020304" pitchFamily="18" charset="0"/>
                <a:cs typeface="Times New Roman" panose="02020603050405020304" pitchFamily="18" charset="0"/>
              </a:rPr>
              <a:t> by Maruti it has the best selling price in the market</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Fuel and Brand based SP">
            <a:extLst>
              <a:ext uri="{FF2B5EF4-FFF2-40B4-BE49-F238E27FC236}">
                <a16:creationId xmlns:a16="http://schemas.microsoft.com/office/drawing/2014/main" id="{49276BCE-7D30-46F8-86C8-F70883F9B5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975412"/>
          </a:xfrm>
          <a:prstGeom prst="rect">
            <a:avLst/>
          </a:prstGeom>
        </p:spPr>
      </p:pic>
      <p:sp>
        <p:nvSpPr>
          <p:cNvPr id="4" name="Content Placeholder 3">
            <a:extLst>
              <a:ext uri="{FF2B5EF4-FFF2-40B4-BE49-F238E27FC236}">
                <a16:creationId xmlns:a16="http://schemas.microsoft.com/office/drawing/2014/main" id="{822812C8-45E9-F194-3BF2-5D64CD76A5A9}"/>
              </a:ext>
            </a:extLst>
          </p:cNvPr>
          <p:cNvSpPr>
            <a:spLocks noGrp="1"/>
          </p:cNvSpPr>
          <p:nvPr>
            <p:ph idx="1"/>
          </p:nvPr>
        </p:nvSpPr>
        <p:spPr>
          <a:xfrm>
            <a:off x="838200" y="5190565"/>
            <a:ext cx="10515600" cy="986398"/>
          </a:xfrm>
        </p:spPr>
        <p:txBody>
          <a:bodyPr>
            <a:normAutofit/>
          </a:bodyPr>
          <a:lstStyle/>
          <a:p>
            <a:pPr marL="0" indent="0">
              <a:buNone/>
            </a:pPr>
            <a:r>
              <a:rPr lang="en-US" sz="2400" b="0" i="0" dirty="0">
                <a:effectLst/>
                <a:latin typeface="Times New Roman" panose="02020603050405020304" pitchFamily="18" charset="0"/>
                <a:cs typeface="Times New Roman" panose="02020603050405020304" pitchFamily="18" charset="0"/>
              </a:rPr>
              <a:t>The brand Maruti uses all the fuel types and has </a:t>
            </a:r>
            <a:r>
              <a:rPr lang="en-US" sz="2400" dirty="0">
                <a:latin typeface="Times New Roman" panose="02020603050405020304" pitchFamily="18" charset="0"/>
                <a:cs typeface="Times New Roman" panose="02020603050405020304" pitchFamily="18" charset="0"/>
              </a:rPr>
              <a:t>the highest selling price in all the categories</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pecification of Brands">
            <a:extLst>
              <a:ext uri="{FF2B5EF4-FFF2-40B4-BE49-F238E27FC236}">
                <a16:creationId xmlns:a16="http://schemas.microsoft.com/office/drawing/2014/main" id="{EBB1C70E-A34C-49D2-9927-3F46104D3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50" y="105334"/>
            <a:ext cx="7398797" cy="6214783"/>
          </a:xfrm>
          <a:prstGeom prst="rect">
            <a:avLst/>
          </a:prstGeom>
        </p:spPr>
      </p:pic>
      <p:sp>
        <p:nvSpPr>
          <p:cNvPr id="3" name="Content Placeholder 2">
            <a:extLst>
              <a:ext uri="{FF2B5EF4-FFF2-40B4-BE49-F238E27FC236}">
                <a16:creationId xmlns:a16="http://schemas.microsoft.com/office/drawing/2014/main" id="{0C835E90-852D-A04D-8150-EB08348EFA96}"/>
              </a:ext>
            </a:extLst>
          </p:cNvPr>
          <p:cNvSpPr>
            <a:spLocks noGrp="1"/>
          </p:cNvSpPr>
          <p:nvPr>
            <p:ph idx="1"/>
          </p:nvPr>
        </p:nvSpPr>
        <p:spPr>
          <a:xfrm>
            <a:off x="8113058" y="2823882"/>
            <a:ext cx="3240741" cy="1246094"/>
          </a:xfrm>
        </p:spPr>
        <p:txBody>
          <a:bodyPr>
            <a:normAutofit/>
          </a:bodyPr>
          <a:lstStyle/>
          <a:p>
            <a:pPr marL="0" indent="0">
              <a:buNone/>
            </a:pPr>
            <a:r>
              <a:rPr lang="en-US" sz="2400" b="0" i="0" dirty="0">
                <a:effectLst/>
                <a:latin typeface="Times New Roman" panose="02020603050405020304" pitchFamily="18" charset="0"/>
                <a:cs typeface="Times New Roman" panose="02020603050405020304" pitchFamily="18" charset="0"/>
              </a:rPr>
              <a:t>Most of the cars having 5 seaters and they have high selling rate</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Region wise price">
            <a:extLst>
              <a:ext uri="{FF2B5EF4-FFF2-40B4-BE49-F238E27FC236}">
                <a16:creationId xmlns:a16="http://schemas.microsoft.com/office/drawing/2014/main" id="{85B56E87-59CD-4937-8848-5AAC80F61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217395"/>
            <a:ext cx="10347064" cy="4746991"/>
          </a:xfrm>
          <a:prstGeom prst="rect">
            <a:avLst/>
          </a:prstGeom>
        </p:spPr>
      </p:pic>
      <p:sp>
        <p:nvSpPr>
          <p:cNvPr id="3" name="Content Placeholder 2">
            <a:extLst>
              <a:ext uri="{FF2B5EF4-FFF2-40B4-BE49-F238E27FC236}">
                <a16:creationId xmlns:a16="http://schemas.microsoft.com/office/drawing/2014/main" id="{3E5DA42A-B4D9-731F-13D2-27718C1EACD7}"/>
              </a:ext>
            </a:extLst>
          </p:cNvPr>
          <p:cNvSpPr>
            <a:spLocks noGrp="1"/>
          </p:cNvSpPr>
          <p:nvPr>
            <p:ph idx="1"/>
          </p:nvPr>
        </p:nvSpPr>
        <p:spPr>
          <a:xfrm>
            <a:off x="838200" y="5217459"/>
            <a:ext cx="10515600" cy="959504"/>
          </a:xfrm>
        </p:spPr>
        <p:txBody>
          <a:bodyPr>
            <a:normAutofit/>
          </a:bodyPr>
          <a:lstStyle/>
          <a:p>
            <a:pPr marL="0" indent="0">
              <a:buNone/>
            </a:pPr>
            <a:r>
              <a:rPr lang="en-US" sz="2400" b="0" i="0" dirty="0">
                <a:effectLst/>
                <a:latin typeface="Times New Roman" panose="02020603050405020304" pitchFamily="18" charset="0"/>
                <a:cs typeface="Times New Roman" panose="02020603050405020304" pitchFamily="18" charset="0"/>
              </a:rPr>
              <a:t>California from West region has highest cars selling price and Rhode Island from East region has least with no significant count difference across categories</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km/owner type performance">
            <a:extLst>
              <a:ext uri="{FF2B5EF4-FFF2-40B4-BE49-F238E27FC236}">
                <a16:creationId xmlns:a16="http://schemas.microsoft.com/office/drawing/2014/main" id="{9E1E4191-CE56-4B41-A904-64E1526CA4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432" y="227031"/>
            <a:ext cx="7217933" cy="5417820"/>
          </a:xfrm>
          <a:prstGeom prst="rect">
            <a:avLst/>
          </a:prstGeom>
        </p:spPr>
      </p:pic>
      <p:sp>
        <p:nvSpPr>
          <p:cNvPr id="3" name="Content Placeholder 2">
            <a:extLst>
              <a:ext uri="{FF2B5EF4-FFF2-40B4-BE49-F238E27FC236}">
                <a16:creationId xmlns:a16="http://schemas.microsoft.com/office/drawing/2014/main" id="{2547F260-EA15-B306-7B17-AE7B08BA284D}"/>
              </a:ext>
            </a:extLst>
          </p:cNvPr>
          <p:cNvSpPr>
            <a:spLocks noGrp="1"/>
          </p:cNvSpPr>
          <p:nvPr>
            <p:ph idx="1"/>
          </p:nvPr>
        </p:nvSpPr>
        <p:spPr>
          <a:xfrm>
            <a:off x="7673788" y="1825625"/>
            <a:ext cx="3680012" cy="2692587"/>
          </a:xfrm>
        </p:spPr>
        <p:txBody>
          <a:bodyPr>
            <a:normAutofit/>
          </a:bodyPr>
          <a:lstStyle/>
          <a:p>
            <a:pPr marL="0" indent="0">
              <a:buNone/>
            </a:pPr>
            <a:r>
              <a:rPr lang="en-US" sz="2400" b="0" i="0" dirty="0">
                <a:effectLst/>
                <a:latin typeface="Times New Roman" panose="02020603050405020304" pitchFamily="18" charset="0"/>
                <a:cs typeface="Times New Roman" panose="02020603050405020304" pitchFamily="18" charset="0"/>
              </a:rPr>
              <a:t>First time owners are more about 90% and they have more selling price</a:t>
            </a:r>
          </a:p>
          <a:p>
            <a:pPr marL="0" indent="0">
              <a:buNone/>
            </a:pPr>
            <a:r>
              <a:rPr lang="en-US" sz="2400" dirty="0">
                <a:latin typeface="Times New Roman" panose="02020603050405020304" pitchFamily="18" charset="0"/>
                <a:cs typeface="Times New Roman" panose="02020603050405020304" pitchFamily="18" charset="0"/>
              </a:rPr>
              <a:t>Whereas test drive cars have the least selling price even though they have </a:t>
            </a:r>
            <a:r>
              <a:rPr lang="en-IN" sz="2400" dirty="0">
                <a:latin typeface="Times New Roman" panose="02020603050405020304" pitchFamily="18" charset="0"/>
                <a:cs typeface="Times New Roman" panose="02020603050405020304" pitchFamily="18" charset="0"/>
              </a:rPr>
              <a:t>lowest driven </a:t>
            </a:r>
            <a:r>
              <a:rPr lang="en-US" sz="2400" i="0" dirty="0">
                <a:effectLst/>
                <a:latin typeface="Times New Roman" panose="02020603050405020304" pitchFamily="18" charset="0"/>
                <a:cs typeface="Times New Roman" panose="02020603050405020304" pitchFamily="18" charset="0"/>
              </a:rPr>
              <a:t>kilometers</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Seller/Transmission performane">
            <a:extLst>
              <a:ext uri="{FF2B5EF4-FFF2-40B4-BE49-F238E27FC236}">
                <a16:creationId xmlns:a16="http://schemas.microsoft.com/office/drawing/2014/main" id="{BABA7DA6-7508-4EC0-B73F-A51882710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188" y="343572"/>
            <a:ext cx="5196392" cy="5006280"/>
          </a:xfrm>
          <a:prstGeom prst="rect">
            <a:avLst/>
          </a:prstGeom>
        </p:spPr>
      </p:pic>
      <p:sp>
        <p:nvSpPr>
          <p:cNvPr id="3" name="Content Placeholder 2">
            <a:extLst>
              <a:ext uri="{FF2B5EF4-FFF2-40B4-BE49-F238E27FC236}">
                <a16:creationId xmlns:a16="http://schemas.microsoft.com/office/drawing/2014/main" id="{B4EC5602-6E55-FC35-01F1-7FA8D71ADBEE}"/>
              </a:ext>
            </a:extLst>
          </p:cNvPr>
          <p:cNvSpPr>
            <a:spLocks noGrp="1"/>
          </p:cNvSpPr>
          <p:nvPr>
            <p:ph idx="1"/>
          </p:nvPr>
        </p:nvSpPr>
        <p:spPr>
          <a:xfrm>
            <a:off x="6409764" y="2079813"/>
            <a:ext cx="4917141" cy="1640540"/>
          </a:xfrm>
        </p:spPr>
        <p:txBody>
          <a:bodyPr>
            <a:normAutofit/>
          </a:bodyPr>
          <a:lstStyle/>
          <a:p>
            <a:pPr marL="0" indent="0">
              <a:buNone/>
            </a:pPr>
            <a:r>
              <a:rPr lang="en-US" sz="2400" b="0" i="0" dirty="0">
                <a:effectLst/>
                <a:latin typeface="Times New Roman" panose="02020603050405020304" pitchFamily="18" charset="0"/>
                <a:cs typeface="Times New Roman" panose="02020603050405020304" pitchFamily="18" charset="0"/>
              </a:rPr>
              <a:t>From the bar graph, the manual cars that have been sold individually has the highest selling price</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4084590B-8877-9816-0078-7F978D10ACC2}"/>
              </a:ext>
            </a:extLst>
          </p:cNvPr>
          <p:cNvSpPr>
            <a:spLocks noGrp="1"/>
          </p:cNvSpPr>
          <p:nvPr>
            <p:ph idx="1"/>
          </p:nvPr>
        </p:nvSpPr>
        <p:spPr>
          <a:xfrm>
            <a:off x="9296400" y="1219200"/>
            <a:ext cx="2236694" cy="4159904"/>
          </a:xfrm>
        </p:spPr>
        <p:txBody>
          <a:bodyPr>
            <a:normAutofit lnSpcReduction="10000"/>
          </a:bodyPr>
          <a:lstStyle/>
          <a:p>
            <a:pPr marL="0" indent="0">
              <a:buNone/>
            </a:pPr>
            <a:r>
              <a:rPr lang="en-IN" sz="2400" dirty="0">
                <a:latin typeface="Times New Roman" panose="02020603050405020304" pitchFamily="18" charset="0"/>
                <a:cs typeface="Times New Roman" panose="02020603050405020304" pitchFamily="18" charset="0"/>
              </a:rPr>
              <a:t>From the report, we can understand the brands Maruti, Hyundai and BMW are trending in market of used cars</a:t>
            </a:r>
          </a:p>
          <a:p>
            <a:pPr marL="0" indent="0">
              <a:buNone/>
            </a:pPr>
            <a:r>
              <a:rPr lang="en-IN" sz="2400" dirty="0">
                <a:latin typeface="Times New Roman" panose="02020603050405020304" pitchFamily="18" charset="0"/>
                <a:cs typeface="Times New Roman" panose="02020603050405020304" pitchFamily="18" charset="0"/>
              </a:rPr>
              <a:t>The year 2019 has the highest selling price </a:t>
            </a:r>
            <a:endParaRPr lang="en-GB"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FD71303-8C8F-557F-6AAE-627FDF48F30C}"/>
              </a:ext>
            </a:extLst>
          </p:cNvPr>
          <p:cNvPicPr>
            <a:picLocks noChangeAspect="1"/>
          </p:cNvPicPr>
          <p:nvPr/>
        </p:nvPicPr>
        <p:blipFill rotWithShape="1">
          <a:blip r:embed="rId2">
            <a:extLst>
              <a:ext uri="{28A0092B-C50C-407E-A947-70E740481C1C}">
                <a14:useLocalDpi xmlns:a14="http://schemas.microsoft.com/office/drawing/2010/main" val="0"/>
              </a:ext>
            </a:extLst>
          </a:blip>
          <a:srcRect l="6176" t="17405" r="20882" b="3011"/>
          <a:stretch/>
        </p:blipFill>
        <p:spPr>
          <a:xfrm>
            <a:off x="224117" y="582706"/>
            <a:ext cx="8892989" cy="5154706"/>
          </a:xfrm>
          <a:prstGeom prst="rect">
            <a:avLst/>
          </a:prstGeom>
        </p:spPr>
      </p:pic>
    </p:spTree>
    <p:extLst>
      <p:ext uri="{BB962C8B-B14F-4D97-AF65-F5344CB8AC3E}">
        <p14:creationId xmlns:p14="http://schemas.microsoft.com/office/powerpoint/2010/main" val="3744928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6F1F2-C1DE-809C-1BCC-6F6F8B6FE8A3}"/>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Overall insights</a:t>
            </a:r>
            <a:endParaRPr lang="en-GB"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74CAC8-9048-D9B5-47E3-AA18A7D4E82C}"/>
              </a:ext>
            </a:extLst>
          </p:cNvPr>
          <p:cNvSpPr>
            <a:spLocks noGrp="1"/>
          </p:cNvSpPr>
          <p:nvPr>
            <p:ph idx="1"/>
          </p:nvPr>
        </p:nvSpPr>
        <p:spPr>
          <a:xfrm>
            <a:off x="838200" y="1308847"/>
            <a:ext cx="10515600" cy="4868116"/>
          </a:xfrm>
        </p:spPr>
        <p:txBody>
          <a:bodyPr>
            <a:noAutofit/>
          </a:bodyPr>
          <a:lstStyle/>
          <a:p>
            <a:pPr>
              <a:lnSpc>
                <a:spcPct val="100000"/>
              </a:lnSpc>
            </a:pPr>
            <a:r>
              <a:rPr lang="en-IN" sz="2400" dirty="0">
                <a:latin typeface="Times New Roman" panose="02020603050405020304" pitchFamily="18" charset="0"/>
                <a:cs typeface="Times New Roman" panose="02020603050405020304" pitchFamily="18" charset="0"/>
              </a:rPr>
              <a:t>Among all the brands, Maruti gives the popular mileage and has the maximum power</a:t>
            </a:r>
          </a:p>
          <a:p>
            <a:pPr>
              <a:lnSpc>
                <a:spcPct val="100000"/>
              </a:lnSpc>
            </a:pPr>
            <a:r>
              <a:rPr lang="en-IN" sz="2400" dirty="0">
                <a:latin typeface="Times New Roman" panose="02020603050405020304" pitchFamily="18" charset="0"/>
                <a:cs typeface="Times New Roman" panose="02020603050405020304" pitchFamily="18" charset="0"/>
              </a:rPr>
              <a:t>Although the highest </a:t>
            </a:r>
            <a:r>
              <a:rPr lang="en-US" sz="2400" i="0" dirty="0">
                <a:effectLst/>
                <a:latin typeface="Times New Roman" panose="02020603050405020304" pitchFamily="18" charset="0"/>
                <a:cs typeface="Times New Roman" panose="02020603050405020304" pitchFamily="18" charset="0"/>
              </a:rPr>
              <a:t>kilometers has been driven</a:t>
            </a:r>
            <a:r>
              <a:rPr lang="en-IN" sz="2400" dirty="0">
                <a:latin typeface="Times New Roman" panose="02020603050405020304" pitchFamily="18" charset="0"/>
                <a:cs typeface="Times New Roman" panose="02020603050405020304" pitchFamily="18" charset="0"/>
              </a:rPr>
              <a:t> by Maruti it has the best selling price in the market</a:t>
            </a:r>
          </a:p>
          <a:p>
            <a:pPr>
              <a:lnSpc>
                <a:spcPct val="100000"/>
              </a:lnSpc>
            </a:pPr>
            <a:r>
              <a:rPr lang="en-US" sz="2400" b="0" i="0" dirty="0">
                <a:effectLst/>
                <a:latin typeface="Times New Roman" panose="02020603050405020304" pitchFamily="18" charset="0"/>
                <a:cs typeface="Times New Roman" panose="02020603050405020304" pitchFamily="18" charset="0"/>
              </a:rPr>
              <a:t>The brand Maruti uses all the fuel types and has </a:t>
            </a:r>
            <a:r>
              <a:rPr lang="en-US" sz="2400" dirty="0">
                <a:latin typeface="Times New Roman" panose="02020603050405020304" pitchFamily="18" charset="0"/>
                <a:cs typeface="Times New Roman" panose="02020603050405020304" pitchFamily="18" charset="0"/>
              </a:rPr>
              <a:t>the highest selling price in all the categories</a:t>
            </a:r>
          </a:p>
          <a:p>
            <a:pPr>
              <a:lnSpc>
                <a:spcPct val="100000"/>
              </a:lnSpc>
            </a:pPr>
            <a:r>
              <a:rPr lang="en-US" sz="2400" b="0" i="0" dirty="0">
                <a:effectLst/>
                <a:latin typeface="Times New Roman" panose="02020603050405020304" pitchFamily="18" charset="0"/>
                <a:cs typeface="Times New Roman" panose="02020603050405020304" pitchFamily="18" charset="0"/>
              </a:rPr>
              <a:t>Most of the cars having 5 seaters and they have high selling rate</a:t>
            </a:r>
          </a:p>
          <a:p>
            <a:pPr>
              <a:lnSpc>
                <a:spcPct val="100000"/>
              </a:lnSpc>
            </a:pPr>
            <a:r>
              <a:rPr lang="en-US" sz="2400" b="0" i="0" dirty="0">
                <a:effectLst/>
                <a:latin typeface="Times New Roman" panose="02020603050405020304" pitchFamily="18" charset="0"/>
                <a:cs typeface="Times New Roman" panose="02020603050405020304" pitchFamily="18" charset="0"/>
              </a:rPr>
              <a:t>California from West region has highest cars selling price and Rhode Island from East region has least with no significant count difference across categories. However, South region has the overall highest selling price</a:t>
            </a:r>
          </a:p>
          <a:p>
            <a:pPr>
              <a:lnSpc>
                <a:spcPct val="100000"/>
              </a:lnSpc>
            </a:pPr>
            <a:endParaRPr lang="en-US" sz="2400" b="0" i="0" dirty="0">
              <a:effectLst/>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marL="0" indent="0">
              <a:lnSpc>
                <a:spcPct val="100000"/>
              </a:lnSpc>
              <a:buNone/>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4792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352</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Visualization on Used Cars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Overall insights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 on Used_Cars</dc:title>
  <dc:creator/>
  <cp:lastModifiedBy>Renuka Ezhumalai</cp:lastModifiedBy>
  <cp:revision>22</cp:revision>
  <dcterms:created xsi:type="dcterms:W3CDTF">2022-11-24T14:22:24Z</dcterms:created>
  <dcterms:modified xsi:type="dcterms:W3CDTF">2022-12-04T08:11:32Z</dcterms:modified>
</cp:coreProperties>
</file>