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9" r:id="rId4"/>
    <p:sldId id="266" r:id="rId5"/>
    <p:sldId id="263" r:id="rId6"/>
    <p:sldId id="265" r:id="rId7"/>
    <p:sldId id="267" r:id="rId8"/>
    <p:sldId id="268" r:id="rId9"/>
    <p:sldId id="258" r:id="rId10"/>
    <p:sldId id="260" r:id="rId11"/>
    <p:sldId id="261" r:id="rId12"/>
    <p:sldId id="262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4/4/2022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1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37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64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‹N°›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3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69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19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02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42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2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10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6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26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F21CC12-8514-47CA-97E6-A93638E0A0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64"/>
          <a:stretch/>
        </p:blipFill>
        <p:spPr>
          <a:xfrm>
            <a:off x="7087167" y="10"/>
            <a:ext cx="5104833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85389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85389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9EB15E-4086-4508-8237-44BC6DC5B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1" y="1247140"/>
            <a:ext cx="5657899" cy="3450844"/>
          </a:xfrm>
        </p:spPr>
        <p:txBody>
          <a:bodyPr>
            <a:normAutofit/>
          </a:bodyPr>
          <a:lstStyle/>
          <a:p>
            <a:r>
              <a:rPr lang="fr-FR"/>
              <a:t>Etude de santé publique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B89D858-DE83-4D1F-805B-BD34B45F32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933" y="3720846"/>
            <a:ext cx="5657899" cy="1268984"/>
          </a:xfrm>
        </p:spPr>
        <p:txBody>
          <a:bodyPr>
            <a:normAutofit/>
          </a:bodyPr>
          <a:lstStyle/>
          <a:p>
            <a:r>
              <a:rPr lang="fr-FR" dirty="0"/>
              <a:t>La sous-nutrition dans le monde</a:t>
            </a:r>
          </a:p>
          <a:p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37E527B-3AB2-42A5-8133-C3D435D81BE0}"/>
              </a:ext>
            </a:extLst>
          </p:cNvPr>
          <p:cNvSpPr txBox="1"/>
          <p:nvPr/>
        </p:nvSpPr>
        <p:spPr>
          <a:xfrm>
            <a:off x="713259" y="6228522"/>
            <a:ext cx="2639086" cy="504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fr-F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Ines Ebilitigué</a:t>
            </a:r>
            <a:endParaRPr lang="fr-F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43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ECA252-62D1-4671-BFCC-6CFFF6B10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5" y="770890"/>
            <a:ext cx="4425696" cy="823912"/>
          </a:xfrm>
        </p:spPr>
        <p:txBody>
          <a:bodyPr>
            <a:normAutofit fontScale="70000" lnSpcReduction="20000"/>
          </a:bodyPr>
          <a:lstStyle/>
          <a:p>
            <a:r>
              <a:rPr lang="fr-FR" sz="2400" b="1" dirty="0">
                <a:latin typeface="Times New Roman" pitchFamily="18" charset="0"/>
                <a:cs typeface="Times New Roman" pitchFamily="18" charset="0"/>
              </a:rPr>
              <a:t>Les 10 pays ayant le plus haut ratio disponibilité alimentaire protéines (kcal) par habitant  </a:t>
            </a:r>
            <a:endParaRPr lang="fr-FR" dirty="0"/>
          </a:p>
        </p:txBody>
      </p:sp>
      <p:sp>
        <p:nvSpPr>
          <p:cNvPr id="12" name="Espace réservé du contenu 11">
            <a:extLst>
              <a:ext uri="{FF2B5EF4-FFF2-40B4-BE49-F238E27FC236}">
                <a16:creationId xmlns:a16="http://schemas.microsoft.com/office/drawing/2014/main" id="{F126A240-DFA8-44D3-BF41-0FC014227D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D7857FB8-F376-41C8-9AD2-E1B0DA2B9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055" y="2988998"/>
            <a:ext cx="4425697" cy="3385298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9E0D2143-3FE1-479D-ADA0-0CE3270E519A}"/>
              </a:ext>
            </a:extLst>
          </p:cNvPr>
          <p:cNvSpPr txBox="1"/>
          <p:nvPr/>
        </p:nvSpPr>
        <p:spPr>
          <a:xfrm>
            <a:off x="1258958" y="2101648"/>
            <a:ext cx="1072100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 err="1"/>
              <a:t>query_str</a:t>
            </a:r>
            <a:r>
              <a:rPr lang="fr-FR" sz="1400" dirty="0"/>
              <a:t> </a:t>
            </a:r>
            <a:r>
              <a:rPr lang="fr-FR" sz="1400" dirty="0">
                <a:solidFill>
                  <a:srgbClr val="C00000"/>
                </a:solidFill>
              </a:rPr>
              <a:t>= 'SELECT DISTINCT </a:t>
            </a:r>
            <a:r>
              <a:rPr lang="fr-FR" sz="1400" dirty="0" err="1">
                <a:solidFill>
                  <a:srgbClr val="C00000"/>
                </a:solidFill>
              </a:rPr>
              <a:t>zone,sum</a:t>
            </a:r>
            <a:r>
              <a:rPr lang="fr-FR" sz="1400" dirty="0">
                <a:solidFill>
                  <a:srgbClr val="C00000"/>
                </a:solidFill>
              </a:rPr>
              <a:t>("Disponibilité de protéines en quantité (g/personne/jour)")as </a:t>
            </a:r>
            <a:r>
              <a:rPr lang="fr-FR" sz="1400" dirty="0" err="1">
                <a:solidFill>
                  <a:srgbClr val="C00000"/>
                </a:solidFill>
              </a:rPr>
              <a:t>dispo_p_Kg_h</a:t>
            </a:r>
            <a:r>
              <a:rPr lang="fr-FR" sz="1400" dirty="0">
                <a:solidFill>
                  <a:srgbClr val="C00000"/>
                </a:solidFill>
              </a:rPr>
              <a:t> FROM </a:t>
            </a:r>
            <a:r>
              <a:rPr lang="fr-FR" sz="1400" dirty="0" err="1">
                <a:solidFill>
                  <a:srgbClr val="C00000"/>
                </a:solidFill>
              </a:rPr>
              <a:t>dispo_alim</a:t>
            </a:r>
            <a:r>
              <a:rPr lang="fr-FR" sz="1400" dirty="0">
                <a:solidFill>
                  <a:srgbClr val="C00000"/>
                </a:solidFill>
              </a:rPr>
              <a:t> GROUP BY zone ORDER BY SUM("Disponibilité de protéines en quantité (g/personne/jour)") DESC LIMIT 10’</a:t>
            </a:r>
          </a:p>
          <a:p>
            <a:r>
              <a:rPr lang="fr-FR" sz="1400" dirty="0" err="1">
                <a:solidFill>
                  <a:srgbClr val="00B050"/>
                </a:solidFill>
              </a:rPr>
              <a:t>print</a:t>
            </a:r>
            <a:r>
              <a:rPr lang="fr-FR" sz="1400" dirty="0">
                <a:solidFill>
                  <a:srgbClr val="C00000"/>
                </a:solidFill>
              </a:rPr>
              <a:t>(</a:t>
            </a:r>
            <a:r>
              <a:rPr lang="fr-FR" sz="1400" dirty="0" err="1">
                <a:solidFill>
                  <a:srgbClr val="C00000"/>
                </a:solidFill>
              </a:rPr>
              <a:t>query_str</a:t>
            </a:r>
            <a:r>
              <a:rPr lang="fr-FR" sz="1400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71898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49367B-B3F0-416A-8918-0EDA0A810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3"/>
            <a:ext cx="7450273" cy="578454"/>
          </a:xfrm>
        </p:spPr>
        <p:txBody>
          <a:bodyPr>
            <a:normAutofit/>
          </a:bodyPr>
          <a:lstStyle/>
          <a:p>
            <a:r>
              <a:rPr lang="fr-FR" sz="2000" dirty="0"/>
              <a:t>Quantité totale de produits perdus par pays en kg en 2013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BECDD87-B976-4D67-976D-CBA14DE15D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7710" y="2366609"/>
            <a:ext cx="3143250" cy="3457575"/>
          </a:xfr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AFFBD28-90B0-4D80-BB1F-1FDAD0F45FB8}"/>
              </a:ext>
            </a:extLst>
          </p:cNvPr>
          <p:cNvSpPr txBox="1"/>
          <p:nvPr/>
        </p:nvSpPr>
        <p:spPr>
          <a:xfrm>
            <a:off x="1682959" y="1608369"/>
            <a:ext cx="101777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 err="1">
                <a:solidFill>
                  <a:schemeClr val="tx1">
                    <a:lumMod val="95000"/>
                  </a:schemeClr>
                </a:solidFill>
              </a:rPr>
              <a:t>query_str</a:t>
            </a:r>
            <a:r>
              <a:rPr lang="fr-FR" sz="1400" dirty="0">
                <a:solidFill>
                  <a:schemeClr val="tx1">
                    <a:lumMod val="95000"/>
                  </a:schemeClr>
                </a:solidFill>
              </a:rPr>
              <a:t> = </a:t>
            </a:r>
            <a:r>
              <a:rPr lang="fr-FR" sz="1400" dirty="0">
                <a:solidFill>
                  <a:srgbClr val="FF0000"/>
                </a:solidFill>
              </a:rPr>
              <a:t>'SELECT </a:t>
            </a:r>
            <a:r>
              <a:rPr lang="fr-FR" sz="1400" dirty="0" err="1">
                <a:solidFill>
                  <a:srgbClr val="FF0000"/>
                </a:solidFill>
              </a:rPr>
              <a:t>Zone,Annee</a:t>
            </a:r>
            <a:r>
              <a:rPr lang="fr-FR" sz="1400" dirty="0">
                <a:solidFill>
                  <a:srgbClr val="FF0000"/>
                </a:solidFill>
              </a:rPr>
              <a:t>, </a:t>
            </a:r>
            <a:r>
              <a:rPr lang="fr-FR" sz="1400" dirty="0" err="1">
                <a:solidFill>
                  <a:srgbClr val="FF0000"/>
                </a:solidFill>
              </a:rPr>
              <a:t>sum</a:t>
            </a:r>
            <a:r>
              <a:rPr lang="fr-FR" sz="1400" dirty="0">
                <a:solidFill>
                  <a:srgbClr val="FF0000"/>
                </a:solidFill>
              </a:rPr>
              <a:t>(Pertes)as Pertes FROM </a:t>
            </a:r>
            <a:r>
              <a:rPr lang="fr-FR" sz="1400" dirty="0" err="1">
                <a:solidFill>
                  <a:srgbClr val="FF0000"/>
                </a:solidFill>
              </a:rPr>
              <a:t>equilibre_prod</a:t>
            </a:r>
            <a:r>
              <a:rPr lang="fr-FR" sz="1400" dirty="0">
                <a:solidFill>
                  <a:srgbClr val="FF0000"/>
                </a:solidFill>
              </a:rPr>
              <a:t> WHERE Pertes &gt; 0 GROUP BY Zone’</a:t>
            </a:r>
          </a:p>
          <a:p>
            <a:r>
              <a:rPr lang="fr-FR" sz="1400" dirty="0" err="1">
                <a:solidFill>
                  <a:srgbClr val="00B050"/>
                </a:solidFill>
              </a:rPr>
              <a:t>print</a:t>
            </a:r>
            <a:r>
              <a:rPr lang="fr-FR" sz="1400" dirty="0">
                <a:solidFill>
                  <a:srgbClr val="FF0000"/>
                </a:solidFill>
              </a:rPr>
              <a:t>(</a:t>
            </a:r>
            <a:r>
              <a:rPr lang="fr-FR" sz="1400" dirty="0" err="1">
                <a:solidFill>
                  <a:srgbClr val="FF0000"/>
                </a:solidFill>
              </a:rPr>
              <a:t>query_str</a:t>
            </a:r>
            <a:r>
              <a:rPr lang="fr-FR" sz="14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91683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7C5969-91BF-4E09-9CF7-0512D2763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015629"/>
          </a:xfrm>
        </p:spPr>
        <p:txBody>
          <a:bodyPr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BB87249-76E3-462A-A86A-1653FA099917}"/>
              </a:ext>
            </a:extLst>
          </p:cNvPr>
          <p:cNvSpPr txBox="1"/>
          <p:nvPr/>
        </p:nvSpPr>
        <p:spPr>
          <a:xfrm>
            <a:off x="1961323" y="1789043"/>
            <a:ext cx="7182678" cy="37362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fr-F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 sous nutrition n’est pas un phénomène inéluctable, les études et nos chiffres révèlent plusieurs causes parmi lesquelles les décisions politiques ont une part importante à jouer. Associé au domaine politique, on note aussi une part importante de perte alimentaire, principalement dans les pays industrialisés. Dans ces derniers, la somme des pertes d’aliment peut couvrir  0.79% de la population mondiale en 2050 (celle-ci étant estimée à </a:t>
            </a:r>
            <a:r>
              <a:rPr lang="fr-FR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9,7 milliards de personnes)</a:t>
            </a:r>
            <a:endParaRPr lang="fr-F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903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F1CAA3-9A77-4257-A70A-394B52BD6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chiffres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20B636-EC04-4F86-A851-25444E9D4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fr-FR" sz="1800" dirty="0">
              <a:latin typeface="Calibri"/>
            </a:endParaRPr>
          </a:p>
          <a:p>
            <a:pPr marL="0" indent="0">
              <a:lnSpc>
                <a:spcPct val="100000"/>
              </a:lnSpc>
              <a:spcBef>
                <a:spcPct val="20000"/>
              </a:spcBef>
              <a:buClrTx/>
              <a:buNone/>
              <a:defRPr/>
            </a:pPr>
            <a:r>
              <a:rPr lang="fr-FR" sz="2400" b="1" dirty="0">
                <a:latin typeface="Calibri"/>
              </a:rPr>
              <a:t>Selon la  FAO 815 millions de personnes souffrent de malnutrition dans le monde 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ClrTx/>
              <a:buNone/>
              <a:defRPr/>
            </a:pPr>
            <a:endParaRPr lang="fr-FR" sz="2400" b="1" dirty="0">
              <a:latin typeface="Calibri"/>
            </a:endParaRPr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buClrTx/>
              <a:buNone/>
              <a:defRPr/>
            </a:pPr>
            <a:r>
              <a:rPr lang="fr-FR" sz="2400" b="1" dirty="0">
                <a:latin typeface="Calibri"/>
              </a:rPr>
              <a:t>En 2015 Chaque jour, 25 000 personnes meurent de faim, 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  <a:buClrTx/>
              <a:buNone/>
              <a:defRPr/>
            </a:pPr>
            <a:r>
              <a:rPr lang="fr-FR" sz="2400" dirty="0">
                <a:latin typeface="Calibri"/>
              </a:rPr>
              <a:t>soit </a:t>
            </a:r>
            <a:r>
              <a:rPr lang="fr-FR" sz="2400" b="1" dirty="0">
                <a:latin typeface="Calibri"/>
              </a:rPr>
              <a:t>9,1 millions de décès par an</a:t>
            </a:r>
            <a:r>
              <a:rPr lang="fr-FR" sz="2400" dirty="0">
                <a:latin typeface="Calibri"/>
              </a:rPr>
              <a:t> dus à la faim à la faim.</a:t>
            </a:r>
          </a:p>
          <a:p>
            <a:pPr marL="0" indent="0">
              <a:buNone/>
            </a:pPr>
            <a:endParaRPr lang="fr-FR" sz="2400" b="1" dirty="0">
              <a:latin typeface="Calibri"/>
            </a:endParaRPr>
          </a:p>
          <a:p>
            <a:pPr marL="0" indent="0">
              <a:buNone/>
            </a:pPr>
            <a:r>
              <a:rPr lang="fr-FR" sz="2400" b="1" dirty="0">
                <a:latin typeface="Calibri"/>
              </a:rPr>
              <a:t>En 2013, un peu plus de 10% de la population mondiale est considérée comme étant en sous-nutrition</a:t>
            </a:r>
          </a:p>
          <a:p>
            <a:endParaRPr lang="fr-FR" sz="2400" b="1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1770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47A5BE-AEC1-4BB2-9CAC-44FD616E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plusieurs facteurs conjugués: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4808C2-17E8-4CF7-9695-A7B994DED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465924"/>
            <a:ext cx="9486690" cy="4936714"/>
          </a:xfrm>
        </p:spPr>
        <p:txBody>
          <a:bodyPr>
            <a:normAutofit/>
          </a:bodyPr>
          <a:lstStyle/>
          <a:p>
            <a:r>
              <a:rPr lang="fr-FR" sz="2400" b="1" dirty="0">
                <a:latin typeface="Times New Roman" pitchFamily="18" charset="0"/>
                <a:cs typeface="Times New Roman" pitchFamily="18" charset="0"/>
              </a:rPr>
              <a:t>Des dynamiques économiques qui produisent un recul de l’économie mondiale</a:t>
            </a:r>
          </a:p>
          <a:p>
            <a:r>
              <a:rPr lang="fr-FR" sz="2400" b="1" dirty="0">
                <a:latin typeface="Times New Roman" pitchFamily="18" charset="0"/>
                <a:cs typeface="Times New Roman" pitchFamily="18" charset="0"/>
              </a:rPr>
              <a:t>La persistance des inégalités économiques</a:t>
            </a:r>
          </a:p>
          <a:p>
            <a:r>
              <a:rPr lang="fr-FR" sz="2400" b="1" dirty="0">
                <a:latin typeface="Times New Roman" pitchFamily="18" charset="0"/>
                <a:cs typeface="Times New Roman" pitchFamily="18" charset="0"/>
              </a:rPr>
              <a:t>Les conflits mondiaux</a:t>
            </a:r>
          </a:p>
          <a:p>
            <a:r>
              <a:rPr lang="fr-FR" sz="2400" b="1" dirty="0">
                <a:latin typeface="Times New Roman" pitchFamily="18" charset="0"/>
                <a:cs typeface="Times New Roman" pitchFamily="18" charset="0"/>
              </a:rPr>
              <a:t>Le dérèglement climatique</a:t>
            </a:r>
          </a:p>
          <a:p>
            <a:r>
              <a:rPr lang="fr-FR" sz="2400" b="1" dirty="0">
                <a:latin typeface="Times New Roman" pitchFamily="18" charset="0"/>
                <a:cs typeface="Times New Roman" pitchFamily="18" charset="0"/>
              </a:rPr>
              <a:t>Le manque de production</a:t>
            </a:r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72A4C7B-9540-4C64-BFFE-D64CB96630F1}"/>
              </a:ext>
            </a:extLst>
          </p:cNvPr>
          <p:cNvSpPr txBox="1"/>
          <p:nvPr/>
        </p:nvSpPr>
        <p:spPr>
          <a:xfrm>
            <a:off x="2080591" y="455362"/>
            <a:ext cx="67056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b="1" dirty="0">
                <a:latin typeface="Times New Roman" pitchFamily="18" charset="0"/>
                <a:cs typeface="Times New Roman" pitchFamily="18" charset="0"/>
              </a:rPr>
              <a:t>A l’origine de la sous-nutrition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3081108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7D1FB2BF-5FAA-4AC8-BDF9-A000364FFE51}"/>
              </a:ext>
            </a:extLst>
          </p:cNvPr>
          <p:cNvSpPr txBox="1"/>
          <p:nvPr/>
        </p:nvSpPr>
        <p:spPr>
          <a:xfrm>
            <a:off x="3564835" y="2332384"/>
            <a:ext cx="5830957" cy="752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fr-FR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Petit aperçu du code en python</a:t>
            </a:r>
            <a:endParaRPr lang="fr-F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979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586C41-84F0-4D7B-8D31-AE53F7B60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770891"/>
            <a:ext cx="4852847" cy="872379"/>
          </a:xfrm>
        </p:spPr>
        <p:txBody>
          <a:bodyPr>
            <a:normAutofit fontScale="90000"/>
          </a:bodyPr>
          <a:lstStyle/>
          <a:p>
            <a:r>
              <a:rPr lang="fr-FR" sz="2200" b="1" dirty="0"/>
              <a:t>Import des bibliothèques nécessaires</a:t>
            </a:r>
            <a:br>
              <a:rPr lang="fr-FR" sz="2200" b="1" dirty="0"/>
            </a:br>
            <a:r>
              <a:rPr lang="fr-FR" sz="2200" b="1" dirty="0"/>
              <a:t>pour un code en python</a:t>
            </a:r>
            <a:br>
              <a:rPr lang="fr-FR" b="1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049559-3056-4C0A-856F-675AED83CD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14133" y="2451652"/>
            <a:ext cx="4425437" cy="2305967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00B050"/>
                </a:solidFill>
              </a:rPr>
              <a:t>import </a:t>
            </a:r>
            <a:r>
              <a:rPr lang="en-US" sz="1800" dirty="0" err="1"/>
              <a:t>numpy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B050"/>
                </a:solidFill>
              </a:rPr>
              <a:t>as</a:t>
            </a:r>
            <a:r>
              <a:rPr lang="en-US" sz="1800" dirty="0"/>
              <a:t> np</a:t>
            </a:r>
          </a:p>
          <a:p>
            <a:r>
              <a:rPr lang="en-US" sz="1800" dirty="0">
                <a:solidFill>
                  <a:srgbClr val="00B050"/>
                </a:solidFill>
              </a:rPr>
              <a:t>import</a:t>
            </a:r>
            <a:r>
              <a:rPr lang="en-US" sz="1800" dirty="0"/>
              <a:t> pandas </a:t>
            </a:r>
            <a:r>
              <a:rPr lang="en-US" sz="1800" dirty="0">
                <a:solidFill>
                  <a:srgbClr val="00B050"/>
                </a:solidFill>
              </a:rPr>
              <a:t>as</a:t>
            </a:r>
            <a:r>
              <a:rPr lang="en-US" sz="1800" dirty="0"/>
              <a:t> pd</a:t>
            </a:r>
          </a:p>
          <a:p>
            <a:r>
              <a:rPr lang="en-US" sz="1800" dirty="0">
                <a:solidFill>
                  <a:srgbClr val="00B050"/>
                </a:solidFill>
              </a:rPr>
              <a:t>import</a:t>
            </a:r>
            <a:r>
              <a:rPr lang="en-US" sz="1800" dirty="0"/>
              <a:t> sqlite3 </a:t>
            </a:r>
            <a:r>
              <a:rPr lang="en-US" sz="1800" dirty="0">
                <a:solidFill>
                  <a:srgbClr val="00B050"/>
                </a:solidFill>
              </a:rPr>
              <a:t>as</a:t>
            </a:r>
            <a:r>
              <a:rPr lang="en-US" sz="1800" dirty="0"/>
              <a:t> </a:t>
            </a:r>
            <a:r>
              <a:rPr lang="en-US" sz="1800" dirty="0" err="1"/>
              <a:t>sql</a:t>
            </a:r>
            <a:endParaRPr lang="en-US" sz="1800" dirty="0"/>
          </a:p>
          <a:p>
            <a:r>
              <a:rPr lang="en-US" sz="1800" dirty="0" err="1"/>
              <a:t>pd.set_option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C00000"/>
                </a:solidFill>
              </a:rPr>
              <a:t>'</a:t>
            </a:r>
            <a:r>
              <a:rPr lang="en-US" sz="1800" dirty="0" err="1">
                <a:solidFill>
                  <a:srgbClr val="C00000"/>
                </a:solidFill>
              </a:rPr>
              <a:t>use_inf_as_na</a:t>
            </a:r>
            <a:r>
              <a:rPr lang="en-US" sz="1800" dirty="0">
                <a:solidFill>
                  <a:srgbClr val="C00000"/>
                </a:solidFill>
              </a:rPr>
              <a:t>'</a:t>
            </a:r>
            <a:r>
              <a:rPr lang="en-US" sz="1800" dirty="0"/>
              <a:t>,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>
                <a:solidFill>
                  <a:srgbClr val="00B050"/>
                </a:solidFill>
              </a:rPr>
              <a:t>True</a:t>
            </a:r>
            <a:r>
              <a:rPr lang="en-US" sz="1800" dirty="0"/>
              <a:t>)</a:t>
            </a:r>
            <a:endParaRPr lang="fr-FR" sz="18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FE39A3B-D364-461B-A1AA-DC0BAFA837E6}"/>
              </a:ext>
            </a:extLst>
          </p:cNvPr>
          <p:cNvSpPr txBox="1"/>
          <p:nvPr/>
        </p:nvSpPr>
        <p:spPr>
          <a:xfrm>
            <a:off x="2120348" y="5380672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Création d’un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dataframe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contenant les informations de population de chaque pays. Calculez le nombre total d’humains sur la planète. Critiquez votre résultat. En cas d’anomalie, analysez et effectuer les corrections nécessaires.</a:t>
            </a:r>
          </a:p>
        </p:txBody>
      </p:sp>
    </p:spTree>
    <p:extLst>
      <p:ext uri="{BB962C8B-B14F-4D97-AF65-F5344CB8AC3E}">
        <p14:creationId xmlns:p14="http://schemas.microsoft.com/office/powerpoint/2010/main" val="1449437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7C4D1F12-C0B0-4F25-8467-91DC1B6733C3}"/>
              </a:ext>
            </a:extLst>
          </p:cNvPr>
          <p:cNvSpPr txBox="1"/>
          <p:nvPr/>
        </p:nvSpPr>
        <p:spPr>
          <a:xfrm>
            <a:off x="1444487" y="304800"/>
            <a:ext cx="10442713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chemeClr val="accent1"/>
                </a:solidFill>
              </a:rPr>
              <a:t># Import d’une part des données des bilans alimentaires</a:t>
            </a:r>
          </a:p>
          <a:p>
            <a:r>
              <a:rPr lang="fr-FR" sz="1600" dirty="0"/>
              <a:t>animaux </a:t>
            </a:r>
            <a:r>
              <a:rPr lang="fr-FR" sz="1600" dirty="0">
                <a:solidFill>
                  <a:schemeClr val="accent3"/>
                </a:solidFill>
              </a:rPr>
              <a:t>=</a:t>
            </a:r>
            <a:r>
              <a:rPr lang="fr-FR" sz="1600" dirty="0"/>
              <a:t> </a:t>
            </a:r>
            <a:r>
              <a:rPr lang="fr-FR" sz="1600" dirty="0" err="1"/>
              <a:t>pd.read_csv</a:t>
            </a:r>
            <a:r>
              <a:rPr lang="fr-FR" sz="1600" dirty="0"/>
              <a:t>(</a:t>
            </a:r>
            <a:r>
              <a:rPr lang="fr-FR" sz="1600" dirty="0">
                <a:solidFill>
                  <a:srgbClr val="C00000"/>
                </a:solidFill>
              </a:rPr>
              <a:t>'fr_animaux.csv'</a:t>
            </a:r>
            <a:r>
              <a:rPr lang="fr-FR" sz="1600" dirty="0"/>
              <a:t>)</a:t>
            </a:r>
          </a:p>
          <a:p>
            <a:r>
              <a:rPr lang="fr-FR" sz="1600" dirty="0" err="1"/>
              <a:t>vegetaux</a:t>
            </a:r>
            <a:r>
              <a:rPr lang="fr-FR" sz="1600" dirty="0"/>
              <a:t> </a:t>
            </a:r>
            <a:r>
              <a:rPr lang="fr-FR" sz="1600" dirty="0">
                <a:solidFill>
                  <a:schemeClr val="accent3"/>
                </a:solidFill>
              </a:rPr>
              <a:t>=</a:t>
            </a:r>
            <a:r>
              <a:rPr lang="fr-FR" sz="1600" dirty="0"/>
              <a:t> </a:t>
            </a:r>
            <a:r>
              <a:rPr lang="fr-FR" sz="1600" dirty="0" err="1"/>
              <a:t>pd.read_csv</a:t>
            </a:r>
            <a:r>
              <a:rPr lang="fr-FR" sz="1600" dirty="0"/>
              <a:t>(</a:t>
            </a:r>
            <a:r>
              <a:rPr lang="fr-FR" sz="1600" dirty="0">
                <a:solidFill>
                  <a:srgbClr val="C00000"/>
                </a:solidFill>
              </a:rPr>
              <a:t>'fr_vegetaux.csv'</a:t>
            </a:r>
            <a:r>
              <a:rPr lang="fr-FR" sz="1600" dirty="0"/>
              <a:t>)</a:t>
            </a:r>
          </a:p>
          <a:p>
            <a:endParaRPr lang="fr-FR" sz="1600" dirty="0"/>
          </a:p>
          <a:p>
            <a:endParaRPr lang="fr-FR" sz="1600" dirty="0"/>
          </a:p>
          <a:p>
            <a:r>
              <a:rPr lang="fr-FR" sz="1600" dirty="0">
                <a:solidFill>
                  <a:schemeClr val="accent1"/>
                </a:solidFill>
              </a:rPr>
              <a:t># Ajout de la variable origine</a:t>
            </a:r>
          </a:p>
          <a:p>
            <a:r>
              <a:rPr lang="fr-FR" sz="1600" dirty="0"/>
              <a:t>animaux[</a:t>
            </a:r>
            <a:r>
              <a:rPr lang="fr-FR" sz="1600" dirty="0">
                <a:solidFill>
                  <a:srgbClr val="C00000"/>
                </a:solidFill>
              </a:rPr>
              <a:t>'origin'</a:t>
            </a:r>
            <a:r>
              <a:rPr lang="fr-FR" sz="1600" dirty="0"/>
              <a:t>] </a:t>
            </a:r>
            <a:r>
              <a:rPr lang="fr-FR" sz="1600" dirty="0">
                <a:solidFill>
                  <a:schemeClr val="accent3"/>
                </a:solidFill>
              </a:rPr>
              <a:t>=</a:t>
            </a:r>
            <a:r>
              <a:rPr lang="fr-FR" sz="1600" dirty="0"/>
              <a:t> </a:t>
            </a:r>
            <a:r>
              <a:rPr lang="fr-FR" sz="1600" dirty="0">
                <a:solidFill>
                  <a:srgbClr val="C00000"/>
                </a:solidFill>
              </a:rPr>
              <a:t>'animal'</a:t>
            </a:r>
          </a:p>
          <a:p>
            <a:r>
              <a:rPr lang="fr-FR" sz="1600" dirty="0" err="1"/>
              <a:t>vegetaux</a:t>
            </a:r>
            <a:r>
              <a:rPr lang="fr-FR" sz="1600" dirty="0"/>
              <a:t>[</a:t>
            </a:r>
            <a:r>
              <a:rPr lang="fr-FR" sz="1600" dirty="0">
                <a:solidFill>
                  <a:srgbClr val="C00000"/>
                </a:solidFill>
              </a:rPr>
              <a:t>'origin'</a:t>
            </a:r>
            <a:r>
              <a:rPr lang="fr-FR" sz="1600" dirty="0"/>
              <a:t>] </a:t>
            </a:r>
            <a:r>
              <a:rPr lang="fr-FR" sz="1600" dirty="0">
                <a:solidFill>
                  <a:schemeClr val="accent3"/>
                </a:solidFill>
              </a:rPr>
              <a:t>=</a:t>
            </a:r>
            <a:r>
              <a:rPr lang="fr-FR" sz="1600" dirty="0"/>
              <a:t> </a:t>
            </a:r>
            <a:r>
              <a:rPr lang="fr-FR" sz="1600" dirty="0">
                <a:solidFill>
                  <a:srgbClr val="C00000"/>
                </a:solidFill>
              </a:rPr>
              <a:t>'</a:t>
            </a:r>
            <a:r>
              <a:rPr lang="fr-FR" sz="1600" dirty="0" err="1">
                <a:solidFill>
                  <a:srgbClr val="C00000"/>
                </a:solidFill>
              </a:rPr>
              <a:t>vegetal</a:t>
            </a:r>
            <a:r>
              <a:rPr lang="fr-FR" sz="1600" dirty="0">
                <a:solidFill>
                  <a:srgbClr val="C00000"/>
                </a:solidFill>
              </a:rPr>
              <a:t>'</a:t>
            </a:r>
          </a:p>
          <a:p>
            <a:endParaRPr lang="fr-FR" sz="1600" dirty="0"/>
          </a:p>
          <a:p>
            <a:r>
              <a:rPr lang="fr-FR" sz="1600" dirty="0">
                <a:solidFill>
                  <a:schemeClr val="accent1"/>
                </a:solidFill>
              </a:rPr>
              <a:t># On regroupe animaux et </a:t>
            </a:r>
            <a:r>
              <a:rPr lang="fr-FR" sz="1600" dirty="0" err="1">
                <a:solidFill>
                  <a:schemeClr val="accent1"/>
                </a:solidFill>
              </a:rPr>
              <a:t>vegetaux</a:t>
            </a:r>
            <a:r>
              <a:rPr lang="fr-FR" sz="1600" dirty="0">
                <a:solidFill>
                  <a:schemeClr val="accent1"/>
                </a:solidFill>
              </a:rPr>
              <a:t> en un unique </a:t>
            </a:r>
            <a:r>
              <a:rPr lang="fr-FR" sz="1600" dirty="0" err="1">
                <a:solidFill>
                  <a:schemeClr val="accent1"/>
                </a:solidFill>
              </a:rPr>
              <a:t>dataframe</a:t>
            </a:r>
            <a:r>
              <a:rPr lang="fr-FR" sz="1600" dirty="0">
                <a:solidFill>
                  <a:schemeClr val="accent1"/>
                </a:solidFill>
              </a:rPr>
              <a:t>, via une union</a:t>
            </a:r>
          </a:p>
          <a:p>
            <a:r>
              <a:rPr lang="fr-FR" sz="1600" dirty="0"/>
              <a:t>data </a:t>
            </a:r>
            <a:r>
              <a:rPr lang="fr-FR" sz="1600" dirty="0">
                <a:solidFill>
                  <a:schemeClr val="accent3"/>
                </a:solidFill>
              </a:rPr>
              <a:t>=</a:t>
            </a:r>
            <a:r>
              <a:rPr lang="fr-FR" sz="1600" dirty="0"/>
              <a:t> </a:t>
            </a:r>
            <a:r>
              <a:rPr lang="fr-FR" sz="1600" dirty="0" err="1"/>
              <a:t>pd.concat</a:t>
            </a:r>
            <a:r>
              <a:rPr lang="fr-FR" sz="1600" dirty="0"/>
              <a:t>([animaux, </a:t>
            </a:r>
            <a:r>
              <a:rPr lang="fr-FR" sz="1600" dirty="0" err="1"/>
              <a:t>vegetaux</a:t>
            </a:r>
            <a:r>
              <a:rPr lang="fr-FR" sz="1600" dirty="0"/>
              <a:t>])</a:t>
            </a:r>
          </a:p>
          <a:p>
            <a:endParaRPr lang="fr-FR" sz="1600" dirty="0"/>
          </a:p>
          <a:p>
            <a:r>
              <a:rPr lang="fr-FR" sz="1600" dirty="0">
                <a:solidFill>
                  <a:schemeClr val="accent1"/>
                </a:solidFill>
              </a:rPr>
              <a:t># Transformation de data via un pivot table</a:t>
            </a:r>
          </a:p>
          <a:p>
            <a:r>
              <a:rPr lang="fr-FR" sz="1600" dirty="0"/>
              <a:t>data </a:t>
            </a:r>
            <a:r>
              <a:rPr lang="fr-FR" sz="1600" dirty="0">
                <a:solidFill>
                  <a:schemeClr val="accent3"/>
                </a:solidFill>
              </a:rPr>
              <a:t>=</a:t>
            </a:r>
            <a:r>
              <a:rPr lang="fr-FR" sz="1600" dirty="0"/>
              <a:t> </a:t>
            </a:r>
            <a:r>
              <a:rPr lang="fr-FR" sz="1600" dirty="0" err="1"/>
              <a:t>data.pivot_table</a:t>
            </a:r>
            <a:r>
              <a:rPr lang="fr-FR" sz="1600" dirty="0"/>
              <a:t>(index</a:t>
            </a:r>
            <a:r>
              <a:rPr lang="fr-FR" sz="1600" dirty="0">
                <a:solidFill>
                  <a:schemeClr val="accent3"/>
                </a:solidFill>
              </a:rPr>
              <a:t>=</a:t>
            </a:r>
            <a:r>
              <a:rPr lang="fr-FR" sz="1600" dirty="0"/>
              <a:t>[</a:t>
            </a:r>
            <a:r>
              <a:rPr lang="fr-FR" sz="1600" dirty="0">
                <a:solidFill>
                  <a:srgbClr val="C00000"/>
                </a:solidFill>
              </a:rPr>
              <a:t>'</a:t>
            </a:r>
            <a:r>
              <a:rPr lang="fr-FR" sz="1600" dirty="0" err="1">
                <a:solidFill>
                  <a:srgbClr val="C00000"/>
                </a:solidFill>
              </a:rPr>
              <a:t>Zone','Code</a:t>
            </a:r>
            <a:r>
              <a:rPr lang="fr-FR" sz="1600" dirty="0">
                <a:solidFill>
                  <a:srgbClr val="C00000"/>
                </a:solidFill>
              </a:rPr>
              <a:t> </a:t>
            </a:r>
            <a:r>
              <a:rPr lang="fr-FR" sz="1600" dirty="0" err="1">
                <a:solidFill>
                  <a:srgbClr val="C00000"/>
                </a:solidFill>
              </a:rPr>
              <a:t>zone','Produit</a:t>
            </a:r>
            <a:r>
              <a:rPr lang="fr-FR" sz="1600" dirty="0">
                <a:solidFill>
                  <a:srgbClr val="C00000"/>
                </a:solidFill>
              </a:rPr>
              <a:t>', 'origin'</a:t>
            </a:r>
            <a:r>
              <a:rPr lang="fr-FR" sz="1600" dirty="0"/>
              <a:t>], values</a:t>
            </a:r>
            <a:r>
              <a:rPr lang="fr-FR" sz="1600" dirty="0">
                <a:solidFill>
                  <a:schemeClr val="accent3"/>
                </a:solidFill>
              </a:rPr>
              <a:t>=</a:t>
            </a:r>
            <a:r>
              <a:rPr lang="fr-FR" sz="1600" dirty="0">
                <a:solidFill>
                  <a:srgbClr val="C00000"/>
                </a:solidFill>
              </a:rPr>
              <a:t>'Valeur'</a:t>
            </a:r>
            <a:r>
              <a:rPr lang="fr-FR" sz="1600" dirty="0"/>
              <a:t>, </a:t>
            </a:r>
            <a:r>
              <a:rPr lang="fr-FR" sz="1600" dirty="0" err="1"/>
              <a:t>columns</a:t>
            </a:r>
            <a:r>
              <a:rPr lang="fr-FR" sz="1600" dirty="0">
                <a:solidFill>
                  <a:schemeClr val="accent3"/>
                </a:solidFill>
              </a:rPr>
              <a:t>=</a:t>
            </a:r>
            <a:r>
              <a:rPr lang="fr-FR" sz="1600" dirty="0">
                <a:solidFill>
                  <a:srgbClr val="C00000"/>
                </a:solidFill>
              </a:rPr>
              <a:t>'Élément'</a:t>
            </a:r>
            <a:r>
              <a:rPr lang="fr-FR" sz="1600" dirty="0"/>
              <a:t>)</a:t>
            </a:r>
          </a:p>
          <a:p>
            <a:r>
              <a:rPr lang="fr-FR" sz="1600" dirty="0"/>
              <a:t>data </a:t>
            </a:r>
            <a:r>
              <a:rPr lang="fr-FR" sz="1600" dirty="0">
                <a:solidFill>
                  <a:schemeClr val="accent3"/>
                </a:solidFill>
              </a:rPr>
              <a:t>=</a:t>
            </a:r>
            <a:r>
              <a:rPr lang="fr-FR" sz="1600" dirty="0"/>
              <a:t> </a:t>
            </a:r>
            <a:r>
              <a:rPr lang="fr-FR" sz="1600" dirty="0" err="1"/>
              <a:t>data.rename_axis</a:t>
            </a:r>
            <a:r>
              <a:rPr lang="fr-FR" sz="1600" dirty="0"/>
              <a:t>(</a:t>
            </a:r>
            <a:r>
              <a:rPr lang="fr-FR" sz="1600" dirty="0">
                <a:solidFill>
                  <a:srgbClr val="00B050"/>
                </a:solidFill>
              </a:rPr>
              <a:t>None</a:t>
            </a:r>
            <a:r>
              <a:rPr lang="fr-FR" sz="1600" dirty="0"/>
              <a:t>, axis</a:t>
            </a:r>
            <a:r>
              <a:rPr lang="fr-FR" sz="1600" dirty="0">
                <a:solidFill>
                  <a:schemeClr val="accent3"/>
                </a:solidFill>
              </a:rPr>
              <a:t>=</a:t>
            </a:r>
            <a:r>
              <a:rPr lang="fr-FR" sz="1600" dirty="0"/>
              <a:t>1)</a:t>
            </a:r>
          </a:p>
          <a:p>
            <a:r>
              <a:rPr lang="fr-FR" sz="1600" dirty="0" err="1"/>
              <a:t>data.reset_index</a:t>
            </a:r>
            <a:r>
              <a:rPr lang="fr-FR" sz="1600" dirty="0"/>
              <a:t>(</a:t>
            </a:r>
            <a:r>
              <a:rPr lang="fr-FR" sz="1600" dirty="0" err="1"/>
              <a:t>inplace</a:t>
            </a:r>
            <a:r>
              <a:rPr lang="fr-FR" sz="1600" dirty="0">
                <a:solidFill>
                  <a:schemeClr val="accent3"/>
                </a:solidFill>
              </a:rPr>
              <a:t>=</a:t>
            </a:r>
            <a:r>
              <a:rPr lang="fr-FR" sz="1600" dirty="0" err="1">
                <a:solidFill>
                  <a:srgbClr val="00B050"/>
                </a:solidFill>
              </a:rPr>
              <a:t>True</a:t>
            </a:r>
            <a:r>
              <a:rPr lang="fr-FR" sz="1600" dirty="0"/>
              <a:t>)</a:t>
            </a:r>
          </a:p>
          <a:p>
            <a:endParaRPr lang="fr-FR" sz="1600" dirty="0"/>
          </a:p>
          <a:p>
            <a:r>
              <a:rPr lang="fr-FR" sz="1600" dirty="0">
                <a:solidFill>
                  <a:schemeClr val="accent1"/>
                </a:solidFill>
              </a:rPr>
              <a:t># pour de nombreuses variables, l'unité est en millier de tonnes : on le transforme en kg pour homogénéiser :</a:t>
            </a:r>
          </a:p>
          <a:p>
            <a:r>
              <a:rPr lang="fr-FR" sz="1600" dirty="0"/>
              <a:t>colonnes </a:t>
            </a:r>
            <a:r>
              <a:rPr lang="fr-FR" sz="1600" dirty="0">
                <a:solidFill>
                  <a:schemeClr val="accent3"/>
                </a:solidFill>
              </a:rPr>
              <a:t>=</a:t>
            </a:r>
            <a:r>
              <a:rPr lang="fr-FR" sz="1600" dirty="0"/>
              <a:t> ['Aliments pour </a:t>
            </a:r>
            <a:r>
              <a:rPr lang="fr-FR" sz="1600" dirty="0" err="1"/>
              <a:t>animaux','Autres</a:t>
            </a:r>
            <a:r>
              <a:rPr lang="fr-FR" sz="1600" dirty="0"/>
              <a:t> utilisations (non alimentaire)','Disponibilité intérieure',</a:t>
            </a:r>
          </a:p>
          <a:p>
            <a:r>
              <a:rPr lang="fr-FR" sz="1600" dirty="0"/>
              <a:t>            'Exportations - </a:t>
            </a:r>
            <a:r>
              <a:rPr lang="fr-FR" sz="1600" dirty="0" err="1"/>
              <a:t>Quantité','Importations</a:t>
            </a:r>
            <a:r>
              <a:rPr lang="fr-FR" sz="1600" dirty="0"/>
              <a:t> - </a:t>
            </a:r>
            <a:r>
              <a:rPr lang="fr-FR" sz="1600" dirty="0" err="1"/>
              <a:t>Quantité','Nourriture','Pertes','Production</a:t>
            </a:r>
            <a:r>
              <a:rPr lang="fr-FR" sz="1600" dirty="0"/>
              <a:t>',</a:t>
            </a:r>
          </a:p>
          <a:p>
            <a:r>
              <a:rPr lang="fr-FR" sz="1600" dirty="0"/>
              <a:t>            '</a:t>
            </a:r>
            <a:r>
              <a:rPr lang="fr-FR" sz="1600" dirty="0" err="1"/>
              <a:t>Semences','Traitement','Variation</a:t>
            </a:r>
            <a:r>
              <a:rPr lang="fr-FR" sz="1600" dirty="0"/>
              <a:t> de stock']</a:t>
            </a:r>
          </a:p>
          <a:p>
            <a:r>
              <a:rPr lang="fr-FR" sz="1600" dirty="0"/>
              <a:t>for col in colonnes:</a:t>
            </a:r>
          </a:p>
          <a:p>
            <a:r>
              <a:rPr lang="fr-FR" sz="1600" dirty="0"/>
              <a:t>    data[col] </a:t>
            </a:r>
            <a:r>
              <a:rPr lang="fr-FR" sz="1600" dirty="0">
                <a:solidFill>
                  <a:schemeClr val="accent3"/>
                </a:solidFill>
              </a:rPr>
              <a:t>*=</a:t>
            </a:r>
            <a:r>
              <a:rPr lang="fr-FR" sz="1600" dirty="0"/>
              <a:t> 1000000</a:t>
            </a:r>
          </a:p>
          <a:p>
            <a:endParaRPr lang="fr-FR" sz="1600" dirty="0"/>
          </a:p>
          <a:p>
            <a:r>
              <a:rPr lang="fr-FR" sz="1600" dirty="0" err="1"/>
              <a:t>data.head</a:t>
            </a:r>
            <a:r>
              <a:rPr lang="fr-FR" sz="16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66609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2E60F49-5FF3-43F5-A824-42ADAC7B8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1819275"/>
            <a:ext cx="9334500" cy="32194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6975D46-18C6-4838-B5C1-0F66493EE253}"/>
              </a:ext>
            </a:extLst>
          </p:cNvPr>
          <p:cNvSpPr txBox="1"/>
          <p:nvPr/>
        </p:nvSpPr>
        <p:spPr>
          <a:xfrm>
            <a:off x="2731120" y="543784"/>
            <a:ext cx="60983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Aperçu du résultat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592667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7F75FC7A-FDD1-442B-B867-8562617EF642}"/>
              </a:ext>
            </a:extLst>
          </p:cNvPr>
          <p:cNvSpPr txBox="1"/>
          <p:nvPr/>
        </p:nvSpPr>
        <p:spPr>
          <a:xfrm>
            <a:off x="3273287" y="2299901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Retour à l’analyse et requêtes en SQL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297792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5">
            <a:extLst>
              <a:ext uri="{FF2B5EF4-FFF2-40B4-BE49-F238E27FC236}">
                <a16:creationId xmlns:a16="http://schemas.microsoft.com/office/drawing/2014/main" id="{CCC95119-6D9D-3542-9E0E-4171B33DC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EFC92F19-7317-314C-81B7-43B8B687F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Rectangle 29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1">
            <a:extLst>
              <a:ext uri="{FF2B5EF4-FFF2-40B4-BE49-F238E27FC236}">
                <a16:creationId xmlns:a16="http://schemas.microsoft.com/office/drawing/2014/main" id="{6DA97320-228E-48F3-BCFA-423F983C8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3398" y="566928"/>
            <a:ext cx="1133856" cy="6291072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0" name="Rectangle 33">
            <a:extLst>
              <a:ext uri="{FF2B5EF4-FFF2-40B4-BE49-F238E27FC236}">
                <a16:creationId xmlns:a16="http://schemas.microsoft.com/office/drawing/2014/main" id="{2C9F0975-851A-4FEC-B19A-6EC12C0D5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98591" y="1"/>
            <a:ext cx="566928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3FF8DD8-AC67-431E-A052-62909228E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5300" y="455363"/>
            <a:ext cx="5071540" cy="72632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2013,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Les 10 pays ayant le plus haut ratio disponibilité alimentaire/habitant en termes de kcal</a:t>
            </a:r>
            <a:endParaRPr lang="en-US" sz="18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C8CE7FC-AACB-CA83-CC86-2F13431420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33596" y="3711576"/>
            <a:ext cx="5071540" cy="93122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800" b="1" dirty="0" err="1">
                <a:latin typeface="+mj-lt"/>
                <a:ea typeface="+mj-ea"/>
                <a:cs typeface="+mj-cs"/>
              </a:rPr>
              <a:t>En</a:t>
            </a:r>
            <a:r>
              <a:rPr lang="en-US" sz="1800" b="1" dirty="0">
                <a:latin typeface="+mj-lt"/>
                <a:ea typeface="+mj-ea"/>
                <a:cs typeface="+mj-cs"/>
              </a:rPr>
              <a:t> 2013, les 10 pays </a:t>
            </a:r>
            <a:r>
              <a:rPr lang="en-US" sz="1800" b="1" dirty="0" err="1">
                <a:latin typeface="+mj-lt"/>
                <a:ea typeface="+mj-ea"/>
                <a:cs typeface="+mj-cs"/>
              </a:rPr>
              <a:t>ayant</a:t>
            </a:r>
            <a:r>
              <a:rPr lang="en-US" sz="1800" b="1" dirty="0">
                <a:latin typeface="+mj-lt"/>
                <a:ea typeface="+mj-ea"/>
                <a:cs typeface="+mj-cs"/>
              </a:rPr>
              <a:t> le plus </a:t>
            </a:r>
            <a:r>
              <a:rPr lang="en-US" sz="1800" b="1" dirty="0" err="1">
                <a:latin typeface="+mj-lt"/>
                <a:ea typeface="+mj-ea"/>
                <a:cs typeface="+mj-cs"/>
              </a:rPr>
              <a:t>faible</a:t>
            </a:r>
            <a:r>
              <a:rPr lang="en-US" sz="1800" b="1" dirty="0">
                <a:latin typeface="+mj-lt"/>
                <a:ea typeface="+mj-ea"/>
                <a:cs typeface="+mj-cs"/>
              </a:rPr>
              <a:t> ratio </a:t>
            </a:r>
            <a:r>
              <a:rPr lang="en-US" sz="1800" b="1" dirty="0" err="1">
                <a:latin typeface="+mj-lt"/>
                <a:ea typeface="+mj-ea"/>
                <a:cs typeface="+mj-cs"/>
              </a:rPr>
              <a:t>disponibilité</a:t>
            </a:r>
            <a:r>
              <a:rPr lang="en-US" sz="1800" b="1" dirty="0">
                <a:latin typeface="+mj-lt"/>
                <a:ea typeface="+mj-ea"/>
                <a:cs typeface="+mj-cs"/>
              </a:rPr>
              <a:t> </a:t>
            </a:r>
            <a:r>
              <a:rPr lang="en-US" sz="1800" b="1" dirty="0" err="1">
                <a:latin typeface="+mj-lt"/>
                <a:ea typeface="+mj-ea"/>
                <a:cs typeface="+mj-cs"/>
              </a:rPr>
              <a:t>alimentaire</a:t>
            </a:r>
            <a:r>
              <a:rPr lang="en-US" sz="1800" b="1" dirty="0">
                <a:latin typeface="+mj-lt"/>
                <a:ea typeface="+mj-ea"/>
                <a:cs typeface="+mj-cs"/>
              </a:rPr>
              <a:t>/habitant </a:t>
            </a:r>
            <a:r>
              <a:rPr lang="en-US" sz="1800" b="1" dirty="0" err="1">
                <a:latin typeface="+mj-lt"/>
                <a:ea typeface="+mj-ea"/>
                <a:cs typeface="+mj-cs"/>
              </a:rPr>
              <a:t>en</a:t>
            </a:r>
            <a:r>
              <a:rPr lang="en-US" sz="1800" b="1" dirty="0">
                <a:latin typeface="+mj-lt"/>
                <a:ea typeface="+mj-ea"/>
                <a:cs typeface="+mj-cs"/>
              </a:rPr>
              <a:t> </a:t>
            </a:r>
            <a:r>
              <a:rPr lang="en-US" sz="1800" b="1" dirty="0" err="1">
                <a:latin typeface="+mj-lt"/>
                <a:ea typeface="+mj-ea"/>
                <a:cs typeface="+mj-cs"/>
              </a:rPr>
              <a:t>termes</a:t>
            </a:r>
            <a:r>
              <a:rPr lang="en-US" sz="1800" b="1" dirty="0">
                <a:latin typeface="+mj-lt"/>
                <a:ea typeface="+mj-ea"/>
                <a:cs typeface="+mj-cs"/>
              </a:rPr>
              <a:t> de </a:t>
            </a:r>
            <a:r>
              <a:rPr lang="en-US" sz="1800" b="1" dirty="0" err="1">
                <a:latin typeface="+mj-lt"/>
                <a:ea typeface="+mj-ea"/>
                <a:cs typeface="+mj-cs"/>
              </a:rPr>
              <a:t>protéines</a:t>
            </a:r>
            <a:r>
              <a:rPr lang="en-US" sz="1800" b="1" dirty="0">
                <a:latin typeface="+mj-lt"/>
                <a:ea typeface="+mj-ea"/>
                <a:cs typeface="+mj-cs"/>
              </a:rPr>
              <a:t> (</a:t>
            </a:r>
            <a:r>
              <a:rPr lang="en-US" sz="1800" b="1" dirty="0" err="1">
                <a:latin typeface="+mj-lt"/>
                <a:ea typeface="+mj-ea"/>
                <a:cs typeface="+mj-cs"/>
              </a:rPr>
              <a:t>en</a:t>
            </a:r>
            <a:r>
              <a:rPr lang="en-US" sz="1800" b="1" dirty="0">
                <a:latin typeface="+mj-lt"/>
                <a:ea typeface="+mj-ea"/>
                <a:cs typeface="+mj-cs"/>
              </a:rPr>
              <a:t> kg).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AD3DF7C-56FF-4CA8-9C27-48133ED7F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343" y="3536347"/>
            <a:ext cx="2924175" cy="287655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15E4324-5CD6-4257-97FD-D945F2598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632" y="296561"/>
            <a:ext cx="2695575" cy="2943225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9E779DFA-AB95-4D2D-9342-3A1A60170407}"/>
              </a:ext>
            </a:extLst>
          </p:cNvPr>
          <p:cNvSpPr txBox="1"/>
          <p:nvPr/>
        </p:nvSpPr>
        <p:spPr>
          <a:xfrm>
            <a:off x="6321366" y="1861856"/>
            <a:ext cx="6096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 err="1"/>
              <a:t>query_str</a:t>
            </a:r>
            <a:r>
              <a:rPr lang="fr-FR" sz="1400" dirty="0"/>
              <a:t> =</a:t>
            </a:r>
            <a:r>
              <a:rPr lang="fr-FR" sz="1400" dirty="0">
                <a:solidFill>
                  <a:srgbClr val="FF0000"/>
                </a:solidFill>
              </a:rPr>
              <a:t> </a:t>
            </a:r>
            <a:r>
              <a:rPr lang="fr-FR" sz="1400" dirty="0">
                <a:solidFill>
                  <a:srgbClr val="C00000"/>
                </a:solidFill>
              </a:rPr>
              <a:t>'SELECT Zone , </a:t>
            </a:r>
            <a:r>
              <a:rPr lang="fr-FR" sz="1400" dirty="0" err="1">
                <a:solidFill>
                  <a:srgbClr val="C00000"/>
                </a:solidFill>
              </a:rPr>
              <a:t>sum</a:t>
            </a:r>
            <a:r>
              <a:rPr lang="fr-FR" sz="1400" dirty="0">
                <a:solidFill>
                  <a:srgbClr val="C00000"/>
                </a:solidFill>
              </a:rPr>
              <a:t>("Disponibilité alimentaire (Kcal/personne/jour)") as </a:t>
            </a:r>
            <a:r>
              <a:rPr lang="fr-FR" sz="1400" dirty="0" err="1">
                <a:solidFill>
                  <a:srgbClr val="C00000"/>
                </a:solidFill>
              </a:rPr>
              <a:t>dispo_kcal_j_p</a:t>
            </a:r>
            <a:r>
              <a:rPr lang="fr-FR" sz="1400" dirty="0">
                <a:solidFill>
                  <a:srgbClr val="C00000"/>
                </a:solidFill>
              </a:rPr>
              <a:t> FROM </a:t>
            </a:r>
            <a:r>
              <a:rPr lang="fr-FR" sz="1400" dirty="0" err="1">
                <a:solidFill>
                  <a:srgbClr val="C00000"/>
                </a:solidFill>
              </a:rPr>
              <a:t>dispo_alim</a:t>
            </a:r>
            <a:r>
              <a:rPr lang="fr-FR" sz="1400" dirty="0">
                <a:solidFill>
                  <a:srgbClr val="C00000"/>
                </a:solidFill>
              </a:rPr>
              <a:t> group BY zone ORDER BY SUM("Disponibilité alimentaire (Kcal/personne/jour)") DESC LIMIT 10'</a:t>
            </a:r>
          </a:p>
          <a:p>
            <a:r>
              <a:rPr lang="fr-FR" sz="1400" dirty="0" err="1">
                <a:solidFill>
                  <a:srgbClr val="00B050"/>
                </a:solidFill>
              </a:rPr>
              <a:t>print</a:t>
            </a:r>
            <a:r>
              <a:rPr lang="fr-FR" sz="1400" dirty="0"/>
              <a:t>(</a:t>
            </a:r>
            <a:r>
              <a:rPr lang="fr-FR" sz="1400" dirty="0" err="1"/>
              <a:t>query_str</a:t>
            </a:r>
            <a:r>
              <a:rPr lang="fr-FR" sz="1400" dirty="0"/>
              <a:t>)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3556A02-605D-4C70-BBBD-1BA231ED4FF2}"/>
              </a:ext>
            </a:extLst>
          </p:cNvPr>
          <p:cNvSpPr txBox="1"/>
          <p:nvPr/>
        </p:nvSpPr>
        <p:spPr>
          <a:xfrm>
            <a:off x="6136728" y="4641924"/>
            <a:ext cx="611587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 err="1"/>
              <a:t>query_str</a:t>
            </a:r>
            <a:r>
              <a:rPr lang="fr-FR" sz="1400" dirty="0"/>
              <a:t> = </a:t>
            </a:r>
            <a:r>
              <a:rPr lang="fr-FR" sz="1400" dirty="0">
                <a:solidFill>
                  <a:srgbClr val="C00000"/>
                </a:solidFill>
              </a:rPr>
              <a:t>'SELECT Zone, </a:t>
            </a:r>
            <a:r>
              <a:rPr lang="fr-FR" sz="1400" dirty="0" err="1">
                <a:solidFill>
                  <a:srgbClr val="C00000"/>
                </a:solidFill>
              </a:rPr>
              <a:t>sum</a:t>
            </a:r>
            <a:r>
              <a:rPr lang="fr-FR" sz="1400" dirty="0">
                <a:solidFill>
                  <a:srgbClr val="C00000"/>
                </a:solidFill>
              </a:rPr>
              <a:t>("Disponibilité de protéines en quantité (g/personne/jour)") as </a:t>
            </a:r>
            <a:r>
              <a:rPr lang="fr-FR" sz="1400" dirty="0" err="1">
                <a:solidFill>
                  <a:srgbClr val="C00000"/>
                </a:solidFill>
              </a:rPr>
              <a:t>Dispo_prot_Kg_j_P</a:t>
            </a:r>
            <a:r>
              <a:rPr lang="fr-FR" sz="1400" dirty="0">
                <a:solidFill>
                  <a:srgbClr val="C00000"/>
                </a:solidFill>
              </a:rPr>
              <a:t> FROM </a:t>
            </a:r>
            <a:r>
              <a:rPr lang="fr-FR" sz="1400" dirty="0" err="1">
                <a:solidFill>
                  <a:srgbClr val="C00000"/>
                </a:solidFill>
              </a:rPr>
              <a:t>dispo_alim</a:t>
            </a:r>
            <a:r>
              <a:rPr lang="fr-FR" sz="1400" dirty="0">
                <a:solidFill>
                  <a:srgbClr val="C00000"/>
                </a:solidFill>
              </a:rPr>
              <a:t> GROUP by zone ORDER BY SUM("Disponibilité de protéines en quantité (g/personne/jour)") ASC LIMIT 10'</a:t>
            </a:r>
          </a:p>
          <a:p>
            <a:r>
              <a:rPr lang="fr-FR" sz="1400" dirty="0" err="1">
                <a:solidFill>
                  <a:srgbClr val="00B050"/>
                </a:solidFill>
              </a:rPr>
              <a:t>print</a:t>
            </a:r>
            <a:r>
              <a:rPr lang="fr-FR" sz="1400" dirty="0"/>
              <a:t>(</a:t>
            </a:r>
            <a:r>
              <a:rPr lang="fr-FR" sz="1400" dirty="0" err="1"/>
              <a:t>query_str</a:t>
            </a:r>
            <a:r>
              <a:rPr lang="fr-FR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6017827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780</Words>
  <Application>Microsoft Office PowerPoint</Application>
  <PresentationFormat>Grand écran</PresentationFormat>
  <Paragraphs>66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Neue Haas Grotesk Text Pro</vt:lpstr>
      <vt:lpstr>Times New Roman</vt:lpstr>
      <vt:lpstr>InterweaveVTI</vt:lpstr>
      <vt:lpstr>Etude de santé publique</vt:lpstr>
      <vt:lpstr>Quelques chiffres</vt:lpstr>
      <vt:lpstr>plusieurs facteurs conjugués:</vt:lpstr>
      <vt:lpstr>Présentation PowerPoint</vt:lpstr>
      <vt:lpstr>Import des bibliothèques nécessaires pour un code en python </vt:lpstr>
      <vt:lpstr>Présentation PowerPoint</vt:lpstr>
      <vt:lpstr>Présentation PowerPoint</vt:lpstr>
      <vt:lpstr>Présentation PowerPoint</vt:lpstr>
      <vt:lpstr>En 2013, Les 10 pays ayant le plus haut ratio disponibilité alimentaire/habitant en termes de kcal</vt:lpstr>
      <vt:lpstr>Présentation PowerPoint</vt:lpstr>
      <vt:lpstr>Quantité totale de produits perdus par pays en kg en 2013</vt:lpstr>
      <vt:lpstr>Conclusion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Etude de santé publique</dc:title>
  <dc:creator>Ines Ebilitigue</dc:creator>
  <cp:lastModifiedBy>Ines Ebilitigue</cp:lastModifiedBy>
  <cp:revision>3</cp:revision>
  <dcterms:created xsi:type="dcterms:W3CDTF">2022-04-04T14:01:14Z</dcterms:created>
  <dcterms:modified xsi:type="dcterms:W3CDTF">2022-04-04T22:36:54Z</dcterms:modified>
</cp:coreProperties>
</file>