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6" r:id="rId8"/>
    <p:sldId id="267"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33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676A2C-2633-4F0E-949E-E78CEBB5E5C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5851EA65-27DB-4EE4-9E60-6FE37D860F98}">
      <dgm:prSet phldrT="[Text]"/>
      <dgm:spPr/>
      <dgm:t>
        <a:bodyPr/>
        <a:lstStyle/>
        <a:p>
          <a:r>
            <a:rPr lang="en-US" dirty="0"/>
            <a:t>New media is added to the cloud</a:t>
          </a:r>
          <a:endParaRPr lang="en-IN" dirty="0"/>
        </a:p>
      </dgm:t>
    </dgm:pt>
    <dgm:pt modelId="{7D1A2A80-3C43-4802-B6EF-6222F8BCB1E4}" type="parTrans" cxnId="{A50D2D1A-6A1B-4865-9F00-CED447398A41}">
      <dgm:prSet/>
      <dgm:spPr/>
      <dgm:t>
        <a:bodyPr/>
        <a:lstStyle/>
        <a:p>
          <a:endParaRPr lang="en-IN"/>
        </a:p>
      </dgm:t>
    </dgm:pt>
    <dgm:pt modelId="{15551E00-1926-4CF0-8FF4-A94040201799}" type="sibTrans" cxnId="{A50D2D1A-6A1B-4865-9F00-CED447398A41}">
      <dgm:prSet/>
      <dgm:spPr/>
      <dgm:t>
        <a:bodyPr/>
        <a:lstStyle/>
        <a:p>
          <a:endParaRPr lang="en-IN"/>
        </a:p>
      </dgm:t>
    </dgm:pt>
    <dgm:pt modelId="{88FE9570-D2DD-4F56-9059-54E1DE87A4D0}">
      <dgm:prSet phldrT="[Text]"/>
      <dgm:spPr/>
      <dgm:t>
        <a:bodyPr/>
        <a:lstStyle/>
        <a:p>
          <a:r>
            <a:rPr lang="en-US" dirty="0"/>
            <a:t>If a match is found duplicate media will be removed</a:t>
          </a:r>
          <a:endParaRPr lang="en-IN" dirty="0"/>
        </a:p>
      </dgm:t>
    </dgm:pt>
    <dgm:pt modelId="{1016B237-754A-468B-917A-6361D48D058F}" type="parTrans" cxnId="{9E64E787-1A79-4CC2-A68A-E759F4088E9E}">
      <dgm:prSet/>
      <dgm:spPr/>
      <dgm:t>
        <a:bodyPr/>
        <a:lstStyle/>
        <a:p>
          <a:endParaRPr lang="en-IN"/>
        </a:p>
      </dgm:t>
    </dgm:pt>
    <dgm:pt modelId="{BF1AF9CC-3256-4760-AA70-471CC0FCCBE5}" type="sibTrans" cxnId="{9E64E787-1A79-4CC2-A68A-E759F4088E9E}">
      <dgm:prSet/>
      <dgm:spPr/>
      <dgm:t>
        <a:bodyPr/>
        <a:lstStyle/>
        <a:p>
          <a:endParaRPr lang="en-IN"/>
        </a:p>
      </dgm:t>
    </dgm:pt>
    <dgm:pt modelId="{E3ADD1DE-0100-4902-98C0-19C6397B49FB}">
      <dgm:prSet phldrT="[Text]"/>
      <dgm:spPr/>
      <dgm:t>
        <a:bodyPr/>
        <a:lstStyle/>
        <a:p>
          <a:r>
            <a:rPr lang="en-US" dirty="0"/>
            <a:t>Admin  receives alert and can decide whether to remove the user or not</a:t>
          </a:r>
          <a:endParaRPr lang="en-IN" dirty="0"/>
        </a:p>
      </dgm:t>
    </dgm:pt>
    <dgm:pt modelId="{FC862810-2392-4750-9B27-9CB9CBA01698}" type="parTrans" cxnId="{F4DA15FF-EC88-4331-85AD-F332B51B2EB8}">
      <dgm:prSet/>
      <dgm:spPr/>
      <dgm:t>
        <a:bodyPr/>
        <a:lstStyle/>
        <a:p>
          <a:endParaRPr lang="en-IN"/>
        </a:p>
      </dgm:t>
    </dgm:pt>
    <dgm:pt modelId="{1823B51C-E7E5-49CC-BA61-F5345C44908B}" type="sibTrans" cxnId="{F4DA15FF-EC88-4331-85AD-F332B51B2EB8}">
      <dgm:prSet/>
      <dgm:spPr/>
      <dgm:t>
        <a:bodyPr/>
        <a:lstStyle/>
        <a:p>
          <a:endParaRPr lang="en-IN"/>
        </a:p>
      </dgm:t>
    </dgm:pt>
    <dgm:pt modelId="{010268A0-F38C-4358-BE24-35FBE0CCB2B4}">
      <dgm:prSet phldrT="[Text]"/>
      <dgm:spPr/>
      <dgm:t>
        <a:bodyPr/>
        <a:lstStyle/>
        <a:p>
          <a:r>
            <a:rPr lang="en-US" dirty="0"/>
            <a:t>using FFMPG and ORB media signature will be generated</a:t>
          </a:r>
          <a:endParaRPr lang="en-IN" dirty="0"/>
        </a:p>
      </dgm:t>
    </dgm:pt>
    <dgm:pt modelId="{77B960E5-D9B6-4816-BE21-03417716601D}" type="sibTrans" cxnId="{0185BB17-02C0-428C-AF98-18601B099953}">
      <dgm:prSet/>
      <dgm:spPr/>
      <dgm:t>
        <a:bodyPr/>
        <a:lstStyle/>
        <a:p>
          <a:endParaRPr lang="en-IN"/>
        </a:p>
      </dgm:t>
    </dgm:pt>
    <dgm:pt modelId="{FE1030F7-A406-48CA-A18D-CE9134F1EB60}" type="parTrans" cxnId="{0185BB17-02C0-428C-AF98-18601B099953}">
      <dgm:prSet/>
      <dgm:spPr/>
      <dgm:t>
        <a:bodyPr/>
        <a:lstStyle/>
        <a:p>
          <a:endParaRPr lang="en-IN"/>
        </a:p>
      </dgm:t>
    </dgm:pt>
    <dgm:pt modelId="{36F0F2AB-2523-4670-8D4D-A9417C2ECEAB}" type="pres">
      <dgm:prSet presAssocID="{A7676A2C-2633-4F0E-949E-E78CEBB5E5C7}" presName="cycle" presStyleCnt="0">
        <dgm:presLayoutVars>
          <dgm:dir/>
          <dgm:resizeHandles val="exact"/>
        </dgm:presLayoutVars>
      </dgm:prSet>
      <dgm:spPr/>
    </dgm:pt>
    <dgm:pt modelId="{B1350CB4-BB11-4185-A4D2-2F6F57A1367F}" type="pres">
      <dgm:prSet presAssocID="{5851EA65-27DB-4EE4-9E60-6FE37D860F98}" presName="node" presStyleLbl="node1" presStyleIdx="0" presStyleCnt="4" custScaleX="149924" custScaleY="94060" custRadScaleRad="98431">
        <dgm:presLayoutVars>
          <dgm:bulletEnabled val="1"/>
        </dgm:presLayoutVars>
      </dgm:prSet>
      <dgm:spPr/>
    </dgm:pt>
    <dgm:pt modelId="{CCC127BF-E7DA-40DA-BEE7-4A41175146CA}" type="pres">
      <dgm:prSet presAssocID="{15551E00-1926-4CF0-8FF4-A94040201799}" presName="sibTrans" presStyleLbl="sibTrans2D1" presStyleIdx="0" presStyleCnt="4"/>
      <dgm:spPr/>
    </dgm:pt>
    <dgm:pt modelId="{E01518FE-8DDD-44F4-A8FF-D156E4CC0B89}" type="pres">
      <dgm:prSet presAssocID="{15551E00-1926-4CF0-8FF4-A94040201799}" presName="connectorText" presStyleLbl="sibTrans2D1" presStyleIdx="0" presStyleCnt="4"/>
      <dgm:spPr/>
    </dgm:pt>
    <dgm:pt modelId="{44E59D16-9BA4-41C6-8761-9FB5ECB38C82}" type="pres">
      <dgm:prSet presAssocID="{010268A0-F38C-4358-BE24-35FBE0CCB2B4}" presName="node" presStyleLbl="node1" presStyleIdx="1" presStyleCnt="4" custScaleX="146939" custScaleY="118709">
        <dgm:presLayoutVars>
          <dgm:bulletEnabled val="1"/>
        </dgm:presLayoutVars>
      </dgm:prSet>
      <dgm:spPr/>
    </dgm:pt>
    <dgm:pt modelId="{68846486-0550-4F39-826B-8E932E34AAFC}" type="pres">
      <dgm:prSet presAssocID="{77B960E5-D9B6-4816-BE21-03417716601D}" presName="sibTrans" presStyleLbl="sibTrans2D1" presStyleIdx="1" presStyleCnt="4"/>
      <dgm:spPr/>
    </dgm:pt>
    <dgm:pt modelId="{EE7A0F81-1D5B-4342-A63B-357072C3877F}" type="pres">
      <dgm:prSet presAssocID="{77B960E5-D9B6-4816-BE21-03417716601D}" presName="connectorText" presStyleLbl="sibTrans2D1" presStyleIdx="1" presStyleCnt="4"/>
      <dgm:spPr/>
    </dgm:pt>
    <dgm:pt modelId="{7EE6F42A-4A90-42F6-9E32-339869F17E73}" type="pres">
      <dgm:prSet presAssocID="{88FE9570-D2DD-4F56-9059-54E1DE87A4D0}" presName="node" presStyleLbl="node1" presStyleIdx="2" presStyleCnt="4" custScaleX="152359" custScaleY="103716">
        <dgm:presLayoutVars>
          <dgm:bulletEnabled val="1"/>
        </dgm:presLayoutVars>
      </dgm:prSet>
      <dgm:spPr/>
    </dgm:pt>
    <dgm:pt modelId="{76F479B1-0D1E-4831-87B0-80F83CFC544B}" type="pres">
      <dgm:prSet presAssocID="{BF1AF9CC-3256-4760-AA70-471CC0FCCBE5}" presName="sibTrans" presStyleLbl="sibTrans2D1" presStyleIdx="2" presStyleCnt="4"/>
      <dgm:spPr/>
    </dgm:pt>
    <dgm:pt modelId="{D86ED4FA-BD5C-41D6-89D5-B79357A1C76C}" type="pres">
      <dgm:prSet presAssocID="{BF1AF9CC-3256-4760-AA70-471CC0FCCBE5}" presName="connectorText" presStyleLbl="sibTrans2D1" presStyleIdx="2" presStyleCnt="4"/>
      <dgm:spPr/>
    </dgm:pt>
    <dgm:pt modelId="{5C844F76-0AC9-4F15-8557-269DBAD1763C}" type="pres">
      <dgm:prSet presAssocID="{E3ADD1DE-0100-4902-98C0-19C6397B49FB}" presName="node" presStyleLbl="node1" presStyleIdx="3" presStyleCnt="4" custScaleX="175823" custScaleY="105234">
        <dgm:presLayoutVars>
          <dgm:bulletEnabled val="1"/>
        </dgm:presLayoutVars>
      </dgm:prSet>
      <dgm:spPr/>
    </dgm:pt>
    <dgm:pt modelId="{783B71F7-45DB-44CD-8B29-1BA0E2883607}" type="pres">
      <dgm:prSet presAssocID="{1823B51C-E7E5-49CC-BA61-F5345C44908B}" presName="sibTrans" presStyleLbl="sibTrans2D1" presStyleIdx="3" presStyleCnt="4"/>
      <dgm:spPr/>
    </dgm:pt>
    <dgm:pt modelId="{68253B44-BF0B-4A37-BDC6-C12615A246DD}" type="pres">
      <dgm:prSet presAssocID="{1823B51C-E7E5-49CC-BA61-F5345C44908B}" presName="connectorText" presStyleLbl="sibTrans2D1" presStyleIdx="3" presStyleCnt="4"/>
      <dgm:spPr/>
    </dgm:pt>
  </dgm:ptLst>
  <dgm:cxnLst>
    <dgm:cxn modelId="{0185BB17-02C0-428C-AF98-18601B099953}" srcId="{A7676A2C-2633-4F0E-949E-E78CEBB5E5C7}" destId="{010268A0-F38C-4358-BE24-35FBE0CCB2B4}" srcOrd="1" destOrd="0" parTransId="{FE1030F7-A406-48CA-A18D-CE9134F1EB60}" sibTransId="{77B960E5-D9B6-4816-BE21-03417716601D}"/>
    <dgm:cxn modelId="{A50D2D1A-6A1B-4865-9F00-CED447398A41}" srcId="{A7676A2C-2633-4F0E-949E-E78CEBB5E5C7}" destId="{5851EA65-27DB-4EE4-9E60-6FE37D860F98}" srcOrd="0" destOrd="0" parTransId="{7D1A2A80-3C43-4802-B6EF-6222F8BCB1E4}" sibTransId="{15551E00-1926-4CF0-8FF4-A94040201799}"/>
    <dgm:cxn modelId="{065EDA5C-51A2-4BEC-9A95-CAA98AEF7C88}" type="presOf" srcId="{BF1AF9CC-3256-4760-AA70-471CC0FCCBE5}" destId="{D86ED4FA-BD5C-41D6-89D5-B79357A1C76C}" srcOrd="1" destOrd="0" presId="urn:microsoft.com/office/officeart/2005/8/layout/cycle2"/>
    <dgm:cxn modelId="{AAFFEA7D-46DC-4E8E-A036-94ECA72B7B4B}" type="presOf" srcId="{88FE9570-D2DD-4F56-9059-54E1DE87A4D0}" destId="{7EE6F42A-4A90-42F6-9E32-339869F17E73}" srcOrd="0" destOrd="0" presId="urn:microsoft.com/office/officeart/2005/8/layout/cycle2"/>
    <dgm:cxn modelId="{9E64E787-1A79-4CC2-A68A-E759F4088E9E}" srcId="{A7676A2C-2633-4F0E-949E-E78CEBB5E5C7}" destId="{88FE9570-D2DD-4F56-9059-54E1DE87A4D0}" srcOrd="2" destOrd="0" parTransId="{1016B237-754A-468B-917A-6361D48D058F}" sibTransId="{BF1AF9CC-3256-4760-AA70-471CC0FCCBE5}"/>
    <dgm:cxn modelId="{DF8B02A2-BD16-4AF9-B6C6-1FF3D0F3A243}" type="presOf" srcId="{15551E00-1926-4CF0-8FF4-A94040201799}" destId="{CCC127BF-E7DA-40DA-BEE7-4A41175146CA}" srcOrd="0" destOrd="0" presId="urn:microsoft.com/office/officeart/2005/8/layout/cycle2"/>
    <dgm:cxn modelId="{6F9303A6-640B-4AEC-8CAF-6CF07FFAAB40}" type="presOf" srcId="{1823B51C-E7E5-49CC-BA61-F5345C44908B}" destId="{68253B44-BF0B-4A37-BDC6-C12615A246DD}" srcOrd="1" destOrd="0" presId="urn:microsoft.com/office/officeart/2005/8/layout/cycle2"/>
    <dgm:cxn modelId="{D745E5B4-C64E-4263-BAF2-721632E43EB3}" type="presOf" srcId="{77B960E5-D9B6-4816-BE21-03417716601D}" destId="{68846486-0550-4F39-826B-8E932E34AAFC}" srcOrd="0" destOrd="0" presId="urn:microsoft.com/office/officeart/2005/8/layout/cycle2"/>
    <dgm:cxn modelId="{9134D0B8-3842-464C-BCC6-AFA04471F3DD}" type="presOf" srcId="{15551E00-1926-4CF0-8FF4-A94040201799}" destId="{E01518FE-8DDD-44F4-A8FF-D156E4CC0B89}" srcOrd="1" destOrd="0" presId="urn:microsoft.com/office/officeart/2005/8/layout/cycle2"/>
    <dgm:cxn modelId="{AB0820BB-8ADD-4E66-892C-292198CB7057}" type="presOf" srcId="{BF1AF9CC-3256-4760-AA70-471CC0FCCBE5}" destId="{76F479B1-0D1E-4831-87B0-80F83CFC544B}" srcOrd="0" destOrd="0" presId="urn:microsoft.com/office/officeart/2005/8/layout/cycle2"/>
    <dgm:cxn modelId="{DBD3D3BF-2622-4A52-8F6B-AC2A72F56B77}" type="presOf" srcId="{5851EA65-27DB-4EE4-9E60-6FE37D860F98}" destId="{B1350CB4-BB11-4185-A4D2-2F6F57A1367F}" srcOrd="0" destOrd="0" presId="urn:microsoft.com/office/officeart/2005/8/layout/cycle2"/>
    <dgm:cxn modelId="{11EF4FC8-1154-47EF-80FD-E787CF047894}" type="presOf" srcId="{1823B51C-E7E5-49CC-BA61-F5345C44908B}" destId="{783B71F7-45DB-44CD-8B29-1BA0E2883607}" srcOrd="0" destOrd="0" presId="urn:microsoft.com/office/officeart/2005/8/layout/cycle2"/>
    <dgm:cxn modelId="{6EC457E4-30BE-496B-892F-8CABE5A2EB3F}" type="presOf" srcId="{A7676A2C-2633-4F0E-949E-E78CEBB5E5C7}" destId="{36F0F2AB-2523-4670-8D4D-A9417C2ECEAB}" srcOrd="0" destOrd="0" presId="urn:microsoft.com/office/officeart/2005/8/layout/cycle2"/>
    <dgm:cxn modelId="{A538E5EC-12A3-454D-B1DE-5518240E731B}" type="presOf" srcId="{E3ADD1DE-0100-4902-98C0-19C6397B49FB}" destId="{5C844F76-0AC9-4F15-8557-269DBAD1763C}" srcOrd="0" destOrd="0" presId="urn:microsoft.com/office/officeart/2005/8/layout/cycle2"/>
    <dgm:cxn modelId="{38FAB5F0-7BF8-45D8-96B9-11A9DA59D156}" type="presOf" srcId="{77B960E5-D9B6-4816-BE21-03417716601D}" destId="{EE7A0F81-1D5B-4342-A63B-357072C3877F}" srcOrd="1" destOrd="0" presId="urn:microsoft.com/office/officeart/2005/8/layout/cycle2"/>
    <dgm:cxn modelId="{9E3C4CF1-1179-4BC5-9682-8FE339A639FB}" type="presOf" srcId="{010268A0-F38C-4358-BE24-35FBE0CCB2B4}" destId="{44E59D16-9BA4-41C6-8761-9FB5ECB38C82}" srcOrd="0" destOrd="0" presId="urn:microsoft.com/office/officeart/2005/8/layout/cycle2"/>
    <dgm:cxn modelId="{F4DA15FF-EC88-4331-85AD-F332B51B2EB8}" srcId="{A7676A2C-2633-4F0E-949E-E78CEBB5E5C7}" destId="{E3ADD1DE-0100-4902-98C0-19C6397B49FB}" srcOrd="3" destOrd="0" parTransId="{FC862810-2392-4750-9B27-9CB9CBA01698}" sibTransId="{1823B51C-E7E5-49CC-BA61-F5345C44908B}"/>
    <dgm:cxn modelId="{EBB826A4-88C6-4278-8CE3-BA08A3A8A7B7}" type="presParOf" srcId="{36F0F2AB-2523-4670-8D4D-A9417C2ECEAB}" destId="{B1350CB4-BB11-4185-A4D2-2F6F57A1367F}" srcOrd="0" destOrd="0" presId="urn:microsoft.com/office/officeart/2005/8/layout/cycle2"/>
    <dgm:cxn modelId="{7A70E3A1-2F6D-468D-B256-07AA9F6320D2}" type="presParOf" srcId="{36F0F2AB-2523-4670-8D4D-A9417C2ECEAB}" destId="{CCC127BF-E7DA-40DA-BEE7-4A41175146CA}" srcOrd="1" destOrd="0" presId="urn:microsoft.com/office/officeart/2005/8/layout/cycle2"/>
    <dgm:cxn modelId="{C59E7534-AD51-4C0A-9011-BEFE9F933AEC}" type="presParOf" srcId="{CCC127BF-E7DA-40DA-BEE7-4A41175146CA}" destId="{E01518FE-8DDD-44F4-A8FF-D156E4CC0B89}" srcOrd="0" destOrd="0" presId="urn:microsoft.com/office/officeart/2005/8/layout/cycle2"/>
    <dgm:cxn modelId="{BDA78F3D-D4DC-4FE4-A484-91EC6D406D8A}" type="presParOf" srcId="{36F0F2AB-2523-4670-8D4D-A9417C2ECEAB}" destId="{44E59D16-9BA4-41C6-8761-9FB5ECB38C82}" srcOrd="2" destOrd="0" presId="urn:microsoft.com/office/officeart/2005/8/layout/cycle2"/>
    <dgm:cxn modelId="{103ED3E7-F2AF-4417-BD4F-A3731C69DFD2}" type="presParOf" srcId="{36F0F2AB-2523-4670-8D4D-A9417C2ECEAB}" destId="{68846486-0550-4F39-826B-8E932E34AAFC}" srcOrd="3" destOrd="0" presId="urn:microsoft.com/office/officeart/2005/8/layout/cycle2"/>
    <dgm:cxn modelId="{9626A2EC-F48C-402A-9DFA-5667587DC59F}" type="presParOf" srcId="{68846486-0550-4F39-826B-8E932E34AAFC}" destId="{EE7A0F81-1D5B-4342-A63B-357072C3877F}" srcOrd="0" destOrd="0" presId="urn:microsoft.com/office/officeart/2005/8/layout/cycle2"/>
    <dgm:cxn modelId="{FD8A91F5-BF00-4481-B644-539BBDD66E82}" type="presParOf" srcId="{36F0F2AB-2523-4670-8D4D-A9417C2ECEAB}" destId="{7EE6F42A-4A90-42F6-9E32-339869F17E73}" srcOrd="4" destOrd="0" presId="urn:microsoft.com/office/officeart/2005/8/layout/cycle2"/>
    <dgm:cxn modelId="{8710715F-ECB0-4C4A-87A6-FA9E9BF4A79A}" type="presParOf" srcId="{36F0F2AB-2523-4670-8D4D-A9417C2ECEAB}" destId="{76F479B1-0D1E-4831-87B0-80F83CFC544B}" srcOrd="5" destOrd="0" presId="urn:microsoft.com/office/officeart/2005/8/layout/cycle2"/>
    <dgm:cxn modelId="{759C64D9-4935-4A86-82C1-823745512596}" type="presParOf" srcId="{76F479B1-0D1E-4831-87B0-80F83CFC544B}" destId="{D86ED4FA-BD5C-41D6-89D5-B79357A1C76C}" srcOrd="0" destOrd="0" presId="urn:microsoft.com/office/officeart/2005/8/layout/cycle2"/>
    <dgm:cxn modelId="{B7DC4DF6-5BD7-4BA8-9C2B-DFD73A1D2516}" type="presParOf" srcId="{36F0F2AB-2523-4670-8D4D-A9417C2ECEAB}" destId="{5C844F76-0AC9-4F15-8557-269DBAD1763C}" srcOrd="6" destOrd="0" presId="urn:microsoft.com/office/officeart/2005/8/layout/cycle2"/>
    <dgm:cxn modelId="{1CF9F2F7-B61A-4400-8BCB-479E4648817D}" type="presParOf" srcId="{36F0F2AB-2523-4670-8D4D-A9417C2ECEAB}" destId="{783B71F7-45DB-44CD-8B29-1BA0E2883607}" srcOrd="7" destOrd="0" presId="urn:microsoft.com/office/officeart/2005/8/layout/cycle2"/>
    <dgm:cxn modelId="{5518D423-B4DB-4B3B-A9E2-BF9431E77919}" type="presParOf" srcId="{783B71F7-45DB-44CD-8B29-1BA0E2883607}" destId="{68253B44-BF0B-4A37-BDC6-C12615A246D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50CB4-BB11-4185-A4D2-2F6F57A1367F}">
      <dsp:nvSpPr>
        <dsp:cNvPr id="0" name=""/>
        <dsp:cNvSpPr/>
      </dsp:nvSpPr>
      <dsp:spPr>
        <a:xfrm>
          <a:off x="4553062" y="61322"/>
          <a:ext cx="2422787" cy="152001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New media is added to the cloud</a:t>
          </a:r>
          <a:endParaRPr lang="en-IN" sz="1800" kern="1200" dirty="0"/>
        </a:p>
      </dsp:txBody>
      <dsp:txXfrm>
        <a:off x="4907871" y="283924"/>
        <a:ext cx="1713169" cy="1074815"/>
      </dsp:txXfrm>
    </dsp:sp>
    <dsp:sp modelId="{CCC127BF-E7DA-40DA-BEE7-4A41175146CA}">
      <dsp:nvSpPr>
        <dsp:cNvPr id="0" name=""/>
        <dsp:cNvSpPr/>
      </dsp:nvSpPr>
      <dsp:spPr>
        <a:xfrm rot="2672818">
          <a:off x="6450620" y="1337402"/>
          <a:ext cx="230362" cy="5454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460548" y="1422243"/>
        <a:ext cx="161253" cy="327241"/>
      </dsp:txXfrm>
    </dsp:sp>
    <dsp:sp modelId="{44E59D16-9BA4-41C6-8761-9FB5ECB38C82}">
      <dsp:nvSpPr>
        <dsp:cNvPr id="0" name=""/>
        <dsp:cNvSpPr/>
      </dsp:nvSpPr>
      <dsp:spPr>
        <a:xfrm>
          <a:off x="6291295" y="1549377"/>
          <a:ext cx="2374550" cy="191835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using FFMPG and ORB media signature will be generated</a:t>
          </a:r>
          <a:endParaRPr lang="en-IN" sz="1800" kern="1200" dirty="0"/>
        </a:p>
      </dsp:txBody>
      <dsp:txXfrm>
        <a:off x="6639040" y="1830313"/>
        <a:ext cx="1679060" cy="1356478"/>
      </dsp:txXfrm>
    </dsp:sp>
    <dsp:sp modelId="{68846486-0550-4F39-826B-8E932E34AAFC}">
      <dsp:nvSpPr>
        <dsp:cNvPr id="0" name=""/>
        <dsp:cNvSpPr/>
      </dsp:nvSpPr>
      <dsp:spPr>
        <a:xfrm rot="8100000">
          <a:off x="6495808" y="3115459"/>
          <a:ext cx="206307" cy="5454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6548636" y="3202658"/>
        <a:ext cx="144415" cy="327241"/>
      </dsp:txXfrm>
    </dsp:sp>
    <dsp:sp modelId="{7EE6F42A-4A90-42F6-9E32-339869F17E73}">
      <dsp:nvSpPr>
        <dsp:cNvPr id="0" name=""/>
        <dsp:cNvSpPr/>
      </dsp:nvSpPr>
      <dsp:spPr>
        <a:xfrm>
          <a:off x="4533387" y="3384635"/>
          <a:ext cx="2462137" cy="167606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If a match is found duplicate media will be removed</a:t>
          </a:r>
          <a:endParaRPr lang="en-IN" sz="1800" kern="1200" dirty="0"/>
        </a:p>
      </dsp:txBody>
      <dsp:txXfrm>
        <a:off x="4893959" y="3630088"/>
        <a:ext cx="1740993" cy="1185155"/>
      </dsp:txXfrm>
    </dsp:sp>
    <dsp:sp modelId="{76F479B1-0D1E-4831-87B0-80F83CFC544B}">
      <dsp:nvSpPr>
        <dsp:cNvPr id="0" name=""/>
        <dsp:cNvSpPr/>
      </dsp:nvSpPr>
      <dsp:spPr>
        <a:xfrm rot="13500000">
          <a:off x="4820855" y="3115706"/>
          <a:ext cx="218685" cy="5454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4876852" y="3247982"/>
        <a:ext cx="153080" cy="327241"/>
      </dsp:txXfrm>
    </dsp:sp>
    <dsp:sp modelId="{5C844F76-0AC9-4F15-8557-269DBAD1763C}">
      <dsp:nvSpPr>
        <dsp:cNvPr id="0" name=""/>
        <dsp:cNvSpPr/>
      </dsp:nvSpPr>
      <dsp:spPr>
        <a:xfrm>
          <a:off x="2629683" y="1658255"/>
          <a:ext cx="2841318" cy="170059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Admin  receives alert and can decide whether to remove the user or not</a:t>
          </a:r>
          <a:endParaRPr lang="en-IN" sz="1800" kern="1200" dirty="0"/>
        </a:p>
      </dsp:txBody>
      <dsp:txXfrm>
        <a:off x="3045784" y="1907301"/>
        <a:ext cx="2009116" cy="1202500"/>
      </dsp:txXfrm>
    </dsp:sp>
    <dsp:sp modelId="{783B71F7-45DB-44CD-8B29-1BA0E2883607}">
      <dsp:nvSpPr>
        <dsp:cNvPr id="0" name=""/>
        <dsp:cNvSpPr/>
      </dsp:nvSpPr>
      <dsp:spPr>
        <a:xfrm rot="18927182">
          <a:off x="4825215" y="1354221"/>
          <a:ext cx="241618" cy="5454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835628" y="1488726"/>
        <a:ext cx="169133" cy="32724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593A-6914-712D-CCF3-04597C511276}"/>
              </a:ext>
            </a:extLst>
          </p:cNvPr>
          <p:cNvSpPr>
            <a:spLocks noGrp="1"/>
          </p:cNvSpPr>
          <p:nvPr>
            <p:ph type="ctrTitle"/>
          </p:nvPr>
        </p:nvSpPr>
        <p:spPr/>
        <p:txBody>
          <a:bodyPr/>
          <a:lstStyle/>
          <a:p>
            <a:r>
              <a:rPr lang="en-US" dirty="0"/>
              <a:t>Cloud-based Multimedia Content Protection</a:t>
            </a:r>
            <a:br>
              <a:rPr lang="en-US" dirty="0"/>
            </a:br>
            <a:r>
              <a:rPr lang="en-US" dirty="0"/>
              <a:t>System</a:t>
            </a:r>
            <a:endParaRPr lang="en-IN" dirty="0"/>
          </a:p>
        </p:txBody>
      </p:sp>
      <p:sp>
        <p:nvSpPr>
          <p:cNvPr id="3" name="Subtitle 2">
            <a:extLst>
              <a:ext uri="{FF2B5EF4-FFF2-40B4-BE49-F238E27FC236}">
                <a16:creationId xmlns:a16="http://schemas.microsoft.com/office/drawing/2014/main" id="{FDB621A7-531D-1EC7-D092-0A11CB045524}"/>
              </a:ext>
            </a:extLst>
          </p:cNvPr>
          <p:cNvSpPr>
            <a:spLocks noGrp="1"/>
          </p:cNvSpPr>
          <p:nvPr>
            <p:ph type="subTitle" idx="1"/>
          </p:nvPr>
        </p:nvSpPr>
        <p:spPr>
          <a:xfrm>
            <a:off x="2226047" y="4579191"/>
            <a:ext cx="8791575" cy="1655762"/>
          </a:xfrm>
        </p:spPr>
        <p:txBody>
          <a:bodyPr>
            <a:normAutofit/>
          </a:bodyPr>
          <a:lstStyle/>
          <a:p>
            <a:pPr algn="r"/>
            <a:r>
              <a:rPr lang="en-US" dirty="0" err="1"/>
              <a:t>Ebin</a:t>
            </a:r>
            <a:r>
              <a:rPr lang="en-US" dirty="0"/>
              <a:t> Kuriakose</a:t>
            </a:r>
          </a:p>
          <a:p>
            <a:pPr algn="r"/>
            <a:r>
              <a:rPr lang="en-US" dirty="0"/>
              <a:t>S4 </a:t>
            </a:r>
            <a:r>
              <a:rPr lang="en-US" dirty="0" err="1"/>
              <a:t>mca</a:t>
            </a:r>
            <a:r>
              <a:rPr lang="en-US" dirty="0"/>
              <a:t> a</a:t>
            </a:r>
          </a:p>
          <a:p>
            <a:pPr algn="r"/>
            <a:r>
              <a:rPr lang="en-US" dirty="0" err="1"/>
              <a:t>Rollno</a:t>
            </a:r>
            <a:r>
              <a:rPr lang="en-US" dirty="0"/>
              <a:t> 47</a:t>
            </a:r>
            <a:endParaRPr lang="en-IN" dirty="0"/>
          </a:p>
        </p:txBody>
      </p:sp>
    </p:spTree>
    <p:extLst>
      <p:ext uri="{BB962C8B-B14F-4D97-AF65-F5344CB8AC3E}">
        <p14:creationId xmlns:p14="http://schemas.microsoft.com/office/powerpoint/2010/main" val="271920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A865-DA15-C647-47D8-80C738267092}"/>
              </a:ext>
            </a:extLst>
          </p:cNvPr>
          <p:cNvSpPr>
            <a:spLocks noGrp="1"/>
          </p:cNvSpPr>
          <p:nvPr>
            <p:ph type="title"/>
          </p:nvPr>
        </p:nvSpPr>
        <p:spPr/>
        <p:txBody>
          <a:bodyPr/>
          <a:lstStyle/>
          <a:p>
            <a:r>
              <a:rPr lang="en-US" dirty="0"/>
              <a:t>Algorithms</a:t>
            </a:r>
            <a:endParaRPr lang="en-IN" dirty="0"/>
          </a:p>
        </p:txBody>
      </p:sp>
      <p:sp>
        <p:nvSpPr>
          <p:cNvPr id="3" name="Content Placeholder 2">
            <a:extLst>
              <a:ext uri="{FF2B5EF4-FFF2-40B4-BE49-F238E27FC236}">
                <a16:creationId xmlns:a16="http://schemas.microsoft.com/office/drawing/2014/main" id="{AA1D3655-7CE3-01A8-49BE-F1C7FA2F8778}"/>
              </a:ext>
            </a:extLst>
          </p:cNvPr>
          <p:cNvSpPr>
            <a:spLocks noGrp="1"/>
          </p:cNvSpPr>
          <p:nvPr>
            <p:ph idx="1"/>
          </p:nvPr>
        </p:nvSpPr>
        <p:spPr>
          <a:xfrm>
            <a:off x="1141412" y="2016404"/>
            <a:ext cx="10172047" cy="3927195"/>
          </a:xfrm>
        </p:spPr>
        <p:txBody>
          <a:bodyPr/>
          <a:lstStyle/>
          <a:p>
            <a:r>
              <a:rPr lang="en-US" dirty="0"/>
              <a:t>FFMPG – convert media into frames</a:t>
            </a:r>
          </a:p>
          <a:p>
            <a:r>
              <a:rPr lang="en-US" dirty="0"/>
              <a:t>ORB – detect key points</a:t>
            </a:r>
          </a:p>
          <a:p>
            <a:r>
              <a:rPr lang="en-US" dirty="0"/>
              <a:t>NLP – used for Searching</a:t>
            </a:r>
          </a:p>
          <a:p>
            <a:pPr marL="0" indent="0">
              <a:buNone/>
            </a:pPr>
            <a:r>
              <a:rPr lang="en-US" sz="3200" dirty="0"/>
              <a:t>TOOLS</a:t>
            </a:r>
          </a:p>
          <a:p>
            <a:r>
              <a:rPr lang="en-US" dirty="0"/>
              <a:t>Frame work : Python Django</a:t>
            </a:r>
          </a:p>
          <a:p>
            <a:r>
              <a:rPr lang="en-US" dirty="0"/>
              <a:t>Database : SQLite</a:t>
            </a:r>
          </a:p>
        </p:txBody>
      </p:sp>
    </p:spTree>
    <p:extLst>
      <p:ext uri="{BB962C8B-B14F-4D97-AF65-F5344CB8AC3E}">
        <p14:creationId xmlns:p14="http://schemas.microsoft.com/office/powerpoint/2010/main" val="382121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99E0E-F19C-2F66-8406-5F802A26ACAA}"/>
              </a:ext>
            </a:extLst>
          </p:cNvPr>
          <p:cNvSpPr>
            <a:spLocks noGrp="1"/>
          </p:cNvSpPr>
          <p:nvPr>
            <p:ph idx="1"/>
          </p:nvPr>
        </p:nvSpPr>
        <p:spPr>
          <a:xfrm>
            <a:off x="3388659" y="2634970"/>
            <a:ext cx="4966447" cy="2008748"/>
          </a:xfrm>
        </p:spPr>
        <p:txBody>
          <a:bodyPr>
            <a:noAutofit/>
          </a:bodyPr>
          <a:lstStyle/>
          <a:p>
            <a:pPr marL="0" indent="0" algn="r">
              <a:buNone/>
            </a:pPr>
            <a:r>
              <a:rPr lang="en-IN" sz="7200" dirty="0"/>
              <a:t>Thank you</a:t>
            </a:r>
          </a:p>
        </p:txBody>
      </p:sp>
    </p:spTree>
    <p:extLst>
      <p:ext uri="{BB962C8B-B14F-4D97-AF65-F5344CB8AC3E}">
        <p14:creationId xmlns:p14="http://schemas.microsoft.com/office/powerpoint/2010/main" val="408648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06F4-C2BC-3602-D3E2-73293D0A877E}"/>
              </a:ext>
            </a:extLst>
          </p:cNvPr>
          <p:cNvSpPr>
            <a:spLocks noGrp="1"/>
          </p:cNvSpPr>
          <p:nvPr>
            <p:ph type="title"/>
          </p:nvPr>
        </p:nvSpPr>
        <p:spPr/>
        <p:txBody>
          <a:bodyPr/>
          <a:lstStyle/>
          <a:p>
            <a:r>
              <a:rPr lang="en-US" dirty="0"/>
              <a:t>Relevance of the topic</a:t>
            </a:r>
            <a:endParaRPr lang="en-IN" dirty="0"/>
          </a:p>
        </p:txBody>
      </p:sp>
      <p:sp>
        <p:nvSpPr>
          <p:cNvPr id="3" name="Content Placeholder 2">
            <a:extLst>
              <a:ext uri="{FF2B5EF4-FFF2-40B4-BE49-F238E27FC236}">
                <a16:creationId xmlns:a16="http://schemas.microsoft.com/office/drawing/2014/main" id="{57FB1195-A30A-BEB5-FBE5-723DF587523F}"/>
              </a:ext>
            </a:extLst>
          </p:cNvPr>
          <p:cNvSpPr>
            <a:spLocks noGrp="1"/>
          </p:cNvSpPr>
          <p:nvPr>
            <p:ph idx="1"/>
          </p:nvPr>
        </p:nvSpPr>
        <p:spPr/>
        <p:txBody>
          <a:bodyPr>
            <a:normAutofit fontScale="92500"/>
          </a:bodyPr>
          <a:lstStyle/>
          <a:p>
            <a:r>
              <a:rPr lang="en-US" dirty="0"/>
              <a:t>Advances in processing and recording equipment of multimedia content as well as the availability of free online hosting sites have made it relatively easy to duplicate copyrighted materials such as videos, images, and music clips. </a:t>
            </a:r>
          </a:p>
          <a:p>
            <a:r>
              <a:rPr lang="en-US" dirty="0"/>
              <a:t>Illegally redistributing multimedia content over the Internet can result in significant loss of revenues for content creators. So a system which can detect illegal distribution is essential.</a:t>
            </a:r>
          </a:p>
          <a:p>
            <a:r>
              <a:rPr lang="en-US" dirty="0"/>
              <a:t>Helps to prevent movie piracy</a:t>
            </a:r>
          </a:p>
          <a:p>
            <a:pPr marL="0" indent="0">
              <a:buNone/>
            </a:pPr>
            <a:endParaRPr lang="en-IN" dirty="0"/>
          </a:p>
        </p:txBody>
      </p:sp>
    </p:spTree>
    <p:extLst>
      <p:ext uri="{BB962C8B-B14F-4D97-AF65-F5344CB8AC3E}">
        <p14:creationId xmlns:p14="http://schemas.microsoft.com/office/powerpoint/2010/main" val="373735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7CFC-25A4-E0F8-A7A4-C5CB0FBE35FC}"/>
              </a:ext>
            </a:extLst>
          </p:cNvPr>
          <p:cNvSpPr>
            <a:spLocks noGrp="1"/>
          </p:cNvSpPr>
          <p:nvPr>
            <p:ph type="title"/>
          </p:nvPr>
        </p:nvSpPr>
        <p:spPr/>
        <p:txBody>
          <a:bodyPr/>
          <a:lstStyle/>
          <a:p>
            <a:r>
              <a:rPr lang="en-US" dirty="0"/>
              <a:t>A Description of the Project</a:t>
            </a:r>
            <a:endParaRPr lang="en-IN" dirty="0"/>
          </a:p>
        </p:txBody>
      </p:sp>
      <p:sp>
        <p:nvSpPr>
          <p:cNvPr id="3" name="Content Placeholder 2">
            <a:extLst>
              <a:ext uri="{FF2B5EF4-FFF2-40B4-BE49-F238E27FC236}">
                <a16:creationId xmlns:a16="http://schemas.microsoft.com/office/drawing/2014/main" id="{20FCF6EC-F705-507B-D6D5-0030DC9E3336}"/>
              </a:ext>
            </a:extLst>
          </p:cNvPr>
          <p:cNvSpPr>
            <a:spLocks noGrp="1"/>
          </p:cNvSpPr>
          <p:nvPr>
            <p:ph idx="1"/>
          </p:nvPr>
        </p:nvSpPr>
        <p:spPr/>
        <p:txBody>
          <a:bodyPr/>
          <a:lstStyle/>
          <a:p>
            <a:pPr algn="l"/>
            <a:r>
              <a:rPr lang="en-US" b="0" i="0" u="none" strike="noStrike" baseline="0" dirty="0">
                <a:latin typeface="NimbusRomNo9L-Regu"/>
              </a:rPr>
              <a:t>A media protection system where content creators can upload videos and users can view and distribute the content , but when a user tries to upload a duplicate or illegal media </a:t>
            </a:r>
            <a:r>
              <a:rPr lang="en-US" dirty="0">
                <a:latin typeface="NimbusRomNo9L-Regu"/>
              </a:rPr>
              <a:t>which is already published . The system will detect that and removes it.</a:t>
            </a:r>
            <a:endParaRPr lang="en-US" b="0" i="0" u="none" strike="noStrike" baseline="0" dirty="0">
              <a:latin typeface="NimbusRomNo9L-Regu"/>
            </a:endParaRPr>
          </a:p>
          <a:p>
            <a:pPr algn="l"/>
            <a:r>
              <a:rPr lang="en-US" b="0" i="0" u="none" strike="noStrike" baseline="0" dirty="0">
                <a:latin typeface="NimbusRomNo9L-Regu"/>
              </a:rPr>
              <a:t>The proposed system can be used to protect different multimedia content types, including 2D videos, 3D videos. The system can be deployed on private and/or public clouds.</a:t>
            </a:r>
          </a:p>
          <a:p>
            <a:pPr algn="l"/>
            <a:endParaRPr lang="en-IN" dirty="0"/>
          </a:p>
        </p:txBody>
      </p:sp>
    </p:spTree>
    <p:extLst>
      <p:ext uri="{BB962C8B-B14F-4D97-AF65-F5344CB8AC3E}">
        <p14:creationId xmlns:p14="http://schemas.microsoft.com/office/powerpoint/2010/main" val="337241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1BF0-5043-5D60-C90F-D61E87BFD6D6}"/>
              </a:ext>
            </a:extLst>
          </p:cNvPr>
          <p:cNvSpPr>
            <a:spLocks noGrp="1"/>
          </p:cNvSpPr>
          <p:nvPr>
            <p:ph type="title"/>
          </p:nvPr>
        </p:nvSpPr>
        <p:spPr/>
        <p:txBody>
          <a:bodyPr/>
          <a:lstStyle/>
          <a:p>
            <a:r>
              <a:rPr lang="en-IN" dirty="0"/>
              <a:t>Objectives of the Study</a:t>
            </a:r>
          </a:p>
        </p:txBody>
      </p:sp>
      <p:sp>
        <p:nvSpPr>
          <p:cNvPr id="3" name="Content Placeholder 2">
            <a:extLst>
              <a:ext uri="{FF2B5EF4-FFF2-40B4-BE49-F238E27FC236}">
                <a16:creationId xmlns:a16="http://schemas.microsoft.com/office/drawing/2014/main" id="{9CB0737C-BF21-92AF-4F7E-497D271F2CA9}"/>
              </a:ext>
            </a:extLst>
          </p:cNvPr>
          <p:cNvSpPr>
            <a:spLocks noGrp="1"/>
          </p:cNvSpPr>
          <p:nvPr>
            <p:ph idx="1"/>
          </p:nvPr>
        </p:nvSpPr>
        <p:spPr/>
        <p:txBody>
          <a:bodyPr/>
          <a:lstStyle/>
          <a:p>
            <a:r>
              <a:rPr lang="en-US" dirty="0"/>
              <a:t>To develop a prototype of cloud </a:t>
            </a:r>
            <a:r>
              <a:rPr lang="en-US" dirty="0" err="1"/>
              <a:t>integratable</a:t>
            </a:r>
            <a:r>
              <a:rPr lang="en-US" dirty="0"/>
              <a:t>  web portal which can store multimedia and check if the media uploaded is original or not.</a:t>
            </a:r>
          </a:p>
          <a:p>
            <a:r>
              <a:rPr lang="en-US" dirty="0"/>
              <a:t>It should be able to detect and prevent illegal redistribution of multimedia </a:t>
            </a:r>
            <a:endParaRPr lang="en-IN" dirty="0"/>
          </a:p>
        </p:txBody>
      </p:sp>
    </p:spTree>
    <p:extLst>
      <p:ext uri="{BB962C8B-B14F-4D97-AF65-F5344CB8AC3E}">
        <p14:creationId xmlns:p14="http://schemas.microsoft.com/office/powerpoint/2010/main" val="137140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FD8D-86B3-451A-FB32-4F2DEF593FC9}"/>
              </a:ext>
            </a:extLst>
          </p:cNvPr>
          <p:cNvSpPr>
            <a:spLocks noGrp="1"/>
          </p:cNvSpPr>
          <p:nvPr>
            <p:ph type="title"/>
          </p:nvPr>
        </p:nvSpPr>
        <p:spPr/>
        <p:txBody>
          <a:bodyPr/>
          <a:lstStyle/>
          <a:p>
            <a:r>
              <a:rPr lang="en-US" dirty="0"/>
              <a:t>Existing System and Proposed System</a:t>
            </a:r>
            <a:endParaRPr lang="en-IN" dirty="0"/>
          </a:p>
        </p:txBody>
      </p:sp>
      <p:sp>
        <p:nvSpPr>
          <p:cNvPr id="3" name="Content Placeholder 2">
            <a:extLst>
              <a:ext uri="{FF2B5EF4-FFF2-40B4-BE49-F238E27FC236}">
                <a16:creationId xmlns:a16="http://schemas.microsoft.com/office/drawing/2014/main" id="{96DCC6D1-6F4D-4F72-48CE-CACD01DAB4FC}"/>
              </a:ext>
            </a:extLst>
          </p:cNvPr>
          <p:cNvSpPr>
            <a:spLocks noGrp="1"/>
          </p:cNvSpPr>
          <p:nvPr>
            <p:ph idx="1"/>
          </p:nvPr>
        </p:nvSpPr>
        <p:spPr>
          <a:xfrm>
            <a:off x="1141412" y="2249486"/>
            <a:ext cx="10700963" cy="3873408"/>
          </a:xfrm>
        </p:spPr>
        <p:txBody>
          <a:bodyPr>
            <a:normAutofit/>
          </a:bodyPr>
          <a:lstStyle/>
          <a:p>
            <a:pPr algn="l"/>
            <a:r>
              <a:rPr lang="en-US" dirty="0"/>
              <a:t>Existing System</a:t>
            </a:r>
            <a:endParaRPr lang="en-US" sz="1600" b="1" i="0" u="none" strike="noStrike" baseline="0" dirty="0">
              <a:latin typeface="NimbusRomNo9L-Regu"/>
            </a:endParaRPr>
          </a:p>
          <a:p>
            <a:pPr marL="0" indent="0" algn="l">
              <a:buNone/>
            </a:pPr>
            <a:r>
              <a:rPr lang="en-US" sz="1800" b="1" i="0" u="none" strike="noStrike" baseline="0" dirty="0">
                <a:latin typeface="NimbusRomNo9L-Regu"/>
              </a:rPr>
              <a:t>	Watermarking</a:t>
            </a:r>
            <a:r>
              <a:rPr lang="en-US" sz="1800" b="0" i="0" u="none" strike="noStrike" baseline="0" dirty="0">
                <a:latin typeface="NimbusRomNo9L-Regu"/>
              </a:rPr>
              <a:t> requires inserting watermarks in the multimedia objects </a:t>
            </a:r>
            <a:r>
              <a:rPr lang="en-US" sz="1800" b="0" i="1" u="none" strike="noStrike" baseline="0" dirty="0">
                <a:latin typeface="NimbusRomNo9L-ReguItal"/>
              </a:rPr>
              <a:t>before </a:t>
            </a:r>
            <a:r>
              <a:rPr lang="en-US" sz="1800" b="0" i="0" u="none" strike="noStrike" baseline="0" dirty="0">
                <a:latin typeface="NimbusRomNo9L-Regu"/>
              </a:rPr>
              <a:t>releasing them 	as 	well as mechanisms/systems to find objects and verify the existence of correct watermarks in them. 	Thus, this approach may not be suitable for already-released content without watermarks in them.</a:t>
            </a:r>
          </a:p>
          <a:p>
            <a:pPr algn="l"/>
            <a:r>
              <a:rPr lang="en-US" dirty="0"/>
              <a:t>Proposed System</a:t>
            </a:r>
          </a:p>
          <a:p>
            <a:pPr marL="914400" lvl="2" indent="0">
              <a:buNone/>
            </a:pPr>
            <a:r>
              <a:rPr lang="en-US" dirty="0"/>
              <a:t>The proposed system will store the media and at the same time it will create signature(</a:t>
            </a:r>
            <a:r>
              <a:rPr lang="en-IN" sz="1800" dirty="0">
                <a:effectLst/>
                <a:latin typeface="Calibri" panose="020F0502020204030204" pitchFamily="34" charset="0"/>
                <a:ea typeface="Calibri" panose="020F0502020204030204" pitchFamily="34" charset="0"/>
                <a:cs typeface="Mangal" panose="02040503050203030202" pitchFamily="18" charset="0"/>
              </a:rPr>
              <a:t>uniquely identify </a:t>
            </a:r>
            <a:r>
              <a:rPr lang="en-US" dirty="0"/>
              <a:t>) of the media using feature extraction algorithm  called ORB (Oriented FAST and rotated BRIEF (ORB) is Oriented fast robust local feature detector and stores in the database.</a:t>
            </a:r>
          </a:p>
          <a:p>
            <a:pPr marL="914400" lvl="2" indent="0">
              <a:buNone/>
            </a:pPr>
            <a:endParaRPr lang="en-US" dirty="0"/>
          </a:p>
          <a:p>
            <a:pPr marL="914400" lvl="2" indent="0">
              <a:buNone/>
            </a:pPr>
            <a:endParaRPr lang="en-US" dirty="0"/>
          </a:p>
          <a:p>
            <a:pPr lvl="2"/>
            <a:endParaRPr lang="en-US" dirty="0"/>
          </a:p>
          <a:p>
            <a:pPr marL="914400" lvl="2" indent="0">
              <a:buNone/>
            </a:pPr>
            <a:endParaRPr lang="en-IN" dirty="0"/>
          </a:p>
        </p:txBody>
      </p:sp>
    </p:spTree>
    <p:extLst>
      <p:ext uri="{BB962C8B-B14F-4D97-AF65-F5344CB8AC3E}">
        <p14:creationId xmlns:p14="http://schemas.microsoft.com/office/powerpoint/2010/main" val="100373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6C721-EB5F-6CA4-349E-D709B3587844}"/>
              </a:ext>
            </a:extLst>
          </p:cNvPr>
          <p:cNvSpPr>
            <a:spLocks noGrp="1"/>
          </p:cNvSpPr>
          <p:nvPr>
            <p:ph idx="1"/>
          </p:nvPr>
        </p:nvSpPr>
        <p:spPr>
          <a:xfrm>
            <a:off x="1266918" y="1057181"/>
            <a:ext cx="9905999" cy="3541714"/>
          </a:xfrm>
        </p:spPr>
        <p:txBody>
          <a:bodyPr/>
          <a:lstStyle/>
          <a:p>
            <a:r>
              <a:rPr lang="en-US" dirty="0"/>
              <a:t>So when new media is uploaded its signature will be compared with the signatures available in the database. If a match is found then the duplicate media will be removed.</a:t>
            </a:r>
            <a:endParaRPr lang="en-IN" dirty="0"/>
          </a:p>
        </p:txBody>
      </p:sp>
    </p:spTree>
    <p:extLst>
      <p:ext uri="{BB962C8B-B14F-4D97-AF65-F5344CB8AC3E}">
        <p14:creationId xmlns:p14="http://schemas.microsoft.com/office/powerpoint/2010/main" val="348106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6637B-3861-44CC-8C3E-D35FA71E9453}"/>
              </a:ext>
            </a:extLst>
          </p:cNvPr>
          <p:cNvSpPr>
            <a:spLocks noGrp="1"/>
          </p:cNvSpPr>
          <p:nvPr>
            <p:ph idx="1"/>
          </p:nvPr>
        </p:nvSpPr>
        <p:spPr>
          <a:xfrm>
            <a:off x="869576" y="1622612"/>
            <a:ext cx="10829365" cy="4778188"/>
          </a:xfrm>
        </p:spPr>
        <p:txBody>
          <a:bodyPr>
            <a:normAutofit/>
          </a:bodyPr>
          <a:lstStyle/>
          <a:p>
            <a:pPr marL="0" indent="0">
              <a:buNone/>
            </a:pPr>
            <a:r>
              <a:rPr lang="en-IN" sz="2800" dirty="0"/>
              <a:t>  1. Users</a:t>
            </a:r>
          </a:p>
          <a:p>
            <a:pPr lvl="1"/>
            <a:r>
              <a:rPr lang="en-IN" dirty="0"/>
              <a:t>This module include creation of three different users</a:t>
            </a:r>
          </a:p>
          <a:p>
            <a:pPr marL="914400" lvl="2" indent="0">
              <a:buNone/>
            </a:pPr>
            <a:r>
              <a:rPr lang="en-US" dirty="0"/>
              <a:t>Admin</a:t>
            </a:r>
          </a:p>
          <a:p>
            <a:pPr marL="1371600" lvl="3" indent="0">
              <a:buNone/>
            </a:pPr>
            <a:r>
              <a:rPr lang="en-US" dirty="0"/>
              <a:t>Manages the system , User Add or Remove, Receives feedbacks from content provider.</a:t>
            </a:r>
          </a:p>
          <a:p>
            <a:pPr marL="914400" lvl="2" indent="0">
              <a:buNone/>
            </a:pPr>
            <a:r>
              <a:rPr lang="en-US" dirty="0"/>
              <a:t>Content provider</a:t>
            </a:r>
          </a:p>
          <a:p>
            <a:pPr marL="1371600" lvl="3" indent="0">
              <a:buNone/>
            </a:pPr>
            <a:r>
              <a:rPr lang="en-US" dirty="0"/>
              <a:t>Uploads video . Which then using FFMPG Algorithm and ORB media signature will be generated</a:t>
            </a:r>
          </a:p>
          <a:p>
            <a:pPr marL="914400" lvl="2" indent="0">
              <a:buNone/>
            </a:pPr>
            <a:r>
              <a:rPr lang="en-US" dirty="0"/>
              <a:t>Common User</a:t>
            </a:r>
          </a:p>
          <a:p>
            <a:pPr marL="1371600" lvl="3" indent="0">
              <a:buNone/>
            </a:pPr>
            <a:r>
              <a:rPr lang="en-US" dirty="0"/>
              <a:t>User can search media . Using String Pattern or NLP algorithm will be used to for effective search. Whenever user uploads a video signature will be created and compares with the signature in Database</a:t>
            </a:r>
            <a:endParaRPr lang="en-IN" dirty="0"/>
          </a:p>
          <a:p>
            <a:pPr marL="1371600" lvl="3" indent="0">
              <a:buNone/>
            </a:pPr>
            <a:endParaRPr lang="en-IN" dirty="0"/>
          </a:p>
        </p:txBody>
      </p:sp>
      <p:sp>
        <p:nvSpPr>
          <p:cNvPr id="4" name="TextBox 3">
            <a:extLst>
              <a:ext uri="{FF2B5EF4-FFF2-40B4-BE49-F238E27FC236}">
                <a16:creationId xmlns:a16="http://schemas.microsoft.com/office/drawing/2014/main" id="{A362A98A-CDE6-3F13-2BF1-EBDB56B5022A}"/>
              </a:ext>
            </a:extLst>
          </p:cNvPr>
          <p:cNvSpPr txBox="1"/>
          <p:nvPr/>
        </p:nvSpPr>
        <p:spPr>
          <a:xfrm flipH="1">
            <a:off x="869576" y="627529"/>
            <a:ext cx="6238540" cy="646331"/>
          </a:xfrm>
          <a:prstGeom prst="rect">
            <a:avLst/>
          </a:prstGeom>
          <a:noFill/>
        </p:spPr>
        <p:txBody>
          <a:bodyPr wrap="square" rtlCol="0">
            <a:spAutoFit/>
          </a:bodyPr>
          <a:lstStyle/>
          <a:p>
            <a:r>
              <a:rPr lang="en-IN" sz="3600" dirty="0"/>
              <a:t>MODULES</a:t>
            </a:r>
          </a:p>
        </p:txBody>
      </p:sp>
    </p:spTree>
    <p:extLst>
      <p:ext uri="{BB962C8B-B14F-4D97-AF65-F5344CB8AC3E}">
        <p14:creationId xmlns:p14="http://schemas.microsoft.com/office/powerpoint/2010/main" val="188614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102DC-F7A6-04C2-F065-6B28D006F8BD}"/>
              </a:ext>
            </a:extLst>
          </p:cNvPr>
          <p:cNvSpPr>
            <a:spLocks noGrp="1"/>
          </p:cNvSpPr>
          <p:nvPr>
            <p:ph idx="1"/>
          </p:nvPr>
        </p:nvSpPr>
        <p:spPr>
          <a:xfrm>
            <a:off x="609600" y="806824"/>
            <a:ext cx="10437811" cy="4984377"/>
          </a:xfrm>
        </p:spPr>
        <p:txBody>
          <a:bodyPr>
            <a:normAutofit lnSpcReduction="10000"/>
          </a:bodyPr>
          <a:lstStyle/>
          <a:p>
            <a:pPr marL="457200" lvl="1" indent="0">
              <a:buNone/>
            </a:pPr>
            <a:r>
              <a:rPr lang="en-IN" sz="2400" dirty="0"/>
              <a:t>	2.  Media processing and signature creation</a:t>
            </a:r>
          </a:p>
          <a:p>
            <a:pPr marL="1371600" lvl="3" indent="0">
              <a:buNone/>
            </a:pPr>
            <a:r>
              <a:rPr lang="en-IN" sz="2400" dirty="0"/>
              <a:t>This module include extracting frames from the video using </a:t>
            </a:r>
            <a:r>
              <a:rPr lang="en-IN" sz="2400" dirty="0" err="1"/>
              <a:t>Ffmpeg</a:t>
            </a:r>
            <a:r>
              <a:rPr lang="en-IN" sz="2400" dirty="0"/>
              <a:t> tools and on the extracted frames ORB</a:t>
            </a:r>
            <a:r>
              <a:rPr lang="en-US" sz="2400" dirty="0"/>
              <a:t> (Oriented FAST and rotated BRIEF) algorithm is used to generate </a:t>
            </a:r>
            <a:r>
              <a:rPr lang="en-US" sz="2400" dirty="0" err="1"/>
              <a:t>keypoints</a:t>
            </a:r>
            <a:r>
              <a:rPr lang="en-US" sz="2400" dirty="0"/>
              <a:t> know as signature which can uniquely identify the media. </a:t>
            </a:r>
          </a:p>
          <a:p>
            <a:pPr marL="1371600" lvl="3" indent="0">
              <a:buNone/>
            </a:pPr>
            <a:endParaRPr lang="en-US" sz="2400" dirty="0"/>
          </a:p>
          <a:p>
            <a:pPr marL="1371600" lvl="3" indent="0">
              <a:buNone/>
            </a:pPr>
            <a:r>
              <a:rPr lang="en-IN" sz="2400" dirty="0"/>
              <a:t>3. Signature matching and reporting</a:t>
            </a:r>
          </a:p>
          <a:p>
            <a:pPr marL="1371600" lvl="3" indent="0">
              <a:buNone/>
            </a:pPr>
            <a:r>
              <a:rPr lang="en-IN" sz="2400" dirty="0"/>
              <a:t> The signatures will be compared with those available in database and if a match is found the user updated video will be removed and the details of uploaded user will be sent to the publisher 	</a:t>
            </a:r>
          </a:p>
          <a:p>
            <a:pPr marL="0" indent="0">
              <a:buNone/>
            </a:pPr>
            <a:r>
              <a:rPr lang="en-IN" dirty="0"/>
              <a:t>   </a:t>
            </a:r>
          </a:p>
        </p:txBody>
      </p:sp>
    </p:spTree>
    <p:extLst>
      <p:ext uri="{BB962C8B-B14F-4D97-AF65-F5344CB8AC3E}">
        <p14:creationId xmlns:p14="http://schemas.microsoft.com/office/powerpoint/2010/main" val="321469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DAA2-BB37-E4D3-42E9-F00311F0F167}"/>
              </a:ext>
            </a:extLst>
          </p:cNvPr>
          <p:cNvSpPr>
            <a:spLocks noGrp="1"/>
          </p:cNvSpPr>
          <p:nvPr>
            <p:ph type="title"/>
          </p:nvPr>
        </p:nvSpPr>
        <p:spPr>
          <a:xfrm>
            <a:off x="1006942" y="206188"/>
            <a:ext cx="9905998" cy="1478570"/>
          </a:xfrm>
        </p:spPr>
        <p:txBody>
          <a:bodyPr>
            <a:normAutofit/>
          </a:bodyPr>
          <a:lstStyle/>
          <a:p>
            <a:r>
              <a:rPr lang="en-US" sz="3200" dirty="0"/>
              <a:t>A description of Methodology or System Design or Algorithms to be used</a:t>
            </a:r>
            <a:endParaRPr lang="en-IN" sz="3200" dirty="0"/>
          </a:p>
        </p:txBody>
      </p:sp>
      <p:graphicFrame>
        <p:nvGraphicFramePr>
          <p:cNvPr id="4" name="Content Placeholder 3">
            <a:extLst>
              <a:ext uri="{FF2B5EF4-FFF2-40B4-BE49-F238E27FC236}">
                <a16:creationId xmlns:a16="http://schemas.microsoft.com/office/drawing/2014/main" id="{9AA82461-8688-9D84-AF3C-FB99835B2197}"/>
              </a:ext>
            </a:extLst>
          </p:cNvPr>
          <p:cNvGraphicFramePr>
            <a:graphicFrameLocks noGrp="1"/>
          </p:cNvGraphicFramePr>
          <p:nvPr>
            <p:ph idx="1"/>
            <p:extLst>
              <p:ext uri="{D42A27DB-BD31-4B8C-83A1-F6EECF244321}">
                <p14:modId xmlns:p14="http://schemas.microsoft.com/office/powerpoint/2010/main" val="3554706641"/>
              </p:ext>
            </p:extLst>
          </p:nvPr>
        </p:nvGraphicFramePr>
        <p:xfrm>
          <a:off x="312176" y="1586753"/>
          <a:ext cx="11295529" cy="5047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552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460</TotalTime>
  <Words>608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NimbusRomNo9L-Regu</vt:lpstr>
      <vt:lpstr>NimbusRomNo9L-ReguItal</vt:lpstr>
      <vt:lpstr>Tw Cen MT</vt:lpstr>
      <vt:lpstr>Circuit</vt:lpstr>
      <vt:lpstr>Cloud-based Multimedia Content Protection System</vt:lpstr>
      <vt:lpstr>Relevance of the topic</vt:lpstr>
      <vt:lpstr>A Description of the Project</vt:lpstr>
      <vt:lpstr>Objectives of the Study</vt:lpstr>
      <vt:lpstr>Existing System and Proposed System</vt:lpstr>
      <vt:lpstr>PowerPoint Presentation</vt:lpstr>
      <vt:lpstr>PowerPoint Presentation</vt:lpstr>
      <vt:lpstr>PowerPoint Presentation</vt:lpstr>
      <vt:lpstr>A description of Methodology or System Design or Algorithms to be used</vt:lpstr>
      <vt:lpstr>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Cloud-based Multimedia Content Protection System</dc:title>
  <dc:creator>ek k</dc:creator>
  <cp:lastModifiedBy>ek k</cp:lastModifiedBy>
  <cp:revision>9</cp:revision>
  <dcterms:created xsi:type="dcterms:W3CDTF">2022-05-21T15:07:20Z</dcterms:created>
  <dcterms:modified xsi:type="dcterms:W3CDTF">2022-05-23T09:36:36Z</dcterms:modified>
</cp:coreProperties>
</file>