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0"/>
          <a:sy n="0" d="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104858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585" name="Footer Placeholder 4"/>
          <p:cNvSpPr>
            <a:spLocks noGrp="1"/>
          </p:cNvSpPr>
          <p:nvPr>
            <p:ph type="ftr" sz="quarter" idx="11"/>
          </p:nvPr>
        </p:nvSpPr>
        <p:spPr>
          <a:xfrm>
            <a:off x="2416500" y="329307"/>
            <a:ext cx="4973915" cy="309201"/>
          </a:xfrm>
        </p:spPr>
        <p:txBody>
          <a:bodyPr/>
          <a:lstStyle/>
          <a:p>
            <a:endParaRPr lang="en-US" dirty="0"/>
          </a:p>
        </p:txBody>
      </p:sp>
      <p:sp>
        <p:nvSpPr>
          <p:cNvPr id="104858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3145729"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t>Click to edit Master title style</a:t>
            </a:r>
            <a:endParaRPr lang="en-US" dirty="0"/>
          </a:p>
        </p:txBody>
      </p:sp>
      <p:sp>
        <p:nvSpPr>
          <p:cNvPr id="104862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7"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28" name="Footer Placeholder 4"/>
          <p:cNvSpPr>
            <a:spLocks noGrp="1"/>
          </p:cNvSpPr>
          <p:nvPr>
            <p:ph type="ftr" sz="quarter" idx="11"/>
          </p:nvPr>
        </p:nvSpPr>
        <p:spPr/>
        <p:txBody>
          <a:bodyPr/>
          <a:lstStyle/>
          <a:p>
            <a:endParaRPr lang="en-US" dirty="0"/>
          </a:p>
        </p:txBody>
      </p:sp>
      <p:sp>
        <p:nvSpPr>
          <p:cNvPr id="1048629"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4"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2"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104861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15" name="Footer Placeholder 4"/>
          <p:cNvSpPr>
            <a:spLocks noGrp="1"/>
          </p:cNvSpPr>
          <p:nvPr>
            <p:ph type="ftr" sz="quarter" idx="11"/>
          </p:nvPr>
        </p:nvSpPr>
        <p:spPr/>
        <p:txBody>
          <a:bodyPr/>
          <a:lstStyle/>
          <a:p>
            <a:endParaRPr lang="en-US" dirty="0"/>
          </a:p>
        </p:txBody>
      </p:sp>
      <p:sp>
        <p:nvSpPr>
          <p:cNvPr id="104861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2"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0"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0"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1048631"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2"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33" name="Footer Placeholder 4"/>
          <p:cNvSpPr>
            <a:spLocks noGrp="1"/>
          </p:cNvSpPr>
          <p:nvPr>
            <p:ph type="ftr" sz="quarter" idx="11"/>
          </p:nvPr>
        </p:nvSpPr>
        <p:spPr/>
        <p:txBody>
          <a:bodyPr/>
          <a:lstStyle/>
          <a:p>
            <a:endParaRPr lang="en-US" dirty="0"/>
          </a:p>
        </p:txBody>
      </p:sp>
      <p:sp>
        <p:nvSpPr>
          <p:cNvPr id="1048634"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5"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1048636"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7"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8"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39" name="Footer Placeholder 5"/>
          <p:cNvSpPr>
            <a:spLocks noGrp="1"/>
          </p:cNvSpPr>
          <p:nvPr>
            <p:ph type="ftr" sz="quarter" idx="11"/>
          </p:nvPr>
        </p:nvSpPr>
        <p:spPr/>
        <p:txBody>
          <a:bodyPr/>
          <a:lstStyle/>
          <a:p>
            <a:endParaRPr lang="en-US" dirty="0"/>
          </a:p>
        </p:txBody>
      </p:sp>
      <p:sp>
        <p:nvSpPr>
          <p:cNvPr id="1048640"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6"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1"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1048642"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3"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5"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47" name="Footer Placeholder 7"/>
          <p:cNvSpPr>
            <a:spLocks noGrp="1"/>
          </p:cNvSpPr>
          <p:nvPr>
            <p:ph type="ftr" sz="quarter" idx="11"/>
          </p:nvPr>
        </p:nvSpPr>
        <p:spPr/>
        <p:txBody>
          <a:bodyPr/>
          <a:lstStyle/>
          <a:p>
            <a:endParaRPr lang="en-US" dirty="0"/>
          </a:p>
        </p:txBody>
      </p:sp>
      <p:sp>
        <p:nvSpPr>
          <p:cNvPr id="1048648"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7"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t>Click to edit Master title style</a:t>
            </a:r>
            <a:endParaRPr lang="en-US" dirty="0"/>
          </a:p>
        </p:txBody>
      </p:sp>
      <p:sp>
        <p:nvSpPr>
          <p:cNvPr id="1048609"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10" name="Footer Placeholder 3"/>
          <p:cNvSpPr>
            <a:spLocks noGrp="1"/>
          </p:cNvSpPr>
          <p:nvPr>
            <p:ph type="ftr" sz="quarter" idx="11"/>
          </p:nvPr>
        </p:nvSpPr>
        <p:spPr/>
        <p:txBody>
          <a:bodyPr/>
          <a:lstStyle/>
          <a:p>
            <a:endParaRPr lang="en-US" dirty="0"/>
          </a:p>
        </p:txBody>
      </p:sp>
      <p:sp>
        <p:nvSpPr>
          <p:cNvPr id="1048611"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1"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9"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50" name="Footer Placeholder 2"/>
          <p:cNvSpPr>
            <a:spLocks noGrp="1"/>
          </p:cNvSpPr>
          <p:nvPr>
            <p:ph type="ftr" sz="quarter" idx="11"/>
          </p:nvPr>
        </p:nvSpPr>
        <p:spPr/>
        <p:txBody>
          <a:bodyPr/>
          <a:lstStyle/>
          <a:p>
            <a:endParaRPr lang="en-US" dirty="0"/>
          </a:p>
        </p:txBody>
      </p:sp>
      <p:sp>
        <p:nvSpPr>
          <p:cNvPr id="1048651"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104865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1048656" name="Footer Placeholder 5"/>
          <p:cNvSpPr>
            <a:spLocks noGrp="1"/>
          </p:cNvSpPr>
          <p:nvPr>
            <p:ph type="ftr" sz="quarter" idx="11"/>
          </p:nvPr>
        </p:nvSpPr>
        <p:spPr/>
        <p:txBody>
          <a:bodyPr/>
          <a:lstStyle/>
          <a:p>
            <a:endParaRPr lang="en-US" dirty="0"/>
          </a:p>
        </p:txBody>
      </p:sp>
      <p:sp>
        <p:nvSpPr>
          <p:cNvPr id="104865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36" name="Group 7"/>
          <p:cNvGrpSpPr/>
          <p:nvPr/>
        </p:nvGrpSpPr>
        <p:grpSpPr>
          <a:xfrm>
            <a:off x="7477387" y="482170"/>
            <a:ext cx="4074533" cy="5149101"/>
            <a:chOff x="7477387" y="482170"/>
            <a:chExt cx="4074533" cy="5149101"/>
          </a:xfrm>
        </p:grpSpPr>
        <p:sp>
          <p:nvSpPr>
            <p:cNvPr id="1048617"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18"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19"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1048620"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21"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2" name="Date Placeholder 4"/>
          <p:cNvSpPr>
            <a:spLocks noGrp="1"/>
          </p:cNvSpPr>
          <p:nvPr>
            <p:ph type="dt" sz="half" idx="10"/>
          </p:nvPr>
        </p:nvSpPr>
        <p:spPr>
          <a:xfrm>
            <a:off x="1447382" y="5469856"/>
            <a:ext cx="5527351" cy="320123"/>
          </a:xfrm>
        </p:spPr>
        <p:txBody>
          <a:bodyPr/>
          <a:lstStyle>
            <a:lvl1pPr algn="l"/>
          </a:lstStyle>
          <a:p>
            <a:fld id="{48A87A34-81AB-432B-8DAE-1953F412C126}" type="datetimeFigureOut">
              <a:rPr lang="en-US" dirty="0"/>
              <a:t>10/11/2023</a:t>
            </a:fld>
            <a:endParaRPr lang="en-US" dirty="0"/>
          </a:p>
        </p:txBody>
      </p:sp>
      <p:sp>
        <p:nvSpPr>
          <p:cNvPr id="1048623" name="Footer Placeholder 5"/>
          <p:cNvSpPr>
            <a:spLocks noGrp="1"/>
          </p:cNvSpPr>
          <p:nvPr>
            <p:ph type="ftr" sz="quarter" idx="11"/>
          </p:nvPr>
        </p:nvSpPr>
        <p:spPr>
          <a:xfrm>
            <a:off x="1447382" y="318640"/>
            <a:ext cx="5541004" cy="320931"/>
          </a:xfrm>
        </p:spPr>
        <p:txBody>
          <a:bodyPr/>
          <a:lstStyle/>
          <a:p>
            <a:endParaRPr lang="en-US" dirty="0"/>
          </a:p>
        </p:txBody>
      </p:sp>
      <p:sp>
        <p:nvSpPr>
          <p:cNvPr id="1048624"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45733"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r:embed="rId13"/>
          <a:srcRect t="1538" b="-1538"/>
          <a:stretch>
            <a:fillRect/>
          </a:stretch>
        </p:blipFill>
        <p:spPr bwMode="black">
          <a:xfrm>
            <a:off x="0" y="6126480"/>
            <a:ext cx="12192000" cy="742950"/>
          </a:xfrm>
          <a:prstGeom prst="rect">
            <a:avLst/>
          </a:prstGeom>
        </p:spPr>
      </p:pic>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10/11/2023</a:t>
            </a:fld>
            <a:endParaRPr lang="en-US" dirty="0"/>
          </a:p>
        </p:txBody>
      </p:sp>
      <p:sp>
        <p:nvSpPr>
          <p:cNvPr id="1048580"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1048581"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ubtitle 2"/>
          <p:cNvSpPr>
            <a:spLocks noGrp="1"/>
          </p:cNvSpPr>
          <p:nvPr>
            <p:ph type="subTitle" idx="1"/>
          </p:nvPr>
        </p:nvSpPr>
        <p:spPr>
          <a:xfrm>
            <a:off x="1018808" y="3941008"/>
            <a:ext cx="8637072" cy="977621"/>
          </a:xfrm>
        </p:spPr>
        <p:txBody>
          <a:bodyPr>
            <a:normAutofit/>
          </a:bodyPr>
          <a:lstStyle/>
          <a:p>
            <a:r>
              <a:rPr lang="en-IN" dirty="0"/>
              <a:t>                                              </a:t>
            </a:r>
            <a:r>
              <a:rPr lang="en-US" dirty="0"/>
              <a:t>                                                                </a:t>
            </a:r>
            <a:r>
              <a:rPr lang="en-IN" dirty="0"/>
              <a:t>        </a:t>
            </a:r>
            <a:r>
              <a:rPr lang="en-US" dirty="0"/>
              <a:t>by..</a:t>
            </a:r>
            <a:endParaRPr lang="zh-CN" altLang="en-US"/>
          </a:p>
          <a:p>
            <a:r>
              <a:rPr lang="en-US" altLang="en-US" dirty="0"/>
              <a:t>                                                                                                                             B.Ebinesh</a:t>
            </a:r>
            <a:endParaRPr lang="zh-CN" altLang="en-US"/>
          </a:p>
          <a:p>
            <a:endParaRPr lang="zh-CN" altLang="en-US"/>
          </a:p>
          <a:p>
            <a:r>
              <a:rPr lang="en-IN" dirty="0"/>
              <a:t>                                                                   </a:t>
            </a:r>
            <a:endParaRPr lang="en-US" dirty="0"/>
          </a:p>
        </p:txBody>
      </p:sp>
      <p:sp>
        <p:nvSpPr>
          <p:cNvPr id="1048588" name="Title 1"/>
          <p:cNvSpPr txBox="1">
            <a:spLocks noGrp="1"/>
          </p:cNvSpPr>
          <p:nvPr>
            <p:ph type="ctrTitle"/>
          </p:nvPr>
        </p:nvSpPr>
        <p:spPr>
          <a:xfrm>
            <a:off x="2136775" y="785813"/>
            <a:ext cx="8637588" cy="2541587"/>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IN" sz="4000" dirty="0"/>
              <a:t>Efficiency and Sustainability of Public Transport: A Data Analysis with IBM </a:t>
            </a:r>
            <a:r>
              <a:rPr lang="en-IN" sz="4000" dirty="0" err="1"/>
              <a:t>Cognos</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IN" b="1" i="0">
                <a:effectLst/>
                <a:latin typeface="Söhne"/>
              </a:rPr>
              <a:t>Introduction</a:t>
            </a:r>
            <a:endParaRPr lang="en-US"/>
          </a:p>
        </p:txBody>
      </p:sp>
      <p:sp>
        <p:nvSpPr>
          <p:cNvPr id="1048595" name="Content Placeholder 2"/>
          <p:cNvSpPr>
            <a:spLocks noGrp="1"/>
          </p:cNvSpPr>
          <p:nvPr>
            <p:ph idx="1"/>
          </p:nvPr>
        </p:nvSpPr>
        <p:spPr>
          <a:xfrm>
            <a:off x="1451579" y="2015732"/>
            <a:ext cx="10039544" cy="4037749"/>
          </a:xfrm>
        </p:spPr>
        <p:txBody>
          <a:bodyPr/>
          <a:lstStyle/>
          <a:p>
            <a:r>
              <a:rPr lang="en-IN" b="1" i="0">
                <a:effectLst/>
                <a:latin typeface="Söhne"/>
              </a:rPr>
              <a:t>Efficiency:</a:t>
            </a:r>
            <a:r>
              <a:rPr lang="en-IN" b="0" i="0">
                <a:solidFill>
                  <a:srgbClr val="374151"/>
                </a:solidFill>
                <a:effectLst/>
                <a:latin typeface="Söhne"/>
              </a:rPr>
              <a:t> Public transport efficiency refers to the ability of transit systems to provide timely, convenient, and cost-effective transportation solutions. Efficient public transport systems are characterized by well-designed routes, optimized schedules, minimal delays, and smooth passenger flow. Efficiency ensures that commuters can rely on public transport for their daily travel needs, reducing congestion on roads and saving both time and money for passengers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idx="1"/>
          </p:nvPr>
        </p:nvSpPr>
        <p:spPr>
          <a:xfrm>
            <a:off x="1451579" y="2015732"/>
            <a:ext cx="9880624" cy="4037749"/>
          </a:xfrm>
        </p:spPr>
        <p:txBody>
          <a:bodyPr>
            <a:normAutofit fontScale="80000" lnSpcReduction="20000"/>
          </a:bodyPr>
          <a:lstStyle/>
          <a:p>
            <a:r>
              <a:rPr lang="en-IN" b="1" i="0">
                <a:solidFill>
                  <a:srgbClr val="000000"/>
                </a:solidFill>
                <a:effectLst/>
                <a:latin typeface="Söhne"/>
              </a:rPr>
              <a:t>Sustainability:</a:t>
            </a:r>
            <a:r>
              <a:rPr lang="en-IN" b="0" i="0">
                <a:solidFill>
                  <a:srgbClr val="000000"/>
                </a:solidFill>
                <a:effectLst/>
                <a:latin typeface="Söhne"/>
              </a:rPr>
              <a:t> Public transport sustainability focuses on minimizing the environmental impact of transportation. Sustainable public transport systems aim to reduce greenhouse gas emissions, air pollution, and energy consumption. This can be achieved through the use of eco-friendly vehicles (such as electric buses or trains), implementing green technologies, optimizing routes to reduce fuel consumption, and encouraging the use of public transport over private vehicles. Sustainability in public transport promotes cleaner air, reduces traffic congestion, and contributes to the overall well-being of communities by creating a more environmentally friendly mode of transportation.</a:t>
            </a:r>
          </a:p>
          <a:p>
            <a:r>
              <a:rPr lang="en-IN" b="0" i="0">
                <a:solidFill>
                  <a:srgbClr val="000000"/>
                </a:solidFill>
                <a:effectLst/>
                <a:latin typeface="Söhne"/>
              </a:rPr>
              <a:t>In summary, public transport efficiency ensures that transportation services are convenient and reliable for passengers, while sustainability focuses on minimizing the environmental footprint, making public transport an eco-friendly choice for commuters and cities alike. Balancing efficiency and sustainability leads to well-functioning, environmentally conscious public transport systems that benefit both individuals and the communities they serve.</a:t>
            </a:r>
          </a:p>
          <a:p>
            <a:br>
              <a:rPr lang="en-IN" b="0" i="0">
                <a:solidFill>
                  <a:srgbClr val="000000"/>
                </a:solidFill>
                <a:effectLst/>
                <a:latin typeface="Söhne"/>
              </a:rPr>
            </a:b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b="0" i="0">
                <a:solidFill>
                  <a:srgbClr val="343541"/>
                </a:solidFill>
                <a:effectLst/>
                <a:latin typeface="Söhne"/>
              </a:rPr>
              <a:t>Importance of Data Analysis in Public Transport Improvement</a:t>
            </a:r>
            <a:endParaRPr lang="en-US"/>
          </a:p>
        </p:txBody>
      </p:sp>
      <p:sp>
        <p:nvSpPr>
          <p:cNvPr id="1048598" name="Content Placeholder 2"/>
          <p:cNvSpPr>
            <a:spLocks noGrp="1"/>
          </p:cNvSpPr>
          <p:nvPr>
            <p:ph idx="1"/>
          </p:nvPr>
        </p:nvSpPr>
        <p:spPr/>
        <p:txBody>
          <a:bodyPr>
            <a:normAutofit fontScale="95000"/>
          </a:bodyPr>
          <a:lstStyle/>
          <a:p>
            <a:r>
              <a:rPr lang="en-IN" b="1" i="0">
                <a:solidFill>
                  <a:srgbClr val="374151"/>
                </a:solidFill>
                <a:effectLst/>
                <a:latin typeface="Söhne"/>
              </a:rPr>
              <a:t>Optimizing Routes and Schedules:</a:t>
            </a:r>
            <a:r>
              <a:rPr lang="en-IN" b="0" i="0">
                <a:solidFill>
                  <a:srgbClr val="374151"/>
                </a:solidFill>
                <a:effectLst/>
                <a:latin typeface="Söhne"/>
              </a:rPr>
              <a:t> Analyzing commuter data helps identify high-demand areas and peak travel times. This information enables transportation authorities to optimize routes and schedules, ensuring that public transport aligns with the actual needs of the passengers.</a:t>
            </a:r>
          </a:p>
          <a:p>
            <a:r>
              <a:rPr lang="en-IN" b="1" i="0">
                <a:solidFill>
                  <a:srgbClr val="374151"/>
                </a:solidFill>
                <a:effectLst/>
                <a:latin typeface="Söhne"/>
              </a:rPr>
              <a:t>Resource Allocation:</a:t>
            </a:r>
            <a:r>
              <a:rPr lang="en-IN" b="0" i="0">
                <a:solidFill>
                  <a:srgbClr val="374151"/>
                </a:solidFill>
                <a:effectLst/>
                <a:latin typeface="Söhne"/>
              </a:rPr>
              <a:t> Data analysis allows for efficient allocation of resources such as buses, trains, and personnel. By understanding demand patterns, transport agencies can deploy the right number of vehicles and staff where they are needed the most, reducing wastage and increasing operational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endParaRPr lang="en-US"/>
          </a:p>
        </p:txBody>
      </p:sp>
      <p:sp>
        <p:nvSpPr>
          <p:cNvPr id="1048600" name="Content Placeholder 2"/>
          <p:cNvSpPr>
            <a:spLocks noGrp="1"/>
          </p:cNvSpPr>
          <p:nvPr>
            <p:ph idx="1"/>
          </p:nvPr>
        </p:nvSpPr>
        <p:spPr/>
        <p:txBody>
          <a:bodyPr/>
          <a:lstStyle/>
          <a:p>
            <a:r>
              <a:rPr lang="en-IN" b="1" i="0">
                <a:solidFill>
                  <a:srgbClr val="374151"/>
                </a:solidFill>
                <a:effectLst/>
                <a:latin typeface="Söhne"/>
              </a:rPr>
              <a:t>Enhancing Passenger Experience:</a:t>
            </a:r>
            <a:r>
              <a:rPr lang="en-IN" b="0" i="0">
                <a:solidFill>
                  <a:srgbClr val="374151"/>
                </a:solidFill>
                <a:effectLst/>
                <a:latin typeface="Söhne"/>
              </a:rPr>
              <a:t> Analyzing feedback and preferences collected from passengers helps in improving services. It enables the implementation of changes that directly address passenger needs, enhancing the overall experience and encouraging more people to use public transport.</a:t>
            </a:r>
          </a:p>
          <a:p>
            <a:r>
              <a:rPr lang="en-IN" b="1" i="0">
                <a:solidFill>
                  <a:srgbClr val="374151"/>
                </a:solidFill>
                <a:effectLst/>
                <a:latin typeface="Söhne"/>
              </a:rPr>
              <a:t>Predictive Maintenance:</a:t>
            </a:r>
            <a:r>
              <a:rPr lang="en-IN" b="0" i="0">
                <a:solidFill>
                  <a:srgbClr val="374151"/>
                </a:solidFill>
                <a:effectLst/>
                <a:latin typeface="Söhne"/>
              </a:rPr>
              <a:t> Public transport vehicles and infrastructure can be expensive to maintain. Data analysis can predict maintenance needs, allowing for timely repairs and replacements. This proactive approach minimizes downtime and ensures that the fleet is operating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IN" b="1" i="0">
                <a:effectLst/>
                <a:latin typeface="Söhne"/>
              </a:rPr>
              <a:t>Cost Efficiency</a:t>
            </a:r>
            <a:endParaRPr lang="en-US"/>
          </a:p>
        </p:txBody>
      </p:sp>
      <p:sp>
        <p:nvSpPr>
          <p:cNvPr id="1048602" name="Content Placeholder 2"/>
          <p:cNvSpPr>
            <a:spLocks noGrp="1"/>
          </p:cNvSpPr>
          <p:nvPr>
            <p:ph idx="1"/>
          </p:nvPr>
        </p:nvSpPr>
        <p:spPr/>
        <p:txBody>
          <a:bodyPr>
            <a:normAutofit fontScale="95000"/>
          </a:bodyPr>
          <a:lstStyle/>
          <a:p>
            <a:r>
              <a:rPr lang="en-IN" b="1" i="0">
                <a:solidFill>
                  <a:srgbClr val="374151"/>
                </a:solidFill>
                <a:effectLst/>
                <a:latin typeface="Söhne"/>
              </a:rPr>
              <a:t>Cost Efficiency:</a:t>
            </a:r>
            <a:r>
              <a:rPr lang="en-IN" b="0" i="0">
                <a:solidFill>
                  <a:srgbClr val="374151"/>
                </a:solidFill>
                <a:effectLst/>
                <a:latin typeface="Söhne"/>
              </a:rPr>
              <a:t> Data analysis helps in optimizing operational costs. By understanding fuel consumption patterns, maintenance costs, and staffing requirements, transport agencies can identify cost-saving opportunities, ensuring that the system operates within budget while delivering high-quality service.</a:t>
            </a:r>
          </a:p>
          <a:p>
            <a:r>
              <a:rPr lang="en-IN" b="1" i="0">
                <a:solidFill>
                  <a:srgbClr val="374151"/>
                </a:solidFill>
                <a:effectLst/>
                <a:latin typeface="Söhne"/>
              </a:rPr>
              <a:t>Environmental Impact:</a:t>
            </a:r>
            <a:r>
              <a:rPr lang="en-IN" b="0" i="0">
                <a:solidFill>
                  <a:srgbClr val="374151"/>
                </a:solidFill>
                <a:effectLst/>
                <a:latin typeface="Söhne"/>
              </a:rPr>
              <a:t> Analyzing data related to emissions and fuel consumption helps in implementing eco-friendly practices. Public transport systems can adopt cleaner technologies, reduce emissions, and contribute to the city's environmental sustainability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IN" b="1" i="0">
                <a:effectLst/>
                <a:latin typeface="Söhne"/>
              </a:rPr>
              <a:t>Policy and Planning</a:t>
            </a:r>
            <a:endParaRPr lang="en-US"/>
          </a:p>
        </p:txBody>
      </p:sp>
      <p:sp>
        <p:nvSpPr>
          <p:cNvPr id="1048604" name="Content Placeholder 2"/>
          <p:cNvSpPr>
            <a:spLocks noGrp="1"/>
          </p:cNvSpPr>
          <p:nvPr>
            <p:ph idx="1"/>
          </p:nvPr>
        </p:nvSpPr>
        <p:spPr/>
        <p:txBody>
          <a:bodyPr>
            <a:normAutofit fontScale="85000" lnSpcReduction="10000"/>
          </a:bodyPr>
          <a:lstStyle/>
          <a:p>
            <a:r>
              <a:rPr lang="en-IN" b="0" i="0">
                <a:solidFill>
                  <a:srgbClr val="000000"/>
                </a:solidFill>
                <a:effectLst/>
                <a:latin typeface="Söhne"/>
              </a:rPr>
              <a:t>Data analysis provides valuable insights for long-term planning and policy-making. It helps in understanding changing commuter behaviors and preferences, enabling cities to develop policies that support the growth and improvement of public transport systems.</a:t>
            </a:r>
          </a:p>
          <a:p>
            <a:r>
              <a:rPr lang="en-IN" b="0" i="0">
                <a:solidFill>
                  <a:srgbClr val="000000"/>
                </a:solidFill>
                <a:effectLst/>
                <a:latin typeface="Söhne"/>
              </a:rPr>
              <a:t>In essence, data analysis empowers transportation authorities to make informed decisions, leading to more efficient, reliable, and sustainable public transport systems. By leveraging data, cities can create transportation networks that are responsive to the needs of their citizens, fostering a cleaner, more accessible urban environment.</a:t>
            </a:r>
          </a:p>
          <a:p>
            <a:br>
              <a:rPr lang="en-IN" b="0" i="0">
                <a:solidFill>
                  <a:srgbClr val="000000"/>
                </a:solidFill>
                <a:effectLst/>
                <a:latin typeface="Söhne"/>
              </a:rPr>
            </a:b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idx="1"/>
          </p:nvPr>
        </p:nvSpPr>
        <p:spPr/>
        <p:txBody>
          <a:bodyPr>
            <a:normAutofit/>
          </a:bodyPr>
          <a:lstStyle/>
          <a:p>
            <a:pPr marL="0" indent="0">
              <a:buNone/>
            </a:pPr>
            <a:r>
              <a:rPr lang="en-IN" sz="4400" dirty="0"/>
              <a:t>                   </a:t>
            </a:r>
          </a:p>
          <a:p>
            <a:pPr marL="0" indent="0">
              <a:buNone/>
            </a:pPr>
            <a:r>
              <a:rPr lang="en-IN" sz="4400" dirty="0"/>
              <a:t>                    THANK YOU...... </a:t>
            </a:r>
            <a:endParaRPr lang="en-US" sz="44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Efficiency and Sustainability of Public Transport: A Data Analysis with IBM Cognos</vt:lpstr>
      <vt:lpstr>Introduction</vt:lpstr>
      <vt:lpstr>PowerPoint Presentation</vt:lpstr>
      <vt:lpstr>Importance of Data Analysis in Public Transport Improvement</vt:lpstr>
      <vt:lpstr>PowerPoint Presentation</vt:lpstr>
      <vt:lpstr>Cost Efficiency</vt:lpstr>
      <vt:lpstr>Policy and Planning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and Sustainability of Public Transport: A Data Analysis with IBM Cognos</dc:title>
  <dc:creator>Saravanan A</dc:creator>
  <cp:lastModifiedBy>lokeshdurai10@gmail.com</cp:lastModifiedBy>
  <cp:revision>1</cp:revision>
  <dcterms:created xsi:type="dcterms:W3CDTF">2023-10-10T06:51:53Z</dcterms:created>
  <dcterms:modified xsi:type="dcterms:W3CDTF">2023-10-11T15:25:20Z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418f9a7925d94a4fa2163d9fe9406923</vt:lpwstr>
  </property>
</Properties>
</file>